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4" r:id="rId2"/>
    <p:sldId id="277" r:id="rId3"/>
    <p:sldId id="398" r:id="rId4"/>
    <p:sldId id="399" r:id="rId5"/>
    <p:sldId id="400" r:id="rId6"/>
    <p:sldId id="401" r:id="rId7"/>
    <p:sldId id="416" r:id="rId8"/>
    <p:sldId id="411" r:id="rId9"/>
    <p:sldId id="405" r:id="rId10"/>
    <p:sldId id="403" r:id="rId11"/>
    <p:sldId id="404" r:id="rId12"/>
    <p:sldId id="402" r:id="rId13"/>
    <p:sldId id="406" r:id="rId14"/>
    <p:sldId id="413" r:id="rId15"/>
    <p:sldId id="414" r:id="rId16"/>
    <p:sldId id="415" r:id="rId17"/>
    <p:sldId id="407" r:id="rId18"/>
    <p:sldId id="368" r:id="rId19"/>
    <p:sldId id="410" r:id="rId20"/>
    <p:sldId id="417" r:id="rId21"/>
    <p:sldId id="418" r:id="rId22"/>
    <p:sldId id="419" r:id="rId23"/>
    <p:sldId id="420" r:id="rId24"/>
    <p:sldId id="421" r:id="rId25"/>
    <p:sldId id="422" r:id="rId26"/>
    <p:sldId id="412" r:id="rId27"/>
    <p:sldId id="424" r:id="rId28"/>
    <p:sldId id="425" r:id="rId29"/>
    <p:sldId id="423" r:id="rId30"/>
    <p:sldId id="426" r:id="rId31"/>
    <p:sldId id="427" r:id="rId32"/>
    <p:sldId id="428" r:id="rId33"/>
    <p:sldId id="409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281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F5F6-CA6C-4803-B6AF-F9553260E66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A79B-CABF-4A52-9F31-6D3C2F21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-762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6B94-024A-4FF9-917B-5416E6A56201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0" y="108679"/>
            <a:ext cx="609600" cy="42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800" dirty="0" smtClean="0">
                <a:solidFill>
                  <a:srgbClr val="003399"/>
                </a:solidFill>
              </a:rPr>
              <a:t>Coverage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 dirty="0" smtClean="0">
                <a:solidFill>
                  <a:srgbClr val="003399"/>
                </a:solidFill>
              </a:rPr>
              <a:t>… and Its Discontents</a:t>
            </a:r>
            <a:endParaRPr lang="en-US" sz="3600" b="0" dirty="0" smtClean="0">
              <a:solidFill>
                <a:srgbClr val="00339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33600" y="5116513"/>
            <a:ext cx="4928786" cy="719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200" b="0" dirty="0">
                <a:solidFill>
                  <a:schemeClr val="accent2"/>
                </a:solidFill>
              </a:rPr>
              <a:t>Alex </a:t>
            </a:r>
            <a:r>
              <a:rPr lang="en-US" sz="2200" b="0" dirty="0" err="1" smtClean="0">
                <a:solidFill>
                  <a:schemeClr val="accent2"/>
                </a:solidFill>
              </a:rPr>
              <a:t>Groce</a:t>
            </a:r>
            <a:r>
              <a:rPr lang="en-US" sz="2200" b="0" dirty="0" smtClean="0">
                <a:solidFill>
                  <a:schemeClr val="accent2"/>
                </a:solidFill>
              </a:rPr>
              <a:t>, Amin </a:t>
            </a:r>
            <a:r>
              <a:rPr lang="en-US" sz="2200" b="0" dirty="0" err="1" smtClean="0">
                <a:solidFill>
                  <a:schemeClr val="accent2"/>
                </a:solidFill>
              </a:rPr>
              <a:t>Alipour</a:t>
            </a:r>
            <a:r>
              <a:rPr lang="en-US" sz="2200" b="0" dirty="0" smtClean="0">
                <a:solidFill>
                  <a:schemeClr val="accent2"/>
                </a:solidFill>
              </a:rPr>
              <a:t>, Rahul </a:t>
            </a:r>
            <a:r>
              <a:rPr lang="en-US" sz="2200" b="0" dirty="0" err="1" smtClean="0">
                <a:solidFill>
                  <a:schemeClr val="accent2"/>
                </a:solidFill>
              </a:rPr>
              <a:t>Gopinath</a:t>
            </a:r>
            <a:endParaRPr lang="en-US" sz="2200" b="0" dirty="0" smtClean="0">
              <a:solidFill>
                <a:schemeClr val="accent2"/>
              </a:solidFill>
            </a:endParaRPr>
          </a:p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200" b="0" dirty="0" smtClean="0">
                <a:solidFill>
                  <a:schemeClr val="accent2"/>
                </a:solidFill>
              </a:rPr>
              <a:t>Oregon State University</a:t>
            </a:r>
            <a:endParaRPr lang="en-US" sz="2200" b="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3476" y="3140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</p:txBody>
      </p:sp>
      <p:sp>
        <p:nvSpPr>
          <p:cNvPr id="2" name="AutoShape 2" descr="data:image/jpeg;base64,/9j/4AAQSkZJRgABAQAAAQABAAD/2wBDAAkGBwgHBgkIBwgKCgkLDRYPDQwMDRsUFRAWIB0iIiAdHx8kKDQsJCYxJx8fLT0tMTU3Ojo6Iys/RD84QzQ5Ojf/2wBDAQoKCg0MDRoPDxo3JR8lNzc3Nzc3Nzc3Nzc3Nzc3Nzc3Nzc3Nzc3Nzc3Nzc3Nzc3Nzc3Nzc3Nzc3Nzc3Nzc3Nzf/wAARCACoASwDASIAAhEBAxEB/8QAHAAAAQUBAQEAAAAAAAAAAAAABAACAwUGAQcI/8QARRAAAgEDAgMFAgsGBAUFAQAAAQIDAAQREiEFBjETIkFRYTJxFBdCVoGRk6GxwdEHFiNSYuEzcoLwJDQ3RPEVJZKys1P/xAAYAQADAQEAAAAAAAAAAAAAAAAAAQIDBP/EACARAQEBAAIDAAMBAQAAAAAAAAABEQIhAxIxIkFREzL/2gAMAwEAAhEDEQA/ALj9knKHLvFeQ+H3nEuC2Vzcu0mqWWLLNh2AyfdWx+L/AJQ+bnDvsRVV+xH/AKb8M/zS/wD6NW7poZr4v+UPm7w77EVz4v8AlD5ucO+xFaalQGa+L/lD5ucO+xFL4v8AlD5ucO+xFaWlQbNfF/yh83eHfYil8X/KHzc4d9iK0tKgM18X/KHzd4d9iKXxf8ofNzh32IrS0qAzXxf8ofN3h32Ioa45I5PQFU5d4aW8+xG1XnF+JC0Ts48GZxtv7PrQVpKrRIHJJHX1NHHlx9srPnbnSusOQeU3WQycvcPJDYAMI8v71Fw7kTlQ3fEIJeX+HsYpgUzCNkZQQPrzWotH0zspGA4294/391RAiHmIjIHwm1Bx6o36N91Xy+0+F2RWfF/yh83OHfYil8X/ACh83OHfYitLSqFs18X/ACh83OHfYil8X/KHzd4d9iK0tKgM18X/ACh83eHfYil8X/KHzc4d9iK0tKgma+L/AJQ+bnDvsRXP3A5Q+bnDvsBWmpUBmf3A5Q+bnDvsBS+L/lD5ucO+wFaalQGZ/cDlD5ucO+wFAcY5W5H4RbGW55e4dqIOiMQjLn0rYXVxFaW8lxO2mONSzH0ryHjHGZ+NcVa4nT+AmVjUjZFHjR+tOS24LsF5Ilk03vKdhECDgpCG+6tZack8lXlulxbcA4ZJE4yrCEV5e91Er5CsFLZGa9K/Zlemfhl3bsc9jNkH0Yf2qZbquXHIM/cDlD5u8O+wFL9wOUPm5w77EVpTSq2bNfuByh83eHfYil8X/KHzd4d9iK0vhSoDNfuByh83eHfYiufuByh83OHfYitNSoJmf3A5Q+bvDvsRS/cDlH5u8O+xFaWlQGa/cDlH5ucO+xFQT8h8pK4A5d4d0/8A4itZQ9x7Y91OJ5W4x37Ev+m/DP8ANL/+jVu68w/Y7zBwuy5B4fbXV0I5UaXUCp8XY9QK26cz8Fc4HEIh/mBH4ipabFxSoa24jZXe1tdwSnySQE/VRNAKlSpUGVdpVygFUc8yQoWcgYFS1nuJ3SXErJNlUQ4Az1pyJ5XFLczNJdSSNltTE9d/dVhwqS5ZgsMWr1ONqjtLH4RcqY9XZn761Nrbx20YSNQPOsp47LtL70hS1dyDNIf8q/rUHE1WG74dcgDK3HZsfR1K/jpqzNV/HUZ+E3JT2417VfehDD8K13T9Zx+D6VcRxIiupyrAEe412koqVKuOdKs2CcDOB1NAdpGg+HXr3okLWssKo2kGTHe3IOB18PGucbguLrhF3BaNpnkiKoc438vyozst6Q8V49w7hat8KuUEgGezByx+iqqTnax+DGaCGaTfAGAN/rNePXEskVxIlyW1gkENuc1f8v8AHTw8YiiM2gairdOvXalo9bfj2Dhd9HxGyjuolZFf5LdQaKqn5UupLzhCzSoiM0j91c+frUHNfMkPA7NgjK94w/hxnfHqac7DKftP49LFOOGxgokYDk/zsRt9A/GsHJxON7lLYtIjIMFSNmrnHeM3N/dNcXx7SRiCTjGSPw6VXteC6kYxhgT4ZBo5NeHUWV9PCyjQgXfJPia9D/ZDFKLG9ncHRIVAJ8Tv+WPrryj4LdyuHC4jUdSRXt37N7qxk5eitrNyZosmZSMHUfEenhSkHO61VKlXabFylSpUAqVLFLFMOUqVKgioe49se6iKHuPbHupxPJ85cmuRy/bgebfiave1Iqh5OXPL9uf6m/8AsaudJB2rC/RfqdJ9JGMg561YW/HL+3GIb65RfISHH41STyrboWlYBRVVc8YUSgRyFU8TinNpzja39tzhxiPGL4v6SKG/Kj4efeKLkPHbyepQj8DXmdvxgltMpQ+KsPEVaQTrOoZD18jVXYdlj0mD9oGw7ewBPiUkx9xFHw898McgSw3EfmdIIH315brIO1OErAnrvU+1T7V69DzbwWX/ALvQf60YflQd1Lwm6k1W99A5ZtWNe+a8vErdC1dMpzufvqpzwW69o4X2CwBlnidmGcq4IxR4ORtXhKTkggE49DRVtxe8tD/w93NFt8lyKPfTnLHtlcdRIjIwyrAgj0ryGLmni0GP/cnAzgdo+cn6aMbnjjQUATRZB3PZLT1Xs9E4C5bhNure3EDC3vQlfyo+vGrfnDiNqs8M8uuEymRwO6xZjnOR4ZHQUO/M/ECR8A4ldJB7Sxh/YJ6jp55o2aqdx7bkZxnfyrteIcL5w4hw3i3wm4nkuSYjGO3csNyPXzq9t+dUvOL2d3fCSJYEcyJbsdMn8vdz5mmLsenxHMYPnk04kCs5Yc2cIewjke/jRgg1K2QwPu8foqg5p5xM0ZtODyd11w02ME58BnpTuInLeoxXOEsL8cv7mAAxtKzAj5W/Wq/h/FZWuR2MGpCulgF6iip+GT30TW8WDM4IBJwK5HyXxa1ty5niLn2IUJLH6egqb32148px+rM89XXC+Gva28wVnfWzhdxsBgfVVHxDmGbiUyy3LFm0jBI3O3U1255UubBori+mhlVWDPEpznHUVQ8SuHad5Wx/EYsPrqdv6V1asu0ilZgRmPTjOOlUZEa3TKG0YOzHpToLojAzXZbeOZixJBxnaj2/oxoOHQzPBpMxljboNgceea0/AbeO2ubeWOR45Y3DagxAcZHdPvxWF4fO9o6oZWMfyd+h8qs4eKTW10BKC0LncnORR7FY+iY5FljWRDlWAIPpXaz/ACTdPPwNO0YsUkZQT1xsfzq/zVsrXaVN3ruaZa6TSzURbekGxTxH+naSlTNVOBpYc5Su0Pce2PdU5NCXJ7491OFyr505POeX7cZx3m/+xq6OSTuff51R8oMo4DBlyDltsepqfinEJLduzi3OnesPtxWbyA8zXTxskJZSrDUMHce81mpbmQqQd/pGasbqVrkkyuXJ86GPDo5R3RpPmBWmY2kyBoLwooy4BU7A1s+ATdrbagpxn6qx89i8a/xR06OvQ++tLyjIxinjQEhSCCDSvwuXxaX9/wDBnwAC+Mn0+qmQ8SeVo10a9WfYJ7u+N649lcSXLynQurYnrtRNjbS2wKyYbyZRg48qnrGf44MCnH60sHfYEU5C4G+r3FelO0O2Mac+R2qWaMEKdwc1xsOpGojOxI8KkKZ3CZx5UwLg7Lg+ooMzQoaPtFEioc4J6/TT8jJI6HypdzPXGfIYrpUkd0Y9cUaNAXSa7kp8mWMg4Hkf70JYwTxQmRwuo76c74onis0ZYRmEZQbOM7nxpltJEIHyyeznJXLfXmrjfxy4Bu2lLqdJx12FaNbJbeys5D7c0bO3uJGPuFUdmY7l4k7STVIwA36Vr+a1gsjY4kjZey0BRuygBRkin9lHLb1FYx0pnA2GaGjcA9o8gAz1NTgqygocg+YoGOFRJpK65M4AJqOLPh1bK9A5KnsDaTyTae36Fn+Svh9dBXHNNjbPNcOTlidABzgDoKyN+GsrPuXGX6sM4BHlWOvr9pJcISDncg1py+YuSW61HHOan4g7JbxpGgO7eVZ2fUkC3IYMGJxqOMjxoS7aJFWKInrmTV1P/kUNNKZxgk5xgAdAB0pSSLEykFVkjBAbwp0V3kgDJPkKihBERV2Hd6CoQpDal3pXs9Gt2wljlClVDDrVrHPc3kyRx4C5DFT161X8Mhe4gnlJI20geW3Wn8DmueHX6q8aGOVgGJ8B76Qe7cicTt4+FutzcQxP2gOl3C743xmtal1C7FUljZh1AYEivF7yENEhzjw6e6gmhkG6uRnxBxVznJ05Oc/L694WVWGVIPuruuvDrPiHEeHoy2tzNEp66HODRsHNvGbeQlL6Vx0xKNX3Gq9+Kcv9eyZzXcivPLD9oelAt/ahmHy42xn6MVZwc/cKkOHjnQ+oB/OnsTfb+Nhmlms9DzdwiT/uGX/NGfyzRcXMHCpPZvov9RI/Gn0XtVqTQt0R2g91MTiVlL/h3cDe6QfrUdzNGXBEikY8CKqRPLk+eOUiRwKADzb8TQfHHxcCRWJJG49KL5bdY+XLfDd9ywx/qNV3EpdV9jwG2Kwk/bu4zu0GsqDPdk1f5aItlmlZVSNlB3y36VJbKpbI3yQKtLZNUu+wCffk1UWr5rNjb3DCaQvEpIxsKsuVRHHZOQMSM3eyaJuQnYPjGWGGwNsYqLgCYsdbasFiRUc+ojn/AMrlZR7QYA4xjFSCRMHvHJHWhdQJGoHFd1bjJOOhrLWCdZgMjUfWnLKh8AProcHIJwMUl0F85GPU4FHYE6xpAwB65pa8MdO4I86RtmGGLBVx1JzVdd8StbclFMkhHXAwKv15HONqyWRNRUhh4kkU8NknH3jOKzcnFpyGMUSoqjIZgTn69qCubu5lCdrOzaxnGcAb+VPP6ueK1pOKS2ogdWkVwTgKp3z4VSyWT9viOVhG25GTiq5ZALYsTvq+6tHEC8aSrghhmq4xpnrHLRobKcP2aa1xocrnB65+6hOPyXMt124YyI64UqOld4u5KI67DODUVxciOytpFbOh9LkeRBpc7lxfD+ry1V44Ilm3kCjwxQ9+zQBrmMAlRhseHr+X1UrLiMl7bJry3Zd0NnGRVnYqlxcrEynEmVwelRL25+V9ebJ8Tv4ryzVI1btz5GqO/sJLeNJHYMrg9OuT6V6LxHh0COeyjRcHwGKynGbNxD3V1MWAGfk+eK29caTlKoIIMqups+ABqSDh7vKoi7xOwUGu3Akg1IRpAPXHWnWPEPg9wpY4BGCT4Vn206duuH3ELATaQrbZHhQ8cbl37JgUBwM1ZcR4oskREbAk+mRTLCFhFl1AJ3wBTFNsbmWBJI41D7ZI9aOtf+PjZGhAcLlQDnPmPqp1vAoYkKMnrR/BYVj4gEfbfKtijCtWXCrtG4bHbTO3bp0DdcDw/wB+VEahjI3oO4hkXiKTQ7qwAbA2+mrHQMjTjHqazrm52XtGduuKayBs7A+lPZdq5np1x7qSNQNApPdGk1G8Tg5GCPvovY+ld0nO/SnKegCZE/mFSJdSL459+1FafD8aY1sh6rg+YqtHsYt6AwDHHmetKa7w2AxxjwqKS2IGUOfTNBzxyo+AWG3h/wCKfVHVZXgk8iwWsJ9hskfWaluAO3DEZ867wrsk4RZzHBkBcBc7kZO9OV1lYafdvVx1R2J44Sr52zvVrYo1xls4XbfNU18AEwowPGrDh1wEiwAC4Od/XrTNY8QVI10REEkA4HU1JwZWWxjWaMq+5OR0oJG1z4aGRwFyM9M+nlTZJrq1lyzkp1AbfA8qnlLUcpbMXyuoB0jY9SRSDIFxgH1xQdpci4AxGyNn2SetFqCSDscdSayuxhZZ9LI8AcHrtUU4jliaNidLDGQTsalVjnurqHlmkygjAGnxx60gzEXFbmxnaNJHAViN9x9VTtfw30uu4ON92jGfxqv4wnZ8RlA6agfr3oHTgsVOCNxg1tLcdE+NQLaCZGNtdSSMOsbKBqH00PNZSLbh5YVi0jumSQL91Ua3Msb5J1beeKhvbqadiXJ97NnFPTaPh1nDeWFwusGRDkKnezt/arOyB+DRRqSSoHhWN4LxR+HXHanJDd01ZW3F7+8kdIVLHYk58KJ0dmtNxe3jihVpZI5D1KL0/vVH2i3na26pvtsPMVyHh92zNPeP2iD24wfZXPUVYcRNvbXkXwGEJ2QA1A5LjA3P11PKb2J11BdpEsCsilsbbHfwotJHXDRsVfPRT0oOBw8KsNOSM7HrmpkP8396xv1zcvqS+u+ISsxhti+3thCQT9FU12Lx7NpLsyRv2gVIwun6elelWoVLOPfIKBUAPQf3rHczXiSyvBHjunvsOpPl9H4+6uv1/Harhy3pieIgkaBlmGzE+JoCKJQQX8t8+lWNu4nmmGM9/Y+6opQuh2A2OwrC10yJora3eQFF3IzjwNWgQKOmKrVl0yagNlAXajDcAouM528aoqJjXSQwGDVpw5QbmNj61UQzFiVxsehq24e/fHodsUVN+Dt/BvrrneB+T9e1JWUEdSPTwrq6Du2RjbGOtYuQh0zqwPfTg+B1OOvWmat+7qGOma7pbqPuoBAsGyzbeIxUokU7749KiK5+Vk+NLBO42H+9qAkLgdDkCugjrkD3UwqV22+uudcYOd6ekkKqRknPkaGmRdQ3PSpCWG3X6KHnJ1Dbw8aeh5/w4k8OU5zoB8emT/5qx4XAJpzgatOFAqp4UVFmxbcg7CtZwa1MNoCyDWy5+iuiR2JZbKGVxFpyEHePgTVTfQmzu4ZIVJQHDAeIrRwqIozq3NUnG7lU7NNIJdx9AopiLcyhT2cpCYzjFPvYEkhRXUByCyt51XcKlS7VoJJSpHkcVY36wWllJNFO0hC4UE53pfolZ2lxbXIUSAtnbDdPStOlzII1UrgHqCu3vrL8NJlmE8irnbO2PCrlp305CEg7Z8Ky5VHk7WQde1xjB93Q1BLKysNG4HltQTTsDuSpPWui7DeIPmcVLPFTxwie9Zlwr6QCp23quLGIuGHtJjcfTR3FpFXQ8Sahq7wFMcJpQnMer5LjrWvH424/ABAKlgfCopJV1bAZA6UZNAF0h1KZ8V3BoccNuLh3MIBVMEk7DenigBJzp8M1tOW7dIBAxX/EjJbP0fpWUbh13GwzGSfDT3s/VVvBxC84dBHrh3UFQsikYpwmw4cFaYhxkMT4bHNUM8Sx3+8hCA6dI6sATS4fxm5cLjsh0IQj8+tEQTiSaYYVdODnPnU8rML52PjMYUBAAMDbyqaMAnuqKrmKb4Y5zVny9D8Iv4kJ1Kp1vkeA3rGTb0wsaDi96eGcLOgfxgBFHn+bHX6N68y4nesscjq2wGkHPUmtHzdxB5ruREPciyqAfzHqfyrD8ZkCdnbnqBqb1NdPK/pr4+OTTLK4aGJsnYDbHmTRTeymT7OMjyquU/w8p4uMH6KsJYy8bbESaQOv41lfrWCF/wCWz4s1SWpZs6hgAbHzoW3lAQLpBPTJouF1Q40E5pgUg2Db4B6VccMYmWMYwW6gVWpDrGCdqtuGRaZkwNtQ3pJvwcvewQd/IV12ydwM58R1prSBQxXwob4XoH8YBPVtqzyuX1tEgbgZG5wc1xlw4GT023NBXPF7aEqpAOrofMUZqjcjS5OfDFHrYLxsOVsdVDA7U5HLA6cEjbGaa0ZyARjbO9JAFXJ3HvoykcutcsR18jXdR22z/TmuRFXBwQMY61IF1KMMTj06UYLELkgk40jyoWd+/wCe1G4yc6R67YoWeQI4XC9POjCx5vwySOOOITErGWyxHkDvWlXmqwEmle0C9N02rIxnFoo3JbIHpvToIEC636+VdMrsb+34lbXsJMUgPp0NZzjH8TiLkNhY9gfWhrJOyfWp/wDNWMkD3Fq8uMvJ1/P8KXK9HIrFtLj4QXg2O3h1o0TTvbmN3t8t1DvvirTgWiQGOfZ1GxPjgUJPZzkzaFRe0GUYqDg5z9FRNOmQ3y24RJE1rpADK2Rt9FTycXe6jYjRGVOzqx3A8hgVWNaSJMhvJ3MenqMADy9KKeGHsgkWrs8ZIMmR1q9qRtu5vkEU2pZTvrHiPd+ddmjSyACq0vmzvgfUKrCLyB+0t420P7Q09KGueJTTypBoJHQk/KbzzS6LO1kpuZ9WoaUB6RLgH6aabW3iJZo3d2ODrIbFVsFzOGESz9mxOwKH8aPeUW7sk3/EMM4lSQgEGgylkMSd2LBG2l107e/pUjSrJ3LdWB8VAwR/aq8m5ZC+tzGdtOvejESXZUj+CuwHeLEnFBoTbPG6tcLKWJPeEg29wom4vEnRluXlkjAIAODihJJJUk0yzajnSCV/CuoY3Q4L6iScelLewmiu4Y8dhFmIAZcIdvfRthLFLeCM6k7QgamzgDxNU/w9lmXtIo2C9AoK/XVsJhHa95dDXA7voPE48z0+unSWEjwtO/wb2NR05648K0XLcJit57gDd+4NvpP5VjIwbcxku8qv452A/KtnbX9pY8tallQykMyIW3yTjelw4/lrPnx/jK8RkJmZ5dlXJ38T1zWNupWnuXkbfJ2q145fNI3ZoxwdzmqgKSQAKbRPBdy2qZiChx7LEZxnyp0N06aWJJJOTnxoVtyQx3FFJGGIGPClgF28sYbUvTOdxVjbDtXEiYxncYqrWPGBirG0ciHIOyeVI1jJP2JUEZzVnaSFoQyjBB2qmiYSEE5GNzVxb5QR+8Ggq5PxGNWkWKDvqxBLE/XVXKJp5GcR5L9FL5AP0/rRXFEjlu3yCGDEFhsfpoRbtkHZguADtrUHP0g1WxMz9JJnYRBbyNzJ1UHw9R9HlUkc7STxshdFXfMinA9cUT/ztlq7VVdFOFK+zv4HP+96DdHkVVOkIq4wuQT76LcPVsLl2Zg0wni+ThdLD/eaQnuJSyRRzGPAJLKMN5dd6BjuTEACc4XGKZHO77FyD4VPvGfWjra6BZgIWGk+JyCffRvbxFRqjI9xqjDKGCsWAzvUyBxIvZPqI9ai9lykq2MqsuVyTj6qGmwXy8u5GehFEQ8Vkt0CNAJOneIGRVbxER3Fx2gCx5HQCiSYmTGI4YiPbguucfr1pl0rpIypjGc7+FWHA7d5baB1jyAWBx4jNScXtHgkEirlQOvgRWzoUwMxliUOfaAAPStvwTRc8I7Y+0NS1j0cFhIq4KnOK1HKt7FDw64gkKYLExktvk48KmnEDSIlx2cWpZMbvjYGpnvZJQFkHeQFHCnH00WkMZUzRSqyMc+6qLirAcRlJTWq6cgZ32pyZA5xCEQqh1xtq7xMUpcnfxB6U2JpIYgIgyZOdkANDQCEuTlQfBV2x6UZFoZm/iZJ6ajuKAk7ZmRixeQad9TkfcKGl0PNGQM5qdIgqnDZwd8moezAddIJz0PhS7IVbNbzy/x37oG2k4x7qD+GGO2ktzbgszbT53AqWS20oRrds7gVHFHMvdVM58W86Zoo4WUgtOzL1GFx+NTBjOwjWUlyNmf8K5cWUrr/AI2g+ABzmoreNoixwxXOCSOvuoAh7GZQe0zgeI6VyON4SutSMNsB0NOuLpiixFnYH+bfpTrSWQSiKRQ+qQZB9kA+NBjbO2t3Pw29BMEZIC5wZG66R6edB3sst1MZCgBY7KowFHkKmuma5UCHDRRkjSPxGetQiVlTGVA6d49DSwHxoc6SCNQGdXWvRF5Js5OG2s2p1ZolZhnYkjevO7WJpblQjqcAb52zXvNrbmOzihYbIgUHzwMVr4+Mu6x8vK8ZMeG8ycrXdlPLMSJU1dUGMZ9KzksDx7EMp9a+guJ8NiudnXpvWM5q4TbPatmJdYGVbG9HLx58Tx8m/XlCqTIvjk+NWUYCrnGfChXiaO6VDjY0+SQjYVm2g5BqwAKlhkVZNJ9g9aqizAgq5z+FSwzrrYybkjrSNfqFEi48fKrS3cDGtvLFZ62ulyoY71cW04miYKRkAEelGBLPEVnmbYgsevvodY07UZQEA528aNnAeRtiNWKaIwFHnU1jahfHe7mFPj5Uo2aM9A6/hUkhwMDY+dQtJvgHbPXNLoac6hpdQP8ApNMK6WA8DTZJCQvhjxpiszOMN06UYE4KnJzvnxp0RKPqwBnxpqaSp1EBqcmoMQMe+lgEmcABnUYxjI8aZI8LEFgpbG9JoXWMKwPe3xQUx0sBg7Cmno/lK3kfgFu8SIDqbvsfU0XdILdHSYJMH8FONJpnJpA5bgLbgazjP9Roy5jjuYyyRFZAd2OMe41v+m0+sZdWohkZ0RljlBKBlwRg7j66FtHZZVAXHe861HEAt0ixxKS8UmkBtsY8/LbeqQ2wW5Z4xlCTp2xmoUO4bdi3kMUwAhl7rDHsnwNCQkpeXTEDsw+kZ9KsYrVLhSj/ACxj6a7ZWxcanxqzhgfMf7FAtVc3DkmYuihWx0JqFY3hwSMtjOR0q+uEBdgBp8yPPpQbITIWxrQeBHWl7JlQrIWTIJ0gU/DnDKWQtjAbpRCgPrOMA/JrrQtgKrdwE7Z2Bo9laBaJVl1sNQ/prsc5QYCKg8zneiSrDOEJNd+BGQBtOTjpRo0ELqQZZYyQejEZohZC+GIIHjjpXTZnTtqTHgOlMj19mwkXHup6DpgrYeMaQOoNMuAs4VghDeDA1IYtS5Kttjq1dTBbCNgHYdKWhGGQNGm7Fd8+A+jx8K61t2gL9uXPljc+lKeNUIbs2JOTmpreQBhqXA82p6BHArEz8SggQZeSRQM9Ote8ZD4PhXlHJsAl4zDMjAFFZtvDA/vXpUFwNIGtR9Nb+HMc3mu2R26X28DwrA83zhIFQH2jufSt9xCVBbtpI9mvLud7hYyNR6+Aq/J8R452w1wFVjI/VjtQugucdaNln7ZVUQ5IPXrQVwZ7aQPo0+HfFcuux1LcjY4qJyI2pnw6bJOE39KhkcuwYncnpQWixJtsateDzZnXS2MnBB8qpYleZwiAFmOAKsY7CSNgytqYD2UbGaBGplmCyb7k4ApyyHIyN6Hs4kWFdbMzf1HJHpU0rYxpqL2yv12SJ5FBOc+NDSL2bEYxiihIWAAOKjuYGK94YJzSIITltm2Fd0uSMZJp6WzKxJOPTNBz3jRAhAck46eFBwV2bkjTsCfOiIUeJ0YknHmOtD2rK+NLbjrt0owg58MUC9VJ8ILNufXeopbWOVtZY5PrUeCD3ST+VRTNJr2D/wCmgmf4dzG9nwyCyQsipqLsIwx3OdsmiYeYrKKczkXMjqhCBwCC3md/DypUq0bA7HjUNqZWYyyPO38QsPk/X1J/3vUzcascrpWc7b5UdfTelSoGp4+YOHJuFuc5/kG331MeaLBGJiinGd91HXz60qVLCxBJzLaSOW7Kbf0H60xePWIz3Z8dfYH60qVGQYfJx/h5J0C4x6oP1ri8wWPis/8A8B+tKlRkNyTmCyLBkE4IGMaB+tTQ8z2aDDJPnPXSN/vpUqMGCX5m4NOv8RLxH81jUg/fQ37x8OVzhJ8eB7MZ/GlSowsMPMPD9xpnxnO6D9ai/wDWuH5JxcencH60qVPDwjxyxZMOJz5dwY/Gozxy2VQEWQDPTQMfjSpUARZc0R2rs4EpJGMaQPzp552nSQmKJdHgGzn8aVKlgSjneSUFZo2jBHWMk/nQ0nMFlNJqmNwf9OfzpUqMDsnH+HdY45s+qAY++gbvilncIwbt2ODpBUYB8PGlSphUdqMknP1VzWuc70qVBYNtL2GFHLK/aH2SB0oy24xbxPG7CUkN3gFHT66VKg1oeZ+H6sqtwPdGP1po5nssnKT7/wBA2++lSpZCyJBzTw4H/DuPfoH61w802JGNNx/8B+tKlRkL1hp5nsSpULcAH+gfrQz8a4ZIO+lyT56B+tKlR6wesTQ8wcNiJ7tzpK4/wx+tTfvPwzVkLc4/yD9aVKj1g9Ya/M9gzZ0T4z/IP1pj8y2THOLgf6B+tKlRg9Y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BDAAkGBwgHBgkIBwgKCgkLDRYPDQwMDRsUFRAWIB0iIiAdHx8kKDQsJCYxJx8fLT0tMTU3Ojo6Iys/RD84QzQ5Ojf/2wBDAQoKCg0MDRoPDxo3JR8lNzc3Nzc3Nzc3Nzc3Nzc3Nzc3Nzc3Nzc3Nzc3Nzc3Nzc3Nzc3Nzc3Nzc3Nzc3Nzc3Nzf/wAARCACoASwDASIAAhEBAxEB/8QAHAAAAQUBAQEAAAAAAAAAAAAABAACAwUGAQcI/8QARRAAAgEDAgMFAgsGBAUFAQAAAQIDAAQREiEFBjETIkFRYTJxFBdCVoGRk6GxwdEHFiNSYuEzcoLwJDQ3RPEVJZKys1P/xAAYAQADAQEAAAAAAAAAAAAAAAAAAQIDBP/EACARAQEBAAIDAAMBAQAAAAAAAAABEQIhAxIxIkFREzL/2gAMAwEAAhEDEQA/ALj9knKHLvFeQ+H3nEuC2Vzcu0mqWWLLNh2AyfdWx+L/AJQ+bnDvsRVV+xH/AKb8M/zS/wD6NW7poZr4v+UPm7w77EVz4v8AlD5ucO+xFaalQGa+L/lD5ucO+xFL4v8AlD5ucO+xFaWlQbNfF/yh83eHfYil8X/KHzc4d9iK0tKgM18X/KHzd4d9iKXxf8ofNzh32IrS0qAzXxf8ofN3h32Ioa45I5PQFU5d4aW8+xG1XnF+JC0Ts48GZxtv7PrQVpKrRIHJJHX1NHHlx9srPnbnSusOQeU3WQycvcPJDYAMI8v71Fw7kTlQ3fEIJeX+HsYpgUzCNkZQQPrzWotH0zspGA4294/391RAiHmIjIHwm1Bx6o36N91Xy+0+F2RWfF/yh83OHfYil8X/ACh83OHfYitLSqFs18X/ACh83OHfYil8X/KHzd4d9iK0tKgM18X/ACh83eHfYil8X/KHzc4d9iK0tKgma+L/AJQ+bnDvsRXP3A5Q+bnDvsBWmpUBmf3A5Q+bnDvsBS+L/lD5ucO+wFaalQGZ/cDlD5ucO+wFAcY5W5H4RbGW55e4dqIOiMQjLn0rYXVxFaW8lxO2mONSzH0ryHjHGZ+NcVa4nT+AmVjUjZFHjR+tOS24LsF5Ilk03vKdhECDgpCG+6tZack8lXlulxbcA4ZJE4yrCEV5e91Er5CsFLZGa9K/Zlemfhl3bsc9jNkH0Yf2qZbquXHIM/cDlD5u8O+wFL9wOUPm5w77EVpTSq2bNfuByh83eHfYil8X/KHzd4d9iK0vhSoDNfuByh83eHfYiufuByh83OHfYitNSoJmf3A5Q+bvDvsRS/cDlH5u8O+xFaWlQGa/cDlH5ucO+xFQT8h8pK4A5d4d0/8A4itZQ9x7Y91OJ5W4x37Ev+m/DP8ANL/+jVu68w/Y7zBwuy5B4fbXV0I5UaXUCp8XY9QK26cz8Fc4HEIh/mBH4ipabFxSoa24jZXe1tdwSnySQE/VRNAKlSpUGVdpVygFUc8yQoWcgYFS1nuJ3SXErJNlUQ4Az1pyJ5XFLczNJdSSNltTE9d/dVhwqS5ZgsMWr1ONqjtLH4RcqY9XZn761Nrbx20YSNQPOsp47LtL70hS1dyDNIf8q/rUHE1WG74dcgDK3HZsfR1K/jpqzNV/HUZ+E3JT2417VfehDD8K13T9Zx+D6VcRxIiupyrAEe412koqVKuOdKs2CcDOB1NAdpGg+HXr3okLWssKo2kGTHe3IOB18PGucbguLrhF3BaNpnkiKoc438vyozst6Q8V49w7hat8KuUEgGezByx+iqqTnax+DGaCGaTfAGAN/rNePXEskVxIlyW1gkENuc1f8v8AHTw8YiiM2gairdOvXalo9bfj2Dhd9HxGyjuolZFf5LdQaKqn5UupLzhCzSoiM0j91c+frUHNfMkPA7NgjK94w/hxnfHqac7DKftP49LFOOGxgokYDk/zsRt9A/GsHJxON7lLYtIjIMFSNmrnHeM3N/dNcXx7SRiCTjGSPw6VXteC6kYxhgT4ZBo5NeHUWV9PCyjQgXfJPia9D/ZDFKLG9ncHRIVAJ8Tv+WPrryj4LdyuHC4jUdSRXt37N7qxk5eitrNyZosmZSMHUfEenhSkHO61VKlXabFylSpUAqVLFLFMOUqVKgioe49se6iKHuPbHupxPJ85cmuRy/bgebfiave1Iqh5OXPL9uf6m/8AsaudJB2rC/RfqdJ9JGMg561YW/HL+3GIb65RfISHH41STyrboWlYBRVVc8YUSgRyFU8TinNpzja39tzhxiPGL4v6SKG/Kj4efeKLkPHbyepQj8DXmdvxgltMpQ+KsPEVaQTrOoZD18jVXYdlj0mD9oGw7ewBPiUkx9xFHw898McgSw3EfmdIIH315brIO1OErAnrvU+1T7V69DzbwWX/ALvQf60YflQd1Lwm6k1W99A5ZtWNe+a8vErdC1dMpzufvqpzwW69o4X2CwBlnidmGcq4IxR4ORtXhKTkggE49DRVtxe8tD/w93NFt8lyKPfTnLHtlcdRIjIwyrAgj0ryGLmni0GP/cnAzgdo+cn6aMbnjjQUATRZB3PZLT1Xs9E4C5bhNure3EDC3vQlfyo+vGrfnDiNqs8M8uuEymRwO6xZjnOR4ZHQUO/M/ECR8A4ldJB7Sxh/YJ6jp55o2aqdx7bkZxnfyrteIcL5w4hw3i3wm4nkuSYjGO3csNyPXzq9t+dUvOL2d3fCSJYEcyJbsdMn8vdz5mmLsenxHMYPnk04kCs5Yc2cIewjke/jRgg1K2QwPu8foqg5p5xM0ZtODyd11w02ME58BnpTuInLeoxXOEsL8cv7mAAxtKzAj5W/Wq/h/FZWuR2MGpCulgF6iip+GT30TW8WDM4IBJwK5HyXxa1ty5niLn2IUJLH6egqb32148px+rM89XXC+Gva28wVnfWzhdxsBgfVVHxDmGbiUyy3LFm0jBI3O3U1255UubBori+mhlVWDPEpznHUVQ8SuHad5Wx/EYsPrqdv6V1asu0ilZgRmPTjOOlUZEa3TKG0YOzHpToLojAzXZbeOZixJBxnaj2/oxoOHQzPBpMxljboNgceea0/AbeO2ubeWOR45Y3DagxAcZHdPvxWF4fO9o6oZWMfyd+h8qs4eKTW10BKC0LncnORR7FY+iY5FljWRDlWAIPpXaz/ACTdPPwNO0YsUkZQT1xsfzq/zVsrXaVN3ruaZa6TSzURbekGxTxH+naSlTNVOBpYc5Su0Pce2PdU5NCXJ7491OFyr505POeX7cZx3m/+xq6OSTuff51R8oMo4DBlyDltsepqfinEJLduzi3OnesPtxWbyA8zXTxskJZSrDUMHce81mpbmQqQd/pGasbqVrkkyuXJ86GPDo5R3RpPmBWmY2kyBoLwooy4BU7A1s+ATdrbagpxn6qx89i8a/xR06OvQ++tLyjIxinjQEhSCCDSvwuXxaX9/wDBnwAC+Mn0+qmQ8SeVo10a9WfYJ7u+N649lcSXLynQurYnrtRNjbS2wKyYbyZRg48qnrGf44MCnH60sHfYEU5C4G+r3FelO0O2Mac+R2qWaMEKdwc1xsOpGojOxI8KkKZ3CZx5UwLg7Lg+ooMzQoaPtFEioc4J6/TT8jJI6HypdzPXGfIYrpUkd0Y9cUaNAXSa7kp8mWMg4Hkf70JYwTxQmRwuo76c74onis0ZYRmEZQbOM7nxpltJEIHyyeznJXLfXmrjfxy4Bu2lLqdJx12FaNbJbeys5D7c0bO3uJGPuFUdmY7l4k7STVIwA36Vr+a1gsjY4kjZey0BRuygBRkin9lHLb1FYx0pnA2GaGjcA9o8gAz1NTgqygocg+YoGOFRJpK65M4AJqOLPh1bK9A5KnsDaTyTae36Fn+Svh9dBXHNNjbPNcOTlidABzgDoKyN+GsrPuXGX6sM4BHlWOvr9pJcISDncg1py+YuSW61HHOan4g7JbxpGgO7eVZ2fUkC3IYMGJxqOMjxoS7aJFWKInrmTV1P/kUNNKZxgk5xgAdAB0pSSLEykFVkjBAbwp0V3kgDJPkKihBERV2Hd6CoQpDal3pXs9Gt2wljlClVDDrVrHPc3kyRx4C5DFT161X8Mhe4gnlJI20geW3Wn8DmueHX6q8aGOVgGJ8B76Qe7cicTt4+FutzcQxP2gOl3C743xmtal1C7FUljZh1AYEivF7yENEhzjw6e6gmhkG6uRnxBxVznJ05Oc/L694WVWGVIPuruuvDrPiHEeHoy2tzNEp66HODRsHNvGbeQlL6Vx0xKNX3Gq9+Kcv9eyZzXcivPLD9oelAt/ahmHy42xn6MVZwc/cKkOHjnQ+oB/OnsTfb+Nhmlms9DzdwiT/uGX/NGfyzRcXMHCpPZvov9RI/Gn0XtVqTQt0R2g91MTiVlL/h3cDe6QfrUdzNGXBEikY8CKqRPLk+eOUiRwKADzb8TQfHHxcCRWJJG49KL5bdY+XLfDd9ywx/qNV3EpdV9jwG2Kwk/bu4zu0GsqDPdk1f5aItlmlZVSNlB3y36VJbKpbI3yQKtLZNUu+wCffk1UWr5rNjb3DCaQvEpIxsKsuVRHHZOQMSM3eyaJuQnYPjGWGGwNsYqLgCYsdbasFiRUc+ojn/AMrlZR7QYA4xjFSCRMHvHJHWhdQJGoHFd1bjJOOhrLWCdZgMjUfWnLKh8AProcHIJwMUl0F85GPU4FHYE6xpAwB65pa8MdO4I86RtmGGLBVx1JzVdd8StbclFMkhHXAwKv15HONqyWRNRUhh4kkU8NknH3jOKzcnFpyGMUSoqjIZgTn69qCubu5lCdrOzaxnGcAb+VPP6ueK1pOKS2ogdWkVwTgKp3z4VSyWT9viOVhG25GTiq5ZALYsTvq+6tHEC8aSrghhmq4xpnrHLRobKcP2aa1xocrnB65+6hOPyXMt124YyI64UqOld4u5KI67DODUVxciOytpFbOh9LkeRBpc7lxfD+ry1V44Ilm3kCjwxQ9+zQBrmMAlRhseHr+X1UrLiMl7bJry3Zd0NnGRVnYqlxcrEynEmVwelRL25+V9ebJ8Tv4ryzVI1btz5GqO/sJLeNJHYMrg9OuT6V6LxHh0COeyjRcHwGKynGbNxD3V1MWAGfk+eK29caTlKoIIMqups+ABqSDh7vKoi7xOwUGu3Akg1IRpAPXHWnWPEPg9wpY4BGCT4Vn206duuH3ELATaQrbZHhQ8cbl37JgUBwM1ZcR4oskREbAk+mRTLCFhFl1AJ3wBTFNsbmWBJI41D7ZI9aOtf+PjZGhAcLlQDnPmPqp1vAoYkKMnrR/BYVj4gEfbfKtijCtWXCrtG4bHbTO3bp0DdcDw/wB+VEahjI3oO4hkXiKTQ7qwAbA2+mrHQMjTjHqazrm52XtGduuKayBs7A+lPZdq5np1x7qSNQNApPdGk1G8Tg5GCPvovY+ld0nO/SnKegCZE/mFSJdSL459+1FafD8aY1sh6rg+YqtHsYt6AwDHHmetKa7w2AxxjwqKS2IGUOfTNBzxyo+AWG3h/wCKfVHVZXgk8iwWsJ9hskfWaluAO3DEZ867wrsk4RZzHBkBcBc7kZO9OV1lYafdvVx1R2J44Sr52zvVrYo1xls4XbfNU18AEwowPGrDh1wEiwAC4Od/XrTNY8QVI10REEkA4HU1JwZWWxjWaMq+5OR0oJG1z4aGRwFyM9M+nlTZJrq1lyzkp1AbfA8qnlLUcpbMXyuoB0jY9SRSDIFxgH1xQdpci4AxGyNn2SetFqCSDscdSayuxhZZ9LI8AcHrtUU4jliaNidLDGQTsalVjnurqHlmkygjAGnxx60gzEXFbmxnaNJHAViN9x9VTtfw30uu4ON92jGfxqv4wnZ8RlA6agfr3oHTgsVOCNxg1tLcdE+NQLaCZGNtdSSMOsbKBqH00PNZSLbh5YVi0jumSQL91Ua3Msb5J1beeKhvbqadiXJ97NnFPTaPh1nDeWFwusGRDkKnezt/arOyB+DRRqSSoHhWN4LxR+HXHanJDd01ZW3F7+8kdIVLHYk58KJ0dmtNxe3jihVpZI5D1KL0/vVH2i3na26pvtsPMVyHh92zNPeP2iD24wfZXPUVYcRNvbXkXwGEJ2QA1A5LjA3P11PKb2J11BdpEsCsilsbbHfwotJHXDRsVfPRT0oOBw8KsNOSM7HrmpkP8396xv1zcvqS+u+ISsxhti+3thCQT9FU12Lx7NpLsyRv2gVIwun6elelWoVLOPfIKBUAPQf3rHczXiSyvBHjunvsOpPl9H4+6uv1/Harhy3pieIgkaBlmGzE+JoCKJQQX8t8+lWNu4nmmGM9/Y+6opQuh2A2OwrC10yJora3eQFF3IzjwNWgQKOmKrVl0yagNlAXajDcAouM528aoqJjXSQwGDVpw5QbmNj61UQzFiVxsehq24e/fHodsUVN+Dt/BvrrneB+T9e1JWUEdSPTwrq6Du2RjbGOtYuQh0zqwPfTg+B1OOvWmat+7qGOma7pbqPuoBAsGyzbeIxUokU7749KiK5+Vk+NLBO42H+9qAkLgdDkCugjrkD3UwqV22+uudcYOd6ekkKqRknPkaGmRdQ3PSpCWG3X6KHnJ1Dbw8aeh5/w4k8OU5zoB8emT/5qx4XAJpzgatOFAqp4UVFmxbcg7CtZwa1MNoCyDWy5+iuiR2JZbKGVxFpyEHePgTVTfQmzu4ZIVJQHDAeIrRwqIozq3NUnG7lU7NNIJdx9AopiLcyhT2cpCYzjFPvYEkhRXUByCyt51XcKlS7VoJJSpHkcVY36wWllJNFO0hC4UE53pfolZ2lxbXIUSAtnbDdPStOlzII1UrgHqCu3vrL8NJlmE8irnbO2PCrlp305CEg7Z8Ky5VHk7WQde1xjB93Q1BLKysNG4HltQTTsDuSpPWui7DeIPmcVLPFTxwie9Zlwr6QCp23quLGIuGHtJjcfTR3FpFXQ8Sahq7wFMcJpQnMer5LjrWvH424/ABAKlgfCopJV1bAZA6UZNAF0h1KZ8V3BoccNuLh3MIBVMEk7DenigBJzp8M1tOW7dIBAxX/EjJbP0fpWUbh13GwzGSfDT3s/VVvBxC84dBHrh3UFQsikYpwmw4cFaYhxkMT4bHNUM8Sx3+8hCA6dI6sATS4fxm5cLjsh0IQj8+tEQTiSaYYVdODnPnU8rML52PjMYUBAAMDbyqaMAnuqKrmKb4Y5zVny9D8Iv4kJ1Kp1vkeA3rGTb0wsaDi96eGcLOgfxgBFHn+bHX6N68y4nesscjq2wGkHPUmtHzdxB5ruREPciyqAfzHqfyrD8ZkCdnbnqBqb1NdPK/pr4+OTTLK4aGJsnYDbHmTRTeymT7OMjyquU/w8p4uMH6KsJYy8bbESaQOv41lfrWCF/wCWz4s1SWpZs6hgAbHzoW3lAQLpBPTJouF1Q40E5pgUg2Db4B6VccMYmWMYwW6gVWpDrGCdqtuGRaZkwNtQ3pJvwcvewQd/IV12ydwM58R1prSBQxXwob4XoH8YBPVtqzyuX1tEgbgZG5wc1xlw4GT023NBXPF7aEqpAOrofMUZqjcjS5OfDFHrYLxsOVsdVDA7U5HLA6cEjbGaa0ZyARjbO9JAFXJ3HvoykcutcsR18jXdR22z/TmuRFXBwQMY61IF1KMMTj06UYLELkgk40jyoWd+/wCe1G4yc6R67YoWeQI4XC9POjCx5vwySOOOITErGWyxHkDvWlXmqwEmle0C9N02rIxnFoo3JbIHpvToIEC636+VdMrsb+34lbXsJMUgPp0NZzjH8TiLkNhY9gfWhrJOyfWp/wDNWMkD3Fq8uMvJ1/P8KXK9HIrFtLj4QXg2O3h1o0TTvbmN3t8t1DvvirTgWiQGOfZ1GxPjgUJPZzkzaFRe0GUYqDg5z9FRNOmQ3y24RJE1rpADK2Rt9FTycXe6jYjRGVOzqx3A8hgVWNaSJMhvJ3MenqMADy9KKeGHsgkWrs8ZIMmR1q9qRtu5vkEU2pZTvrHiPd+ddmjSyACq0vmzvgfUKrCLyB+0t420P7Q09KGueJTTypBoJHQk/KbzzS6LO1kpuZ9WoaUB6RLgH6aabW3iJZo3d2ODrIbFVsFzOGESz9mxOwKH8aPeUW7sk3/EMM4lSQgEGgylkMSd2LBG2l107e/pUjSrJ3LdWB8VAwR/aq8m5ZC+tzGdtOvejESXZUj+CuwHeLEnFBoTbPG6tcLKWJPeEg29wom4vEnRluXlkjAIAODihJJJUk0yzajnSCV/CuoY3Q4L6iScelLewmiu4Y8dhFmIAZcIdvfRthLFLeCM6k7QgamzgDxNU/w9lmXtIo2C9AoK/XVsJhHa95dDXA7voPE48z0+unSWEjwtO/wb2NR05648K0XLcJit57gDd+4NvpP5VjIwbcxku8qv452A/KtnbX9pY8tallQykMyIW3yTjelw4/lrPnx/jK8RkJmZ5dlXJ38T1zWNupWnuXkbfJ2q145fNI3ZoxwdzmqgKSQAKbRPBdy2qZiChx7LEZxnyp0N06aWJJJOTnxoVtyQx3FFJGGIGPClgF28sYbUvTOdxVjbDtXEiYxncYqrWPGBirG0ciHIOyeVI1jJP2JUEZzVnaSFoQyjBB2qmiYSEE5GNzVxb5QR+8Ggq5PxGNWkWKDvqxBLE/XVXKJp5GcR5L9FL5AP0/rRXFEjlu3yCGDEFhsfpoRbtkHZguADtrUHP0g1WxMz9JJnYRBbyNzJ1UHw9R9HlUkc7STxshdFXfMinA9cUT/ztlq7VVdFOFK+zv4HP+96DdHkVVOkIq4wuQT76LcPVsLl2Zg0wni+ThdLD/eaQnuJSyRRzGPAJLKMN5dd6BjuTEACc4XGKZHO77FyD4VPvGfWjra6BZgIWGk+JyCffRvbxFRqjI9xqjDKGCsWAzvUyBxIvZPqI9ai9lykq2MqsuVyTj6qGmwXy8u5GehFEQ8Vkt0CNAJOneIGRVbxER3Fx2gCx5HQCiSYmTGI4YiPbguucfr1pl0rpIypjGc7+FWHA7d5baB1jyAWBx4jNScXtHgkEirlQOvgRWzoUwMxliUOfaAAPStvwTRc8I7Y+0NS1j0cFhIq4KnOK1HKt7FDw64gkKYLExktvk48KmnEDSIlx2cWpZMbvjYGpnvZJQFkHeQFHCnH00WkMZUzRSqyMc+6qLirAcRlJTWq6cgZ32pyZA5xCEQqh1xtq7xMUpcnfxB6U2JpIYgIgyZOdkANDQCEuTlQfBV2x6UZFoZm/iZJ6ajuKAk7ZmRixeQad9TkfcKGl0PNGQM5qdIgqnDZwd8moezAddIJz0PhS7IVbNbzy/x37oG2k4x7qD+GGO2ktzbgszbT53AqWS20oRrds7gVHFHMvdVM58W86Zoo4WUgtOzL1GFx+NTBjOwjWUlyNmf8K5cWUrr/AI2g+ABzmoreNoixwxXOCSOvuoAh7GZQe0zgeI6VyON4SutSMNsB0NOuLpiixFnYH+bfpTrSWQSiKRQ+qQZB9kA+NBjbO2t3Pw29BMEZIC5wZG66R6edB3sst1MZCgBY7KowFHkKmuma5UCHDRRkjSPxGetQiVlTGVA6d49DSwHxoc6SCNQGdXWvRF5Js5OG2s2p1ZolZhnYkjevO7WJpblQjqcAb52zXvNrbmOzihYbIgUHzwMVr4+Mu6x8vK8ZMeG8ycrXdlPLMSJU1dUGMZ9KzksDx7EMp9a+guJ8NiudnXpvWM5q4TbPatmJdYGVbG9HLx58Tx8m/XlCqTIvjk+NWUYCrnGfChXiaO6VDjY0+SQjYVm2g5BqwAKlhkVZNJ9g9aqizAgq5z+FSwzrrYybkjrSNfqFEi48fKrS3cDGtvLFZ62ulyoY71cW04miYKRkAEelGBLPEVnmbYgsevvodY07UZQEA528aNnAeRtiNWKaIwFHnU1jahfHe7mFPj5Uo2aM9A6/hUkhwMDY+dQtJvgHbPXNLoac6hpdQP8ApNMK6WA8DTZJCQvhjxpiszOMN06UYE4KnJzvnxp0RKPqwBnxpqaSp1EBqcmoMQMe+lgEmcABnUYxjI8aZI8LEFgpbG9JoXWMKwPe3xQUx0sBg7Cmno/lK3kfgFu8SIDqbvsfU0XdILdHSYJMH8FONJpnJpA5bgLbgazjP9Roy5jjuYyyRFZAd2OMe41v+m0+sZdWohkZ0RljlBKBlwRg7j66FtHZZVAXHe861HEAt0ixxKS8UmkBtsY8/LbeqQ2wW5Z4xlCTp2xmoUO4bdi3kMUwAhl7rDHsnwNCQkpeXTEDsw+kZ9KsYrVLhSj/ACxj6a7ZWxcanxqzhgfMf7FAtVc3DkmYuihWx0JqFY3hwSMtjOR0q+uEBdgBp8yPPpQbITIWxrQeBHWl7JlQrIWTIJ0gU/DnDKWQtjAbpRCgPrOMA/JrrQtgKrdwE7Z2Bo9laBaJVl1sNQ/prsc5QYCKg8zneiSrDOEJNd+BGQBtOTjpRo0ELqQZZYyQejEZohZC+GIIHjjpXTZnTtqTHgOlMj19mwkXHup6DpgrYeMaQOoNMuAs4VghDeDA1IYtS5Kttjq1dTBbCNgHYdKWhGGQNGm7Fd8+A+jx8K61t2gL9uXPljc+lKeNUIbs2JOTmpreQBhqXA82p6BHArEz8SggQZeSRQM9Ote8ZD4PhXlHJsAl4zDMjAFFZtvDA/vXpUFwNIGtR9Nb+HMc3mu2R26X28DwrA83zhIFQH2jufSt9xCVBbtpI9mvLud7hYyNR6+Aq/J8R452w1wFVjI/VjtQugucdaNln7ZVUQ5IPXrQVwZ7aQPo0+HfFcuux1LcjY4qJyI2pnw6bJOE39KhkcuwYncnpQWixJtsateDzZnXS2MnBB8qpYleZwiAFmOAKsY7CSNgytqYD2UbGaBGplmCyb7k4ApyyHIyN6Hs4kWFdbMzf1HJHpU0rYxpqL2yv12SJ5FBOc+NDSL2bEYxiihIWAAOKjuYGK94YJzSIITltm2Fd0uSMZJp6WzKxJOPTNBz3jRAhAck46eFBwV2bkjTsCfOiIUeJ0YknHmOtD2rK+NLbjrt0owg58MUC9VJ8ILNufXeopbWOVtZY5PrUeCD3ST+VRTNJr2D/wCmgmf4dzG9nwyCyQsipqLsIwx3OdsmiYeYrKKczkXMjqhCBwCC3md/DypUq0bA7HjUNqZWYyyPO38QsPk/X1J/3vUzcascrpWc7b5UdfTelSoGp4+YOHJuFuc5/kG331MeaLBGJiinGd91HXz60qVLCxBJzLaSOW7Kbf0H60xePWIz3Z8dfYH60qVGQYfJx/h5J0C4x6oP1ri8wWPis/8A8B+tKlRkNyTmCyLBkE4IGMaB+tTQ8z2aDDJPnPXSN/vpUqMGCX5m4NOv8RLxH81jUg/fQ37x8OVzhJ8eB7MZ/GlSowsMPMPD9xpnxnO6D9ai/wDWuH5JxcencH60qVPDwjxyxZMOJz5dwY/Gozxy2VQEWQDPTQMfjSpUARZc0R2rs4EpJGMaQPzp552nSQmKJdHgGzn8aVKlgSjneSUFZo2jBHWMk/nQ0nMFlNJqmNwf9OfzpUqMDsnH+HdY45s+qAY++gbvilncIwbt2ODpBUYB8PGlSphUdqMknP1VzWuc70qVBYNtL2GFHLK/aH2SB0oy24xbxPG7CUkN3gFHT66VKg1oeZ+H6sqtwPdGP1po5nssnKT7/wBA2++lSpZCyJBzTw4H/DuPfoH61w802JGNNx/8B+tKlRkL1hp5nsSpULcAH+gfrQz8a4ZIO+lyT56B+tKlR6wesTQ8wcNiJ7tzpK4/wx+tTfvPwzVkLc4/yD9aVKj1g9Ya/M9gzZ0T4z/IP1pj8y2THOLgf6B+tKlRg9Y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ivilization and Its Discontents  by Sigmund Freud, James Strachey (Editor / Translator), Peter Gay (Introduc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83" y="2743200"/>
            <a:ext cx="1280958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3420" y="3503890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ith apologies to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Testers &amp; Developers Ask: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So, can I </a:t>
            </a:r>
            <a:r>
              <a:rPr lang="en-US" i="1" dirty="0" smtClean="0"/>
              <a:t>really </a:t>
            </a:r>
            <a:r>
              <a:rPr lang="en-US" dirty="0" smtClean="0"/>
              <a:t>(safely):</a:t>
            </a:r>
          </a:p>
          <a:p>
            <a:pPr lvl="1"/>
            <a:r>
              <a:rPr lang="en-US" dirty="0" smtClean="0"/>
              <a:t>Use coverage to decide when to stop testing?</a:t>
            </a:r>
          </a:p>
          <a:p>
            <a:pPr lvl="1"/>
            <a:r>
              <a:rPr lang="en-US" dirty="0" smtClean="0"/>
              <a:t>Use coverage to pick a testing tool?</a:t>
            </a:r>
          </a:p>
          <a:p>
            <a:pPr lvl="1"/>
            <a:r>
              <a:rPr lang="en-US" dirty="0" smtClean="0"/>
              <a:t>Use coverage to guide my decisions in making new tests?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020312"/>
            <a:ext cx="3657600" cy="2609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35982"/>
            <a:ext cx="1805026" cy="117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Researchers Ask: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So, can I </a:t>
            </a:r>
            <a:r>
              <a:rPr lang="en-US" i="1" dirty="0" smtClean="0"/>
              <a:t>really </a:t>
            </a:r>
            <a:r>
              <a:rPr lang="en-US" dirty="0" smtClean="0"/>
              <a:t>(responsibly and scientifically and without getting my papers rejected):</a:t>
            </a:r>
          </a:p>
          <a:p>
            <a:pPr lvl="1"/>
            <a:r>
              <a:rPr lang="en-US" dirty="0" smtClean="0"/>
              <a:t>Use coverage to compare (automated) test generation methods?</a:t>
            </a:r>
          </a:p>
          <a:p>
            <a:pPr lvl="1"/>
            <a:r>
              <a:rPr lang="en-US" dirty="0" smtClean="0"/>
              <a:t>Use coverage as the actual </a:t>
            </a:r>
            <a:r>
              <a:rPr lang="en-US" i="1" dirty="0" smtClean="0"/>
              <a:t>goal</a:t>
            </a:r>
            <a:r>
              <a:rPr lang="en-US" dirty="0" smtClean="0"/>
              <a:t> of my test generation algorithm?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9" y="4171099"/>
            <a:ext cx="3155373" cy="2250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784685"/>
            <a:ext cx="1818742" cy="16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The Good News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Smart testing researchers decided these were important questions to answer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long time ago!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many, many papers were published on the topic, over the years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They’re still being written</a:t>
            </a:r>
          </a:p>
          <a:p>
            <a:pPr lvl="1"/>
            <a:r>
              <a:rPr lang="en-US" dirty="0" smtClean="0"/>
              <a:t>(I wrote some of them)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0"/>
            <a:ext cx="1904828" cy="1904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11968"/>
            <a:ext cx="1904828" cy="19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58" y="4572000"/>
            <a:ext cx="1904828" cy="19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2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The Bad News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Answer still isn’t actually clear from these papers, for a few reasons</a:t>
            </a:r>
          </a:p>
          <a:p>
            <a:endParaRPr lang="en-US" dirty="0"/>
          </a:p>
          <a:p>
            <a:pPr lvl="1"/>
            <a:r>
              <a:rPr lang="en-US" dirty="0" smtClean="0"/>
              <a:t>The papers don’t agree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aren’t that many data points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papers don’t all answer the actual questions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3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The Papers Don’t Agree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(award winning) ICSE paper this year is titled “Coverage is not strongly correlated with test suite effectiveness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 smtClean="0"/>
              <a:t>ICSE paper (ours) finds </a:t>
            </a:r>
            <a:r>
              <a:rPr lang="en-US" dirty="0" smtClean="0"/>
              <a:t>that statement coverage does a good job of predicting suite quality for hundreds of Java projects on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Recent ISSTA, TOSEM, etc. papers on the topic with different results</a:t>
            </a:r>
            <a:endParaRPr lang="en-US" dirty="0"/>
          </a:p>
          <a:p>
            <a:r>
              <a:rPr lang="en-US" b="1" dirty="0" smtClean="0"/>
              <a:t>In particular: is </a:t>
            </a:r>
            <a:r>
              <a:rPr lang="en-US" b="1" dirty="0" smtClean="0"/>
              <a:t>coverage just a predictor of size, which is good?  Not clear!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73498"/>
            <a:ext cx="1295228" cy="1295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19" y="687112"/>
            <a:ext cx="1192895" cy="9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Not Enough Data Points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Most of the </a:t>
            </a:r>
            <a:r>
              <a:rPr lang="en-US" dirty="0" smtClean="0"/>
              <a:t>papers </a:t>
            </a:r>
            <a:r>
              <a:rPr lang="en-US" dirty="0" smtClean="0"/>
              <a:t>consider a few programs, at most, and a few suites or suite generation methods</a:t>
            </a:r>
          </a:p>
          <a:p>
            <a:pPr lvl="1"/>
            <a:r>
              <a:rPr lang="en-US" dirty="0" smtClean="0"/>
              <a:t>To get more suites, random </a:t>
            </a:r>
            <a:r>
              <a:rPr lang="en-US" dirty="0" smtClean="0"/>
              <a:t>sub-setting </a:t>
            </a:r>
            <a:r>
              <a:rPr lang="en-US" dirty="0" smtClean="0"/>
              <a:t>of suites is often used (not very </a:t>
            </a:r>
            <a:r>
              <a:rPr lang="en-US" dirty="0" smtClean="0"/>
              <a:t>realistic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Even the studies with more programs don’t consider more than one language, and only a certain kind of open source project, etc.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61555"/>
            <a:ext cx="12801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What Is the Question?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actually want to know, in order to answer those concerns from testers and researchers?</a:t>
            </a:r>
          </a:p>
          <a:p>
            <a:endParaRPr lang="en-US" dirty="0"/>
          </a:p>
          <a:p>
            <a:r>
              <a:rPr lang="en-US" dirty="0" smtClean="0"/>
              <a:t>The papers answer a variety of </a:t>
            </a:r>
            <a:r>
              <a:rPr lang="en-US" dirty="0" smtClean="0"/>
              <a:t>slightly </a:t>
            </a:r>
            <a:r>
              <a:rPr lang="en-US" dirty="0" smtClean="0"/>
              <a:t>varying </a:t>
            </a:r>
            <a:r>
              <a:rPr lang="en-US" dirty="0" smtClean="0"/>
              <a:t>questions (e.g. researcher needs vs. testers)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the actual </a:t>
            </a:r>
            <a:r>
              <a:rPr lang="en-US" dirty="0" smtClean="0"/>
              <a:t>core hypothesis </a:t>
            </a:r>
            <a:r>
              <a:rPr lang="en-US" dirty="0" smtClean="0"/>
              <a:t>here?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53000"/>
            <a:ext cx="1388405" cy="9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 Hypothesis to Test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Strong Coverage Hypothesis (SCH):</a:t>
            </a:r>
          </a:p>
          <a:p>
            <a:pPr marL="0" indent="0">
              <a:buNone/>
            </a:pPr>
            <a:r>
              <a:rPr lang="en-US" i="1" dirty="0"/>
              <a:t>For the population of realistic software systems, test </a:t>
            </a:r>
            <a:r>
              <a:rPr lang="en-US" i="1" dirty="0" smtClean="0"/>
              <a:t>suites produced </a:t>
            </a:r>
            <a:r>
              <a:rPr lang="en-US" i="1" dirty="0"/>
              <a:t>by human efforts or automated testing </a:t>
            </a:r>
            <a:r>
              <a:rPr lang="en-US" i="1" dirty="0" smtClean="0"/>
              <a:t>methods, and </a:t>
            </a:r>
            <a:r>
              <a:rPr lang="en-US" i="1" dirty="0"/>
              <a:t>realistic faults, there is at least a moderate </a:t>
            </a:r>
            <a:r>
              <a:rPr lang="en-US" i="1" dirty="0" smtClean="0"/>
              <a:t>statistical correlation </a:t>
            </a:r>
            <a:r>
              <a:rPr lang="en-US" i="1" dirty="0"/>
              <a:t>between the level of coverage a suite </a:t>
            </a:r>
            <a:r>
              <a:rPr lang="en-US" i="1" dirty="0" smtClean="0"/>
              <a:t>achieves and </a:t>
            </a:r>
            <a:r>
              <a:rPr lang="en-US" i="1" dirty="0"/>
              <a:t>its level of fault detection. Moreover, this correlation </a:t>
            </a:r>
            <a:r>
              <a:rPr lang="en-US" i="1" dirty="0" smtClean="0"/>
              <a:t>is not </a:t>
            </a:r>
            <a:r>
              <a:rPr lang="en-US" i="1" dirty="0"/>
              <a:t>the result of some trivial confounding factor that </a:t>
            </a:r>
            <a:r>
              <a:rPr lang="en-US" i="1" dirty="0" smtClean="0"/>
              <a:t>could be </a:t>
            </a:r>
            <a:r>
              <a:rPr lang="en-US" i="1" dirty="0"/>
              <a:t>used in place of coverage, such as suite </a:t>
            </a:r>
            <a:r>
              <a:rPr lang="en-US" i="1" dirty="0" smtClean="0"/>
              <a:t>size.</a:t>
            </a:r>
          </a:p>
        </p:txBody>
      </p:sp>
    </p:spTree>
    <p:extLst>
      <p:ext uri="{BB962C8B-B14F-4D97-AF65-F5344CB8AC3E}">
        <p14:creationId xmlns:p14="http://schemas.microsoft.com/office/powerpoint/2010/main" val="1597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Causality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SCH just claims correlation between coverage and fault detection, not causality</a:t>
            </a:r>
          </a:p>
          <a:p>
            <a:r>
              <a:rPr lang="en-US" dirty="0" smtClean="0"/>
              <a:t>Is this a problem?</a:t>
            </a:r>
          </a:p>
        </p:txBody>
      </p:sp>
      <p:pic>
        <p:nvPicPr>
          <p:cNvPr id="5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81474"/>
            <a:ext cx="43719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Causality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really a problem</a:t>
            </a:r>
          </a:p>
          <a:p>
            <a:r>
              <a:rPr lang="en-US" dirty="0" smtClean="0"/>
              <a:t>We just want a tool for predicting suite effectiveness, in most cases, not a profound understanding of what makes suites good</a:t>
            </a:r>
          </a:p>
        </p:txBody>
      </p:sp>
      <p:pic>
        <p:nvPicPr>
          <p:cNvPr id="11266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81474"/>
            <a:ext cx="43719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for Suite Evaluation:</a:t>
            </a:r>
            <a:br>
              <a:rPr lang="en-US" dirty="0" smtClean="0"/>
            </a:br>
            <a:r>
              <a:rPr lang="en-US" dirty="0" smtClean="0"/>
              <a:t>An Origin Story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3484833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News (2)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“modern” papers on coverage roughly address the Strong Coverage Hypothesis</a:t>
            </a:r>
          </a:p>
          <a:p>
            <a:r>
              <a:rPr lang="en-US" dirty="0" smtClean="0"/>
              <a:t>They aim to measure correlation, accounting for suite size and obvious confounding factors</a:t>
            </a:r>
          </a:p>
          <a:p>
            <a:r>
              <a:rPr lang="en-US" dirty="0" smtClean="0"/>
              <a:t>They care about things like rank-order correlation vs. absolute prediction of fault detection, don’t assume linearity, etc.</a:t>
            </a:r>
          </a:p>
        </p:txBody>
      </p:sp>
    </p:spTree>
    <p:extLst>
      <p:ext uri="{BB962C8B-B14F-4D97-AF65-F5344CB8AC3E}">
        <p14:creationId xmlns:p14="http://schemas.microsoft.com/office/powerpoint/2010/main" val="28927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Elephant in the Room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These papers generally don’t actually address the Strong Coverage Hypothesis</a:t>
            </a:r>
          </a:p>
          <a:p>
            <a:r>
              <a:rPr lang="en-US" dirty="0" smtClean="0"/>
              <a:t>Measuring actual faults detected by test suites is really hard, and there are often too few real faults for good statistical evaluation</a:t>
            </a:r>
          </a:p>
          <a:p>
            <a:endParaRPr lang="en-US" dirty="0" smtClean="0"/>
          </a:p>
          <a:p>
            <a:r>
              <a:rPr lang="en-US" dirty="0" smtClean="0"/>
              <a:t>So the papers use</a:t>
            </a:r>
            <a:r>
              <a:rPr lang="en-US" i="1" dirty="0" smtClean="0"/>
              <a:t> mutation analysis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05400"/>
            <a:ext cx="2286000" cy="1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Analysis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Make many small syntactic changes to a program’s source code—these are the </a:t>
            </a:r>
            <a:r>
              <a:rPr lang="en-US" i="1" dirty="0" smtClean="0"/>
              <a:t>mutants</a:t>
            </a:r>
            <a:endParaRPr lang="en-US" dirty="0" smtClean="0"/>
          </a:p>
          <a:p>
            <a:pPr lvl="1"/>
            <a:r>
              <a:rPr lang="en-US" dirty="0" smtClean="0"/>
              <a:t>Determine whether a test suite can detect the difference between these modified versions and the original </a:t>
            </a:r>
            <a:r>
              <a:rPr lang="en-US" dirty="0" smtClean="0"/>
              <a:t>program: count </a:t>
            </a:r>
            <a:r>
              <a:rPr lang="en-US" i="1" dirty="0" smtClean="0"/>
              <a:t>mutants killed</a:t>
            </a:r>
            <a:endParaRPr lang="en-US" dirty="0" smtClean="0"/>
          </a:p>
          <a:p>
            <a:pPr lvl="1"/>
            <a:r>
              <a:rPr lang="en-US" dirty="0" smtClean="0"/>
              <a:t>That is your measure of suite effectiveness!</a:t>
            </a:r>
          </a:p>
        </p:txBody>
      </p:sp>
      <p:pic>
        <p:nvPicPr>
          <p:cNvPr id="2050" name="Picture 2" descr="http://www.irononsticker.com/images/Ninja%20Turtle%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996295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Mutation analysis is just another kind of coverage, so…</a:t>
            </a:r>
          </a:p>
          <a:p>
            <a:pPr lvl="1"/>
            <a:r>
              <a:rPr lang="en-US" dirty="0" smtClean="0"/>
              <a:t>The assumption that mutants predict fault detection is an instance of the Strong Coverage Hypothesis</a:t>
            </a:r>
          </a:p>
          <a:p>
            <a:pPr lvl="1"/>
            <a:r>
              <a:rPr lang="en-US" dirty="0" smtClean="0"/>
              <a:t>It turns out the data on mutants -&gt; fault detection is as weak as the data on code coverage, for the most part</a:t>
            </a:r>
          </a:p>
          <a:p>
            <a:pPr lvl="1"/>
            <a:r>
              <a:rPr lang="en-US" dirty="0" smtClean="0"/>
              <a:t>Sure, it’s highly plausible</a:t>
            </a:r>
          </a:p>
          <a:p>
            <a:pPr lvl="1"/>
            <a:r>
              <a:rPr lang="en-US" dirty="0" smtClean="0"/>
              <a:t>So is coverage!</a:t>
            </a:r>
          </a:p>
        </p:txBody>
      </p:sp>
      <p:pic>
        <p:nvPicPr>
          <p:cNvPr id="2050" name="Picture 2" descr="http://www.irononsticker.com/images/Ninja%20Turtle%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7205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Elephant Graveyard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cut out the middle man</a:t>
            </a:r>
          </a:p>
          <a:p>
            <a:endParaRPr lang="en-US" dirty="0"/>
          </a:p>
          <a:p>
            <a:r>
              <a:rPr lang="en-US" dirty="0" smtClean="0"/>
              <a:t>Get data directly on the Strong Coverage Hypothesis</a:t>
            </a:r>
          </a:p>
          <a:p>
            <a:endParaRPr lang="en-US" dirty="0"/>
          </a:p>
          <a:p>
            <a:r>
              <a:rPr lang="en-US" dirty="0" smtClean="0"/>
              <a:t>Measure correlation of coverage to </a:t>
            </a:r>
            <a:r>
              <a:rPr lang="en-US" i="1" dirty="0" smtClean="0"/>
              <a:t>actual detection of real faults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perform testing experiments in a setting where you can count faults report coverage and fault counts for all test suites you study</a:t>
            </a:r>
          </a:p>
          <a:p>
            <a:endParaRPr lang="en-US" dirty="0"/>
          </a:p>
          <a:p>
            <a:r>
              <a:rPr lang="en-US" dirty="0" smtClean="0"/>
              <a:t>http://testcoverage.eecs.oregonstate.edu</a:t>
            </a:r>
          </a:p>
        </p:txBody>
      </p:sp>
    </p:spTree>
    <p:extLst>
      <p:ext uri="{BB962C8B-B14F-4D97-AF65-F5344CB8AC3E}">
        <p14:creationId xmlns:p14="http://schemas.microsoft.com/office/powerpoint/2010/main" val="25706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Relevant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4" y="1722438"/>
            <a:ext cx="8473016" cy="6354762"/>
          </a:xfrm>
        </p:spPr>
      </p:pic>
    </p:spTree>
    <p:extLst>
      <p:ext uri="{BB962C8B-B14F-4D97-AF65-F5344CB8AC3E}">
        <p14:creationId xmlns:p14="http://schemas.microsoft.com/office/powerpoint/2010/main" val="31073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doesn’t look great, but the correlations here are decent </a:t>
            </a:r>
            <a:r>
              <a:rPr lang="en-US" dirty="0" smtClean="0"/>
              <a:t>(0.23-0.27 for branch coverage), </a:t>
            </a:r>
            <a:r>
              <a:rPr lang="en-US" dirty="0" smtClean="0"/>
              <a:t>certainly enough to add some support for the Strong Coverage </a:t>
            </a:r>
            <a:r>
              <a:rPr lang="en-US" dirty="0" smtClean="0"/>
              <a:t>Hypothesis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Now, we just need more data sets!</a:t>
            </a:r>
          </a:p>
        </p:txBody>
      </p:sp>
    </p:spTree>
    <p:extLst>
      <p:ext uri="{BB962C8B-B14F-4D97-AF65-F5344CB8AC3E}">
        <p14:creationId xmlns:p14="http://schemas.microsoft.com/office/powerpoint/2010/main" val="29828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Fast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Those test suites were in fact generated by two methods for suite generation, as part of a paper comparing the methods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graph and correlation aggregates these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Let’s see what happens when we examine the two data sets independently (there are still plenty of points for our statistics)</a:t>
            </a:r>
          </a:p>
        </p:txBody>
      </p:sp>
    </p:spTree>
    <p:extLst>
      <p:ext uri="{BB962C8B-B14F-4D97-AF65-F5344CB8AC3E}">
        <p14:creationId xmlns:p14="http://schemas.microsoft.com/office/powerpoint/2010/main" val="34821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Testing Suites Only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28800"/>
            <a:ext cx="8432800" cy="6324600"/>
          </a:xfrm>
        </p:spPr>
      </p:pic>
    </p:spTree>
    <p:extLst>
      <p:ext uri="{BB962C8B-B14F-4D97-AF65-F5344CB8AC3E}">
        <p14:creationId xmlns:p14="http://schemas.microsoft.com/office/powerpoint/2010/main" val="769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Suite Evaluation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Basic question in software testing:</a:t>
            </a:r>
          </a:p>
          <a:p>
            <a:pPr lvl="1"/>
            <a:r>
              <a:rPr lang="en-US" i="1" dirty="0" smtClean="0"/>
              <a:t>How good is this test suite?</a:t>
            </a:r>
          </a:p>
          <a:p>
            <a:r>
              <a:rPr lang="en-US" dirty="0" smtClean="0"/>
              <a:t>Obvious way to answer:</a:t>
            </a:r>
          </a:p>
          <a:p>
            <a:pPr lvl="1"/>
            <a:r>
              <a:rPr lang="en-US" b="1" i="1" dirty="0" smtClean="0"/>
              <a:t>How many bugs does it find?</a:t>
            </a:r>
          </a:p>
          <a:p>
            <a:pPr marL="914400" lvl="2" indent="0">
              <a:buNone/>
            </a:pPr>
            <a:r>
              <a:rPr lang="en-US" i="1" dirty="0" smtClean="0"/>
              <a:t>(that’s what a test suite’s FOR, right?)</a:t>
            </a:r>
          </a:p>
          <a:p>
            <a:pPr lvl="1"/>
            <a:endParaRPr lang="en-US" dirty="0"/>
          </a:p>
          <a:p>
            <a:r>
              <a:rPr lang="en-US" dirty="0" smtClean="0"/>
              <a:t>Why doesn’t this work?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C:\Users\Alex\AppData\Local\Microsoft\Windows\Temporary Internet Files\Content.IE5\SNHHXB36\MC90044171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2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Non-Swarm </a:t>
            </a:r>
            <a:r>
              <a:rPr lang="en-US" dirty="0" smtClean="0"/>
              <a:t>Suites Only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534400" cy="6400800"/>
          </a:xfrm>
        </p:spPr>
      </p:pic>
    </p:spTree>
    <p:extLst>
      <p:ext uri="{BB962C8B-B14F-4D97-AF65-F5344CB8AC3E}">
        <p14:creationId xmlns:p14="http://schemas.microsoft.com/office/powerpoint/2010/main" val="27660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Fast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correlations go </a:t>
            </a:r>
            <a:r>
              <a:rPr lang="en-US" dirty="0" smtClean="0"/>
              <a:t>away (-0.07-0.04), </a:t>
            </a:r>
            <a:r>
              <a:rPr lang="en-US" dirty="0" smtClean="0"/>
              <a:t>except for a modest </a:t>
            </a:r>
            <a:r>
              <a:rPr lang="en-US" dirty="0" smtClean="0"/>
              <a:t>(0.22) correlation </a:t>
            </a:r>
            <a:r>
              <a:rPr lang="en-US" dirty="0" smtClean="0"/>
              <a:t>in the default </a:t>
            </a:r>
            <a:r>
              <a:rPr lang="en-US" dirty="0" smtClean="0"/>
              <a:t>suites for </a:t>
            </a:r>
            <a:r>
              <a:rPr lang="en-US" dirty="0" err="1" smtClean="0"/>
              <a:t>SpiderMonkey</a:t>
            </a:r>
            <a:r>
              <a:rPr lang="en-US" dirty="0" smtClean="0"/>
              <a:t> 1.7, for both statement and branch coverage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pull back to the original data, it turns out that whether the suite is swarm or not is the </a:t>
            </a:r>
            <a:r>
              <a:rPr lang="en-US" i="1" dirty="0" smtClean="0"/>
              <a:t>best </a:t>
            </a:r>
            <a:r>
              <a:rPr lang="en-US" dirty="0" smtClean="0"/>
              <a:t>predictor of # of faults </a:t>
            </a:r>
            <a:r>
              <a:rPr lang="en-US" dirty="0" smtClean="0"/>
              <a:t>detected</a:t>
            </a:r>
          </a:p>
          <a:p>
            <a:endParaRPr lang="en-US" dirty="0"/>
          </a:p>
          <a:p>
            <a:r>
              <a:rPr lang="en-US" sz="2600" dirty="0" smtClean="0"/>
              <a:t>(Shameless self promotional bit: if you do random testing, consider using swarm testing)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72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Coverage is Just a Side-Effect?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coverage is a side-effect for something easily measured, like suite size, it’s useless</a:t>
            </a:r>
          </a:p>
          <a:p>
            <a:endParaRPr lang="en-US" dirty="0"/>
          </a:p>
          <a:p>
            <a:r>
              <a:rPr lang="en-US" dirty="0" smtClean="0"/>
              <a:t>If it is a side-effect of something hard to produce (like good automated testing methods or good human testing practices) it is actually still useful for our </a:t>
            </a:r>
            <a:r>
              <a:rPr lang="en-US" dirty="0" smtClean="0"/>
              <a:t>purposes!</a:t>
            </a:r>
          </a:p>
          <a:p>
            <a:pPr lvl="1"/>
            <a:r>
              <a:rPr lang="en-US" dirty="0" smtClean="0"/>
              <a:t>The question is just predictive power, not causality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5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 New Hypothesis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The Weak </a:t>
            </a:r>
            <a:r>
              <a:rPr lang="en-US" b="1" dirty="0"/>
              <a:t>Coverage Hypothesis </a:t>
            </a:r>
            <a:r>
              <a:rPr lang="en-US" b="1" dirty="0" smtClean="0"/>
              <a:t>(WCH):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For the population of realistic software systems, test </a:t>
            </a:r>
            <a:r>
              <a:rPr lang="en-US" i="1" dirty="0" smtClean="0"/>
              <a:t>suites produced </a:t>
            </a:r>
            <a:r>
              <a:rPr lang="en-US" i="1" dirty="0"/>
              <a:t>by </a:t>
            </a:r>
            <a:r>
              <a:rPr lang="en-US" b="1" i="1" dirty="0"/>
              <a:t>different</a:t>
            </a:r>
            <a:r>
              <a:rPr lang="en-US" i="1" dirty="0"/>
              <a:t> human efforts or </a:t>
            </a:r>
            <a:r>
              <a:rPr lang="en-US" b="1" i="1" dirty="0"/>
              <a:t>different</a:t>
            </a:r>
            <a:r>
              <a:rPr lang="en-US" i="1" dirty="0"/>
              <a:t> </a:t>
            </a:r>
            <a:r>
              <a:rPr lang="en-US" i="1" dirty="0" smtClean="0"/>
              <a:t>automated testing </a:t>
            </a:r>
            <a:r>
              <a:rPr lang="en-US" i="1" dirty="0"/>
              <a:t>methods, and realistic faults, there is at least a </a:t>
            </a:r>
            <a:r>
              <a:rPr lang="en-US" i="1" dirty="0" smtClean="0"/>
              <a:t>moderate statistical correlation between the level of coverage a suite achieves and its level of fault detection.  This may be the result of a non-trivial complex cause that produces both coverage and fault detection.  No prediction for suites produced by the same method is guaranteed.</a:t>
            </a:r>
          </a:p>
        </p:txBody>
      </p:sp>
    </p:spTree>
    <p:extLst>
      <p:ext uri="{BB962C8B-B14F-4D97-AF65-F5344CB8AC3E}">
        <p14:creationId xmlns:p14="http://schemas.microsoft.com/office/powerpoint/2010/main" val="13460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Switching to the WCH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shouldn’t study coverage using random subsets of homogenous test suites any more</a:t>
            </a:r>
          </a:p>
          <a:p>
            <a:r>
              <a:rPr lang="en-US" dirty="0" smtClean="0"/>
              <a:t>Size still matters:  we don’t want coverage to just be a really expensive and painful way to measure the size (in computation budget) of a test suite</a:t>
            </a:r>
          </a:p>
          <a:p>
            <a:pPr lvl="1"/>
            <a:r>
              <a:rPr lang="en-US" dirty="0" smtClean="0"/>
              <a:t>Need to either use regression or do lots of experiments over equal-time test suites</a:t>
            </a:r>
          </a:p>
          <a:p>
            <a:pPr lvl="2"/>
            <a:r>
              <a:rPr lang="en-US" dirty="0" smtClean="0"/>
              <a:t>We’ve known that since at least a 2003 ICSE pape</a:t>
            </a:r>
            <a:r>
              <a:rPr lang="en-US" dirty="0" smtClean="0"/>
              <a:t>r by Harder, </a:t>
            </a:r>
            <a:r>
              <a:rPr lang="en-US" dirty="0" err="1" smtClean="0"/>
              <a:t>Mellen</a:t>
            </a:r>
            <a:r>
              <a:rPr lang="en-US" dirty="0" smtClean="0"/>
              <a:t>, and Ernst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4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Coverage on a Sound Footing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 data on coverage &amp; real faults, in the context of the Weak Coverage Hypothesis</a:t>
            </a:r>
          </a:p>
          <a:p>
            <a:pPr lvl="1"/>
            <a:r>
              <a:rPr lang="en-US" dirty="0" smtClean="0"/>
              <a:t>No shortcuts, we need real suites not subsets</a:t>
            </a:r>
          </a:p>
          <a:p>
            <a:r>
              <a:rPr lang="en-US" dirty="0" smtClean="0"/>
              <a:t>Similar experiments with mutation analysis as the coverage method</a:t>
            </a:r>
          </a:p>
          <a:p>
            <a:pPr lvl="1"/>
            <a:r>
              <a:rPr lang="en-US" dirty="0" smtClean="0"/>
              <a:t>If we get </a:t>
            </a:r>
            <a:r>
              <a:rPr lang="en-US" i="1" dirty="0" smtClean="0"/>
              <a:t>very</a:t>
            </a:r>
            <a:r>
              <a:rPr lang="en-US" dirty="0" smtClean="0"/>
              <a:t> good mutant -&gt; fault detection correlation, the set of papers already written on coverage provides decent support for the WCH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5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Meantime?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books that discuss coverage warn against using it to stop testing, anyway</a:t>
            </a:r>
          </a:p>
          <a:p>
            <a:endParaRPr lang="en-US" dirty="0" smtClean="0"/>
          </a:p>
          <a:p>
            <a:r>
              <a:rPr lang="en-US" dirty="0" smtClean="0"/>
              <a:t>They just suggest that you should try to augment suites to get good coverage</a:t>
            </a:r>
          </a:p>
          <a:p>
            <a:endParaRPr lang="en-US" dirty="0"/>
          </a:p>
          <a:p>
            <a:r>
              <a:rPr lang="en-US" dirty="0" smtClean="0"/>
              <a:t>Not very comforting to testing researchers, but most people aren’t testing researchers…</a:t>
            </a:r>
          </a:p>
        </p:txBody>
      </p:sp>
    </p:spTree>
    <p:extLst>
      <p:ext uri="{BB962C8B-B14F-4D97-AF65-F5344CB8AC3E}">
        <p14:creationId xmlns:p14="http://schemas.microsoft.com/office/powerpoint/2010/main" val="333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Plural of Anecdote is Not Confidence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the core idea here is:</a:t>
            </a:r>
          </a:p>
          <a:p>
            <a:endParaRPr lang="en-US" dirty="0"/>
          </a:p>
          <a:p>
            <a:pPr lvl="1"/>
            <a:r>
              <a:rPr lang="en-US" dirty="0" smtClean="0"/>
              <a:t>“There are all these bugs we miss because our test suites don’t cover things!”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true is this?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Let’s consider some recent infamous bugs…</a:t>
            </a:r>
          </a:p>
        </p:txBody>
      </p:sp>
    </p:spTree>
    <p:extLst>
      <p:ext uri="{BB962C8B-B14F-4D97-AF65-F5344CB8AC3E}">
        <p14:creationId xmlns:p14="http://schemas.microsoft.com/office/powerpoint/2010/main" val="1613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((err = SSLHashSHA1.update(&amp;</a:t>
            </a:r>
            <a:r>
              <a:rPr lang="en-US" dirty="0" err="1">
                <a:latin typeface="Lucida Console" panose="020B0609040504020204" pitchFamily="49" charset="0"/>
              </a:rPr>
              <a:t>hashCtx</a:t>
            </a:r>
            <a:r>
              <a:rPr lang="en-US" dirty="0">
                <a:latin typeface="Lucida Console" panose="020B0609040504020204" pitchFamily="49" charset="0"/>
              </a:rPr>
              <a:t>, &amp;</a:t>
            </a:r>
            <a:r>
              <a:rPr lang="en-US" dirty="0" err="1">
                <a:latin typeface="Lucida Console" panose="020B0609040504020204" pitchFamily="49" charset="0"/>
              </a:rPr>
              <a:t>serverRandom</a:t>
            </a:r>
            <a:r>
              <a:rPr lang="en-US" dirty="0">
                <a:latin typeface="Lucida Console" panose="020B0609040504020204" pitchFamily="49" charset="0"/>
              </a:rPr>
              <a:t>)) != 0)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	</a:t>
            </a:r>
            <a:r>
              <a:rPr lang="en-US" dirty="0" err="1">
                <a:latin typeface="Lucida Console" panose="020B0609040504020204" pitchFamily="49" charset="0"/>
              </a:rPr>
              <a:t>goto</a:t>
            </a:r>
            <a:r>
              <a:rPr lang="en-US" dirty="0">
                <a:latin typeface="Lucida Console" panose="020B0609040504020204" pitchFamily="49" charset="0"/>
              </a:rPr>
              <a:t> fail;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((err = SSLHashSHA1.update(&amp;</a:t>
            </a:r>
            <a:r>
              <a:rPr lang="en-US" dirty="0" err="1">
                <a:latin typeface="Lucida Console" panose="020B0609040504020204" pitchFamily="49" charset="0"/>
              </a:rPr>
              <a:t>hashCtx</a:t>
            </a:r>
            <a:r>
              <a:rPr lang="en-US" dirty="0">
                <a:latin typeface="Lucida Console" panose="020B0609040504020204" pitchFamily="49" charset="0"/>
              </a:rPr>
              <a:t>, &amp;</a:t>
            </a:r>
            <a:r>
              <a:rPr lang="en-US" dirty="0" err="1">
                <a:latin typeface="Lucida Console" panose="020B0609040504020204" pitchFamily="49" charset="0"/>
              </a:rPr>
              <a:t>signedParams</a:t>
            </a:r>
            <a:r>
              <a:rPr lang="en-US" dirty="0">
                <a:latin typeface="Lucida Console" panose="020B0609040504020204" pitchFamily="49" charset="0"/>
              </a:rPr>
              <a:t>)) != 0)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goto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fail;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goto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fail;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((err = SSLHashSHA1.final(&amp;</a:t>
            </a:r>
            <a:r>
              <a:rPr lang="en-US" dirty="0" err="1">
                <a:latin typeface="Lucida Console" panose="020B0609040504020204" pitchFamily="49" charset="0"/>
              </a:rPr>
              <a:t>hashCtx</a:t>
            </a:r>
            <a:r>
              <a:rPr lang="en-US" dirty="0">
                <a:latin typeface="Lucida Console" panose="020B0609040504020204" pitchFamily="49" charset="0"/>
              </a:rPr>
              <a:t>, &amp;</a:t>
            </a:r>
            <a:r>
              <a:rPr lang="en-US" dirty="0" err="1">
                <a:latin typeface="Lucida Console" panose="020B0609040504020204" pitchFamily="49" charset="0"/>
              </a:rPr>
              <a:t>hashOut</a:t>
            </a:r>
            <a:r>
              <a:rPr lang="en-US" dirty="0">
                <a:latin typeface="Lucida Console" panose="020B0609040504020204" pitchFamily="49" charset="0"/>
              </a:rPr>
              <a:t>)) != 0)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goto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fail;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err = </a:t>
            </a:r>
            <a:r>
              <a:rPr lang="en-US" dirty="0" err="1">
                <a:latin typeface="Lucida Console" panose="020B0609040504020204" pitchFamily="49" charset="0"/>
              </a:rPr>
              <a:t>sslRawVerify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ctx</a:t>
            </a:r>
            <a:r>
              <a:rPr lang="en-US" dirty="0" smtClean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ctx</a:t>
            </a:r>
            <a:r>
              <a:rPr lang="en-US" dirty="0">
                <a:latin typeface="Lucida Console" panose="020B0609040504020204" pitchFamily="49" charset="0"/>
              </a:rPr>
              <a:t>-&gt;</a:t>
            </a:r>
            <a:r>
              <a:rPr lang="en-US" dirty="0" err="1">
                <a:latin typeface="Lucida Console" panose="020B0609040504020204" pitchFamily="49" charset="0"/>
              </a:rPr>
              <a:t>peerPubKey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dataToSign</a:t>
            </a:r>
            <a:r>
              <a:rPr lang="en-US" dirty="0">
                <a:latin typeface="Lucida Console" panose="020B0609040504020204" pitchFamily="49" charset="0"/>
              </a:rPr>
              <a:t>,				/* plaintext */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dataToSignLen</a:t>
            </a:r>
            <a:r>
              <a:rPr lang="en-US" dirty="0">
                <a:latin typeface="Lucida Console" panose="020B0609040504020204" pitchFamily="49" charset="0"/>
              </a:rPr>
              <a:t>,			/* plaintext length */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    signature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signatureLen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if(err) </a:t>
            </a:r>
            <a:r>
              <a:rPr lang="en-US" dirty="0" smtClean="0">
                <a:latin typeface="Lucida Console" panose="020B0609040504020204" pitchFamily="49" charset="0"/>
              </a:rPr>
              <a:t>{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sslErrorLog</a:t>
            </a:r>
            <a:r>
              <a:rPr lang="en-US" dirty="0">
                <a:latin typeface="Lucida Console" panose="020B0609040504020204" pitchFamily="49" charset="0"/>
              </a:rPr>
              <a:t>("</a:t>
            </a:r>
            <a:r>
              <a:rPr lang="en-US" dirty="0" err="1">
                <a:latin typeface="Lucida Console" panose="020B0609040504020204" pitchFamily="49" charset="0"/>
              </a:rPr>
              <a:t>SSLDecodeSignedServerKeyExchange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latin typeface="Lucida Console" panose="020B0609040504020204" pitchFamily="49" charset="0"/>
              </a:rPr>
              <a:t>sslRawVerify</a:t>
            </a:r>
            <a:r>
              <a:rPr lang="en-US" dirty="0">
                <a:latin typeface="Lucida Console" panose="020B0609040504020204" pitchFamily="49" charset="0"/>
              </a:rPr>
              <a:t> 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    "returned %d\\n", 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)err);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goto</a:t>
            </a:r>
            <a:r>
              <a:rPr lang="en-US" dirty="0">
                <a:latin typeface="Lucida Console" panose="020B0609040504020204" pitchFamily="49" charset="0"/>
              </a:rPr>
              <a:t> fail;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fail: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>
                <a:latin typeface="Lucida Console" panose="020B0609040504020204" pitchFamily="49" charset="0"/>
              </a:rPr>
              <a:t>SSLFreeBuffer</a:t>
            </a:r>
            <a:r>
              <a:rPr lang="en-US" dirty="0">
                <a:latin typeface="Lucida Console" panose="020B0609040504020204" pitchFamily="49" charset="0"/>
              </a:rPr>
              <a:t>(&amp;</a:t>
            </a:r>
            <a:r>
              <a:rPr lang="en-US" dirty="0" err="1">
                <a:latin typeface="Lucida Console" panose="020B0609040504020204" pitchFamily="49" charset="0"/>
              </a:rPr>
              <a:t>signedHashes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>
                <a:latin typeface="Lucida Console" panose="020B0609040504020204" pitchFamily="49" charset="0"/>
              </a:rPr>
              <a:t>SSLFreeBuffer</a:t>
            </a:r>
            <a:r>
              <a:rPr lang="en-US" dirty="0">
                <a:latin typeface="Lucida Console" panose="020B0609040504020204" pitchFamily="49" charset="0"/>
              </a:rPr>
              <a:t>(&amp;</a:t>
            </a:r>
            <a:r>
              <a:rPr lang="en-US" dirty="0" err="1">
                <a:latin typeface="Lucida Console" panose="020B0609040504020204" pitchFamily="49" charset="0"/>
              </a:rPr>
              <a:t>hashCtx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return err;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3246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200" dirty="0" smtClean="0">
                <a:latin typeface="Lucida Console" panose="020B0609040504020204" pitchFamily="49" charset="0"/>
              </a:rPr>
              <a:t> 2404 </a:t>
            </a:r>
            <a:r>
              <a:rPr lang="en-US" sz="4200" dirty="0" err="1">
                <a:latin typeface="Lucida Console" panose="020B0609040504020204" pitchFamily="49" charset="0"/>
              </a:rPr>
              <a:t>int</a:t>
            </a:r>
            <a:endParaRPr lang="en-US" sz="4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200" dirty="0" smtClean="0">
                <a:latin typeface="Lucida Console" panose="020B0609040504020204" pitchFamily="49" charset="0"/>
              </a:rPr>
              <a:t> 2405 tls1_process_heartbeat(SSL </a:t>
            </a:r>
            <a:r>
              <a:rPr lang="en-US" sz="4200" dirty="0">
                <a:latin typeface="Lucida Console" panose="020B0609040504020204" pitchFamily="49" charset="0"/>
              </a:rPr>
              <a:t>*s)</a:t>
            </a:r>
          </a:p>
          <a:p>
            <a:pPr marL="0" indent="0">
              <a:buNone/>
            </a:pPr>
            <a:r>
              <a:rPr lang="en-US" sz="4200" dirty="0" smtClean="0">
                <a:latin typeface="Lucida Console" panose="020B0609040504020204" pitchFamily="49" charset="0"/>
              </a:rPr>
              <a:t> 2406         {</a:t>
            </a:r>
            <a:endParaRPr lang="en-US" sz="4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200" dirty="0" smtClean="0">
                <a:latin typeface="Lucida Console" panose="020B0609040504020204" pitchFamily="49" charset="0"/>
              </a:rPr>
              <a:t> 2407         </a:t>
            </a:r>
            <a:r>
              <a:rPr lang="en-US" sz="4200" dirty="0">
                <a:latin typeface="Lucida Console" panose="020B0609040504020204" pitchFamily="49" charset="0"/>
              </a:rPr>
              <a:t>unsigned char *p = &amp;s-&gt;s3-&gt;</a:t>
            </a:r>
            <a:r>
              <a:rPr lang="en-US" sz="4200" dirty="0" err="1">
                <a:latin typeface="Lucida Console" panose="020B0609040504020204" pitchFamily="49" charset="0"/>
              </a:rPr>
              <a:t>rrec.data</a:t>
            </a:r>
            <a:r>
              <a:rPr lang="en-US" sz="4200" dirty="0">
                <a:latin typeface="Lucida Console" panose="020B0609040504020204" pitchFamily="49" charset="0"/>
              </a:rPr>
              <a:t>[0], *</a:t>
            </a:r>
            <a:r>
              <a:rPr lang="en-US" sz="4200" dirty="0" err="1">
                <a:latin typeface="Lucida Console" panose="020B0609040504020204" pitchFamily="49" charset="0"/>
              </a:rPr>
              <a:t>pl</a:t>
            </a:r>
            <a:r>
              <a:rPr lang="en-US" sz="4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dirty="0" smtClean="0">
                <a:latin typeface="Lucida Console" panose="020B0609040504020204" pitchFamily="49" charset="0"/>
              </a:rPr>
              <a:t> 2408         </a:t>
            </a:r>
            <a:r>
              <a:rPr lang="en-US" sz="4200" dirty="0">
                <a:latin typeface="Lucida Console" panose="020B0609040504020204" pitchFamily="49" charset="0"/>
              </a:rPr>
              <a:t>unsigned short </a:t>
            </a:r>
            <a:r>
              <a:rPr lang="en-US" sz="4200" dirty="0" err="1">
                <a:latin typeface="Lucida Console" panose="020B0609040504020204" pitchFamily="49" charset="0"/>
              </a:rPr>
              <a:t>hbtype</a:t>
            </a:r>
            <a:r>
              <a:rPr lang="en-US" sz="4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dirty="0" smtClean="0">
                <a:latin typeface="Lucida Console" panose="020B0609040504020204" pitchFamily="49" charset="0"/>
              </a:rPr>
              <a:t> 2409         </a:t>
            </a:r>
            <a:r>
              <a:rPr lang="en-US" sz="4200" dirty="0">
                <a:latin typeface="Lucida Console" panose="020B0609040504020204" pitchFamily="49" charset="0"/>
              </a:rPr>
              <a:t>unsigned </a:t>
            </a:r>
            <a:r>
              <a:rPr lang="en-US" sz="4200" dirty="0" err="1">
                <a:latin typeface="Lucida Console" panose="020B0609040504020204" pitchFamily="49" charset="0"/>
              </a:rPr>
              <a:t>int</a:t>
            </a:r>
            <a:r>
              <a:rPr lang="en-US" sz="4200" dirty="0">
                <a:latin typeface="Lucida Console" panose="020B0609040504020204" pitchFamily="49" charset="0"/>
              </a:rPr>
              <a:t> payload;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2410         unsigned </a:t>
            </a:r>
            <a:r>
              <a:rPr lang="en-US" sz="4200" dirty="0" err="1">
                <a:latin typeface="Lucida Console" panose="020B0609040504020204" pitchFamily="49" charset="0"/>
              </a:rPr>
              <a:t>int</a:t>
            </a:r>
            <a:r>
              <a:rPr lang="en-US" sz="4200" dirty="0">
                <a:latin typeface="Lucida Console" panose="020B0609040504020204" pitchFamily="49" charset="0"/>
              </a:rPr>
              <a:t> padding = 16; /* Use minimum padding */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2411 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2412         /* Read type and payload length first */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2413         </a:t>
            </a:r>
            <a:r>
              <a:rPr lang="en-US" sz="4200" dirty="0" err="1">
                <a:latin typeface="Lucida Console" panose="020B0609040504020204" pitchFamily="49" charset="0"/>
              </a:rPr>
              <a:t>hbtype</a:t>
            </a:r>
            <a:r>
              <a:rPr lang="en-US" sz="4200" dirty="0">
                <a:latin typeface="Lucida Console" panose="020B0609040504020204" pitchFamily="49" charset="0"/>
              </a:rPr>
              <a:t> = *p++;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2414         n2s(p, payload);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2415         </a:t>
            </a:r>
            <a:r>
              <a:rPr lang="en-US" sz="4200" dirty="0" err="1">
                <a:latin typeface="Lucida Console" panose="020B0609040504020204" pitchFamily="49" charset="0"/>
              </a:rPr>
              <a:t>pl</a:t>
            </a:r>
            <a:r>
              <a:rPr lang="en-US" sz="4200" dirty="0">
                <a:latin typeface="Lucida Console" panose="020B0609040504020204" pitchFamily="49" charset="0"/>
              </a:rPr>
              <a:t> = p;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2416 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2417         if (s-&gt;</a:t>
            </a:r>
            <a:r>
              <a:rPr lang="en-US" sz="4200" dirty="0" err="1" smtClean="0">
                <a:latin typeface="Lucida Console" panose="020B0609040504020204" pitchFamily="49" charset="0"/>
              </a:rPr>
              <a:t>msg_callback</a:t>
            </a:r>
            <a:r>
              <a:rPr lang="en-US" sz="4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2418                 s-&gt;</a:t>
            </a:r>
            <a:r>
              <a:rPr lang="en-US" sz="4200" dirty="0" err="1" smtClean="0">
                <a:latin typeface="Lucida Console" panose="020B0609040504020204" pitchFamily="49" charset="0"/>
              </a:rPr>
              <a:t>msg_callback</a:t>
            </a:r>
            <a:r>
              <a:rPr lang="en-US" sz="4200" dirty="0" smtClean="0">
                <a:latin typeface="Lucida Console" panose="020B0609040504020204" pitchFamily="49" charset="0"/>
              </a:rPr>
              <a:t>(0</a:t>
            </a:r>
            <a:r>
              <a:rPr lang="en-US" sz="4200" dirty="0">
                <a:latin typeface="Lucida Console" panose="020B0609040504020204" pitchFamily="49" charset="0"/>
              </a:rPr>
              <a:t>, s-&gt;version, </a:t>
            </a:r>
            <a:r>
              <a:rPr lang="en-US" sz="4200" dirty="0" smtClean="0">
                <a:latin typeface="Lucida Console" panose="020B0609040504020204" pitchFamily="49" charset="0"/>
              </a:rPr>
              <a:t>TLS1_RT_HEARTBEAT</a:t>
            </a:r>
            <a:r>
              <a:rPr lang="en-US" sz="420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2419                         &amp;s-&gt;s3-&gt;</a:t>
            </a:r>
            <a:r>
              <a:rPr lang="en-US" sz="4200" dirty="0" err="1">
                <a:latin typeface="Lucida Console" panose="020B0609040504020204" pitchFamily="49" charset="0"/>
              </a:rPr>
              <a:t>rrec.data</a:t>
            </a:r>
            <a:r>
              <a:rPr lang="en-US" sz="4200" dirty="0">
                <a:latin typeface="Lucida Console" panose="020B0609040504020204" pitchFamily="49" charset="0"/>
              </a:rPr>
              <a:t>[0], s-&gt;s3-&gt;</a:t>
            </a:r>
            <a:r>
              <a:rPr lang="en-US" sz="4200" dirty="0" err="1">
                <a:latin typeface="Lucida Console" panose="020B0609040504020204" pitchFamily="49" charset="0"/>
              </a:rPr>
              <a:t>rrec.length</a:t>
            </a:r>
            <a:r>
              <a:rPr lang="en-US" sz="420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2420                         s, s-&gt;</a:t>
            </a:r>
            <a:r>
              <a:rPr lang="en-US" sz="4200" dirty="0" err="1" smtClean="0">
                <a:latin typeface="Lucida Console" panose="020B0609040504020204" pitchFamily="49" charset="0"/>
              </a:rPr>
              <a:t>msg_callback_arg</a:t>
            </a:r>
            <a:r>
              <a:rPr lang="en-US" sz="42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2421 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2422         if (</a:t>
            </a:r>
            <a:r>
              <a:rPr lang="en-US" sz="4200" dirty="0" err="1">
                <a:latin typeface="Lucida Console" panose="020B0609040504020204" pitchFamily="49" charset="0"/>
              </a:rPr>
              <a:t>hbtype</a:t>
            </a:r>
            <a:r>
              <a:rPr lang="en-US" sz="4200" dirty="0">
                <a:latin typeface="Lucida Console" panose="020B0609040504020204" pitchFamily="49" charset="0"/>
              </a:rPr>
              <a:t> == </a:t>
            </a:r>
            <a:r>
              <a:rPr lang="en-US" sz="4200" dirty="0" smtClean="0">
                <a:latin typeface="Lucida Console" panose="020B0609040504020204" pitchFamily="49" charset="0"/>
              </a:rPr>
              <a:t>TLS1_HB_REQUEST</a:t>
            </a:r>
            <a:r>
              <a:rPr lang="en-US" sz="4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2423                 </a:t>
            </a:r>
            <a:r>
              <a:rPr lang="en-US" sz="4200" dirty="0" smtClean="0">
                <a:latin typeface="Lucida Console" panose="020B0609040504020204" pitchFamily="49" charset="0"/>
              </a:rPr>
              <a:t>{</a:t>
            </a:r>
            <a:endParaRPr lang="en-US" sz="4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2424                 unsigned char *buffer, *</a:t>
            </a:r>
            <a:r>
              <a:rPr lang="en-US" sz="4200" dirty="0" err="1">
                <a:latin typeface="Lucida Console" panose="020B0609040504020204" pitchFamily="49" charset="0"/>
              </a:rPr>
              <a:t>bp</a:t>
            </a:r>
            <a:r>
              <a:rPr lang="en-US" sz="4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2425                 </a:t>
            </a:r>
            <a:r>
              <a:rPr lang="en-US" sz="4200" dirty="0" err="1">
                <a:latin typeface="Lucida Console" panose="020B0609040504020204" pitchFamily="49" charset="0"/>
              </a:rPr>
              <a:t>int</a:t>
            </a:r>
            <a:r>
              <a:rPr lang="en-US" sz="4200" dirty="0">
                <a:latin typeface="Lucida Console" panose="020B060904050402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2426 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2427                 /* Allocate memory for the response, size is 1 bytes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2428                  * message type, plus 2 bytes payload length, plus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2429                  * payload, plus padding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2430                  */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2431                 buffer = </a:t>
            </a:r>
            <a:r>
              <a:rPr lang="en-US" sz="4200" dirty="0" err="1" smtClean="0">
                <a:latin typeface="Lucida Console" panose="020B0609040504020204" pitchFamily="49" charset="0"/>
              </a:rPr>
              <a:t>OPENSSL_malloc</a:t>
            </a:r>
            <a:r>
              <a:rPr lang="en-US" sz="4200" dirty="0" smtClean="0">
                <a:latin typeface="Lucida Console" panose="020B0609040504020204" pitchFamily="49" charset="0"/>
              </a:rPr>
              <a:t>(1 </a:t>
            </a:r>
            <a:r>
              <a:rPr lang="en-US" sz="4200" dirty="0">
                <a:latin typeface="Lucida Console" panose="020B0609040504020204" pitchFamily="49" charset="0"/>
              </a:rPr>
              <a:t>+ 2 + payload + padding);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2432                 </a:t>
            </a:r>
            <a:r>
              <a:rPr lang="en-US" sz="4200" dirty="0" err="1">
                <a:latin typeface="Lucida Console" panose="020B0609040504020204" pitchFamily="49" charset="0"/>
              </a:rPr>
              <a:t>bp</a:t>
            </a:r>
            <a:r>
              <a:rPr lang="en-US" sz="4200" dirty="0">
                <a:latin typeface="Lucida Console" panose="020B0609040504020204" pitchFamily="49" charset="0"/>
              </a:rPr>
              <a:t> = buffer;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2433                 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2434                 /* Enter response type, length and copy payload */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2435                 *</a:t>
            </a:r>
            <a:r>
              <a:rPr lang="en-US" sz="4200" dirty="0" err="1">
                <a:latin typeface="Lucida Console" panose="020B0609040504020204" pitchFamily="49" charset="0"/>
              </a:rPr>
              <a:t>bp</a:t>
            </a:r>
            <a:r>
              <a:rPr lang="en-US" sz="4200" dirty="0">
                <a:latin typeface="Lucida Console" panose="020B0609040504020204" pitchFamily="49" charset="0"/>
              </a:rPr>
              <a:t>++ = </a:t>
            </a:r>
            <a:r>
              <a:rPr lang="en-US" sz="4200" dirty="0" smtClean="0">
                <a:latin typeface="Lucida Console" panose="020B0609040504020204" pitchFamily="49" charset="0"/>
              </a:rPr>
              <a:t>TLS1_HB_RESPONSE</a:t>
            </a:r>
            <a:r>
              <a:rPr lang="en-US" sz="4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2436                 s2n(payload, </a:t>
            </a:r>
            <a:r>
              <a:rPr lang="en-US" sz="4200" dirty="0" err="1">
                <a:latin typeface="Lucida Console" panose="020B0609040504020204" pitchFamily="49" charset="0"/>
              </a:rPr>
              <a:t>bp</a:t>
            </a:r>
            <a:r>
              <a:rPr lang="en-US" sz="42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2437                 </a:t>
            </a:r>
            <a:r>
              <a:rPr lang="en-US" sz="4200" dirty="0" err="1">
                <a:latin typeface="Lucida Console" panose="020B0609040504020204" pitchFamily="49" charset="0"/>
              </a:rPr>
              <a:t>memcpy</a:t>
            </a:r>
            <a:r>
              <a:rPr lang="en-US" sz="4200" dirty="0">
                <a:latin typeface="Lucida Console" panose="020B0609040504020204" pitchFamily="49" charset="0"/>
              </a:rPr>
              <a:t>(</a:t>
            </a:r>
            <a:r>
              <a:rPr lang="en-US" sz="4200" dirty="0" err="1">
                <a:latin typeface="Lucida Console" panose="020B0609040504020204" pitchFamily="49" charset="0"/>
              </a:rPr>
              <a:t>bp</a:t>
            </a:r>
            <a:r>
              <a:rPr lang="en-US" sz="4200" dirty="0">
                <a:latin typeface="Lucida Console" panose="020B0609040504020204" pitchFamily="49" charset="0"/>
              </a:rPr>
              <a:t>, </a:t>
            </a:r>
            <a:r>
              <a:rPr lang="en-US" sz="4200" dirty="0" err="1">
                <a:latin typeface="Lucida Console" panose="020B0609040504020204" pitchFamily="49" charset="0"/>
              </a:rPr>
              <a:t>pl</a:t>
            </a:r>
            <a:r>
              <a:rPr lang="en-US" sz="4200" dirty="0">
                <a:latin typeface="Lucida Console" panose="020B0609040504020204" pitchFamily="49" charset="0"/>
              </a:rPr>
              <a:t>, payload);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2438                 </a:t>
            </a:r>
          </a:p>
          <a:p>
            <a:pPr marL="0" indent="0">
              <a:buNone/>
            </a:pPr>
            <a:r>
              <a:rPr lang="en-US" sz="4200" dirty="0">
                <a:latin typeface="Lucida Console" panose="020B0609040504020204" pitchFamily="49" charset="0"/>
              </a:rPr>
              <a:t> 2439                 r = </a:t>
            </a:r>
            <a:r>
              <a:rPr lang="en-US" sz="4200" dirty="0" smtClean="0">
                <a:latin typeface="Lucida Console" panose="020B0609040504020204" pitchFamily="49" charset="0"/>
              </a:rPr>
              <a:t>ssl3_write_bytes(s</a:t>
            </a:r>
            <a:r>
              <a:rPr lang="en-US" sz="4200" dirty="0">
                <a:latin typeface="Lucida Console" panose="020B0609040504020204" pitchFamily="49" charset="0"/>
              </a:rPr>
              <a:t>, </a:t>
            </a:r>
            <a:r>
              <a:rPr lang="en-US" sz="4200" dirty="0" smtClean="0">
                <a:latin typeface="Lucida Console" panose="020B0609040504020204" pitchFamily="49" charset="0"/>
              </a:rPr>
              <a:t>TLS1_RT_HEARTBEAT</a:t>
            </a:r>
            <a:r>
              <a:rPr lang="en-US" sz="4200" dirty="0">
                <a:latin typeface="Lucida Console" panose="020B0609040504020204" pitchFamily="49" charset="0"/>
              </a:rPr>
              <a:t>, buffer, 3 + payload + padding);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Suite Evaluation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Counting bugs found doesn’t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Different reasons for testers and</a:t>
            </a:r>
            <a:br>
              <a:rPr lang="en-US" dirty="0" smtClean="0"/>
            </a:br>
            <a:r>
              <a:rPr lang="en-US" dirty="0" smtClean="0"/>
              <a:t>researchers, but the same 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“Something must be done.”</a:t>
            </a:r>
          </a:p>
          <a:p>
            <a:pPr marL="457200" lvl="1" indent="0">
              <a:buNone/>
            </a:pPr>
            <a:r>
              <a:rPr lang="en-US" dirty="0" smtClean="0"/>
              <a:t>“This is something.”</a:t>
            </a:r>
          </a:p>
          <a:p>
            <a:pPr marL="457200" lvl="1" indent="0">
              <a:buNone/>
            </a:pPr>
            <a:r>
              <a:rPr lang="en-US" sz="3200" dirty="0" smtClean="0"/>
              <a:t>“This must be </a:t>
            </a:r>
            <a:r>
              <a:rPr lang="en-US" sz="3200" dirty="0" smtClean="0"/>
              <a:t>done!”</a:t>
            </a:r>
            <a:endParaRPr lang="en-US" sz="3200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 descr="C:\Users\Alex\AppData\Local\Microsoft\Windows\Temporary Internet Files\Content.IE5\SNHHXB36\MC90044171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9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for Researchers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Don’t evaluate only on th</a:t>
            </a:r>
            <a:r>
              <a:rPr lang="en-US" dirty="0" smtClean="0"/>
              <a:t>e basis of coverage</a:t>
            </a:r>
          </a:p>
          <a:p>
            <a:r>
              <a:rPr lang="en-US" dirty="0" smtClean="0"/>
              <a:t>Or even only using mutation analysis</a:t>
            </a:r>
          </a:p>
          <a:p>
            <a:r>
              <a:rPr lang="en-US" dirty="0" smtClean="0"/>
              <a:t>No substitute for </a:t>
            </a:r>
            <a:r>
              <a:rPr lang="en-US" i="1" dirty="0" smtClean="0"/>
              <a:t>real live faults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Adding coverage to support an evaluation based on faults is fine</a:t>
            </a:r>
          </a:p>
          <a:p>
            <a:pPr lvl="1"/>
            <a:r>
              <a:rPr lang="en-US" dirty="0" smtClean="0"/>
              <a:t>We have more reason to suspect coverage </a:t>
            </a:r>
            <a:r>
              <a:rPr lang="en-US" i="1" dirty="0" smtClean="0"/>
              <a:t>is </a:t>
            </a:r>
            <a:r>
              <a:rPr lang="en-US" dirty="0" smtClean="0"/>
              <a:t>correlated than not (I think)</a:t>
            </a:r>
          </a:p>
          <a:p>
            <a:pPr lvl="1"/>
            <a:r>
              <a:rPr lang="en-US" dirty="0" smtClean="0"/>
              <a:t>We’re just not sure</a:t>
            </a:r>
          </a:p>
          <a:p>
            <a:r>
              <a:rPr lang="en-US" dirty="0" smtClean="0"/>
              <a:t>Don’t omit worse coverage results!</a:t>
            </a:r>
          </a:p>
        </p:txBody>
      </p:sp>
    </p:spTree>
    <p:extLst>
      <p:ext uri="{BB962C8B-B14F-4D97-AF65-F5344CB8AC3E}">
        <p14:creationId xmlns:p14="http://schemas.microsoft.com/office/powerpoint/2010/main" val="334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for Practitioners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Suite size alone isn’t that useful, you need </a:t>
            </a:r>
            <a:r>
              <a:rPr lang="en-US" i="1" dirty="0" smtClean="0"/>
              <a:t>something</a:t>
            </a:r>
            <a:r>
              <a:rPr lang="en-US" dirty="0" smtClean="0"/>
              <a:t> to measure…</a:t>
            </a:r>
          </a:p>
          <a:p>
            <a:pPr lvl="1"/>
            <a:r>
              <a:rPr lang="en-US" dirty="0" smtClean="0"/>
              <a:t>“This is something!”</a:t>
            </a:r>
          </a:p>
          <a:p>
            <a:r>
              <a:rPr lang="en-US" dirty="0" smtClean="0"/>
              <a:t>Obey the law, company policy</a:t>
            </a:r>
          </a:p>
          <a:p>
            <a:endParaRPr lang="en-US" dirty="0"/>
          </a:p>
          <a:p>
            <a:r>
              <a:rPr lang="en-US" b="1" i="1" dirty="0" smtClean="0"/>
              <a:t>Aim</a:t>
            </a:r>
            <a:r>
              <a:rPr lang="en-US" dirty="0" smtClean="0"/>
              <a:t> at producing good tests; measure coverage to find holes, not as your end result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533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for Practitioners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Writing tests </a:t>
            </a:r>
            <a:r>
              <a:rPr lang="en-US" i="1" dirty="0" smtClean="0"/>
              <a:t>just</a:t>
            </a:r>
            <a:r>
              <a:rPr lang="en-US" dirty="0" smtClean="0"/>
              <a:t> to get coverage (without other goals) is probably a bad idea </a:t>
            </a:r>
            <a:r>
              <a:rPr lang="en-US" i="1" dirty="0" smtClean="0"/>
              <a:t>even if </a:t>
            </a:r>
            <a:r>
              <a:rPr lang="en-US" dirty="0" smtClean="0"/>
              <a:t>the Weak Coverage Hypothesis holds…</a:t>
            </a:r>
          </a:p>
          <a:p>
            <a:pPr lvl="1"/>
            <a:r>
              <a:rPr lang="en-US" dirty="0" smtClean="0"/>
              <a:t>Hypothesis developed over suites built for other purposes, primarily—aiming only at coverage could be a major confounding factor here!</a:t>
            </a:r>
          </a:p>
          <a:p>
            <a:endParaRPr lang="en-US" dirty="0"/>
          </a:p>
          <a:p>
            <a:r>
              <a:rPr lang="en-US" dirty="0" smtClean="0"/>
              <a:t>Stay tuned for more updates from your friendly neighborhood software testing research community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8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Thus: Coverage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lots of coverage measures</a:t>
            </a:r>
          </a:p>
          <a:p>
            <a:r>
              <a:rPr lang="en-US" dirty="0" smtClean="0"/>
              <a:t>In this talk, I mostly mean traditional structural code coverage measures:</a:t>
            </a:r>
          </a:p>
          <a:p>
            <a:pPr lvl="1"/>
            <a:r>
              <a:rPr lang="en-US" dirty="0" smtClean="0"/>
              <a:t>Statement coverage</a:t>
            </a:r>
          </a:p>
          <a:p>
            <a:pPr lvl="2"/>
            <a:r>
              <a:rPr lang="en-US" dirty="0" smtClean="0"/>
              <a:t>Which lines of code in the program did the suite run?</a:t>
            </a:r>
          </a:p>
          <a:p>
            <a:pPr lvl="1"/>
            <a:r>
              <a:rPr lang="en-US" dirty="0" smtClean="0"/>
              <a:t>Branch coverage</a:t>
            </a:r>
          </a:p>
          <a:p>
            <a:pPr lvl="2"/>
            <a:r>
              <a:rPr lang="en-US" dirty="0" smtClean="0"/>
              <a:t>Which branches in the code did the suite take?</a:t>
            </a:r>
          </a:p>
          <a:p>
            <a:pPr lvl="2"/>
            <a:endParaRPr lang="en-US" dirty="0" smtClean="0"/>
          </a:p>
          <a:p>
            <a:pPr lvl="1"/>
            <a:r>
              <a:rPr lang="en-US" sz="1600" dirty="0" smtClean="0"/>
              <a:t>MC/DC, path coverage, and other exotic beasts exist too, but outside of avionics (and research, which doesn’t count), nobody much uses them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An example control flow graph, before conversion to S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653" y="1034256"/>
            <a:ext cx="1651547" cy="239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Coverage Isn’t Silly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good reasons to think coverage </a:t>
            </a:r>
            <a:r>
              <a:rPr lang="en-US" i="1" dirty="0" smtClean="0"/>
              <a:t>might</a:t>
            </a:r>
            <a:r>
              <a:rPr lang="en-US" dirty="0" smtClean="0"/>
              <a:t> help predict suite quality</a:t>
            </a:r>
          </a:p>
          <a:p>
            <a:pPr lvl="1"/>
            <a:r>
              <a:rPr lang="en-US" dirty="0" smtClean="0"/>
              <a:t>If you never run a line of code, it’s awful hard to find any bugs in it</a:t>
            </a:r>
          </a:p>
          <a:p>
            <a:pPr lvl="1"/>
            <a:r>
              <a:rPr lang="en-US" dirty="0" smtClean="0"/>
              <a:t>Branches are important, many bugs come down to control flow patterns that weren’t expected</a:t>
            </a:r>
          </a:p>
          <a:p>
            <a:pPr lvl="1"/>
            <a:r>
              <a:rPr lang="en-US" dirty="0" smtClean="0"/>
              <a:t>Bad test suites seem to also often have really poor coverage</a:t>
            </a:r>
          </a:p>
        </p:txBody>
      </p:sp>
      <p:pic>
        <p:nvPicPr>
          <p:cNvPr id="4" name="Picture 2" descr="An example control flow graph, before conversion to S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78827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lex\AppData\Local\Microsoft\Windows\Temporary Internet Files\Content.IE5\SNHHXB36\MC90044171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959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59892" y="5405735"/>
            <a:ext cx="740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-&gt;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Sensible People Use Coverage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Good </a:t>
            </a:r>
            <a:r>
              <a:rPr lang="en-US" dirty="0" smtClean="0"/>
              <a:t>books </a:t>
            </a:r>
            <a:r>
              <a:rPr lang="en-US" dirty="0" smtClean="0"/>
              <a:t>that cover</a:t>
            </a:r>
            <a:r>
              <a:rPr lang="en-US" dirty="0" smtClean="0"/>
              <a:t> </a:t>
            </a:r>
            <a:r>
              <a:rPr lang="en-US" dirty="0" smtClean="0"/>
              <a:t>software testing by “real-world” </a:t>
            </a:r>
            <a:r>
              <a:rPr lang="en-US" dirty="0" smtClean="0"/>
              <a:t>people suggest </a:t>
            </a:r>
            <a:r>
              <a:rPr lang="en-US" dirty="0" smtClean="0"/>
              <a:t>using coverage</a:t>
            </a:r>
          </a:p>
          <a:p>
            <a:pPr lvl="1"/>
            <a:endParaRPr lang="en-US" u="sng" dirty="0" smtClean="0"/>
          </a:p>
          <a:p>
            <a:pPr lvl="1"/>
            <a:r>
              <a:rPr lang="en-US" u="sng" dirty="0" smtClean="0"/>
              <a:t>Code Complete</a:t>
            </a:r>
            <a:r>
              <a:rPr lang="en-US" dirty="0" smtClean="0"/>
              <a:t>, </a:t>
            </a:r>
            <a:r>
              <a:rPr lang="en-US" u="sng" dirty="0" smtClean="0"/>
              <a:t>Lessons Learned in Software Testing</a:t>
            </a:r>
            <a:r>
              <a:rPr lang="en-US" dirty="0" smtClean="0"/>
              <a:t>, </a:t>
            </a:r>
            <a:r>
              <a:rPr lang="en-US" dirty="0" err="1" smtClean="0"/>
              <a:t>Beizer’s</a:t>
            </a:r>
            <a:r>
              <a:rPr lang="en-US" dirty="0" smtClean="0"/>
              <a:t> book, etc.</a:t>
            </a:r>
          </a:p>
          <a:p>
            <a:pPr lvl="1"/>
            <a:endParaRPr lang="en-US" u="sng" dirty="0" smtClean="0"/>
          </a:p>
          <a:p>
            <a:pPr lvl="1"/>
            <a:r>
              <a:rPr lang="en-US" dirty="0" smtClean="0"/>
              <a:t>Governments require test coverage in some cases (MC/DC in avionics for example)</a:t>
            </a:r>
            <a:endParaRPr lang="en-US" dirty="0"/>
          </a:p>
          <a:p>
            <a:pPr lvl="1"/>
            <a:endParaRPr lang="en-US" u="sng" dirty="0" smtClean="0"/>
          </a:p>
        </p:txBody>
      </p:sp>
      <p:pic>
        <p:nvPicPr>
          <p:cNvPr id="3074" name="Picture 2" descr="http://ecx.images-amazon.com/images/I/511C1lrN-h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59" y="7052056"/>
            <a:ext cx="240665" cy="30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s.msdn.com/cfs-file.ashx/__key/communityserver-blogs-components-weblogfiles/00-00-01-17-44-metablogapi/2352.9780735619678f_5F00_6D9394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569063"/>
            <a:ext cx="895350" cy="109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511C1lrN-h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2" y="2743200"/>
            <a:ext cx="745640" cy="9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Coverage:  Origins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origin story is: </a:t>
            </a:r>
          </a:p>
          <a:p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overage is plausible!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i="1" dirty="0" smtClean="0"/>
              <a:t>really</a:t>
            </a:r>
            <a:r>
              <a:rPr lang="en-US" dirty="0" smtClean="0"/>
              <a:t> need to predict how good suites are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72000"/>
            <a:ext cx="1884633" cy="1565970"/>
          </a:xfrm>
          <a:prstGeom prst="rect">
            <a:avLst/>
          </a:prstGeom>
        </p:spPr>
      </p:pic>
      <p:pic>
        <p:nvPicPr>
          <p:cNvPr id="5" name="Picture 2" descr="An example control flow graph, before conversion to S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08" y="4876800"/>
            <a:ext cx="78827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Weak Story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That’s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radioactive spiders, no kite in a thunderstorm, no apple on the head, just a combination of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Pressing need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General plausibility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Lack of anything better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2766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2691&quot;&gt;&lt;object type=&quot;3&quot; unique_id=&quot;12692&quot;&gt;&lt;property id=&quot;20148&quot; value=&quot;5&quot;/&gt;&lt;property id=&quot;20300&quot; value=&quot;Slide 1&quot;/&gt;&lt;property id=&quot;20307&quot; value=&quot;284&quot;/&gt;&lt;/object&gt;&lt;object type=&quot;3&quot; unique_id=&quot;12713&quot;&gt;&lt;property id=&quot;20148&quot; value=&quot;5&quot;/&gt;&lt;property id=&quot;20300&quot; value=&quot;Slide 2 - &amp;quot;The Punchline&amp;quot;&quot;/&gt;&lt;property id=&quot;20307&quot; value=&quot;277&quot;/&gt;&lt;/object&gt;&lt;object type=&quot;3&quot; unique_id=&quot;12733&quot;&gt;&lt;property id=&quot;20148&quot; value=&quot;5&quot;/&gt;&lt;property id=&quot;20300&quot; value=&quot;Slide 22 - &amp;quot;Compiler Suppression&amp;quot;&quot;/&gt;&lt;property id=&quot;20307&quot; value=&quot;304&quot;/&gt;&lt;/object&gt;&lt;object type=&quot;3&quot; unique_id=&quot;12735&quot;&gt;&lt;property id=&quot;20148&quot; value=&quot;5&quot;/&gt;&lt;property id=&quot;20300&quot; value=&quot;Slide 26 - &amp;quot;Conclusions&amp;quot;&quot;/&gt;&lt;property id=&quot;20307&quot; value=&quot;307&quot;/&gt;&lt;/object&gt;&lt;object type=&quot;3&quot; unique_id=&quot;12736&quot;&gt;&lt;property id=&quot;20148&quot; value=&quot;5&quot;/&gt;&lt;property id=&quot;20300&quot; value=&quot;Slide 27 - &amp;quot;Questions?&amp;quot;&quot;/&gt;&lt;property id=&quot;20307&quot; value=&quot;281&quot;/&gt;&lt;/object&gt;&lt;object type=&quot;3&quot; unique_id=&quot;17422&quot;&gt;&lt;property id=&quot;20148&quot; value=&quot;5&quot;/&gt;&lt;property id=&quot;20300&quot; value=&quot;Slide 11 - &amp;quot;Terminology in Tables&amp;quot;&quot;/&gt;&lt;property id=&quot;20307&quot; value=&quot;359&quot;/&gt;&lt;/object&gt;&lt;object type=&quot;3&quot; unique_id=&quot;18624&quot;&gt;&lt;property id=&quot;20148&quot; value=&quot;5&quot;/&gt;&lt;property id=&quot;20300&quot; value=&quot;Slide 3 - &amp;quot;What is a Test Feature?&amp;quot;&quot;/&gt;&lt;property id=&quot;20307&quot; value=&quot;362&quot;/&gt;&lt;/object&gt;&lt;object type=&quot;3&quot; unique_id=&quot;18625&quot;&gt;&lt;property id=&quot;20148&quot; value=&quot;5&quot;/&gt;&lt;property id=&quot;20300&quot; value=&quot;Slide 4 - &amp;quot;Features, Continued&amp;quot;&quot;/&gt;&lt;property id=&quot;20307&quot; value=&quot;363&quot;/&gt;&lt;/object&gt;&lt;object type=&quot;3&quot; unique_id=&quot;18626&quot;&gt;&lt;property id=&quot;20148&quot; value=&quot;5&quot;/&gt;&lt;property id=&quot;20300&quot; value=&quot;Slide 5 - &amp;quot;What is a Target?&amp;quot;&quot;/&gt;&lt;property id=&quot;20307&quot; value=&quot;364&quot;/&gt;&lt;/object&gt;&lt;object type=&quot;3&quot; unique_id=&quot;18627&quot;&gt;&lt;property id=&quot;20148&quot; value=&quot;5&quot;/&gt;&lt;property id=&quot;20300&quot; value=&quot;Slide 6 - &amp;quot;Basic Experimental Approach&amp;quot;&quot;/&gt;&lt;property id=&quot;20307&quot; value=&quot;365&quot;/&gt;&lt;/object&gt;&lt;object type=&quot;3&quot; unique_id=&quot;18628&quot;&gt;&lt;property id=&quot;20148&quot; value=&quot;5&quot;/&gt;&lt;property id=&quot;20300&quot; value=&quot;Slide 7 - &amp;quot;Definitions&amp;quot;&quot;/&gt;&lt;property id=&quot;20307&quot; value=&quot;366&quot;/&gt;&lt;/object&gt;&lt;object type=&quot;3&quot; unique_id=&quot;18629&quot;&gt;&lt;property id=&quot;20148&quot; value=&quot;5&quot;/&gt;&lt;property id=&quot;20300&quot; value=&quot;Slide 8 - &amp;quot;Subjects &amp;amp; Targets&amp;quot;&quot;/&gt;&lt;property id=&quot;20307&quot; value=&quot;369&quot;/&gt;&lt;/object&gt;&lt;object type=&quot;3&quot; unique_id=&quot;18630&quot;&gt;&lt;property id=&quot;20148&quot; value=&quot;5&quot;/&gt;&lt;property id=&quot;20300&quot; value=&quot;Slide 9 - &amp;quot;Causality&amp;quot;&quot;/&gt;&lt;property id=&quot;20307&quot; value=&quot;368&quot;/&gt;&lt;/object&gt;&lt;object type=&quot;3&quot; unique_id=&quot;18631&quot;&gt;&lt;property id=&quot;20148&quot; value=&quot;5&quot;/&gt;&lt;property id=&quot;20300&quot; value=&quot;Slide 10 - &amp;quot;Research Questions&amp;quot;&quot;/&gt;&lt;property id=&quot;20307&quot; value=&quot;367&quot;/&gt;&lt;/object&gt;&lt;object type=&quot;3&quot; unique_id=&quot;18878&quot;&gt;&lt;property id=&quot;20148&quot; value=&quot;5&quot;/&gt;&lt;property id=&quot;20300&quot; value=&quot;Slide 12&quot;/&gt;&lt;property id=&quot;20307&quot; value=&quot;370&quot;/&gt;&lt;/object&gt;&lt;object type=&quot;3&quot; unique_id=&quot;19426&quot;&gt;&lt;property id=&quot;20148&quot; value=&quot;5&quot;/&gt;&lt;property id=&quot;20300&quot; value=&quot;Slide 24 - &amp;quot;Just a Random Testing Problem?&amp;quot;&quot;/&gt;&lt;property id=&quot;20307&quot; value=&quot;374&quot;/&gt;&lt;/object&gt;&lt;object type=&quot;3&quot; unique_id=&quot;19552&quot;&gt;&lt;property id=&quot;20148&quot; value=&quot;5&quot;/&gt;&lt;property id=&quot;20300&quot; value=&quot;Slide 23 - &amp;quot;What Causes Suppression?&amp;quot;&quot;/&gt;&lt;property id=&quot;20307&quot; value=&quot;375&quot;/&gt;&lt;/object&gt;&lt;object type=&quot;3&quot; unique_id=&quot;19739&quot;&gt;&lt;property id=&quot;20148&quot; value=&quot;5&quot;/&gt;&lt;property id=&quot;20300&quot; value=&quot;Slide 16&quot;/&gt;&lt;property id=&quot;20307&quot; value=&quot;376&quot;/&gt;&lt;/object&gt;&lt;object type=&quot;3&quot; unique_id=&quot;19740&quot;&gt;&lt;property id=&quot;20148&quot; value=&quot;5&quot;/&gt;&lt;property id=&quot;20300&quot; value=&quot;Slide 18&quot;/&gt;&lt;property id=&quot;20307&quot; value=&quot;377&quot;/&gt;&lt;/object&gt;&lt;object type=&quot;3&quot; unique_id=&quot;19881&quot;&gt;&lt;property id=&quot;20148&quot; value=&quot;5&quot;/&gt;&lt;property id=&quot;20300&quot; value=&quot;Slide 20&quot;/&gt;&lt;property id=&quot;20307&quot; value=&quot;378&quot;/&gt;&lt;/object&gt;&lt;object type=&quot;3&quot; unique_id=&quot;20058&quot;&gt;&lt;property id=&quot;20148&quot; value=&quot;5&quot;/&gt;&lt;property id=&quot;20300&quot; value=&quot;Slide 14&quot;/&gt;&lt;property id=&quot;20307&quot; value=&quot;379&quot;/&gt;&lt;/object&gt;&lt;object type=&quot;3&quot; unique_id=&quot;20059&quot;&gt;&lt;property id=&quot;20148&quot; value=&quot;5&quot;/&gt;&lt;property id=&quot;20300&quot; value=&quot;Slide 17&quot;/&gt;&lt;property id=&quot;20307&quot; value=&quot;380&quot;/&gt;&lt;/object&gt;&lt;object type=&quot;3&quot; unique_id=&quot;20060&quot;&gt;&lt;property id=&quot;20148&quot; value=&quot;5&quot;/&gt;&lt;property id=&quot;20300&quot; value=&quot;Slide 19&quot;/&gt;&lt;property id=&quot;20307&quot; value=&quot;381&quot;/&gt;&lt;/object&gt;&lt;object type=&quot;3&quot; unique_id=&quot;20061&quot;&gt;&lt;property id=&quot;20148&quot; value=&quot;5&quot;/&gt;&lt;property id=&quot;20300&quot; value=&quot;Slide 21&quot;/&gt;&lt;property id=&quot;20307&quot; value=&quot;382&quot;/&gt;&lt;/object&gt;&lt;object type=&quot;3&quot; unique_id=&quot;20271&quot;&gt;&lt;property id=&quot;20148&quot; value=&quot;5&quot;/&gt;&lt;property id=&quot;20300&quot; value=&quot;Slide 13&quot;/&gt;&lt;property id=&quot;20307&quot; value=&quot;383&quot;/&gt;&lt;/object&gt;&lt;object type=&quot;3&quot; unique_id=&quot;20272&quot;&gt;&lt;property id=&quot;20148&quot; value=&quot;5&quot;/&gt;&lt;property id=&quot;20300&quot; value=&quot;Slide 15&quot;/&gt;&lt;property id=&quot;20307&quot; value=&quot;384&quot;/&gt;&lt;/object&gt;&lt;object type=&quot;3&quot; unique_id=&quot;20358&quot;&gt;&lt;property id=&quot;20148&quot; value=&quot;5&quot;/&gt;&lt;property id=&quot;20300&quot; value=&quot;Slide 25 - &amp;quot;Program “Part” Understanding?&amp;quot;&quot;/&gt;&lt;property id=&quot;20307&quot; value=&quot;385&quot;/&gt;&lt;/object&gt;&lt;/object&gt;&lt;object type=&quot;8&quot; unique_id=&quot;127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20373</TotalTime>
  <Words>2104</Words>
  <Application>Microsoft Office PowerPoint</Application>
  <PresentationFormat>On-screen Show (4:3)</PresentationFormat>
  <Paragraphs>278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Lucida Console</vt:lpstr>
      <vt:lpstr>Wingdings</vt:lpstr>
      <vt:lpstr>Office Theme</vt:lpstr>
      <vt:lpstr>PowerPoint Presentation</vt:lpstr>
      <vt:lpstr>Coverage for Suite Evaluation: An Origin Story</vt:lpstr>
      <vt:lpstr> Suite Evaluation</vt:lpstr>
      <vt:lpstr> Suite Evaluation</vt:lpstr>
      <vt:lpstr> Thus: Coverage</vt:lpstr>
      <vt:lpstr> Coverage Isn’t Silly</vt:lpstr>
      <vt:lpstr> Sensible People Use Coverage</vt:lpstr>
      <vt:lpstr>Coverage:  Origins</vt:lpstr>
      <vt:lpstr> A Weak Story</vt:lpstr>
      <vt:lpstr> Testers &amp; Developers Ask:</vt:lpstr>
      <vt:lpstr> Researchers Ask:</vt:lpstr>
      <vt:lpstr> The Good News</vt:lpstr>
      <vt:lpstr> The Bad News</vt:lpstr>
      <vt:lpstr> The Papers Don’t Agree</vt:lpstr>
      <vt:lpstr> Not Enough Data Points</vt:lpstr>
      <vt:lpstr> What Is the Question?</vt:lpstr>
      <vt:lpstr> A Hypothesis to Test</vt:lpstr>
      <vt:lpstr>A Note on Causality</vt:lpstr>
      <vt:lpstr>A Note on Causality</vt:lpstr>
      <vt:lpstr>The Good News (2)</vt:lpstr>
      <vt:lpstr>The Elephant in the Room</vt:lpstr>
      <vt:lpstr>Mutation Analysis</vt:lpstr>
      <vt:lpstr>The Problem</vt:lpstr>
      <vt:lpstr>An Elephant Graveyard</vt:lpstr>
      <vt:lpstr>Our Proposal</vt:lpstr>
      <vt:lpstr>An Example of Relevant Data</vt:lpstr>
      <vt:lpstr>Correlation Analysis</vt:lpstr>
      <vt:lpstr>Not So Fast</vt:lpstr>
      <vt:lpstr>Swarm Testing Suites Only</vt:lpstr>
      <vt:lpstr>Non-Swarm Suites Only</vt:lpstr>
      <vt:lpstr>Not So Fast</vt:lpstr>
      <vt:lpstr>What if Coverage is Just a Side-Effect?</vt:lpstr>
      <vt:lpstr> A New Hypothesis</vt:lpstr>
      <vt:lpstr>Switching to the WCH</vt:lpstr>
      <vt:lpstr>Putting Coverage on a Sound Footing</vt:lpstr>
      <vt:lpstr>In the Meantime?</vt:lpstr>
      <vt:lpstr>The Plural of Anecdote is Not Confidence</vt:lpstr>
      <vt:lpstr>PowerPoint Presentation</vt:lpstr>
      <vt:lpstr>PowerPoint Presentation</vt:lpstr>
      <vt:lpstr>Advice for Researchers</vt:lpstr>
      <vt:lpstr>Advice for Practitioners</vt:lpstr>
      <vt:lpstr>Advice for Practitioners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(Quickly) Testing the Tester via Path Coverage</dc:title>
  <dc:creator>alex</dc:creator>
  <cp:lastModifiedBy>alex</cp:lastModifiedBy>
  <cp:revision>385</cp:revision>
  <dcterms:created xsi:type="dcterms:W3CDTF">2009-07-17T00:07:45Z</dcterms:created>
  <dcterms:modified xsi:type="dcterms:W3CDTF">2014-10-21T23:38:58Z</dcterms:modified>
</cp:coreProperties>
</file>