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7" r:id="rId3"/>
    <p:sldId id="278" r:id="rId4"/>
    <p:sldId id="272" r:id="rId5"/>
    <p:sldId id="275" r:id="rId6"/>
    <p:sldId id="279" r:id="rId7"/>
    <p:sldId id="273" r:id="rId8"/>
    <p:sldId id="276" r:id="rId9"/>
    <p:sldId id="277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o Araujo de Souza Aranha" initials="AAdSA" lastIdx="1" clrIdx="0">
    <p:extLst>
      <p:ext uri="{19B8F6BF-5375-455C-9EA6-DF929625EA0E}">
        <p15:presenceInfo xmlns:p15="http://schemas.microsoft.com/office/powerpoint/2012/main" userId="S-1-5-21-212747920-3599706143-3097589078-5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47CE-D9E4-472C-8D0D-BF39A0683A45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DED4E-8A38-46CC-BD19-1A3BF6612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6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A55F13-D860-479E-A2F8-CDA639EE4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202D069-0EDA-4717-9E1B-D2B219F4E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5FA1E86-00EF-4E00-A646-4FED9A21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D3A38A9-4622-4C2A-AF5B-3C34C221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FFD68DD-797B-4C81-8585-7F31893A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45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C4FB00-B080-4CCB-8E90-D78326B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D9854D4-D1A5-4E83-AC0B-7318F302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A73837F-EB67-49F5-ACE6-732CFF2C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C3C1040-0752-4064-AC53-471F6B5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FA80C28-4080-4710-8934-FECD428C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9D31A5A-EB7F-4D69-9DF1-687330B4B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4A8E5C0-DD28-4613-AB37-90CAB52E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01CF731-80F5-4308-9B6D-85840C64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F5C0D1-99AB-412D-8381-07419B56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C809A46-67B5-4329-A9A4-7825546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3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7868E1-8EB1-4EE5-A304-B9CC0746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21AB3DA-F06B-4547-B6F3-7A2320F2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DC875B4-C93B-4998-ACD5-11FF139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42022DD-C71A-4244-B3D3-226B0A0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667BE3F-DE9C-4816-AA66-20459E3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C08A94-B131-4A32-8C63-DA613DA6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AB125D3-FBA5-4E39-B395-1BC8C3BC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14D2B7-6F54-41D2-817C-362C9DC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87EEE4A-9F30-4487-921A-8CD19918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7F851A6-1C58-43A4-B96D-6F22E34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2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FB5B43-BC0D-4AE1-8198-78D7FEFD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6D69F3C-BE40-4FC1-A1D9-8FDAB7C6E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811D78F-29BE-436E-A77C-8077D05F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069D136-E178-4413-983C-45538604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5222ECF-13C5-418E-A404-7CAB35F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5CBB27F-2628-4E51-B5CA-04D1D97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F40A37-6E6D-43F6-B181-EE3B3B8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08E6D9F-150A-49BE-AB74-802A0C76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A05FC8C-F556-4ABA-97A9-BA8A596C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F9067A1-0518-47BC-8080-61EFD90CF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92461E8-5F88-4E4B-AE26-88E50A7C1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52B65E8F-5764-42B7-90D1-5B5613F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6128C45-A491-4786-90B8-791D242C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548529B-8E07-4057-9720-72ED8039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1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FDBBF5-207C-48C1-965C-5383EC5C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393F296-D75A-45CE-91AF-C06F4B91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3A4BEB2-DBE8-4C8C-83F6-CF06E40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549B57-D1C8-4D92-A9A9-89A8017C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D7775D0-B048-4CA8-9BF1-A0BDBEB2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288C01B-33DA-4283-8E4A-8BD0819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EBE4870-08CE-4E37-BE4B-4DE9F17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7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65B16-0DFB-42D8-8E30-608EC159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EA26CD3-1F55-40CA-A4B9-AF26D91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EF6E373-B041-4AC0-8F31-CC22834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3A36DEE-14A9-4DAA-BAB5-65E2D500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4B88D15-B223-4B87-9A5D-7513751F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DB5AE57-6AC3-4B3D-BFD8-45A4972C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FDD9CC-E099-4073-BA59-515684CC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2C03B8D-A0BE-41ED-BED7-529072DC6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68407F4-0681-4BBC-A2AE-3E20C109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B7B1AA7-330E-4920-8431-46E50E40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E67923B-1DD0-42CF-884A-46FD0BF5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CE0ED1D-5900-4B27-AF41-AB6FAF8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0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71EBCA1-86F2-4EB4-A694-B28291C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31D0641-6B7D-4109-9F4F-9EF89648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3BFD678-331C-4DC9-921B-562DF6CFA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B8C6-1BE5-4522-B3FF-A89A04D83826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986F095-CB7C-44B8-8AF2-3FCA455AF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6F2DB55-D920-44FF-84EB-A4DD32A98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51D-2D4A-47FD-B5FD-E2C3CA2A1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7.sv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25.svg"/><Relationship Id="rId10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deias">
            <a:extLst>
              <a:ext uri="{FF2B5EF4-FFF2-40B4-BE49-F238E27FC236}">
                <a16:creationId xmlns:a16="http://schemas.microsoft.com/office/drawing/2014/main" xmlns="" id="{03765C33-B87B-429D-AC57-DD1CF5ED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DD9AB12-D3FB-4478-BF38-BC802B39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7" y="98771"/>
            <a:ext cx="2207937" cy="73115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72E1E059-7F6A-4646-AA80-1148CC82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83" y="5974083"/>
            <a:ext cx="3658443" cy="763021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xmlns="" id="{B778EE5D-5382-48DD-9A73-2A4CF74010F9}"/>
              </a:ext>
            </a:extLst>
          </p:cNvPr>
          <p:cNvCxnSpPr>
            <a:cxnSpLocks/>
            <a:stCxn id="12" idx="2"/>
            <a:endCxn id="22" idx="1"/>
          </p:cNvCxnSpPr>
          <p:nvPr/>
        </p:nvCxnSpPr>
        <p:spPr>
          <a:xfrm rot="16200000" flipH="1">
            <a:off x="2051889" y="19700"/>
            <a:ext cx="5525670" cy="7146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D7B836BF-93E6-44D8-9FAA-58CB1A98BFC7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-9793288"/>
          <a:ext cx="6650265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053">
                  <a:extLst>
                    <a:ext uri="{9D8B030D-6E8A-4147-A177-3AD203B41FA5}">
                      <a16:colId xmlns:a16="http://schemas.microsoft.com/office/drawing/2014/main" xmlns="" val="3916343763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1977395231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3703334714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735557862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457327849"/>
                    </a:ext>
                  </a:extLst>
                </a:gridCol>
              </a:tblGrid>
              <a:tr h="171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Agente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Agente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Métricas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QUARTIL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551063425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5046170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24397811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1" i="1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04339859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Melhor média da Equipe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90613334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609848072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63247406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70269632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42487434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168023055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16187740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72885038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15035775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65264738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118229859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23272490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24681246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34051238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57</a:t>
                      </a:r>
                      <a:endParaRPr lang="pt-BR" sz="1100" b="1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75291913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Pior média de Equipe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72210117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29715078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43581287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68600090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r" fontAlgn="b"/>
                      <a:endParaRPr lang="pt-BR" sz="11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sng" strike="noStrike">
                          <a:effectLst/>
                        </a:rPr>
                        <a:t>Calculo de Dispersão</a:t>
                      </a:r>
                      <a:endParaRPr lang="pt-BR" sz="11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=1-(Melhor Média/Pior Média)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4393477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Resultado: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Dispersão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1740612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C39F5EBF-BDE3-483E-82AE-F1C882CA0FFA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-9793288"/>
          <a:ext cx="6650265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053">
                  <a:extLst>
                    <a:ext uri="{9D8B030D-6E8A-4147-A177-3AD203B41FA5}">
                      <a16:colId xmlns:a16="http://schemas.microsoft.com/office/drawing/2014/main" xmlns="" val="664914143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1525926478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539704434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2427856623"/>
                    </a:ext>
                  </a:extLst>
                </a:gridCol>
                <a:gridCol w="1330053">
                  <a:extLst>
                    <a:ext uri="{9D8B030D-6E8A-4147-A177-3AD203B41FA5}">
                      <a16:colId xmlns:a16="http://schemas.microsoft.com/office/drawing/2014/main" xmlns="" val="2962005922"/>
                    </a:ext>
                  </a:extLst>
                </a:gridCol>
              </a:tblGrid>
              <a:tr h="171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Agente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Agente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Métricas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sng" strike="noStrike">
                          <a:effectLst/>
                        </a:rPr>
                        <a:t>QUARTIL</a:t>
                      </a:r>
                      <a:endParaRPr lang="pt-BR" sz="10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62748820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53596140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52498354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1" i="1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54291673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Melhor média da Equipe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8810570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56758745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63349146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38204506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82808299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61692028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839310825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822546873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49021316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28</a:t>
                      </a:r>
                      <a:endParaRPr lang="pt-BR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692819370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699980092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3º Quartil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06677224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17299600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67789182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57</a:t>
                      </a:r>
                      <a:endParaRPr lang="pt-BR" sz="1100" b="1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46474558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Pior média de Equipe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469361834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75356734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SAC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Agente 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4º Quartil </a:t>
                      </a:r>
                      <a:endParaRPr lang="pt-BR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32142301"/>
                  </a:ext>
                </a:extLst>
              </a:tr>
              <a:tr h="171990"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354282749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r" fontAlgn="b"/>
                      <a:endParaRPr lang="pt-BR" sz="11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sng" strike="noStrike">
                          <a:effectLst/>
                        </a:rPr>
                        <a:t>Calculo de Dispersão</a:t>
                      </a:r>
                      <a:endParaRPr lang="pt-BR" sz="1100" b="1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=1-(Melhor Média/Pior Média)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7527884"/>
                  </a:ext>
                </a:extLst>
              </a:tr>
              <a:tr h="180589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Resultado: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Dispersão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88541868"/>
                  </a:ext>
                </a:extLst>
              </a:tr>
            </a:tbl>
          </a:graphicData>
        </a:graphic>
      </p:graphicFrame>
      <p:pic>
        <p:nvPicPr>
          <p:cNvPr id="21" name="Picture 2" descr="Resultado de imagem para ideias">
            <a:extLst>
              <a:ext uri="{FF2B5EF4-FFF2-40B4-BE49-F238E27FC236}">
                <a16:creationId xmlns:a16="http://schemas.microsoft.com/office/drawing/2014/main" xmlns="" id="{9B570316-2AAD-46E3-8EA8-31C49589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7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C5B11481-8E19-46F9-B6AC-23262103E570}"/>
              </a:ext>
            </a:extLst>
          </p:cNvPr>
          <p:cNvSpPr txBox="1"/>
          <p:nvPr/>
        </p:nvSpPr>
        <p:spPr>
          <a:xfrm>
            <a:off x="5486531" y="1764750"/>
            <a:ext cx="53263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Resumo;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Aplicação;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Funcionalidades;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Dashboard;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Workflow;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Gestão Inteligente;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Oportunidades.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5">
            <a:extLst>
              <a:ext uri="{FF2B5EF4-FFF2-40B4-BE49-F238E27FC236}">
                <a16:creationId xmlns:a16="http://schemas.microsoft.com/office/drawing/2014/main" xmlns="" id="{78A4718C-5236-43B3-BFD0-C1E8EB3ED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47"/>
          <a:stretch/>
        </p:blipFill>
        <p:spPr bwMode="auto">
          <a:xfrm>
            <a:off x="0" y="1105585"/>
            <a:ext cx="4130871" cy="505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42" name="CaixaDeTexto 1">
            <a:extLst>
              <a:ext uri="{FF2B5EF4-FFF2-40B4-BE49-F238E27FC236}">
                <a16:creationId xmlns:a16="http://schemas.microsoft.com/office/drawing/2014/main" xmlns="" id="{3EBAB735-C458-47EB-8EA5-2583DBBA9971}"/>
              </a:ext>
            </a:extLst>
          </p:cNvPr>
          <p:cNvSpPr txBox="1"/>
          <p:nvPr/>
        </p:nvSpPr>
        <p:spPr>
          <a:xfrm>
            <a:off x="0" y="773621"/>
            <a:ext cx="501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1.    Resumo</a:t>
            </a:r>
          </a:p>
        </p:txBody>
      </p:sp>
      <p:pic>
        <p:nvPicPr>
          <p:cNvPr id="3" name="Gráfico 2" descr="Ônibus">
            <a:extLst>
              <a:ext uri="{FF2B5EF4-FFF2-40B4-BE49-F238E27FC236}">
                <a16:creationId xmlns:a16="http://schemas.microsoft.com/office/drawing/2014/main" xmlns="" id="{31A50B49-1B08-4EFA-A36E-3FBFFEF28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675" y="2667841"/>
            <a:ext cx="3478696" cy="3478696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D52187A0-5B17-4B45-9BE5-363B0E332617}"/>
              </a:ext>
            </a:extLst>
          </p:cNvPr>
          <p:cNvGrpSpPr/>
          <p:nvPr/>
        </p:nvGrpSpPr>
        <p:grpSpPr>
          <a:xfrm>
            <a:off x="4159681" y="1926115"/>
            <a:ext cx="782109" cy="981549"/>
            <a:chOff x="5791524" y="2782957"/>
            <a:chExt cx="1650050" cy="158373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xmlns="" id="{064E4A10-71AD-4612-B460-24B0999E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8792" y="3112848"/>
              <a:ext cx="555514" cy="923948"/>
            </a:xfrm>
            <a:prstGeom prst="rect">
              <a:avLst/>
            </a:prstGeom>
          </p:spPr>
        </p:pic>
        <p:pic>
          <p:nvPicPr>
            <p:cNvPr id="6" name="Gráfico 5" descr="Smartphone">
              <a:extLst>
                <a:ext uri="{FF2B5EF4-FFF2-40B4-BE49-F238E27FC236}">
                  <a16:creationId xmlns:a16="http://schemas.microsoft.com/office/drawing/2014/main" xmlns="" id="{61C6BB28-CDD6-4477-AF02-B34EFE6C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791524" y="2782957"/>
              <a:ext cx="1650050" cy="1583730"/>
            </a:xfrm>
            <a:prstGeom prst="rect">
              <a:avLst/>
            </a:prstGeom>
          </p:spPr>
        </p:pic>
      </p:grpSp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xmlns="" id="{D3B8D5D6-CE2D-46BD-9263-EBA6FF5C0E15}"/>
              </a:ext>
            </a:extLst>
          </p:cNvPr>
          <p:cNvSpPr/>
          <p:nvPr/>
        </p:nvSpPr>
        <p:spPr>
          <a:xfrm>
            <a:off x="4019984" y="1842894"/>
            <a:ext cx="1061504" cy="1086678"/>
          </a:xfrm>
          <a:prstGeom prst="wedgeRoundRectCallout">
            <a:avLst>
              <a:gd name="adj1" fmla="val -101598"/>
              <a:gd name="adj2" fmla="val 15009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Balão de Fala: Retângulo com Cantos Arredondados 15">
            <a:extLst>
              <a:ext uri="{FF2B5EF4-FFF2-40B4-BE49-F238E27FC236}">
                <a16:creationId xmlns:a16="http://schemas.microsoft.com/office/drawing/2014/main" xmlns="" id="{68CF3A9E-323E-431E-A7A5-75BA830CBDA1}"/>
              </a:ext>
            </a:extLst>
          </p:cNvPr>
          <p:cNvSpPr/>
          <p:nvPr/>
        </p:nvSpPr>
        <p:spPr>
          <a:xfrm>
            <a:off x="1608302" y="1024573"/>
            <a:ext cx="1148149" cy="1058494"/>
          </a:xfrm>
          <a:prstGeom prst="wedgeRoundRectCallout">
            <a:avLst>
              <a:gd name="adj1" fmla="val -32934"/>
              <a:gd name="adj2" fmla="val 23586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xmlns="" id="{F5FCF728-9394-4E56-B312-F39019F42805}"/>
              </a:ext>
            </a:extLst>
          </p:cNvPr>
          <p:cNvSpPr/>
          <p:nvPr/>
        </p:nvSpPr>
        <p:spPr>
          <a:xfrm>
            <a:off x="407268" y="1895457"/>
            <a:ext cx="1061504" cy="1086678"/>
          </a:xfrm>
          <a:prstGeom prst="wedgeRoundRectCallout">
            <a:avLst>
              <a:gd name="adj1" fmla="val 30736"/>
              <a:gd name="adj2" fmla="val 130583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Fala: Retângulo com Cantos Arredondados 17">
            <a:extLst>
              <a:ext uri="{FF2B5EF4-FFF2-40B4-BE49-F238E27FC236}">
                <a16:creationId xmlns:a16="http://schemas.microsoft.com/office/drawing/2014/main" xmlns="" id="{99603951-4F7D-4FC6-B979-6676C4FC7010}"/>
              </a:ext>
            </a:extLst>
          </p:cNvPr>
          <p:cNvSpPr/>
          <p:nvPr/>
        </p:nvSpPr>
        <p:spPr>
          <a:xfrm>
            <a:off x="2505205" y="2181399"/>
            <a:ext cx="1148149" cy="1028837"/>
          </a:xfrm>
          <a:prstGeom prst="wedgeRoundRectCallout">
            <a:avLst>
              <a:gd name="adj1" fmla="val -50247"/>
              <a:gd name="adj2" fmla="val 110834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489A0ED4-CAF7-4AE5-92E8-E5366806FB2F}"/>
              </a:ext>
            </a:extLst>
          </p:cNvPr>
          <p:cNvGrpSpPr/>
          <p:nvPr/>
        </p:nvGrpSpPr>
        <p:grpSpPr>
          <a:xfrm>
            <a:off x="2688224" y="2212433"/>
            <a:ext cx="782109" cy="981549"/>
            <a:chOff x="5791524" y="2782957"/>
            <a:chExt cx="1650050" cy="1583730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xmlns="" id="{7174460A-C8A1-4876-852E-77911CBF1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8792" y="3112848"/>
              <a:ext cx="555514" cy="923948"/>
            </a:xfrm>
            <a:prstGeom prst="rect">
              <a:avLst/>
            </a:prstGeom>
          </p:spPr>
        </p:pic>
        <p:pic>
          <p:nvPicPr>
            <p:cNvPr id="21" name="Gráfico 20" descr="Smartphone">
              <a:extLst>
                <a:ext uri="{FF2B5EF4-FFF2-40B4-BE49-F238E27FC236}">
                  <a16:creationId xmlns:a16="http://schemas.microsoft.com/office/drawing/2014/main" xmlns="" id="{A28EDB23-4134-4B87-997A-2D2774717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791524" y="2782957"/>
              <a:ext cx="1650050" cy="158373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754519E8-9E85-43F0-B928-3595FE7497DC}"/>
              </a:ext>
            </a:extLst>
          </p:cNvPr>
          <p:cNvGrpSpPr/>
          <p:nvPr/>
        </p:nvGrpSpPr>
        <p:grpSpPr>
          <a:xfrm>
            <a:off x="1791321" y="1074093"/>
            <a:ext cx="782109" cy="981549"/>
            <a:chOff x="5791524" y="2782957"/>
            <a:chExt cx="1650050" cy="1583730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xmlns="" id="{D4E11FD1-EFA3-4668-9B03-EBBE0C8F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8792" y="3112848"/>
              <a:ext cx="555514" cy="923948"/>
            </a:xfrm>
            <a:prstGeom prst="rect">
              <a:avLst/>
            </a:prstGeom>
          </p:spPr>
        </p:pic>
        <p:pic>
          <p:nvPicPr>
            <p:cNvPr id="24" name="Gráfico 23" descr="Smartphone">
              <a:extLst>
                <a:ext uri="{FF2B5EF4-FFF2-40B4-BE49-F238E27FC236}">
                  <a16:creationId xmlns:a16="http://schemas.microsoft.com/office/drawing/2014/main" xmlns="" id="{DA0D5297-AE89-462C-9A7A-CCF637E1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791524" y="2782957"/>
              <a:ext cx="1650050" cy="158373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A5C37F55-5DCC-4AF6-ABCD-CA75039CD47A}"/>
              </a:ext>
            </a:extLst>
          </p:cNvPr>
          <p:cNvGrpSpPr/>
          <p:nvPr/>
        </p:nvGrpSpPr>
        <p:grpSpPr>
          <a:xfrm>
            <a:off x="546965" y="1948023"/>
            <a:ext cx="782109" cy="981549"/>
            <a:chOff x="5791524" y="2782957"/>
            <a:chExt cx="1650050" cy="158373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xmlns="" id="{76B9812B-25FA-4CC6-9CF9-8ACDAE13B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8792" y="3112848"/>
              <a:ext cx="555514" cy="923948"/>
            </a:xfrm>
            <a:prstGeom prst="rect">
              <a:avLst/>
            </a:prstGeom>
          </p:spPr>
        </p:pic>
        <p:pic>
          <p:nvPicPr>
            <p:cNvPr id="27" name="Gráfico 26" descr="Smartphone">
              <a:extLst>
                <a:ext uri="{FF2B5EF4-FFF2-40B4-BE49-F238E27FC236}">
                  <a16:creationId xmlns:a16="http://schemas.microsoft.com/office/drawing/2014/main" xmlns="" id="{806169F7-0655-4649-BC0D-514108436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791524" y="2782957"/>
              <a:ext cx="1650050" cy="1583730"/>
            </a:xfrm>
            <a:prstGeom prst="rect">
              <a:avLst/>
            </a:prstGeom>
          </p:spPr>
        </p:pic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ADD96725-5A6F-4A53-A164-4F71A136E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149" y="2050602"/>
            <a:ext cx="5299504" cy="3027582"/>
          </a:xfrm>
          <a:prstGeom prst="rect">
            <a:avLst/>
          </a:prstGeom>
        </p:spPr>
      </p:pic>
      <p:sp>
        <p:nvSpPr>
          <p:cNvPr id="10" name="Chave Direita 9">
            <a:extLst>
              <a:ext uri="{FF2B5EF4-FFF2-40B4-BE49-F238E27FC236}">
                <a16:creationId xmlns:a16="http://schemas.microsoft.com/office/drawing/2014/main" xmlns="" id="{9337C7B6-22F9-4FE5-8655-9713EC3B9F90}"/>
              </a:ext>
            </a:extLst>
          </p:cNvPr>
          <p:cNvSpPr/>
          <p:nvPr/>
        </p:nvSpPr>
        <p:spPr>
          <a:xfrm>
            <a:off x="4944297" y="1384059"/>
            <a:ext cx="1154210" cy="4053386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5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646D384-98BD-4683-982C-E4E7375D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69FCB2B-3D00-4A60-B45D-667DCC44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24A3CF83-5073-4A29-BB6A-6DF78279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12" name="CaixaDeTexto 1">
            <a:extLst>
              <a:ext uri="{FF2B5EF4-FFF2-40B4-BE49-F238E27FC236}">
                <a16:creationId xmlns:a16="http://schemas.microsoft.com/office/drawing/2014/main" xmlns="" id="{0E29BA9A-2A69-4450-BC4D-1C368A04D94D}"/>
              </a:ext>
            </a:extLst>
          </p:cNvPr>
          <p:cNvSpPr txBox="1"/>
          <p:nvPr/>
        </p:nvSpPr>
        <p:spPr>
          <a:xfrm>
            <a:off x="18660" y="773621"/>
            <a:ext cx="501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2.    Aplicação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5E8D28D-1175-417E-ADEA-5D6B6976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18" y="1466323"/>
            <a:ext cx="2717361" cy="4519596"/>
          </a:xfrm>
          <a:prstGeom prst="rect">
            <a:avLst/>
          </a:prstGeom>
        </p:spPr>
      </p:pic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xmlns="" id="{7CC5D10E-AF13-4654-92AD-04DF8EF5942A}"/>
              </a:ext>
            </a:extLst>
          </p:cNvPr>
          <p:cNvSpPr/>
          <p:nvPr/>
        </p:nvSpPr>
        <p:spPr>
          <a:xfrm>
            <a:off x="593929" y="2968487"/>
            <a:ext cx="2427567" cy="1086678"/>
          </a:xfrm>
          <a:prstGeom prst="wedgeRoundRectCallout">
            <a:avLst>
              <a:gd name="adj1" fmla="val 70242"/>
              <a:gd name="adj2" fmla="val -46246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8">
            <a:extLst>
              <a:ext uri="{FF2B5EF4-FFF2-40B4-BE49-F238E27FC236}">
                <a16:creationId xmlns:a16="http://schemas.microsoft.com/office/drawing/2014/main" xmlns="" id="{8B9978E0-A8E8-47DD-8EBA-6A3FE1711BBA}"/>
              </a:ext>
            </a:extLst>
          </p:cNvPr>
          <p:cNvSpPr txBox="1"/>
          <p:nvPr/>
        </p:nvSpPr>
        <p:spPr>
          <a:xfrm>
            <a:off x="4027543" y="1498308"/>
            <a:ext cx="4136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Primeiro Login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Visando integrar todos os públicos a aplicação BLÁ </a:t>
            </a:r>
            <a:r>
              <a:rPr lang="pt-BR" sz="1400" dirty="0" err="1"/>
              <a:t>BLÁ</a:t>
            </a:r>
            <a:r>
              <a:rPr lang="pt-BR" sz="1400" dirty="0"/>
              <a:t> BUS foi desenvolvida para solicitar o login apenas no primeiro acesso.</a:t>
            </a:r>
          </a:p>
        </p:txBody>
      </p:sp>
      <p:sp>
        <p:nvSpPr>
          <p:cNvPr id="21" name="CaixaDeTexto 8">
            <a:extLst>
              <a:ext uri="{FF2B5EF4-FFF2-40B4-BE49-F238E27FC236}">
                <a16:creationId xmlns:a16="http://schemas.microsoft.com/office/drawing/2014/main" xmlns="" id="{0F88D07B-29D2-4B10-B3AE-709E85E4E269}"/>
              </a:ext>
            </a:extLst>
          </p:cNvPr>
          <p:cNvSpPr txBox="1"/>
          <p:nvPr/>
        </p:nvSpPr>
        <p:spPr>
          <a:xfrm>
            <a:off x="4027543" y="2947680"/>
            <a:ext cx="4136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Por que a Google?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Pois o sistema de localização Google nos permite identificar os usuários dentro do transporte público.</a:t>
            </a:r>
          </a:p>
        </p:txBody>
      </p:sp>
      <p:sp>
        <p:nvSpPr>
          <p:cNvPr id="22" name="Balão de Fala: Retângulo com Cantos Arredondados 21">
            <a:extLst>
              <a:ext uri="{FF2B5EF4-FFF2-40B4-BE49-F238E27FC236}">
                <a16:creationId xmlns:a16="http://schemas.microsoft.com/office/drawing/2014/main" xmlns="" id="{5F689ECD-8779-4F31-9B6E-DD89577E68FE}"/>
              </a:ext>
            </a:extLst>
          </p:cNvPr>
          <p:cNvSpPr/>
          <p:nvPr/>
        </p:nvSpPr>
        <p:spPr>
          <a:xfrm>
            <a:off x="593928" y="4147929"/>
            <a:ext cx="2427567" cy="505799"/>
          </a:xfrm>
          <a:prstGeom prst="wedgeRoundRectCallout">
            <a:avLst>
              <a:gd name="adj1" fmla="val 69150"/>
              <a:gd name="adj2" fmla="val -63815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05078EFB-6974-4C70-ABE0-A8825DE90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271" y="1349136"/>
            <a:ext cx="2619572" cy="4636783"/>
          </a:xfrm>
          <a:prstGeom prst="rect">
            <a:avLst/>
          </a:prstGeom>
        </p:spPr>
      </p:pic>
      <p:sp>
        <p:nvSpPr>
          <p:cNvPr id="24" name="Balão de Fala: Retângulo com Cantos Arredondados 23">
            <a:extLst>
              <a:ext uri="{FF2B5EF4-FFF2-40B4-BE49-F238E27FC236}">
                <a16:creationId xmlns:a16="http://schemas.microsoft.com/office/drawing/2014/main" xmlns="" id="{B0B79BA6-5FB7-4FB8-8751-59B149338B93}"/>
              </a:ext>
            </a:extLst>
          </p:cNvPr>
          <p:cNvSpPr/>
          <p:nvPr/>
        </p:nvSpPr>
        <p:spPr>
          <a:xfrm>
            <a:off x="9321273" y="4767210"/>
            <a:ext cx="2427567" cy="387886"/>
          </a:xfrm>
          <a:prstGeom prst="wedgeRoundRectCallout">
            <a:avLst>
              <a:gd name="adj1" fmla="val -76060"/>
              <a:gd name="adj2" fmla="val -19400"/>
              <a:gd name="adj3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8">
            <a:extLst>
              <a:ext uri="{FF2B5EF4-FFF2-40B4-BE49-F238E27FC236}">
                <a16:creationId xmlns:a16="http://schemas.microsoft.com/office/drawing/2014/main" xmlns="" id="{0D721765-279F-496D-BF57-A07D583A66F0}"/>
              </a:ext>
            </a:extLst>
          </p:cNvPr>
          <p:cNvSpPr txBox="1"/>
          <p:nvPr/>
        </p:nvSpPr>
        <p:spPr>
          <a:xfrm>
            <a:off x="4027542" y="4383421"/>
            <a:ext cx="4136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Termo de uso do aplicativo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Para permitir que a aplicação acesse a localização do aparelho.</a:t>
            </a:r>
          </a:p>
        </p:txBody>
      </p:sp>
    </p:spTree>
    <p:extLst>
      <p:ext uri="{BB962C8B-B14F-4D97-AF65-F5344CB8AC3E}">
        <p14:creationId xmlns:p14="http://schemas.microsoft.com/office/powerpoint/2010/main" val="26421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42" name="CaixaDeTexto 1">
            <a:extLst>
              <a:ext uri="{FF2B5EF4-FFF2-40B4-BE49-F238E27FC236}">
                <a16:creationId xmlns:a16="http://schemas.microsoft.com/office/drawing/2014/main" xmlns="" id="{3EBAB735-C458-47EB-8EA5-2583DBBA9971}"/>
              </a:ext>
            </a:extLst>
          </p:cNvPr>
          <p:cNvSpPr txBox="1"/>
          <p:nvPr/>
        </p:nvSpPr>
        <p:spPr>
          <a:xfrm>
            <a:off x="0" y="773621"/>
            <a:ext cx="5010411" cy="5064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3.    Funcionalidades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6870EF6-BD34-4F48-BEC2-2F42959B9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896" y="1203565"/>
            <a:ext cx="2765313" cy="4932719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xmlns="" id="{05886761-E3BF-4F98-8475-14D278ED68B4}"/>
              </a:ext>
            </a:extLst>
          </p:cNvPr>
          <p:cNvSpPr/>
          <p:nvPr/>
        </p:nvSpPr>
        <p:spPr>
          <a:xfrm>
            <a:off x="7129670" y="1536643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have Direita 47">
            <a:extLst>
              <a:ext uri="{FF2B5EF4-FFF2-40B4-BE49-F238E27FC236}">
                <a16:creationId xmlns:a16="http://schemas.microsoft.com/office/drawing/2014/main" xmlns="" id="{309D07AB-2B64-4825-9D29-844393DF7FE6}"/>
              </a:ext>
            </a:extLst>
          </p:cNvPr>
          <p:cNvSpPr/>
          <p:nvPr/>
        </p:nvSpPr>
        <p:spPr>
          <a:xfrm>
            <a:off x="7129670" y="2705217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have Direita 48">
            <a:extLst>
              <a:ext uri="{FF2B5EF4-FFF2-40B4-BE49-F238E27FC236}">
                <a16:creationId xmlns:a16="http://schemas.microsoft.com/office/drawing/2014/main" xmlns="" id="{DFA6FD4E-31F6-47F5-8AEF-8A52C3BB7233}"/>
              </a:ext>
            </a:extLst>
          </p:cNvPr>
          <p:cNvSpPr/>
          <p:nvPr/>
        </p:nvSpPr>
        <p:spPr>
          <a:xfrm>
            <a:off x="7129670" y="3873791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have Direita 49">
            <a:extLst>
              <a:ext uri="{FF2B5EF4-FFF2-40B4-BE49-F238E27FC236}">
                <a16:creationId xmlns:a16="http://schemas.microsoft.com/office/drawing/2014/main" xmlns="" id="{271F5A88-4CFC-403E-92B6-667F69CBDC2E}"/>
              </a:ext>
            </a:extLst>
          </p:cNvPr>
          <p:cNvSpPr/>
          <p:nvPr/>
        </p:nvSpPr>
        <p:spPr>
          <a:xfrm>
            <a:off x="7129670" y="5003626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>
            <a:extLst>
              <a:ext uri="{FF2B5EF4-FFF2-40B4-BE49-F238E27FC236}">
                <a16:creationId xmlns:a16="http://schemas.microsoft.com/office/drawing/2014/main" xmlns="" id="{00A1CC63-4D7C-4A9A-AFE7-C46B03DA72C4}"/>
              </a:ext>
            </a:extLst>
          </p:cNvPr>
          <p:cNvSpPr/>
          <p:nvPr/>
        </p:nvSpPr>
        <p:spPr>
          <a:xfrm rot="10800000">
            <a:off x="4178827" y="2705217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have Direita 52">
            <a:extLst>
              <a:ext uri="{FF2B5EF4-FFF2-40B4-BE49-F238E27FC236}">
                <a16:creationId xmlns:a16="http://schemas.microsoft.com/office/drawing/2014/main" xmlns="" id="{A43842FA-5E2E-4E89-B59B-0E59A0E392D4}"/>
              </a:ext>
            </a:extLst>
          </p:cNvPr>
          <p:cNvSpPr/>
          <p:nvPr/>
        </p:nvSpPr>
        <p:spPr>
          <a:xfrm rot="10800000">
            <a:off x="4178827" y="1574881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have Direita 53">
            <a:extLst>
              <a:ext uri="{FF2B5EF4-FFF2-40B4-BE49-F238E27FC236}">
                <a16:creationId xmlns:a16="http://schemas.microsoft.com/office/drawing/2014/main" xmlns="" id="{3A488C1D-364F-44F1-8739-80A3A9A64EDB}"/>
              </a:ext>
            </a:extLst>
          </p:cNvPr>
          <p:cNvSpPr/>
          <p:nvPr/>
        </p:nvSpPr>
        <p:spPr>
          <a:xfrm rot="10800000">
            <a:off x="4178827" y="3873791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have Direita 54">
            <a:extLst>
              <a:ext uri="{FF2B5EF4-FFF2-40B4-BE49-F238E27FC236}">
                <a16:creationId xmlns:a16="http://schemas.microsoft.com/office/drawing/2014/main" xmlns="" id="{AAF27DF8-664C-4CF8-BC50-CBFA6B46C22F}"/>
              </a:ext>
            </a:extLst>
          </p:cNvPr>
          <p:cNvSpPr/>
          <p:nvPr/>
        </p:nvSpPr>
        <p:spPr>
          <a:xfrm rot="10800000">
            <a:off x="4165614" y="5022995"/>
            <a:ext cx="662608" cy="8354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8">
            <a:extLst>
              <a:ext uri="{FF2B5EF4-FFF2-40B4-BE49-F238E27FC236}">
                <a16:creationId xmlns:a16="http://schemas.microsoft.com/office/drawing/2014/main" xmlns="" id="{EEEF5CC8-2C51-43D7-A4C2-F1811CEFB0E2}"/>
              </a:ext>
            </a:extLst>
          </p:cNvPr>
          <p:cNvSpPr txBox="1"/>
          <p:nvPr/>
        </p:nvSpPr>
        <p:spPr>
          <a:xfrm>
            <a:off x="8026387" y="1588509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Rotas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Histórico de Viagens</a:t>
            </a:r>
          </a:p>
        </p:txBody>
      </p:sp>
      <p:sp>
        <p:nvSpPr>
          <p:cNvPr id="57" name="CaixaDeTexto 8">
            <a:extLst>
              <a:ext uri="{FF2B5EF4-FFF2-40B4-BE49-F238E27FC236}">
                <a16:creationId xmlns:a16="http://schemas.microsoft.com/office/drawing/2014/main" xmlns="" id="{83E56164-82E6-4462-8C25-74C472FE9516}"/>
              </a:ext>
            </a:extLst>
          </p:cNvPr>
          <p:cNvSpPr txBox="1"/>
          <p:nvPr/>
        </p:nvSpPr>
        <p:spPr>
          <a:xfrm>
            <a:off x="7997704" y="2702436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Perfil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Ajuste de perfil (Foto, Apelido,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</p:txBody>
      </p:sp>
      <p:sp>
        <p:nvSpPr>
          <p:cNvPr id="58" name="CaixaDeTexto 8">
            <a:extLst>
              <a:ext uri="{FF2B5EF4-FFF2-40B4-BE49-F238E27FC236}">
                <a16:creationId xmlns:a16="http://schemas.microsoft.com/office/drawing/2014/main" xmlns="" id="{B5F0383F-9742-4C49-B299-6989B1EC0A4B}"/>
              </a:ext>
            </a:extLst>
          </p:cNvPr>
          <p:cNvSpPr txBox="1"/>
          <p:nvPr/>
        </p:nvSpPr>
        <p:spPr>
          <a:xfrm>
            <a:off x="7997704" y="3816363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Avaliação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Critérios e Notas</a:t>
            </a:r>
          </a:p>
        </p:txBody>
      </p:sp>
      <p:sp>
        <p:nvSpPr>
          <p:cNvPr id="59" name="CaixaDeTexto 8">
            <a:extLst>
              <a:ext uri="{FF2B5EF4-FFF2-40B4-BE49-F238E27FC236}">
                <a16:creationId xmlns:a16="http://schemas.microsoft.com/office/drawing/2014/main" xmlns="" id="{A56E8B91-89F7-463F-854C-0A6B44AAA959}"/>
              </a:ext>
            </a:extLst>
          </p:cNvPr>
          <p:cNvSpPr txBox="1"/>
          <p:nvPr/>
        </p:nvSpPr>
        <p:spPr>
          <a:xfrm>
            <a:off x="7997704" y="5058273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Pânico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Alerta de perigo ou assédio em tempo real</a:t>
            </a:r>
          </a:p>
        </p:txBody>
      </p:sp>
      <p:sp>
        <p:nvSpPr>
          <p:cNvPr id="60" name="CaixaDeTexto 8">
            <a:extLst>
              <a:ext uri="{FF2B5EF4-FFF2-40B4-BE49-F238E27FC236}">
                <a16:creationId xmlns:a16="http://schemas.microsoft.com/office/drawing/2014/main" xmlns="" id="{630DA6CD-FFA8-4CEB-8BBB-611E0359D30F}"/>
              </a:ext>
            </a:extLst>
          </p:cNvPr>
          <p:cNvSpPr txBox="1"/>
          <p:nvPr/>
        </p:nvSpPr>
        <p:spPr>
          <a:xfrm>
            <a:off x="422398" y="1523486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Chat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Interação entre os passageiros</a:t>
            </a:r>
          </a:p>
        </p:txBody>
      </p:sp>
      <p:sp>
        <p:nvSpPr>
          <p:cNvPr id="61" name="CaixaDeTexto 8">
            <a:extLst>
              <a:ext uri="{FF2B5EF4-FFF2-40B4-BE49-F238E27FC236}">
                <a16:creationId xmlns:a16="http://schemas.microsoft.com/office/drawing/2014/main" xmlns="" id="{AE9C44A6-5D04-40C5-9A50-71995867287A}"/>
              </a:ext>
            </a:extLst>
          </p:cNvPr>
          <p:cNvSpPr txBox="1"/>
          <p:nvPr/>
        </p:nvSpPr>
        <p:spPr>
          <a:xfrm>
            <a:off x="437283" y="2642948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Recarga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Recarregar o Bilhete</a:t>
            </a:r>
          </a:p>
        </p:txBody>
      </p:sp>
      <p:sp>
        <p:nvSpPr>
          <p:cNvPr id="62" name="CaixaDeTexto 8">
            <a:extLst>
              <a:ext uri="{FF2B5EF4-FFF2-40B4-BE49-F238E27FC236}">
                <a16:creationId xmlns:a16="http://schemas.microsoft.com/office/drawing/2014/main" xmlns="" id="{51F61E38-ADE3-4EEA-804B-183741474CE8}"/>
              </a:ext>
            </a:extLst>
          </p:cNvPr>
          <p:cNvSpPr txBox="1"/>
          <p:nvPr/>
        </p:nvSpPr>
        <p:spPr>
          <a:xfrm>
            <a:off x="422397" y="3776244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Locais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Registro dos destinos</a:t>
            </a:r>
          </a:p>
        </p:txBody>
      </p:sp>
      <p:sp>
        <p:nvSpPr>
          <p:cNvPr id="63" name="CaixaDeTexto 8">
            <a:extLst>
              <a:ext uri="{FF2B5EF4-FFF2-40B4-BE49-F238E27FC236}">
                <a16:creationId xmlns:a16="http://schemas.microsoft.com/office/drawing/2014/main" xmlns="" id="{C64E9D0F-8424-4551-A5A6-63B88604A885}"/>
              </a:ext>
            </a:extLst>
          </p:cNvPr>
          <p:cNvSpPr txBox="1"/>
          <p:nvPr/>
        </p:nvSpPr>
        <p:spPr>
          <a:xfrm>
            <a:off x="437283" y="5038785"/>
            <a:ext cx="41656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Denúncia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Reporte de problemas na linha</a:t>
            </a:r>
          </a:p>
        </p:txBody>
      </p:sp>
    </p:spTree>
    <p:extLst>
      <p:ext uri="{BB962C8B-B14F-4D97-AF65-F5344CB8AC3E}">
        <p14:creationId xmlns:p14="http://schemas.microsoft.com/office/powerpoint/2010/main" val="309273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42" name="CaixaDeTexto 1">
            <a:extLst>
              <a:ext uri="{FF2B5EF4-FFF2-40B4-BE49-F238E27FC236}">
                <a16:creationId xmlns:a16="http://schemas.microsoft.com/office/drawing/2014/main" xmlns="" id="{3EBAB735-C458-47EB-8EA5-2583DBBA9971}"/>
              </a:ext>
            </a:extLst>
          </p:cNvPr>
          <p:cNvSpPr txBox="1"/>
          <p:nvPr/>
        </p:nvSpPr>
        <p:spPr>
          <a:xfrm>
            <a:off x="0" y="773621"/>
            <a:ext cx="5010411" cy="5064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4.    Dashboard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ACC6621-8128-4A1C-B857-5E467459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564" y="1151973"/>
            <a:ext cx="8515971" cy="48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965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9" name="Rounded Rectangle 56">
            <a:extLst>
              <a:ext uri="{FF2B5EF4-FFF2-40B4-BE49-F238E27FC236}">
                <a16:creationId xmlns:a16="http://schemas.microsoft.com/office/drawing/2014/main" xmlns="" id="{456BEA22-1D80-4B03-995F-0C7901B34DA3}"/>
              </a:ext>
            </a:extLst>
          </p:cNvPr>
          <p:cNvSpPr/>
          <p:nvPr/>
        </p:nvSpPr>
        <p:spPr>
          <a:xfrm>
            <a:off x="838126" y="1721857"/>
            <a:ext cx="1682882" cy="425264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</a:rPr>
              <a:t>Entendimento</a:t>
            </a:r>
          </a:p>
        </p:txBody>
      </p:sp>
      <p:sp>
        <p:nvSpPr>
          <p:cNvPr id="15" name="Rounded Rectangle 45">
            <a:extLst>
              <a:ext uri="{FF2B5EF4-FFF2-40B4-BE49-F238E27FC236}">
                <a16:creationId xmlns:a16="http://schemas.microsoft.com/office/drawing/2014/main" xmlns="" id="{5D410871-4FD8-45F3-A6A2-A01F4BEF159F}"/>
              </a:ext>
            </a:extLst>
          </p:cNvPr>
          <p:cNvSpPr/>
          <p:nvPr/>
        </p:nvSpPr>
        <p:spPr>
          <a:xfrm>
            <a:off x="1453516" y="2233764"/>
            <a:ext cx="1543136" cy="1124238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 processo se inicia com o cadastro do usuário que ocorre de forma pratica e intuitiva</a:t>
            </a: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xmlns="" id="{719A0FC2-CFEC-4F53-82F0-F0E11E5154DC}"/>
              </a:ext>
            </a:extLst>
          </p:cNvPr>
          <p:cNvSpPr/>
          <p:nvPr/>
        </p:nvSpPr>
        <p:spPr>
          <a:xfrm>
            <a:off x="3244387" y="1725177"/>
            <a:ext cx="2089999" cy="418625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Diagnóstico de Procedência</a:t>
            </a:r>
          </a:p>
        </p:txBody>
      </p:sp>
      <p:sp>
        <p:nvSpPr>
          <p:cNvPr id="17" name="Rounded Rectangle 47">
            <a:extLst>
              <a:ext uri="{FF2B5EF4-FFF2-40B4-BE49-F238E27FC236}">
                <a16:creationId xmlns:a16="http://schemas.microsoft.com/office/drawing/2014/main" xmlns="" id="{C17FC881-6FD7-4237-A219-83D64E639D8B}"/>
              </a:ext>
            </a:extLst>
          </p:cNvPr>
          <p:cNvSpPr/>
          <p:nvPr/>
        </p:nvSpPr>
        <p:spPr>
          <a:xfrm>
            <a:off x="3959280" y="2123694"/>
            <a:ext cx="1682882" cy="1198299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Nesta etapa a aplicação coleta os dados fornecidos de pelo usuário de forma direta e indireta</a:t>
            </a:r>
          </a:p>
        </p:txBody>
      </p:sp>
      <p:sp>
        <p:nvSpPr>
          <p:cNvPr id="18" name="Rounded Rectangle 51">
            <a:extLst>
              <a:ext uri="{FF2B5EF4-FFF2-40B4-BE49-F238E27FC236}">
                <a16:creationId xmlns:a16="http://schemas.microsoft.com/office/drawing/2014/main" xmlns="" id="{800AAF69-FB5D-4E2F-BDB7-A806915D2632}"/>
              </a:ext>
            </a:extLst>
          </p:cNvPr>
          <p:cNvSpPr/>
          <p:nvPr/>
        </p:nvSpPr>
        <p:spPr>
          <a:xfrm>
            <a:off x="6096298" y="1717113"/>
            <a:ext cx="2089999" cy="418625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Soluções</a:t>
            </a:r>
          </a:p>
        </p:txBody>
      </p:sp>
      <p:sp>
        <p:nvSpPr>
          <p:cNvPr id="19" name="Rounded Rectangle 60">
            <a:extLst>
              <a:ext uri="{FF2B5EF4-FFF2-40B4-BE49-F238E27FC236}">
                <a16:creationId xmlns:a16="http://schemas.microsoft.com/office/drawing/2014/main" xmlns="" id="{0ED09698-EEAF-4D8F-8BE1-E2A319B1ECD7}"/>
              </a:ext>
            </a:extLst>
          </p:cNvPr>
          <p:cNvSpPr/>
          <p:nvPr/>
        </p:nvSpPr>
        <p:spPr>
          <a:xfrm>
            <a:off x="6849678" y="2221042"/>
            <a:ext cx="1682882" cy="1061360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aplicação fornece serviços atrativos e dinâmicos para obter maior aderência de uso</a:t>
            </a:r>
          </a:p>
        </p:txBody>
      </p:sp>
      <p:cxnSp>
        <p:nvCxnSpPr>
          <p:cNvPr id="20" name="Elbow Connector 65">
            <a:extLst>
              <a:ext uri="{FF2B5EF4-FFF2-40B4-BE49-F238E27FC236}">
                <a16:creationId xmlns:a16="http://schemas.microsoft.com/office/drawing/2014/main" xmlns="" id="{74555070-B3F0-42A0-AE35-E630AFFF0B3D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2521008" y="1934489"/>
            <a:ext cx="723379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49">
            <a:extLst>
              <a:ext uri="{FF2B5EF4-FFF2-40B4-BE49-F238E27FC236}">
                <a16:creationId xmlns:a16="http://schemas.microsoft.com/office/drawing/2014/main" xmlns="" id="{0A802E58-7ED1-47E6-BA46-E77B0A119209}"/>
              </a:ext>
            </a:extLst>
          </p:cNvPr>
          <p:cNvSpPr/>
          <p:nvPr/>
        </p:nvSpPr>
        <p:spPr>
          <a:xfrm>
            <a:off x="383585" y="1496964"/>
            <a:ext cx="11410850" cy="1961853"/>
          </a:xfrm>
          <a:custGeom>
            <a:avLst/>
            <a:gdLst/>
            <a:ahLst/>
            <a:cxnLst/>
            <a:rect l="l" t="t" r="r" b="b"/>
            <a:pathLst>
              <a:path w="10854055" h="4639310">
                <a:moveTo>
                  <a:pt x="0" y="83946"/>
                </a:moveTo>
                <a:lnTo>
                  <a:pt x="6598" y="51274"/>
                </a:lnTo>
                <a:lnTo>
                  <a:pt x="24593" y="24590"/>
                </a:lnTo>
                <a:lnTo>
                  <a:pt x="51284" y="6598"/>
                </a:lnTo>
                <a:lnTo>
                  <a:pt x="83972" y="0"/>
                </a:lnTo>
                <a:lnTo>
                  <a:pt x="10769981" y="0"/>
                </a:lnTo>
                <a:lnTo>
                  <a:pt x="10802653" y="6598"/>
                </a:lnTo>
                <a:lnTo>
                  <a:pt x="10829337" y="24590"/>
                </a:lnTo>
                <a:lnTo>
                  <a:pt x="10847329" y="51274"/>
                </a:lnTo>
                <a:lnTo>
                  <a:pt x="10853928" y="83946"/>
                </a:lnTo>
                <a:lnTo>
                  <a:pt x="10853928" y="4555083"/>
                </a:lnTo>
                <a:lnTo>
                  <a:pt x="10847329" y="4587771"/>
                </a:lnTo>
                <a:lnTo>
                  <a:pt x="10829337" y="4614462"/>
                </a:lnTo>
                <a:lnTo>
                  <a:pt x="10802653" y="4632457"/>
                </a:lnTo>
                <a:lnTo>
                  <a:pt x="10769981" y="4639056"/>
                </a:lnTo>
                <a:lnTo>
                  <a:pt x="83972" y="4639056"/>
                </a:lnTo>
                <a:lnTo>
                  <a:pt x="51284" y="4632457"/>
                </a:lnTo>
                <a:lnTo>
                  <a:pt x="24593" y="4614462"/>
                </a:lnTo>
                <a:lnTo>
                  <a:pt x="6598" y="4587771"/>
                </a:lnTo>
                <a:lnTo>
                  <a:pt x="0" y="4555083"/>
                </a:lnTo>
                <a:lnTo>
                  <a:pt x="0" y="83946"/>
                </a:lnTo>
                <a:close/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xmlns="" id="{C3D0BE8D-756C-41E0-956D-27A370FC430C}"/>
              </a:ext>
            </a:extLst>
          </p:cNvPr>
          <p:cNvSpPr txBox="1"/>
          <p:nvPr/>
        </p:nvSpPr>
        <p:spPr>
          <a:xfrm rot="16200000">
            <a:off x="-429879" y="2290605"/>
            <a:ext cx="1705370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USUÁRIO</a:t>
            </a:r>
          </a:p>
        </p:txBody>
      </p: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xmlns="" id="{443229FC-735C-47D4-A34F-8D7192ED9CD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334386" y="1926426"/>
            <a:ext cx="761912" cy="8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hat">
            <a:extLst>
              <a:ext uri="{FF2B5EF4-FFF2-40B4-BE49-F238E27FC236}">
                <a16:creationId xmlns:a16="http://schemas.microsoft.com/office/drawing/2014/main" xmlns="" id="{C0674AAF-766D-4E2E-B342-7485767B8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039167" y="2025142"/>
            <a:ext cx="914400" cy="914400"/>
          </a:xfrm>
          <a:prstGeom prst="rect">
            <a:avLst/>
          </a:prstGeom>
        </p:spPr>
      </p:pic>
      <p:pic>
        <p:nvPicPr>
          <p:cNvPr id="25" name="Gráfico 24" descr="Lista de verificação">
            <a:extLst>
              <a:ext uri="{FF2B5EF4-FFF2-40B4-BE49-F238E27FC236}">
                <a16:creationId xmlns:a16="http://schemas.microsoft.com/office/drawing/2014/main" xmlns="" id="{84B8B539-1D0D-47E3-AC02-25197AC45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70214" y="2143077"/>
            <a:ext cx="914400" cy="914400"/>
          </a:xfrm>
          <a:prstGeom prst="rect">
            <a:avLst/>
          </a:prstGeom>
        </p:spPr>
      </p:pic>
      <p:pic>
        <p:nvPicPr>
          <p:cNvPr id="26" name="Gráfico 25" descr="Gráfico de barras">
            <a:extLst>
              <a:ext uri="{FF2B5EF4-FFF2-40B4-BE49-F238E27FC236}">
                <a16:creationId xmlns:a16="http://schemas.microsoft.com/office/drawing/2014/main" xmlns="" id="{BE2A7DFC-E691-4247-B4E4-070E0E400B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143765" y="2113031"/>
            <a:ext cx="914400" cy="914400"/>
          </a:xfrm>
          <a:prstGeom prst="rect">
            <a:avLst/>
          </a:prstGeom>
        </p:spPr>
      </p:pic>
      <p:sp>
        <p:nvSpPr>
          <p:cNvPr id="29" name="Rounded Rectangle 51">
            <a:extLst>
              <a:ext uri="{FF2B5EF4-FFF2-40B4-BE49-F238E27FC236}">
                <a16:creationId xmlns:a16="http://schemas.microsoft.com/office/drawing/2014/main" xmlns="" id="{38DE0613-89BE-4C92-979A-AC8A9E44F73C}"/>
              </a:ext>
            </a:extLst>
          </p:cNvPr>
          <p:cNvSpPr/>
          <p:nvPr/>
        </p:nvSpPr>
        <p:spPr>
          <a:xfrm>
            <a:off x="8938887" y="1710489"/>
            <a:ext cx="2089999" cy="418625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Follow </a:t>
            </a:r>
            <a:r>
              <a:rPr lang="pt-BR" sz="1400" b="1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Up</a:t>
            </a:r>
            <a:r>
              <a:rPr lang="pt-BR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Inteligente</a:t>
            </a:r>
          </a:p>
        </p:txBody>
      </p:sp>
      <p:cxnSp>
        <p:nvCxnSpPr>
          <p:cNvPr id="30" name="Straight Arrow Connector 18">
            <a:extLst>
              <a:ext uri="{FF2B5EF4-FFF2-40B4-BE49-F238E27FC236}">
                <a16:creationId xmlns:a16="http://schemas.microsoft.com/office/drawing/2014/main" xmlns="" id="{A44BF514-4580-4597-A8A9-7BA9174A3795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8186297" y="1919802"/>
            <a:ext cx="752590" cy="66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49">
            <a:extLst>
              <a:ext uri="{FF2B5EF4-FFF2-40B4-BE49-F238E27FC236}">
                <a16:creationId xmlns:a16="http://schemas.microsoft.com/office/drawing/2014/main" xmlns="" id="{9AC54142-95F6-444A-89B3-09355853D9A8}"/>
              </a:ext>
            </a:extLst>
          </p:cNvPr>
          <p:cNvSpPr/>
          <p:nvPr/>
        </p:nvSpPr>
        <p:spPr>
          <a:xfrm>
            <a:off x="383585" y="3758091"/>
            <a:ext cx="11391212" cy="2201201"/>
          </a:xfrm>
          <a:custGeom>
            <a:avLst/>
            <a:gdLst/>
            <a:ahLst/>
            <a:cxnLst/>
            <a:rect l="l" t="t" r="r" b="b"/>
            <a:pathLst>
              <a:path w="10854055" h="4639310">
                <a:moveTo>
                  <a:pt x="0" y="83946"/>
                </a:moveTo>
                <a:lnTo>
                  <a:pt x="6598" y="51274"/>
                </a:lnTo>
                <a:lnTo>
                  <a:pt x="24593" y="24590"/>
                </a:lnTo>
                <a:lnTo>
                  <a:pt x="51284" y="6598"/>
                </a:lnTo>
                <a:lnTo>
                  <a:pt x="83972" y="0"/>
                </a:lnTo>
                <a:lnTo>
                  <a:pt x="10769981" y="0"/>
                </a:lnTo>
                <a:lnTo>
                  <a:pt x="10802653" y="6598"/>
                </a:lnTo>
                <a:lnTo>
                  <a:pt x="10829337" y="24590"/>
                </a:lnTo>
                <a:lnTo>
                  <a:pt x="10847329" y="51274"/>
                </a:lnTo>
                <a:lnTo>
                  <a:pt x="10853928" y="83946"/>
                </a:lnTo>
                <a:lnTo>
                  <a:pt x="10853928" y="4555083"/>
                </a:lnTo>
                <a:lnTo>
                  <a:pt x="10847329" y="4587771"/>
                </a:lnTo>
                <a:lnTo>
                  <a:pt x="10829337" y="4614462"/>
                </a:lnTo>
                <a:lnTo>
                  <a:pt x="10802653" y="4632457"/>
                </a:lnTo>
                <a:lnTo>
                  <a:pt x="10769981" y="4639056"/>
                </a:lnTo>
                <a:lnTo>
                  <a:pt x="83972" y="4639056"/>
                </a:lnTo>
                <a:lnTo>
                  <a:pt x="51284" y="4632457"/>
                </a:lnTo>
                <a:lnTo>
                  <a:pt x="24593" y="4614462"/>
                </a:lnTo>
                <a:lnTo>
                  <a:pt x="6598" y="4587771"/>
                </a:lnTo>
                <a:lnTo>
                  <a:pt x="0" y="4555083"/>
                </a:lnTo>
                <a:lnTo>
                  <a:pt x="0" y="839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Rounded Rectangle 78">
            <a:extLst>
              <a:ext uri="{FF2B5EF4-FFF2-40B4-BE49-F238E27FC236}">
                <a16:creationId xmlns:a16="http://schemas.microsoft.com/office/drawing/2014/main" xmlns="" id="{AE4A22F5-C893-4D2C-A789-0C68E539B7AD}"/>
              </a:ext>
            </a:extLst>
          </p:cNvPr>
          <p:cNvSpPr/>
          <p:nvPr/>
        </p:nvSpPr>
        <p:spPr>
          <a:xfrm>
            <a:off x="834360" y="4066879"/>
            <a:ext cx="2329519" cy="425264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</a:rPr>
              <a:t>Gestão Inteligente</a:t>
            </a:r>
          </a:p>
        </p:txBody>
      </p:sp>
      <p:sp>
        <p:nvSpPr>
          <p:cNvPr id="37" name="Rounded Rectangle 80">
            <a:extLst>
              <a:ext uri="{FF2B5EF4-FFF2-40B4-BE49-F238E27FC236}">
                <a16:creationId xmlns:a16="http://schemas.microsoft.com/office/drawing/2014/main" xmlns="" id="{DD41BA0B-04FC-4B5B-81CD-2F6715CA0212}"/>
              </a:ext>
            </a:extLst>
          </p:cNvPr>
          <p:cNvSpPr/>
          <p:nvPr/>
        </p:nvSpPr>
        <p:spPr>
          <a:xfrm>
            <a:off x="1444624" y="4613896"/>
            <a:ext cx="1989874" cy="1073939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Devido a aplicação identificar o desembarque do usuário, ela se torna capaz fornecer dados concretos do itinerário</a:t>
            </a:r>
          </a:p>
        </p:txBody>
      </p:sp>
      <p:sp>
        <p:nvSpPr>
          <p:cNvPr id="38" name="Rounded Rectangle 84">
            <a:extLst>
              <a:ext uri="{FF2B5EF4-FFF2-40B4-BE49-F238E27FC236}">
                <a16:creationId xmlns:a16="http://schemas.microsoft.com/office/drawing/2014/main" xmlns="" id="{C4BA2B5A-69AB-419A-86EC-F1A5BF24C0FF}"/>
              </a:ext>
            </a:extLst>
          </p:cNvPr>
          <p:cNvSpPr/>
          <p:nvPr/>
        </p:nvSpPr>
        <p:spPr>
          <a:xfrm>
            <a:off x="7302077" y="4544671"/>
            <a:ext cx="1735905" cy="1143164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Com o redimensionamento da frota, seria minimizado a circulações desnecessárias 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xmlns="" id="{67245ACB-B43A-411D-80BA-D1C9B9DF682B}"/>
              </a:ext>
            </a:extLst>
          </p:cNvPr>
          <p:cNvSpPr txBox="1"/>
          <p:nvPr/>
        </p:nvSpPr>
        <p:spPr>
          <a:xfrm rot="16200000">
            <a:off x="-369154" y="4648101"/>
            <a:ext cx="1582048" cy="37457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GESTÃO EMTU</a:t>
            </a:r>
          </a:p>
        </p:txBody>
      </p:sp>
      <p:sp>
        <p:nvSpPr>
          <p:cNvPr id="40" name="Rounded Rectangle 51">
            <a:extLst>
              <a:ext uri="{FF2B5EF4-FFF2-40B4-BE49-F238E27FC236}">
                <a16:creationId xmlns:a16="http://schemas.microsoft.com/office/drawing/2014/main" xmlns="" id="{9085438B-7E63-4B89-A68E-D4FDCF739266}"/>
              </a:ext>
            </a:extLst>
          </p:cNvPr>
          <p:cNvSpPr/>
          <p:nvPr/>
        </p:nvSpPr>
        <p:spPr>
          <a:xfrm>
            <a:off x="6716555" y="4066879"/>
            <a:ext cx="2089999" cy="428793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</a:rPr>
              <a:t>Redução de Custos</a:t>
            </a:r>
          </a:p>
        </p:txBody>
      </p:sp>
      <p:sp>
        <p:nvSpPr>
          <p:cNvPr id="41" name="Rounded Rectangle 51">
            <a:extLst>
              <a:ext uri="{FF2B5EF4-FFF2-40B4-BE49-F238E27FC236}">
                <a16:creationId xmlns:a16="http://schemas.microsoft.com/office/drawing/2014/main" xmlns="" id="{DF02FBE4-7134-428E-B1A6-0D195B967491}"/>
              </a:ext>
            </a:extLst>
          </p:cNvPr>
          <p:cNvSpPr/>
          <p:nvPr/>
        </p:nvSpPr>
        <p:spPr>
          <a:xfrm>
            <a:off x="3873685" y="4073402"/>
            <a:ext cx="2089999" cy="418625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</a:rPr>
              <a:t>Gestão da Frota</a:t>
            </a:r>
          </a:p>
        </p:txBody>
      </p:sp>
      <p:cxnSp>
        <p:nvCxnSpPr>
          <p:cNvPr id="43" name="Elbow Connector 65">
            <a:extLst>
              <a:ext uri="{FF2B5EF4-FFF2-40B4-BE49-F238E27FC236}">
                <a16:creationId xmlns:a16="http://schemas.microsoft.com/office/drawing/2014/main" xmlns="" id="{8545B305-6310-4FA5-8002-A85AB818BDA4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5963684" y="4281276"/>
            <a:ext cx="752871" cy="14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80">
            <a:extLst>
              <a:ext uri="{FF2B5EF4-FFF2-40B4-BE49-F238E27FC236}">
                <a16:creationId xmlns:a16="http://schemas.microsoft.com/office/drawing/2014/main" xmlns="" id="{BC807163-271D-4F71-86A1-55FC9FBE0AF0}"/>
              </a:ext>
            </a:extLst>
          </p:cNvPr>
          <p:cNvSpPr/>
          <p:nvPr/>
        </p:nvSpPr>
        <p:spPr>
          <a:xfrm>
            <a:off x="4685073" y="4495672"/>
            <a:ext cx="1682882" cy="1073939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Rounded Rectangle 80">
            <a:extLst>
              <a:ext uri="{FF2B5EF4-FFF2-40B4-BE49-F238E27FC236}">
                <a16:creationId xmlns:a16="http://schemas.microsoft.com/office/drawing/2014/main" xmlns="" id="{4AD3C3DF-9C32-49E5-B540-4B9195D745A2}"/>
              </a:ext>
            </a:extLst>
          </p:cNvPr>
          <p:cNvSpPr/>
          <p:nvPr/>
        </p:nvSpPr>
        <p:spPr>
          <a:xfrm>
            <a:off x="4760110" y="4631410"/>
            <a:ext cx="1526275" cy="1073939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Propor novas linhas mais eficientes para melhor atender a maior parte dos usuários 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8B3768B7-E24F-41C3-BBF0-C48F9EC72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86" y="2181806"/>
            <a:ext cx="585073" cy="845596"/>
          </a:xfrm>
          <a:prstGeom prst="rect">
            <a:avLst/>
          </a:prstGeom>
        </p:spPr>
      </p:pic>
      <p:sp>
        <p:nvSpPr>
          <p:cNvPr id="51" name="CaixaDeTexto 1">
            <a:extLst>
              <a:ext uri="{FF2B5EF4-FFF2-40B4-BE49-F238E27FC236}">
                <a16:creationId xmlns:a16="http://schemas.microsoft.com/office/drawing/2014/main" xmlns="" id="{0E94470F-6CBC-4E6C-87AC-1D47F355157A}"/>
              </a:ext>
            </a:extLst>
          </p:cNvPr>
          <p:cNvSpPr txBox="1"/>
          <p:nvPr/>
        </p:nvSpPr>
        <p:spPr>
          <a:xfrm>
            <a:off x="18660" y="773621"/>
            <a:ext cx="501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5.    Workflow</a:t>
            </a:r>
          </a:p>
        </p:txBody>
      </p:sp>
      <p:pic>
        <p:nvPicPr>
          <p:cNvPr id="52" name="Gráfico 51" descr="Ônibus">
            <a:extLst>
              <a:ext uri="{FF2B5EF4-FFF2-40B4-BE49-F238E27FC236}">
                <a16:creationId xmlns:a16="http://schemas.microsoft.com/office/drawing/2014/main" xmlns="" id="{E8767F2E-96B2-4588-ACB9-930AE268A08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862829" y="4359750"/>
            <a:ext cx="914400" cy="914400"/>
          </a:xfrm>
          <a:prstGeom prst="rect">
            <a:avLst/>
          </a:prstGeom>
        </p:spPr>
      </p:pic>
      <p:cxnSp>
        <p:nvCxnSpPr>
          <p:cNvPr id="61" name="Elbow Connector 65">
            <a:extLst>
              <a:ext uri="{FF2B5EF4-FFF2-40B4-BE49-F238E27FC236}">
                <a16:creationId xmlns:a16="http://schemas.microsoft.com/office/drawing/2014/main" xmlns="" id="{578D389C-7713-400A-8405-99BFB0D4474F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3163879" y="4279511"/>
            <a:ext cx="709806" cy="32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1">
            <a:extLst>
              <a:ext uri="{FF2B5EF4-FFF2-40B4-BE49-F238E27FC236}">
                <a16:creationId xmlns:a16="http://schemas.microsoft.com/office/drawing/2014/main" xmlns="" id="{4B0180B6-1906-4E18-A688-729BB4551500}"/>
              </a:ext>
            </a:extLst>
          </p:cNvPr>
          <p:cNvSpPr/>
          <p:nvPr/>
        </p:nvSpPr>
        <p:spPr>
          <a:xfrm>
            <a:off x="9299423" y="4070243"/>
            <a:ext cx="2218403" cy="418625"/>
          </a:xfrm>
          <a:prstGeom prst="roundRect">
            <a:avLst>
              <a:gd name="adj" fmla="val 65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Gestão de Pessoas</a:t>
            </a:r>
          </a:p>
        </p:txBody>
      </p:sp>
      <p:cxnSp>
        <p:nvCxnSpPr>
          <p:cNvPr id="75" name="Elbow Connector 65">
            <a:extLst>
              <a:ext uri="{FF2B5EF4-FFF2-40B4-BE49-F238E27FC236}">
                <a16:creationId xmlns:a16="http://schemas.microsoft.com/office/drawing/2014/main" xmlns="" id="{E1E98CE6-F0EB-42AC-938F-636B44F4895E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8806554" y="4279556"/>
            <a:ext cx="492869" cy="17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áfico 88" descr="Aperto de mão">
            <a:extLst>
              <a:ext uri="{FF2B5EF4-FFF2-40B4-BE49-F238E27FC236}">
                <a16:creationId xmlns:a16="http://schemas.microsoft.com/office/drawing/2014/main" xmlns="" id="{0B082D82-8240-46D6-8149-D12E3671003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246494" y="4359750"/>
            <a:ext cx="914400" cy="914400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xmlns="" id="{F38B88D8-EE0C-40DA-B587-65B96D66AE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913" y="4529426"/>
            <a:ext cx="585073" cy="845596"/>
          </a:xfrm>
          <a:prstGeom prst="rect">
            <a:avLst/>
          </a:prstGeom>
        </p:spPr>
      </p:pic>
      <p:pic>
        <p:nvPicPr>
          <p:cNvPr id="96" name="Gráfico 95" descr="Tendência para cima">
            <a:extLst>
              <a:ext uri="{FF2B5EF4-FFF2-40B4-BE49-F238E27FC236}">
                <a16:creationId xmlns:a16="http://schemas.microsoft.com/office/drawing/2014/main" xmlns="" id="{4C08D946-11C2-4E29-A663-DB3494ED7BC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652030" y="4482997"/>
            <a:ext cx="693994" cy="693994"/>
          </a:xfrm>
          <a:prstGeom prst="rect">
            <a:avLst/>
          </a:prstGeom>
        </p:spPr>
      </p:pic>
      <p:sp>
        <p:nvSpPr>
          <p:cNvPr id="97" name="Rounded Rectangle 60">
            <a:extLst>
              <a:ext uri="{FF2B5EF4-FFF2-40B4-BE49-F238E27FC236}">
                <a16:creationId xmlns:a16="http://schemas.microsoft.com/office/drawing/2014/main" xmlns="" id="{CF43D8AD-73CF-42FF-BA5C-62A75DBCAFC0}"/>
              </a:ext>
            </a:extLst>
          </p:cNvPr>
          <p:cNvSpPr/>
          <p:nvPr/>
        </p:nvSpPr>
        <p:spPr>
          <a:xfrm>
            <a:off x="9496235" y="2216037"/>
            <a:ext cx="2366608" cy="1061360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Aplicação, 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 forma autônoma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analisa as probabilidades de rota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vs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horário e notifica o usuário qual o melhor trajeto para o seu destino</a:t>
            </a:r>
          </a:p>
        </p:txBody>
      </p:sp>
      <p:sp>
        <p:nvSpPr>
          <p:cNvPr id="102" name="Rounded Rectangle 84">
            <a:extLst>
              <a:ext uri="{FF2B5EF4-FFF2-40B4-BE49-F238E27FC236}">
                <a16:creationId xmlns:a16="http://schemas.microsoft.com/office/drawing/2014/main" xmlns="" id="{9C0586F4-FC9A-45ED-A9CC-DBE95E25735D}"/>
              </a:ext>
            </a:extLst>
          </p:cNvPr>
          <p:cNvSpPr/>
          <p:nvPr/>
        </p:nvSpPr>
        <p:spPr>
          <a:xfrm>
            <a:off x="10043896" y="4544671"/>
            <a:ext cx="1844474" cy="1429866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12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Por coletar a avaliação do usuário a aplicação nos permite analisar os motoristas por quartil e trabalhar os ofensores 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0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8" name="CaixaDeTexto 1">
            <a:extLst>
              <a:ext uri="{FF2B5EF4-FFF2-40B4-BE49-F238E27FC236}">
                <a16:creationId xmlns:a16="http://schemas.microsoft.com/office/drawing/2014/main" xmlns="" id="{DEE33A13-E694-47B9-9B60-AC7AD273433E}"/>
              </a:ext>
            </a:extLst>
          </p:cNvPr>
          <p:cNvSpPr txBox="1"/>
          <p:nvPr/>
        </p:nvSpPr>
        <p:spPr>
          <a:xfrm>
            <a:off x="18660" y="773621"/>
            <a:ext cx="501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6.    Gestão Inteligente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1038F72C-85AB-448C-BA3A-0F8E58FA4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1037"/>
              </p:ext>
            </p:extLst>
          </p:nvPr>
        </p:nvGraphicFramePr>
        <p:xfrm>
          <a:off x="168735" y="1795604"/>
          <a:ext cx="5980505" cy="335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678">
                  <a:extLst>
                    <a:ext uri="{9D8B030D-6E8A-4147-A177-3AD203B41FA5}">
                      <a16:colId xmlns:a16="http://schemas.microsoft.com/office/drawing/2014/main" xmlns="" val="1308789978"/>
                    </a:ext>
                  </a:extLst>
                </a:gridCol>
                <a:gridCol w="1386722">
                  <a:extLst>
                    <a:ext uri="{9D8B030D-6E8A-4147-A177-3AD203B41FA5}">
                      <a16:colId xmlns:a16="http://schemas.microsoft.com/office/drawing/2014/main" xmlns="" val="3149014868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xmlns="" val="4131796894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xmlns="" val="2675212044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xmlns="" val="2842876828"/>
                    </a:ext>
                  </a:extLst>
                </a:gridCol>
              </a:tblGrid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Quartil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866752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00B050"/>
                          </a:solidFill>
                        </a:rPr>
                        <a:t>1º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BR" b="1" dirty="0"/>
                        <a:t>4,5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3259674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00B050"/>
                          </a:solidFill>
                        </a:rPr>
                        <a:t>1º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816998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FFC000"/>
                          </a:solidFill>
                        </a:rPr>
                        <a:t>2º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/>
                    </a:p>
                    <a:p>
                      <a:pPr algn="ctr"/>
                      <a:r>
                        <a:rPr lang="pt-BR" b="1" dirty="0"/>
                        <a:t>3,5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441919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FFC000"/>
                          </a:solidFill>
                        </a:rPr>
                        <a:t>2º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194688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/>
                    </a:p>
                    <a:p>
                      <a:pPr algn="ctr"/>
                      <a:r>
                        <a:rPr lang="pt-BR" b="1" dirty="0"/>
                        <a:t>2,5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42472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876400"/>
                  </a:ext>
                </a:extLst>
              </a:tr>
              <a:tr h="36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FF0000"/>
                          </a:solidFill>
                        </a:rPr>
                        <a:t>4º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1,5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537714"/>
                  </a:ext>
                </a:extLst>
              </a:tr>
              <a:tr h="418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Linha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Motorista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>
                          <a:solidFill>
                            <a:srgbClr val="FF0000"/>
                          </a:solidFill>
                        </a:rPr>
                        <a:t>4º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6257280"/>
                  </a:ext>
                </a:extLst>
              </a:tr>
            </a:tbl>
          </a:graphicData>
        </a:graphic>
      </p:graphicFrame>
      <p:sp>
        <p:nvSpPr>
          <p:cNvPr id="12" name="CaixaDeTexto 8">
            <a:extLst>
              <a:ext uri="{FF2B5EF4-FFF2-40B4-BE49-F238E27FC236}">
                <a16:creationId xmlns:a16="http://schemas.microsoft.com/office/drawing/2014/main" xmlns="" id="{0A614430-87AA-4DB2-B25C-9F6B14FC4FC8}"/>
              </a:ext>
            </a:extLst>
          </p:cNvPr>
          <p:cNvSpPr txBox="1"/>
          <p:nvPr/>
        </p:nvSpPr>
        <p:spPr>
          <a:xfrm>
            <a:off x="6321413" y="2663213"/>
            <a:ext cx="5658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Conceito de Quartil</a:t>
            </a:r>
          </a:p>
          <a:p>
            <a:endParaRPr lang="pt-BR" dirty="0"/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Essa metodologia de gestão de indicadores tem como base o principio da melhoria continua, pois concentra os esforços da gestão no 4º quartil, que sempre via existir, porém se for corretamente aplicado sempre será rotativo.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ABD6568-26A3-4CB2-9277-E65CB4B3F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15" y="1759279"/>
            <a:ext cx="5870585" cy="9851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16154F6-EF14-41DF-B1AD-C864C354A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163" y="2251867"/>
            <a:ext cx="695325" cy="279297"/>
          </a:xfrm>
          <a:prstGeom prst="rect">
            <a:avLst/>
          </a:prstGeom>
        </p:spPr>
      </p:pic>
      <p:sp>
        <p:nvSpPr>
          <p:cNvPr id="16" name="Rounded Rectangle 80">
            <a:extLst>
              <a:ext uri="{FF2B5EF4-FFF2-40B4-BE49-F238E27FC236}">
                <a16:creationId xmlns:a16="http://schemas.microsoft.com/office/drawing/2014/main" xmlns="" id="{8ADF4F25-C49A-4C17-9D62-3AA7497DEA01}"/>
              </a:ext>
            </a:extLst>
          </p:cNvPr>
          <p:cNvSpPr/>
          <p:nvPr/>
        </p:nvSpPr>
        <p:spPr>
          <a:xfrm>
            <a:off x="10084903" y="2112719"/>
            <a:ext cx="826790" cy="550494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36000" rtlCol="0" anchor="ctr" anchorCtr="1"/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66%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xmlns="" id="{F7637E0C-31C0-4E33-AECD-51E12D6C37A6}"/>
              </a:ext>
            </a:extLst>
          </p:cNvPr>
          <p:cNvSpPr txBox="1"/>
          <p:nvPr/>
        </p:nvSpPr>
        <p:spPr>
          <a:xfrm>
            <a:off x="6321413" y="4219229"/>
            <a:ext cx="56585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1400" b="1" u="sng" dirty="0"/>
              <a:t>Conceito de Dispersão</a:t>
            </a:r>
          </a:p>
          <a:p>
            <a:r>
              <a:rPr lang="pt-BR" dirty="0"/>
              <a:t> </a:t>
            </a:r>
          </a:p>
          <a:p>
            <a:pPr marL="742950" lvl="1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400" dirty="0"/>
              <a:t>A dispersão tem por objetivo identificar o distanciamento qualitativo entre o 1º e 4º quartil. Sendo assim, quanto menor a dispersão, melhor a qualidade e o padrão do serviço.</a:t>
            </a:r>
          </a:p>
        </p:txBody>
      </p:sp>
    </p:spTree>
    <p:extLst>
      <p:ext uri="{BB962C8B-B14F-4D97-AF65-F5344CB8AC3E}">
        <p14:creationId xmlns:p14="http://schemas.microsoft.com/office/powerpoint/2010/main" val="424534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FBED7B3-423D-49BA-B8F7-87233825933C}"/>
              </a:ext>
            </a:extLst>
          </p:cNvPr>
          <p:cNvCxnSpPr>
            <a:cxnSpLocks/>
          </p:cNvCxnSpPr>
          <p:nvPr/>
        </p:nvCxnSpPr>
        <p:spPr>
          <a:xfrm flipH="1">
            <a:off x="0" y="773621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B431873-43D6-4D43-8A9E-1EF074E2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70" y="10600"/>
            <a:ext cx="3578930" cy="7630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DA5883A-2F54-409B-A5D3-78C95126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200"/>
            <a:ext cx="12192001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62DC47D-E28D-45B9-80B0-5DDB5130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0" y="16806"/>
            <a:ext cx="2207937" cy="731153"/>
          </a:xfrm>
          <a:prstGeom prst="rect">
            <a:avLst/>
          </a:prstGeom>
        </p:spPr>
      </p:pic>
      <p:sp>
        <p:nvSpPr>
          <p:cNvPr id="42" name="CaixaDeTexto 1">
            <a:extLst>
              <a:ext uri="{FF2B5EF4-FFF2-40B4-BE49-F238E27FC236}">
                <a16:creationId xmlns:a16="http://schemas.microsoft.com/office/drawing/2014/main" xmlns="" id="{3EBAB735-C458-47EB-8EA5-2583DBBA9971}"/>
              </a:ext>
            </a:extLst>
          </p:cNvPr>
          <p:cNvSpPr txBox="1"/>
          <p:nvPr/>
        </p:nvSpPr>
        <p:spPr>
          <a:xfrm>
            <a:off x="0" y="773621"/>
            <a:ext cx="501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pt-BR" sz="16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7.    Oportunidades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4E66B334-5D03-4364-ADE0-21D0DA8007F9}"/>
              </a:ext>
            </a:extLst>
          </p:cNvPr>
          <p:cNvSpPr/>
          <p:nvPr/>
        </p:nvSpPr>
        <p:spPr>
          <a:xfrm>
            <a:off x="519194" y="1510979"/>
            <a:ext cx="11195728" cy="4321769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5ED6C4FF-8EF7-4999-AA04-B4388ECDC8F8}"/>
              </a:ext>
            </a:extLst>
          </p:cNvPr>
          <p:cNvSpPr txBox="1"/>
          <p:nvPr/>
        </p:nvSpPr>
        <p:spPr>
          <a:xfrm>
            <a:off x="0" y="1929229"/>
            <a:ext cx="11063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pt-BR" sz="1600" b="1" dirty="0"/>
              <a:t>Cliente Final</a:t>
            </a: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endParaRPr lang="pt-BR" sz="1600" b="1" dirty="0"/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Aumentar a Satisfação do Usuário;</a:t>
            </a:r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Empoderamento do usuário, devido a integração dinâmica da aplicação.</a:t>
            </a:r>
          </a:p>
          <a:p>
            <a:pPr lvl="3">
              <a:buClr>
                <a:schemeClr val="accent2">
                  <a:lumMod val="75000"/>
                </a:schemeClr>
              </a:buClr>
            </a:pPr>
            <a:endParaRPr lang="pt-BR" sz="1600" dirty="0"/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pt-BR" sz="1600" b="1" dirty="0"/>
              <a:t>Operacional</a:t>
            </a: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endParaRPr lang="pt-BR" sz="1600" b="1" dirty="0"/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Gestão inteligente e visual para controle de rotas;</a:t>
            </a:r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Redução de Custos.</a:t>
            </a:r>
          </a:p>
          <a:p>
            <a:pPr lvl="3">
              <a:buClr>
                <a:schemeClr val="accent2">
                  <a:lumMod val="75000"/>
                </a:schemeClr>
              </a:buClr>
            </a:pPr>
            <a:endParaRPr lang="pt-BR" sz="1600" dirty="0"/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r>
              <a:rPr lang="pt-BR" sz="1600" b="1" dirty="0"/>
              <a:t>Qualitativa</a:t>
            </a:r>
          </a:p>
          <a:p>
            <a:pPr marL="1200150" lvl="2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</a:pPr>
            <a:endParaRPr lang="pt-BR" sz="1600" b="1" dirty="0"/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Aumento da qualidade;</a:t>
            </a:r>
          </a:p>
          <a:p>
            <a:pPr marL="1657350" lvl="3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1600" dirty="0"/>
              <a:t>Gestão inteligente de indicadores de qualidade.</a:t>
            </a:r>
            <a:endParaRPr lang="pt-BR" sz="1400" dirty="0"/>
          </a:p>
          <a:p>
            <a:pPr lvl="2">
              <a:buClr>
                <a:schemeClr val="accent2">
                  <a:lumMod val="75000"/>
                </a:schemeClr>
              </a:buClr>
            </a:pPr>
            <a:endParaRPr lang="pt-BR" sz="1400" b="1" dirty="0"/>
          </a:p>
          <a:p>
            <a:pPr lvl="3">
              <a:buClr>
                <a:schemeClr val="accent2">
                  <a:lumMod val="75000"/>
                </a:schemeClr>
              </a:buClr>
            </a:pPr>
            <a:endParaRPr lang="pt-BR" sz="1400" dirty="0"/>
          </a:p>
          <a:p>
            <a:pPr lvl="3">
              <a:buClr>
                <a:schemeClr val="accent2">
                  <a:lumMod val="75000"/>
                </a:schemeClr>
              </a:buClr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9533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2352</TotalTime>
  <Words>671</Words>
  <Application>Microsoft Office PowerPoint</Application>
  <PresentationFormat>Widescreen</PresentationFormat>
  <Paragraphs>327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Araujo de Souza Aranha</dc:creator>
  <cp:lastModifiedBy>Bruno Agrofoglio Ferreira</cp:lastModifiedBy>
  <cp:revision>181</cp:revision>
  <dcterms:created xsi:type="dcterms:W3CDTF">2017-11-15T23:26:25Z</dcterms:created>
  <dcterms:modified xsi:type="dcterms:W3CDTF">2018-04-08T20:24:42Z</dcterms:modified>
</cp:coreProperties>
</file>