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6858000" cy="9144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772" y="84"/>
      </p:cViewPr>
      <p:guideLst>
        <p:guide orient="horz" pos="2880"/>
        <p:guide pos="2160"/>
      </p:guideLst>
    </p:cSldViewPr>
  </p:slideViewPr>
  <p:notesTextViewPr>
    <p:cViewPr>
      <p:scale>
        <a:sx n="100" d="100"/>
        <a:sy n="100" d="100"/>
      </p:scale>
      <p:origin x="0" y="0"/>
    </p:cViewPr>
  </p:notesTextViewPr>
  <p:gridSpacing cx="57607" cy="57607"/>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810" cy="479733"/>
          </a:xfrm>
          <a:prstGeom prst="rect">
            <a:avLst/>
          </a:prstGeom>
        </p:spPr>
        <p:txBody>
          <a:bodyPr vert="horz" lIns="94704" tIns="47352" rIns="94704" bIns="47352" rtlCol="0"/>
          <a:lstStyle>
            <a:lvl1pPr algn="l">
              <a:defRPr sz="1200"/>
            </a:lvl1pPr>
          </a:lstStyle>
          <a:p>
            <a:endParaRPr lang="en-US"/>
          </a:p>
        </p:txBody>
      </p:sp>
      <p:sp>
        <p:nvSpPr>
          <p:cNvPr id="3" name="Date Placeholder 2"/>
          <p:cNvSpPr>
            <a:spLocks noGrp="1"/>
          </p:cNvSpPr>
          <p:nvPr>
            <p:ph type="dt" idx="1"/>
          </p:nvPr>
        </p:nvSpPr>
        <p:spPr>
          <a:xfrm>
            <a:off x="4143737" y="0"/>
            <a:ext cx="3169810" cy="479733"/>
          </a:xfrm>
          <a:prstGeom prst="rect">
            <a:avLst/>
          </a:prstGeom>
        </p:spPr>
        <p:txBody>
          <a:bodyPr vert="horz" lIns="94704" tIns="47352" rIns="94704" bIns="47352" rtlCol="0"/>
          <a:lstStyle>
            <a:lvl1pPr algn="r">
              <a:defRPr sz="1200"/>
            </a:lvl1pPr>
          </a:lstStyle>
          <a:p>
            <a:fld id="{74082404-F491-421A-BDC9-1BDA05BED8FD}" type="datetimeFigureOut">
              <a:rPr lang="en-US" smtClean="0"/>
              <a:pPr/>
              <a:t>10/23/2018</a:t>
            </a:fld>
            <a:endParaRPr lang="en-US"/>
          </a:p>
        </p:txBody>
      </p:sp>
      <p:sp>
        <p:nvSpPr>
          <p:cNvPr id="4" name="Slide Image Placeholder 3"/>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4704" tIns="47352" rIns="94704" bIns="47352" rtlCol="0" anchor="ctr"/>
          <a:lstStyle/>
          <a:p>
            <a:endParaRPr lang="en-US"/>
          </a:p>
        </p:txBody>
      </p:sp>
      <p:sp>
        <p:nvSpPr>
          <p:cNvPr id="5" name="Notes Placeholder 4"/>
          <p:cNvSpPr>
            <a:spLocks noGrp="1"/>
          </p:cNvSpPr>
          <p:nvPr>
            <p:ph type="body" sz="quarter" idx="3"/>
          </p:nvPr>
        </p:nvSpPr>
        <p:spPr>
          <a:xfrm>
            <a:off x="730859" y="4559916"/>
            <a:ext cx="5853483" cy="4320867"/>
          </a:xfrm>
          <a:prstGeom prst="rect">
            <a:avLst/>
          </a:prstGeom>
        </p:spPr>
        <p:txBody>
          <a:bodyPr vert="horz" lIns="94704" tIns="47352" rIns="94704" bIns="4735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830"/>
            <a:ext cx="3169810" cy="479733"/>
          </a:xfrm>
          <a:prstGeom prst="rect">
            <a:avLst/>
          </a:prstGeom>
        </p:spPr>
        <p:txBody>
          <a:bodyPr vert="horz" lIns="94704" tIns="47352" rIns="94704" bIns="47352" rtlCol="0" anchor="b"/>
          <a:lstStyle>
            <a:lvl1pPr algn="l">
              <a:defRPr sz="1200"/>
            </a:lvl1pPr>
          </a:lstStyle>
          <a:p>
            <a:endParaRPr lang="en-US"/>
          </a:p>
        </p:txBody>
      </p:sp>
      <p:sp>
        <p:nvSpPr>
          <p:cNvPr id="7" name="Slide Number Placeholder 6"/>
          <p:cNvSpPr>
            <a:spLocks noGrp="1"/>
          </p:cNvSpPr>
          <p:nvPr>
            <p:ph type="sldNum" sz="quarter" idx="5"/>
          </p:nvPr>
        </p:nvSpPr>
        <p:spPr>
          <a:xfrm>
            <a:off x="4143737" y="9119830"/>
            <a:ext cx="3169810" cy="479733"/>
          </a:xfrm>
          <a:prstGeom prst="rect">
            <a:avLst/>
          </a:prstGeom>
        </p:spPr>
        <p:txBody>
          <a:bodyPr vert="horz" lIns="94704" tIns="47352" rIns="94704" bIns="47352" rtlCol="0" anchor="b"/>
          <a:lstStyle>
            <a:lvl1pPr algn="r">
              <a:defRPr sz="1200"/>
            </a:lvl1pPr>
          </a:lstStyle>
          <a:p>
            <a:fld id="{9AF1B75B-F623-4EC9-AF90-901B3CC64429}" type="slidenum">
              <a:rPr lang="en-US" smtClean="0"/>
              <a:pPr/>
              <a:t>‹#›</a:t>
            </a:fld>
            <a:endParaRPr lang="en-US"/>
          </a:p>
        </p:txBody>
      </p:sp>
    </p:spTree>
    <p:extLst>
      <p:ext uri="{BB962C8B-B14F-4D97-AF65-F5344CB8AC3E}">
        <p14:creationId xmlns:p14="http://schemas.microsoft.com/office/powerpoint/2010/main" val="3925682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E6FAD0D-E346-4429-B15E-9093A9A6D711}" type="datetime1">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C6B04-0F9E-4272-930E-744C83FB911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EC18E97-76B5-496C-BEF0-C2383E2A54F3}" type="datetime1">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C6B04-0F9E-4272-930E-744C83FB91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CBEAFF-FBC4-481F-986A-CF5F700CBEFB}" type="datetime1">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C6B04-0F9E-4272-930E-744C83FB91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BA871F-F0C5-45F3-AF03-1B5B9046D2F3}" type="datetime1">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C6B04-0F9E-4272-930E-744C83FB91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E19828-F2BB-4603-AD65-2E27C1544C74}" type="datetime1">
              <a:rPr lang="en-US" smtClean="0"/>
              <a:pPr/>
              <a:t>10/23/2018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1C6B04-0F9E-4272-930E-744C83FB911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D22E75-1416-47D1-B128-5A081BEA9679}" type="datetime1">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C6B04-0F9E-4272-930E-744C83FB91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5D9EA1-6378-4855-96CA-5CFBD3532551}" type="datetime1">
              <a:rPr lang="en-US" smtClean="0"/>
              <a:pPr/>
              <a:t>10/23/2018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1C6B04-0F9E-4272-930E-744C83FB91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9637F6-F988-4B7C-A87F-B1675C670F8C}" type="datetime1">
              <a:rPr lang="en-US" smtClean="0"/>
              <a:pPr/>
              <a:t>10/23/2018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1C6B04-0F9E-4272-930E-744C83FB91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89A7DE-56C9-4269-AB84-0C3E982CB344}" type="datetime1">
              <a:rPr lang="en-US" smtClean="0"/>
              <a:pPr/>
              <a:t>10/23/2018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1C6B04-0F9E-4272-930E-744C83FB91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DE997A-FAB8-4C52-B48B-C77EB02EE3ED}" type="datetime1">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C6B04-0F9E-4272-930E-744C83FB91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003233-56FA-45B7-A409-8A683C952EDC}" type="datetime1">
              <a:rPr lang="en-US" smtClean="0"/>
              <a:pPr/>
              <a:t>10/23/2018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1C6B04-0F9E-4272-930E-744C83FB911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74E2C48C-19EC-4DC8-AC29-F0BF052557D1}" type="datetime1">
              <a:rPr lang="en-US" smtClean="0"/>
              <a:pPr/>
              <a:t>10/23/2018</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D1C6B04-0F9E-4272-930E-744C83FB911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agrogan@umich.edu" TargetMode="External"/><Relationship Id="rId1" Type="http://schemas.openxmlformats.org/officeDocument/2006/relationships/slideLayout" Target="../slideLayouts/slideLayout7.xml"/><Relationship Id="rId5" Type="http://schemas.openxmlformats.org/officeDocument/2006/relationships/hyperlink" Target="http://creativecommons.org/licenses/by-sa/4.0/" TargetMode="External"/><Relationship Id="rId4" Type="http://schemas.openxmlformats.org/officeDocument/2006/relationships/hyperlink" Target="http://www.umich.edu/~agrog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nvGraphicFramePr>
        <p:xfrm>
          <a:off x="685800" y="5181594"/>
          <a:ext cx="1905000" cy="1828806"/>
        </p:xfrm>
        <a:graphic>
          <a:graphicData uri="http://schemas.openxmlformats.org/drawingml/2006/table">
            <a:tbl>
              <a:tblPr bandRow="1">
                <a:tableStyleId>{073A0DAA-6AF3-43AB-8588-CEC1D06C72B9}</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tblGrid>
              <a:tr h="130629">
                <a:tc>
                  <a:txBody>
                    <a:bodyPr/>
                    <a:lstStyle/>
                    <a:p>
                      <a:endParaRPr lang="en-US" sz="200" dirty="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0"/>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1"/>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2"/>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3"/>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4"/>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dirty="0"/>
                    </a:p>
                  </a:txBody>
                  <a:tcPr/>
                </a:tc>
                <a:tc>
                  <a:txBody>
                    <a:bodyPr/>
                    <a:lstStyle/>
                    <a:p>
                      <a:endParaRPr lang="en-US" sz="200"/>
                    </a:p>
                  </a:txBody>
                  <a:tcPr/>
                </a:tc>
                <a:extLst>
                  <a:ext uri="{0D108BD9-81ED-4DB2-BD59-A6C34878D82A}">
                    <a16:rowId xmlns:a16="http://schemas.microsoft.com/office/drawing/2014/main" val="10005"/>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6"/>
                  </a:ext>
                </a:extLst>
              </a:tr>
              <a:tr h="130629">
                <a:tc>
                  <a:txBody>
                    <a:bodyPr/>
                    <a:lstStyle/>
                    <a:p>
                      <a:endParaRPr lang="en-US" sz="200"/>
                    </a:p>
                  </a:txBody>
                  <a:tcPr/>
                </a:tc>
                <a:tc>
                  <a:txBody>
                    <a:bodyPr/>
                    <a:lstStyle/>
                    <a:p>
                      <a:endParaRPr lang="en-US" sz="200" dirty="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7"/>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dirty="0"/>
                    </a:p>
                  </a:txBody>
                  <a:tcPr/>
                </a:tc>
                <a:extLst>
                  <a:ext uri="{0D108BD9-81ED-4DB2-BD59-A6C34878D82A}">
                    <a16:rowId xmlns:a16="http://schemas.microsoft.com/office/drawing/2014/main" val="10008"/>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dirty="0"/>
                    </a:p>
                  </a:txBody>
                  <a:tcPr/>
                </a:tc>
                <a:extLst>
                  <a:ext uri="{0D108BD9-81ED-4DB2-BD59-A6C34878D82A}">
                    <a16:rowId xmlns:a16="http://schemas.microsoft.com/office/drawing/2014/main" val="10009"/>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dirty="0"/>
                    </a:p>
                  </a:txBody>
                  <a:tcPr/>
                </a:tc>
                <a:extLst>
                  <a:ext uri="{0D108BD9-81ED-4DB2-BD59-A6C34878D82A}">
                    <a16:rowId xmlns:a16="http://schemas.microsoft.com/office/drawing/2014/main" val="10010"/>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dirty="0"/>
                    </a:p>
                  </a:txBody>
                  <a:tcPr/>
                </a:tc>
                <a:extLst>
                  <a:ext uri="{0D108BD9-81ED-4DB2-BD59-A6C34878D82A}">
                    <a16:rowId xmlns:a16="http://schemas.microsoft.com/office/drawing/2014/main" val="10011"/>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dirty="0"/>
                    </a:p>
                  </a:txBody>
                  <a:tcPr/>
                </a:tc>
                <a:extLst>
                  <a:ext uri="{0D108BD9-81ED-4DB2-BD59-A6C34878D82A}">
                    <a16:rowId xmlns:a16="http://schemas.microsoft.com/office/drawing/2014/main" val="10012"/>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dirty="0"/>
                    </a:p>
                  </a:txBody>
                  <a:tcPr/>
                </a:tc>
                <a:extLst>
                  <a:ext uri="{0D108BD9-81ED-4DB2-BD59-A6C34878D82A}">
                    <a16:rowId xmlns:a16="http://schemas.microsoft.com/office/drawing/2014/main" val="10013"/>
                  </a:ext>
                </a:extLst>
              </a:tr>
            </a:tbl>
          </a:graphicData>
        </a:graphic>
      </p:graphicFrame>
      <p:graphicFrame>
        <p:nvGraphicFramePr>
          <p:cNvPr id="20" name="Table 19"/>
          <p:cNvGraphicFramePr>
            <a:graphicFrameLocks noGrp="1"/>
          </p:cNvGraphicFramePr>
          <p:nvPr/>
        </p:nvGraphicFramePr>
        <p:xfrm>
          <a:off x="685800" y="1663694"/>
          <a:ext cx="1905000" cy="1828806"/>
        </p:xfrm>
        <a:graphic>
          <a:graphicData uri="http://schemas.openxmlformats.org/drawingml/2006/table">
            <a:tbl>
              <a:tblPr bandRow="1">
                <a:tableStyleId>{073A0DAA-6AF3-43AB-8588-CEC1D06C72B9}</a:tableStyleId>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tblGrid>
              <a:tr h="130629">
                <a:tc>
                  <a:txBody>
                    <a:bodyPr/>
                    <a:lstStyle/>
                    <a:p>
                      <a:endParaRPr lang="en-US" sz="200" dirty="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0"/>
                  </a:ext>
                </a:extLst>
              </a:tr>
              <a:tr h="130629">
                <a:tc>
                  <a:txBody>
                    <a:bodyPr/>
                    <a:lstStyle/>
                    <a:p>
                      <a:endParaRPr lang="en-US" sz="200"/>
                    </a:p>
                  </a:txBody>
                  <a:tcPr/>
                </a:tc>
                <a:tc>
                  <a:txBody>
                    <a:bodyPr/>
                    <a:lstStyle/>
                    <a:p>
                      <a:endParaRPr lang="en-US" sz="200"/>
                    </a:p>
                  </a:txBody>
                  <a:tcPr/>
                </a:tc>
                <a:tc>
                  <a:txBody>
                    <a:bodyPr/>
                    <a:lstStyle/>
                    <a:p>
                      <a:endParaRPr lang="en-US" sz="200" dirty="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1"/>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2"/>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3"/>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4"/>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5"/>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6"/>
                  </a:ext>
                </a:extLst>
              </a:tr>
              <a:tr h="130629">
                <a:tc>
                  <a:txBody>
                    <a:bodyPr/>
                    <a:lstStyle/>
                    <a:p>
                      <a:endParaRPr lang="en-US" sz="200"/>
                    </a:p>
                  </a:txBody>
                  <a:tcPr/>
                </a:tc>
                <a:tc>
                  <a:txBody>
                    <a:bodyPr/>
                    <a:lstStyle/>
                    <a:p>
                      <a:endParaRPr lang="en-US" sz="200" dirty="0"/>
                    </a:p>
                  </a:txBody>
                  <a:tcPr/>
                </a:tc>
                <a:tc>
                  <a:txBody>
                    <a:bodyPr/>
                    <a:lstStyle/>
                    <a:p>
                      <a:endParaRPr lang="en-US" sz="200"/>
                    </a:p>
                  </a:txBody>
                  <a:tcPr/>
                </a:tc>
                <a:tc>
                  <a:txBody>
                    <a:bodyPr/>
                    <a:lstStyle/>
                    <a:p>
                      <a:endParaRPr lang="en-US" sz="200"/>
                    </a:p>
                  </a:txBody>
                  <a:tcPr/>
                </a:tc>
                <a:tc>
                  <a:txBody>
                    <a:bodyPr/>
                    <a:lstStyle/>
                    <a:p>
                      <a:endParaRPr lang="en-US" sz="200"/>
                    </a:p>
                  </a:txBody>
                  <a:tcPr/>
                </a:tc>
                <a:extLst>
                  <a:ext uri="{0D108BD9-81ED-4DB2-BD59-A6C34878D82A}">
                    <a16:rowId xmlns:a16="http://schemas.microsoft.com/office/drawing/2014/main" val="10007"/>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dirty="0"/>
                    </a:p>
                  </a:txBody>
                  <a:tcPr/>
                </a:tc>
                <a:extLst>
                  <a:ext uri="{0D108BD9-81ED-4DB2-BD59-A6C34878D82A}">
                    <a16:rowId xmlns:a16="http://schemas.microsoft.com/office/drawing/2014/main" val="10008"/>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dirty="0"/>
                    </a:p>
                  </a:txBody>
                  <a:tcPr/>
                </a:tc>
                <a:extLst>
                  <a:ext uri="{0D108BD9-81ED-4DB2-BD59-A6C34878D82A}">
                    <a16:rowId xmlns:a16="http://schemas.microsoft.com/office/drawing/2014/main" val="10009"/>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dirty="0"/>
                    </a:p>
                  </a:txBody>
                  <a:tcPr/>
                </a:tc>
                <a:extLst>
                  <a:ext uri="{0D108BD9-81ED-4DB2-BD59-A6C34878D82A}">
                    <a16:rowId xmlns:a16="http://schemas.microsoft.com/office/drawing/2014/main" val="10010"/>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dirty="0"/>
                    </a:p>
                  </a:txBody>
                  <a:tcPr/>
                </a:tc>
                <a:extLst>
                  <a:ext uri="{0D108BD9-81ED-4DB2-BD59-A6C34878D82A}">
                    <a16:rowId xmlns:a16="http://schemas.microsoft.com/office/drawing/2014/main" val="10011"/>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dirty="0"/>
                    </a:p>
                  </a:txBody>
                  <a:tcPr/>
                </a:tc>
                <a:extLst>
                  <a:ext uri="{0D108BD9-81ED-4DB2-BD59-A6C34878D82A}">
                    <a16:rowId xmlns:a16="http://schemas.microsoft.com/office/drawing/2014/main" val="10012"/>
                  </a:ext>
                </a:extLst>
              </a:tr>
              <a:tr h="130629">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a:p>
                  </a:txBody>
                  <a:tcPr/>
                </a:tc>
                <a:tc>
                  <a:txBody>
                    <a:bodyPr/>
                    <a:lstStyle/>
                    <a:p>
                      <a:endParaRPr lang="en-US" sz="200" dirty="0"/>
                    </a:p>
                  </a:txBody>
                  <a:tcPr/>
                </a:tc>
                <a:extLst>
                  <a:ext uri="{0D108BD9-81ED-4DB2-BD59-A6C34878D82A}">
                    <a16:rowId xmlns:a16="http://schemas.microsoft.com/office/drawing/2014/main" val="10013"/>
                  </a:ext>
                </a:extLst>
              </a:tr>
            </a:tbl>
          </a:graphicData>
        </a:graphic>
      </p:graphicFrame>
      <p:sp>
        <p:nvSpPr>
          <p:cNvPr id="16" name="TextBox 15"/>
          <p:cNvSpPr txBox="1"/>
          <p:nvPr/>
        </p:nvSpPr>
        <p:spPr>
          <a:xfrm>
            <a:off x="310003" y="816570"/>
            <a:ext cx="6439077" cy="646331"/>
          </a:xfrm>
          <a:prstGeom prst="rect">
            <a:avLst/>
          </a:prstGeom>
          <a:noFill/>
        </p:spPr>
        <p:txBody>
          <a:bodyPr wrap="square" rtlCol="0">
            <a:spAutoFit/>
          </a:bodyPr>
          <a:lstStyle/>
          <a:p>
            <a:r>
              <a:rPr lang="en-US" sz="1200" dirty="0" smtClean="0">
                <a:latin typeface="Arial" pitchFamily="34" charset="0"/>
                <a:cs typeface="Arial" pitchFamily="34" charset="0"/>
              </a:rPr>
              <a:t>Somewhere along the way in a math class in elementary, middle or high school, you may have encountered the idea of graphing lines and thinking about the equations that represent those lines.  Let’s think about this idea using the hypothetical example of several runners.</a:t>
            </a:r>
            <a:endParaRPr lang="en-US" sz="1200" dirty="0">
              <a:latin typeface="Arial" pitchFamily="34" charset="0"/>
              <a:cs typeface="Arial" pitchFamily="34" charset="0"/>
            </a:endParaRPr>
          </a:p>
        </p:txBody>
      </p:sp>
      <p:sp>
        <p:nvSpPr>
          <p:cNvPr id="17" name="TextBox 16"/>
          <p:cNvSpPr txBox="1"/>
          <p:nvPr/>
        </p:nvSpPr>
        <p:spPr>
          <a:xfrm>
            <a:off x="685800" y="317500"/>
            <a:ext cx="5486400" cy="461665"/>
          </a:xfrm>
          <a:prstGeom prst="rect">
            <a:avLst/>
          </a:prstGeom>
          <a:noFill/>
        </p:spPr>
        <p:txBody>
          <a:bodyPr wrap="square" rtlCol="0">
            <a:spAutoFit/>
          </a:bodyPr>
          <a:lstStyle/>
          <a:p>
            <a:pPr algn="ctr"/>
            <a:r>
              <a:rPr lang="en-US" sz="2400" dirty="0" smtClean="0">
                <a:latin typeface="Arial" pitchFamily="34" charset="0"/>
                <a:cs typeface="Arial" pitchFamily="34" charset="0"/>
              </a:rPr>
              <a:t>The Idea Of Regression</a:t>
            </a:r>
            <a:endParaRPr lang="en-US" sz="2400" dirty="0">
              <a:latin typeface="Arial" pitchFamily="34" charset="0"/>
              <a:cs typeface="Arial" pitchFamily="34" charset="0"/>
            </a:endParaRPr>
          </a:p>
        </p:txBody>
      </p:sp>
      <p:cxnSp>
        <p:nvCxnSpPr>
          <p:cNvPr id="5" name="Straight Connector 4"/>
          <p:cNvCxnSpPr/>
          <p:nvPr/>
        </p:nvCxnSpPr>
        <p:spPr>
          <a:xfrm>
            <a:off x="685800" y="1587500"/>
            <a:ext cx="0" cy="20574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flipH="1">
            <a:off x="533400" y="3492500"/>
            <a:ext cx="2133600" cy="0"/>
          </a:xfrm>
          <a:prstGeom prst="line">
            <a:avLst/>
          </a:prstGeom>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723900" y="3504168"/>
            <a:ext cx="2036455" cy="369332"/>
          </a:xfrm>
          <a:prstGeom prst="rect">
            <a:avLst/>
          </a:prstGeom>
          <a:noFill/>
        </p:spPr>
        <p:txBody>
          <a:bodyPr wrap="none" rtlCol="0">
            <a:spAutoFit/>
          </a:bodyPr>
          <a:lstStyle/>
          <a:p>
            <a:r>
              <a:rPr lang="en-US" dirty="0" smtClean="0"/>
              <a:t>time (hours) (x axis)</a:t>
            </a:r>
            <a:endParaRPr lang="en-US" dirty="0"/>
          </a:p>
        </p:txBody>
      </p:sp>
      <p:sp>
        <p:nvSpPr>
          <p:cNvPr id="19" name="TextBox 18"/>
          <p:cNvSpPr txBox="1"/>
          <p:nvPr/>
        </p:nvSpPr>
        <p:spPr>
          <a:xfrm rot="16200000">
            <a:off x="-765356" y="2495611"/>
            <a:ext cx="2357248" cy="369332"/>
          </a:xfrm>
          <a:prstGeom prst="rect">
            <a:avLst/>
          </a:prstGeom>
          <a:noFill/>
        </p:spPr>
        <p:txBody>
          <a:bodyPr wrap="none" rtlCol="0">
            <a:spAutoFit/>
          </a:bodyPr>
          <a:lstStyle/>
          <a:p>
            <a:r>
              <a:rPr lang="en-US" dirty="0" smtClean="0"/>
              <a:t>distance (miles) (y axis)</a:t>
            </a:r>
            <a:endParaRPr lang="en-US" dirty="0"/>
          </a:p>
        </p:txBody>
      </p:sp>
      <p:sp>
        <p:nvSpPr>
          <p:cNvPr id="25" name="TextBox 24"/>
          <p:cNvSpPr txBox="1"/>
          <p:nvPr/>
        </p:nvSpPr>
        <p:spPr>
          <a:xfrm>
            <a:off x="2819400" y="1587500"/>
            <a:ext cx="3657600" cy="2123658"/>
          </a:xfrm>
          <a:prstGeom prst="rect">
            <a:avLst/>
          </a:prstGeom>
          <a:noFill/>
        </p:spPr>
        <p:txBody>
          <a:bodyPr wrap="square" rtlCol="0">
            <a:spAutoFit/>
          </a:bodyPr>
          <a:lstStyle/>
          <a:p>
            <a:r>
              <a:rPr lang="en-US" sz="1200" dirty="0" smtClean="0">
                <a:latin typeface="Arial" pitchFamily="34" charset="0"/>
                <a:cs typeface="Arial" pitchFamily="34" charset="0"/>
              </a:rPr>
              <a:t>The </a:t>
            </a:r>
            <a:r>
              <a:rPr lang="en-US" sz="1200" dirty="0" smtClean="0">
                <a:solidFill>
                  <a:schemeClr val="accent6"/>
                </a:solidFill>
                <a:latin typeface="Arial" pitchFamily="34" charset="0"/>
                <a:cs typeface="Arial" pitchFamily="34" charset="0"/>
              </a:rPr>
              <a:t>orange</a:t>
            </a:r>
            <a:r>
              <a:rPr lang="en-US" sz="1200" dirty="0" smtClean="0">
                <a:latin typeface="Arial" pitchFamily="34" charset="0"/>
                <a:cs typeface="Arial" pitchFamily="34" charset="0"/>
              </a:rPr>
              <a:t> line represents a runner who runs 6 miles every hour.  In 2 hours, this person will have run 12 miles, and if that runner continued for 3 hours of running, they would run 18 miles.</a:t>
            </a:r>
          </a:p>
          <a:p>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We can write an equation that represents the distance run in several equivalent ways:</a:t>
            </a:r>
          </a:p>
          <a:p>
            <a:endParaRPr lang="en-US" sz="1200" dirty="0" smtClean="0">
              <a:latin typeface="Arial" pitchFamily="34" charset="0"/>
              <a:cs typeface="Arial" pitchFamily="34" charset="0"/>
            </a:endParaRPr>
          </a:p>
          <a:p>
            <a:pPr>
              <a:buFont typeface="Arial" pitchFamily="34" charset="0"/>
              <a:buChar char="•"/>
            </a:pPr>
            <a:r>
              <a:rPr lang="en-US" sz="1200" dirty="0" smtClean="0">
                <a:latin typeface="Arial" pitchFamily="34" charset="0"/>
                <a:cs typeface="Arial" pitchFamily="34" charset="0"/>
              </a:rPr>
              <a:t>distance = 6 * time</a:t>
            </a:r>
          </a:p>
          <a:p>
            <a:pPr>
              <a:buFont typeface="Arial" pitchFamily="34" charset="0"/>
              <a:buChar char="•"/>
            </a:pPr>
            <a:r>
              <a:rPr lang="en-US" sz="1200" dirty="0" smtClean="0">
                <a:latin typeface="Arial" pitchFamily="34" charset="0"/>
                <a:cs typeface="Arial" pitchFamily="34" charset="0"/>
              </a:rPr>
              <a:t>miles = 6 * hours</a:t>
            </a:r>
          </a:p>
          <a:p>
            <a:pPr>
              <a:buFont typeface="Arial" pitchFamily="34" charset="0"/>
              <a:buChar char="•"/>
            </a:pPr>
            <a:r>
              <a:rPr lang="en-US" sz="1200" dirty="0" smtClean="0">
                <a:latin typeface="Arial" pitchFamily="34" charset="0"/>
                <a:cs typeface="Arial" pitchFamily="34" charset="0"/>
              </a:rPr>
              <a:t>y = 6* x</a:t>
            </a:r>
            <a:endParaRPr lang="en-US" sz="1200" dirty="0">
              <a:latin typeface="Arial" pitchFamily="34" charset="0"/>
              <a:cs typeface="Arial" pitchFamily="34" charset="0"/>
            </a:endParaRPr>
          </a:p>
        </p:txBody>
      </p:sp>
      <p:sp>
        <p:nvSpPr>
          <p:cNvPr id="26" name="TextBox 25"/>
          <p:cNvSpPr txBox="1"/>
          <p:nvPr/>
        </p:nvSpPr>
        <p:spPr>
          <a:xfrm>
            <a:off x="317500" y="3820636"/>
            <a:ext cx="6223000" cy="1200329"/>
          </a:xfrm>
          <a:prstGeom prst="rect">
            <a:avLst/>
          </a:prstGeom>
          <a:noFill/>
        </p:spPr>
        <p:txBody>
          <a:bodyPr wrap="square" rtlCol="0">
            <a:spAutoFit/>
          </a:bodyPr>
          <a:lstStyle/>
          <a:p>
            <a:r>
              <a:rPr lang="en-US" sz="1200" dirty="0" smtClean="0">
                <a:latin typeface="Arial" pitchFamily="34" charset="0"/>
                <a:cs typeface="Arial" pitchFamily="34" charset="0"/>
              </a:rPr>
              <a:t>In this case, the runner’s speed (6 miles </a:t>
            </a:r>
            <a:r>
              <a:rPr lang="en-US" sz="1200" u="sng" dirty="0" smtClean="0">
                <a:latin typeface="Arial" pitchFamily="34" charset="0"/>
                <a:cs typeface="Arial" pitchFamily="34" charset="0"/>
              </a:rPr>
              <a:t>per</a:t>
            </a:r>
            <a:r>
              <a:rPr lang="en-US" sz="1200" dirty="0" smtClean="0">
                <a:latin typeface="Arial" pitchFamily="34" charset="0"/>
                <a:cs typeface="Arial" pitchFamily="34" charset="0"/>
              </a:rPr>
              <a:t> hour) is what we call the </a:t>
            </a:r>
            <a:r>
              <a:rPr lang="en-US" sz="1200" i="1" dirty="0" smtClean="0">
                <a:latin typeface="Arial" pitchFamily="34" charset="0"/>
                <a:cs typeface="Arial" pitchFamily="34" charset="0"/>
              </a:rPr>
              <a:t>slope </a:t>
            </a:r>
            <a:r>
              <a:rPr lang="en-US" sz="1200" dirty="0" smtClean="0">
                <a:latin typeface="Arial" pitchFamily="34" charset="0"/>
                <a:cs typeface="Arial" pitchFamily="34" charset="0"/>
              </a:rPr>
              <a:t>of the line. The </a:t>
            </a:r>
            <a:r>
              <a:rPr lang="en-US" sz="1200" dirty="0" smtClean="0">
                <a:solidFill>
                  <a:schemeClr val="accent6"/>
                </a:solidFill>
                <a:latin typeface="Arial" pitchFamily="34" charset="0"/>
                <a:cs typeface="Arial" pitchFamily="34" charset="0"/>
              </a:rPr>
              <a:t>orange</a:t>
            </a:r>
            <a:r>
              <a:rPr lang="en-US" sz="1200" dirty="0" smtClean="0">
                <a:latin typeface="Arial" pitchFamily="34" charset="0"/>
                <a:cs typeface="Arial" pitchFamily="34" charset="0"/>
              </a:rPr>
              <a:t> runner is getting 6 miles of distance for every hour spent running.  Economists sometimes talk about this idea as the “rate of return”:  For every hour of running, the </a:t>
            </a:r>
            <a:r>
              <a:rPr lang="en-US" sz="1200" dirty="0" smtClean="0">
                <a:solidFill>
                  <a:schemeClr val="accent6"/>
                </a:solidFill>
                <a:latin typeface="Arial" pitchFamily="34" charset="0"/>
                <a:cs typeface="Arial" pitchFamily="34" charset="0"/>
              </a:rPr>
              <a:t>orange </a:t>
            </a:r>
            <a:r>
              <a:rPr lang="en-US" sz="1200" dirty="0" smtClean="0">
                <a:latin typeface="Arial" pitchFamily="34" charset="0"/>
                <a:cs typeface="Arial" pitchFamily="34" charset="0"/>
              </a:rPr>
              <a:t>runner gets 6 miles of distance.  </a:t>
            </a:r>
          </a:p>
          <a:p>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Imagine now two other runners, represented by a </a:t>
            </a:r>
            <a:r>
              <a:rPr lang="en-US" sz="1200" dirty="0" smtClean="0">
                <a:solidFill>
                  <a:srgbClr val="C00000"/>
                </a:solidFill>
                <a:latin typeface="Arial" pitchFamily="34" charset="0"/>
                <a:cs typeface="Arial" pitchFamily="34" charset="0"/>
              </a:rPr>
              <a:t>red</a:t>
            </a:r>
            <a:r>
              <a:rPr lang="en-US" sz="1200" dirty="0" smtClean="0">
                <a:latin typeface="Arial" pitchFamily="34" charset="0"/>
                <a:cs typeface="Arial" pitchFamily="34" charset="0"/>
              </a:rPr>
              <a:t> line and a </a:t>
            </a:r>
            <a:r>
              <a:rPr lang="en-US" sz="1200" dirty="0" smtClean="0">
                <a:solidFill>
                  <a:schemeClr val="tx2"/>
                </a:solidFill>
                <a:latin typeface="Arial" pitchFamily="34" charset="0"/>
                <a:cs typeface="Arial" pitchFamily="34" charset="0"/>
              </a:rPr>
              <a:t>blue</a:t>
            </a:r>
            <a:r>
              <a:rPr lang="en-US" sz="1200" dirty="0" smtClean="0">
                <a:solidFill>
                  <a:srgbClr val="00B050"/>
                </a:solidFill>
                <a:latin typeface="Arial" pitchFamily="34" charset="0"/>
                <a:cs typeface="Arial" pitchFamily="34" charset="0"/>
              </a:rPr>
              <a:t> </a:t>
            </a:r>
            <a:r>
              <a:rPr lang="en-US" sz="1200" dirty="0" smtClean="0">
                <a:latin typeface="Arial" pitchFamily="34" charset="0"/>
                <a:cs typeface="Arial" pitchFamily="34" charset="0"/>
              </a:rPr>
              <a:t>line.  </a:t>
            </a:r>
            <a:endParaRPr lang="en-US" sz="1200" dirty="0">
              <a:latin typeface="Arial" pitchFamily="34" charset="0"/>
              <a:cs typeface="Arial" pitchFamily="34" charset="0"/>
            </a:endParaRPr>
          </a:p>
        </p:txBody>
      </p:sp>
      <p:grpSp>
        <p:nvGrpSpPr>
          <p:cNvPr id="28" name="Group 27"/>
          <p:cNvGrpSpPr/>
          <p:nvPr/>
        </p:nvGrpSpPr>
        <p:grpSpPr>
          <a:xfrm>
            <a:off x="228600" y="5130800"/>
            <a:ext cx="2438399" cy="2286000"/>
            <a:chOff x="228601" y="2057400"/>
            <a:chExt cx="2438399" cy="2286000"/>
          </a:xfrm>
        </p:grpSpPr>
        <p:cxnSp>
          <p:nvCxnSpPr>
            <p:cNvPr id="29" name="Straight Connector 28"/>
            <p:cNvCxnSpPr/>
            <p:nvPr/>
          </p:nvCxnSpPr>
          <p:spPr>
            <a:xfrm>
              <a:off x="685800" y="2057400"/>
              <a:ext cx="0" cy="205740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flipH="1">
              <a:off x="533400" y="3962400"/>
              <a:ext cx="2133600"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flipH="1">
              <a:off x="685800" y="2362200"/>
              <a:ext cx="762000" cy="1600200"/>
            </a:xfrm>
            <a:prstGeom prst="line">
              <a:avLst/>
            </a:prstGeom>
          </p:spPr>
          <p:style>
            <a:lnRef idx="3">
              <a:schemeClr val="accent6"/>
            </a:lnRef>
            <a:fillRef idx="0">
              <a:schemeClr val="accent6"/>
            </a:fillRef>
            <a:effectRef idx="2">
              <a:schemeClr val="accent6"/>
            </a:effectRef>
            <a:fontRef idx="minor">
              <a:schemeClr val="tx1"/>
            </a:fontRef>
          </p:style>
        </p:cxnSp>
        <p:sp>
          <p:nvSpPr>
            <p:cNvPr id="32" name="TextBox 31"/>
            <p:cNvSpPr txBox="1"/>
            <p:nvPr/>
          </p:nvSpPr>
          <p:spPr>
            <a:xfrm>
              <a:off x="990600" y="3974068"/>
              <a:ext cx="1374928" cy="369332"/>
            </a:xfrm>
            <a:prstGeom prst="rect">
              <a:avLst/>
            </a:prstGeom>
            <a:noFill/>
          </p:spPr>
          <p:txBody>
            <a:bodyPr wrap="none" rtlCol="0">
              <a:spAutoFit/>
            </a:bodyPr>
            <a:lstStyle/>
            <a:p>
              <a:r>
                <a:rPr lang="en-US" dirty="0" smtClean="0"/>
                <a:t>time (hours)</a:t>
              </a:r>
              <a:endParaRPr lang="en-US" dirty="0"/>
            </a:p>
          </p:txBody>
        </p:sp>
        <p:sp>
          <p:nvSpPr>
            <p:cNvPr id="33" name="TextBox 32"/>
            <p:cNvSpPr txBox="1"/>
            <p:nvPr/>
          </p:nvSpPr>
          <p:spPr>
            <a:xfrm rot="16200000">
              <a:off x="-424976" y="2965511"/>
              <a:ext cx="1676485" cy="369332"/>
            </a:xfrm>
            <a:prstGeom prst="rect">
              <a:avLst/>
            </a:prstGeom>
            <a:noFill/>
          </p:spPr>
          <p:txBody>
            <a:bodyPr wrap="none" rtlCol="0">
              <a:spAutoFit/>
            </a:bodyPr>
            <a:lstStyle/>
            <a:p>
              <a:r>
                <a:rPr lang="en-US" dirty="0" smtClean="0"/>
                <a:t>distance (miles)</a:t>
              </a:r>
              <a:endParaRPr lang="en-US" dirty="0"/>
            </a:p>
          </p:txBody>
        </p:sp>
      </p:grpSp>
      <p:cxnSp>
        <p:nvCxnSpPr>
          <p:cNvPr id="36" name="Straight Connector 35"/>
          <p:cNvCxnSpPr/>
          <p:nvPr/>
        </p:nvCxnSpPr>
        <p:spPr>
          <a:xfrm flipH="1">
            <a:off x="685800" y="6230112"/>
            <a:ext cx="752856" cy="780288"/>
          </a:xfrm>
          <a:prstGeom prst="line">
            <a:avLst/>
          </a:prstGeom>
        </p:spPr>
        <p:style>
          <a:lnRef idx="3">
            <a:schemeClr val="accent2"/>
          </a:lnRef>
          <a:fillRef idx="0">
            <a:schemeClr val="accent2"/>
          </a:fillRef>
          <a:effectRef idx="2">
            <a:schemeClr val="accent2"/>
          </a:effectRef>
          <a:fontRef idx="minor">
            <a:schemeClr val="tx1"/>
          </a:fontRef>
        </p:style>
      </p:cxnSp>
      <p:sp>
        <p:nvSpPr>
          <p:cNvPr id="38" name="TextBox 37"/>
          <p:cNvSpPr txBox="1"/>
          <p:nvPr/>
        </p:nvSpPr>
        <p:spPr>
          <a:xfrm>
            <a:off x="2819400" y="5170031"/>
            <a:ext cx="3657600" cy="1938992"/>
          </a:xfrm>
          <a:prstGeom prst="rect">
            <a:avLst/>
          </a:prstGeom>
          <a:noFill/>
          <a:ln>
            <a:noFill/>
          </a:ln>
        </p:spPr>
        <p:txBody>
          <a:bodyPr wrap="square" rtlCol="0">
            <a:spAutoFit/>
          </a:bodyPr>
          <a:lstStyle/>
          <a:p>
            <a:r>
              <a:rPr lang="en-US" sz="1200" dirty="0" smtClean="0">
                <a:latin typeface="Arial" pitchFamily="34" charset="0"/>
                <a:cs typeface="Arial" pitchFamily="34" charset="0"/>
              </a:rPr>
              <a:t>The </a:t>
            </a:r>
            <a:r>
              <a:rPr lang="en-US" sz="1200" dirty="0" smtClean="0">
                <a:solidFill>
                  <a:srgbClr val="C00000"/>
                </a:solidFill>
                <a:latin typeface="Arial" pitchFamily="34" charset="0"/>
                <a:cs typeface="Arial" pitchFamily="34" charset="0"/>
              </a:rPr>
              <a:t>red</a:t>
            </a:r>
            <a:r>
              <a:rPr lang="en-US" sz="1200" dirty="0" smtClean="0">
                <a:latin typeface="Arial" pitchFamily="34" charset="0"/>
                <a:cs typeface="Arial" pitchFamily="34" charset="0"/>
              </a:rPr>
              <a:t> runner starts at the same place as the </a:t>
            </a:r>
            <a:r>
              <a:rPr lang="en-US" sz="1200" dirty="0" smtClean="0">
                <a:solidFill>
                  <a:schemeClr val="accent6"/>
                </a:solidFill>
                <a:latin typeface="Arial" pitchFamily="34" charset="0"/>
                <a:cs typeface="Arial" pitchFamily="34" charset="0"/>
              </a:rPr>
              <a:t>orange</a:t>
            </a:r>
            <a:r>
              <a:rPr lang="en-US" sz="1200" dirty="0" smtClean="0">
                <a:latin typeface="Arial" pitchFamily="34" charset="0"/>
                <a:cs typeface="Arial" pitchFamily="34" charset="0"/>
              </a:rPr>
              <a:t> runner, but runs at a slower 3 mile per hour pace.  We can say that the </a:t>
            </a:r>
            <a:r>
              <a:rPr lang="en-US" sz="1200" i="1" dirty="0" smtClean="0">
                <a:latin typeface="Arial" pitchFamily="34" charset="0"/>
                <a:cs typeface="Arial" pitchFamily="34" charset="0"/>
              </a:rPr>
              <a:t>slope</a:t>
            </a:r>
            <a:r>
              <a:rPr lang="en-US" sz="1200" dirty="0" smtClean="0">
                <a:latin typeface="Arial" pitchFamily="34" charset="0"/>
                <a:cs typeface="Arial" pitchFamily="34" charset="0"/>
              </a:rPr>
              <a:t> of the </a:t>
            </a:r>
            <a:r>
              <a:rPr lang="en-US" sz="1200" dirty="0" smtClean="0">
                <a:solidFill>
                  <a:srgbClr val="C00000"/>
                </a:solidFill>
                <a:latin typeface="Arial" pitchFamily="34" charset="0"/>
                <a:cs typeface="Arial" pitchFamily="34" charset="0"/>
              </a:rPr>
              <a:t>red</a:t>
            </a:r>
            <a:r>
              <a:rPr lang="en-US" sz="1200" dirty="0" smtClean="0">
                <a:latin typeface="Arial" pitchFamily="34" charset="0"/>
                <a:cs typeface="Arial" pitchFamily="34" charset="0"/>
              </a:rPr>
              <a:t> runner’s line is </a:t>
            </a:r>
            <a:r>
              <a:rPr lang="en-US" sz="1200" u="sng" dirty="0" smtClean="0">
                <a:latin typeface="Arial" pitchFamily="34" charset="0"/>
                <a:cs typeface="Arial" pitchFamily="34" charset="0"/>
              </a:rPr>
              <a:t>flatter</a:t>
            </a:r>
            <a:r>
              <a:rPr lang="en-US" sz="1200" dirty="0" smtClean="0">
                <a:latin typeface="Arial" pitchFamily="34" charset="0"/>
                <a:cs typeface="Arial" pitchFamily="34" charset="0"/>
              </a:rPr>
              <a:t> than the line for the </a:t>
            </a:r>
            <a:r>
              <a:rPr lang="en-US" sz="1200" dirty="0" smtClean="0">
                <a:solidFill>
                  <a:schemeClr val="accent6"/>
                </a:solidFill>
                <a:latin typeface="Arial" pitchFamily="34" charset="0"/>
                <a:cs typeface="Arial" pitchFamily="34" charset="0"/>
              </a:rPr>
              <a:t>orange</a:t>
            </a:r>
            <a:r>
              <a:rPr lang="en-US" sz="1200" dirty="0" smtClean="0">
                <a:latin typeface="Arial" pitchFamily="34" charset="0"/>
                <a:cs typeface="Arial" pitchFamily="34" charset="0"/>
              </a:rPr>
              <a:t> runner.  In fact, this </a:t>
            </a:r>
            <a:r>
              <a:rPr lang="en-US" sz="1200" i="1" dirty="0" smtClean="0">
                <a:latin typeface="Arial" pitchFamily="34" charset="0"/>
                <a:cs typeface="Arial" pitchFamily="34" charset="0"/>
              </a:rPr>
              <a:t>slope</a:t>
            </a:r>
            <a:r>
              <a:rPr lang="en-US" sz="1200" dirty="0" smtClean="0">
                <a:latin typeface="Arial" pitchFamily="34" charset="0"/>
                <a:cs typeface="Arial" pitchFamily="34" charset="0"/>
              </a:rPr>
              <a:t> is 3 miles per hour.</a:t>
            </a:r>
          </a:p>
          <a:p>
            <a:endParaRPr lang="en-US" sz="1200" dirty="0">
              <a:latin typeface="Arial" pitchFamily="34" charset="0"/>
              <a:cs typeface="Arial" pitchFamily="34" charset="0"/>
            </a:endParaRPr>
          </a:p>
          <a:p>
            <a:r>
              <a:rPr lang="en-US" sz="1200" dirty="0" smtClean="0">
                <a:latin typeface="Arial" pitchFamily="34" charset="0"/>
                <a:cs typeface="Arial" pitchFamily="34" charset="0"/>
              </a:rPr>
              <a:t>The </a:t>
            </a:r>
            <a:r>
              <a:rPr lang="en-US" sz="1200" dirty="0" smtClean="0">
                <a:solidFill>
                  <a:schemeClr val="tx2"/>
                </a:solidFill>
                <a:latin typeface="Arial" pitchFamily="34" charset="0"/>
                <a:cs typeface="Arial" pitchFamily="34" charset="0"/>
              </a:rPr>
              <a:t>blue</a:t>
            </a:r>
            <a:r>
              <a:rPr lang="en-US" sz="1200" dirty="0" smtClean="0">
                <a:solidFill>
                  <a:srgbClr val="00B050"/>
                </a:solidFill>
                <a:latin typeface="Arial" pitchFamily="34" charset="0"/>
                <a:cs typeface="Arial" pitchFamily="34" charset="0"/>
              </a:rPr>
              <a:t> </a:t>
            </a:r>
            <a:r>
              <a:rPr lang="en-US" sz="1200" dirty="0" smtClean="0">
                <a:latin typeface="Arial" pitchFamily="34" charset="0"/>
                <a:cs typeface="Arial" pitchFamily="34" charset="0"/>
              </a:rPr>
              <a:t>runner’s situation is somewhat different.  The </a:t>
            </a:r>
            <a:r>
              <a:rPr lang="en-US" sz="1200" dirty="0" smtClean="0">
                <a:solidFill>
                  <a:schemeClr val="tx2"/>
                </a:solidFill>
                <a:latin typeface="Arial" pitchFamily="34" charset="0"/>
                <a:cs typeface="Arial" pitchFamily="34" charset="0"/>
              </a:rPr>
              <a:t>blue</a:t>
            </a:r>
            <a:r>
              <a:rPr lang="en-US" sz="1200" dirty="0" smtClean="0">
                <a:solidFill>
                  <a:srgbClr val="00B050"/>
                </a:solidFill>
                <a:latin typeface="Arial" pitchFamily="34" charset="0"/>
                <a:cs typeface="Arial" pitchFamily="34" charset="0"/>
              </a:rPr>
              <a:t> </a:t>
            </a:r>
            <a:r>
              <a:rPr lang="en-US" sz="1200" dirty="0" smtClean="0">
                <a:latin typeface="Arial" pitchFamily="34" charset="0"/>
                <a:cs typeface="Arial" pitchFamily="34" charset="0"/>
              </a:rPr>
              <a:t>runner runs at the same speed as the </a:t>
            </a:r>
            <a:r>
              <a:rPr lang="en-US" sz="1200" dirty="0" smtClean="0">
                <a:solidFill>
                  <a:schemeClr val="accent6"/>
                </a:solidFill>
                <a:latin typeface="Arial" pitchFamily="34" charset="0"/>
                <a:cs typeface="Arial" pitchFamily="34" charset="0"/>
              </a:rPr>
              <a:t>orange</a:t>
            </a:r>
            <a:r>
              <a:rPr lang="en-US" sz="1200" dirty="0" smtClean="0">
                <a:latin typeface="Arial" pitchFamily="34" charset="0"/>
                <a:cs typeface="Arial" pitchFamily="34" charset="0"/>
              </a:rPr>
              <a:t> runner. We can say that their lines on the graph have the same </a:t>
            </a:r>
            <a:r>
              <a:rPr lang="en-US" sz="1200" i="1" dirty="0" smtClean="0">
                <a:latin typeface="Arial" pitchFamily="34" charset="0"/>
                <a:cs typeface="Arial" pitchFamily="34" charset="0"/>
              </a:rPr>
              <a:t>slope</a:t>
            </a:r>
            <a:r>
              <a:rPr lang="en-US" sz="1200" dirty="0" smtClean="0">
                <a:latin typeface="Arial" pitchFamily="34" charset="0"/>
                <a:cs typeface="Arial" pitchFamily="34" charset="0"/>
              </a:rPr>
              <a:t>. </a:t>
            </a:r>
            <a:endParaRPr lang="en-US" sz="1200" dirty="0">
              <a:latin typeface="Arial" pitchFamily="34" charset="0"/>
              <a:cs typeface="Arial" pitchFamily="34" charset="0"/>
            </a:endParaRPr>
          </a:p>
        </p:txBody>
      </p:sp>
      <p:cxnSp>
        <p:nvCxnSpPr>
          <p:cNvPr id="39" name="Straight Connector 38"/>
          <p:cNvCxnSpPr/>
          <p:nvPr/>
        </p:nvCxnSpPr>
        <p:spPr>
          <a:xfrm flipH="1">
            <a:off x="682625" y="5170488"/>
            <a:ext cx="762000" cy="1566862"/>
          </a:xfrm>
          <a:prstGeom prst="line">
            <a:avLst/>
          </a:prstGeom>
          <a:ln/>
        </p:spPr>
        <p:style>
          <a:lnRef idx="3">
            <a:schemeClr val="accent1"/>
          </a:lnRef>
          <a:fillRef idx="0">
            <a:schemeClr val="accent1"/>
          </a:fillRef>
          <a:effectRef idx="2">
            <a:schemeClr val="accent1"/>
          </a:effectRef>
          <a:fontRef idx="minor">
            <a:schemeClr val="tx1"/>
          </a:fontRef>
        </p:style>
      </p:cxnSp>
      <p:sp>
        <p:nvSpPr>
          <p:cNvPr id="46" name="TextBox 45"/>
          <p:cNvSpPr txBox="1"/>
          <p:nvPr/>
        </p:nvSpPr>
        <p:spPr>
          <a:xfrm>
            <a:off x="317500" y="7389336"/>
            <a:ext cx="6223000" cy="1569660"/>
          </a:xfrm>
          <a:prstGeom prst="rect">
            <a:avLst/>
          </a:prstGeom>
          <a:noFill/>
        </p:spPr>
        <p:txBody>
          <a:bodyPr wrap="square" rtlCol="0">
            <a:spAutoFit/>
          </a:bodyPr>
          <a:lstStyle/>
          <a:p>
            <a:r>
              <a:rPr lang="en-US" sz="1200" dirty="0" smtClean="0">
                <a:latin typeface="Arial" pitchFamily="34" charset="0"/>
                <a:cs typeface="Arial" pitchFamily="34" charset="0"/>
              </a:rPr>
              <a:t>But after two hours of running, the </a:t>
            </a:r>
            <a:r>
              <a:rPr lang="en-US" sz="1200" dirty="0" smtClean="0">
                <a:solidFill>
                  <a:schemeClr val="tx2"/>
                </a:solidFill>
                <a:latin typeface="Arial" pitchFamily="34" charset="0"/>
                <a:cs typeface="Arial" pitchFamily="34" charset="0"/>
              </a:rPr>
              <a:t>blue</a:t>
            </a:r>
            <a:r>
              <a:rPr lang="en-US" sz="1200" dirty="0" smtClean="0">
                <a:latin typeface="Arial" pitchFamily="34" charset="0"/>
                <a:cs typeface="Arial" pitchFamily="34" charset="0"/>
              </a:rPr>
              <a:t> runner is further along because the </a:t>
            </a:r>
            <a:r>
              <a:rPr lang="en-US" sz="1200" dirty="0" smtClean="0">
                <a:solidFill>
                  <a:schemeClr val="tx2"/>
                </a:solidFill>
                <a:latin typeface="Arial" pitchFamily="34" charset="0"/>
                <a:cs typeface="Arial" pitchFamily="34" charset="0"/>
              </a:rPr>
              <a:t>blue</a:t>
            </a:r>
            <a:r>
              <a:rPr lang="en-US" sz="1200" dirty="0" smtClean="0">
                <a:latin typeface="Arial" pitchFamily="34" charset="0"/>
                <a:cs typeface="Arial" pitchFamily="34" charset="0"/>
              </a:rPr>
              <a:t> runner </a:t>
            </a:r>
            <a:r>
              <a:rPr lang="en-US" sz="1200" u="sng" dirty="0" smtClean="0">
                <a:latin typeface="Arial" pitchFamily="34" charset="0"/>
                <a:cs typeface="Arial" pitchFamily="34" charset="0"/>
              </a:rPr>
              <a:t>started</a:t>
            </a:r>
            <a:r>
              <a:rPr lang="en-US" sz="1200" dirty="0" smtClean="0">
                <a:latin typeface="Arial" pitchFamily="34" charset="0"/>
                <a:cs typeface="Arial" pitchFamily="34" charset="0"/>
              </a:rPr>
              <a:t> 2 miles ahead of the </a:t>
            </a:r>
            <a:r>
              <a:rPr lang="en-US" sz="1200" dirty="0" smtClean="0">
                <a:solidFill>
                  <a:schemeClr val="accent6"/>
                </a:solidFill>
                <a:latin typeface="Arial" pitchFamily="34" charset="0"/>
                <a:cs typeface="Arial" pitchFamily="34" charset="0"/>
              </a:rPr>
              <a:t>orange</a:t>
            </a:r>
            <a:r>
              <a:rPr lang="en-US" sz="1200" dirty="0" smtClean="0">
                <a:latin typeface="Arial" pitchFamily="34" charset="0"/>
                <a:cs typeface="Arial" pitchFamily="34" charset="0"/>
              </a:rPr>
              <a:t> runner.  We need a new term to describe this idea.  In graphing, and in statistics, we say that the </a:t>
            </a:r>
            <a:r>
              <a:rPr lang="en-US" sz="1200" dirty="0" smtClean="0">
                <a:solidFill>
                  <a:schemeClr val="tx2"/>
                </a:solidFill>
                <a:latin typeface="Arial" pitchFamily="34" charset="0"/>
                <a:cs typeface="Arial" pitchFamily="34" charset="0"/>
              </a:rPr>
              <a:t>blue</a:t>
            </a:r>
            <a:r>
              <a:rPr lang="en-US" sz="1200" dirty="0" smtClean="0">
                <a:solidFill>
                  <a:srgbClr val="00B050"/>
                </a:solidFill>
                <a:latin typeface="Arial" pitchFamily="34" charset="0"/>
                <a:cs typeface="Arial" pitchFamily="34" charset="0"/>
              </a:rPr>
              <a:t> </a:t>
            </a:r>
            <a:r>
              <a:rPr lang="en-US" sz="1200" dirty="0" smtClean="0">
                <a:latin typeface="Arial" pitchFamily="34" charset="0"/>
                <a:cs typeface="Arial" pitchFamily="34" charset="0"/>
              </a:rPr>
              <a:t>runner’s line </a:t>
            </a:r>
            <a:r>
              <a:rPr lang="en-US" sz="1200" i="1" dirty="0" smtClean="0">
                <a:latin typeface="Arial" pitchFamily="34" charset="0"/>
                <a:cs typeface="Arial" pitchFamily="34" charset="0"/>
              </a:rPr>
              <a:t>intercepts</a:t>
            </a:r>
            <a:r>
              <a:rPr lang="en-US" sz="1200" dirty="0" smtClean="0">
                <a:latin typeface="Arial" pitchFamily="34" charset="0"/>
                <a:cs typeface="Arial" pitchFamily="34" charset="0"/>
              </a:rPr>
              <a:t> the y axis at a higher point than the line for the </a:t>
            </a:r>
            <a:r>
              <a:rPr lang="en-US" sz="1200" dirty="0" smtClean="0">
                <a:solidFill>
                  <a:schemeClr val="accent6"/>
                </a:solidFill>
                <a:latin typeface="Arial" pitchFamily="34" charset="0"/>
                <a:cs typeface="Arial" pitchFamily="34" charset="0"/>
              </a:rPr>
              <a:t>orange</a:t>
            </a:r>
            <a:r>
              <a:rPr lang="en-US" sz="1200" dirty="0" smtClean="0">
                <a:latin typeface="Arial" pitchFamily="34" charset="0"/>
                <a:cs typeface="Arial" pitchFamily="34" charset="0"/>
              </a:rPr>
              <a:t> runner.  Put another way, the </a:t>
            </a:r>
            <a:r>
              <a:rPr lang="en-US" sz="1200" dirty="0" smtClean="0">
                <a:solidFill>
                  <a:schemeClr val="tx2"/>
                </a:solidFill>
                <a:latin typeface="Arial" pitchFamily="34" charset="0"/>
                <a:cs typeface="Arial" pitchFamily="34" charset="0"/>
              </a:rPr>
              <a:t>blue </a:t>
            </a:r>
            <a:r>
              <a:rPr lang="en-US" sz="1200" dirty="0" smtClean="0">
                <a:latin typeface="Arial" pitchFamily="34" charset="0"/>
                <a:cs typeface="Arial" pitchFamily="34" charset="0"/>
              </a:rPr>
              <a:t>runner has a higher </a:t>
            </a:r>
            <a:r>
              <a:rPr lang="en-US" sz="1200" i="1" dirty="0" smtClean="0">
                <a:latin typeface="Arial" pitchFamily="34" charset="0"/>
                <a:cs typeface="Arial" pitchFamily="34" charset="0"/>
              </a:rPr>
              <a:t>y-intercept</a:t>
            </a:r>
            <a:r>
              <a:rPr lang="en-US" sz="1200" dirty="0" smtClean="0">
                <a:latin typeface="Arial" pitchFamily="34" charset="0"/>
                <a:cs typeface="Arial" pitchFamily="34" charset="0"/>
              </a:rPr>
              <a:t> than the </a:t>
            </a:r>
            <a:r>
              <a:rPr lang="en-US" sz="1200" dirty="0" smtClean="0">
                <a:solidFill>
                  <a:schemeClr val="accent6"/>
                </a:solidFill>
                <a:latin typeface="Arial" pitchFamily="34" charset="0"/>
                <a:cs typeface="Arial" pitchFamily="34" charset="0"/>
              </a:rPr>
              <a:t>orange</a:t>
            </a:r>
            <a:r>
              <a:rPr lang="en-US" sz="1200" dirty="0" smtClean="0">
                <a:latin typeface="Arial" pitchFamily="34" charset="0"/>
                <a:cs typeface="Arial" pitchFamily="34" charset="0"/>
              </a:rPr>
              <a:t> runner.  </a:t>
            </a:r>
          </a:p>
          <a:p>
            <a:endParaRPr lang="en-US" sz="1200" dirty="0">
              <a:latin typeface="Arial" pitchFamily="34" charset="0"/>
              <a:cs typeface="Arial" pitchFamily="34" charset="0"/>
            </a:endParaRPr>
          </a:p>
          <a:p>
            <a:r>
              <a:rPr lang="en-US" sz="1200" dirty="0" smtClean="0">
                <a:latin typeface="Arial" pitchFamily="34" charset="0"/>
                <a:cs typeface="Arial" pitchFamily="34" charset="0"/>
              </a:rPr>
              <a:t>These two concepts of the </a:t>
            </a:r>
            <a:r>
              <a:rPr lang="en-US" sz="1200" i="1" dirty="0" smtClean="0">
                <a:latin typeface="Arial" pitchFamily="34" charset="0"/>
                <a:cs typeface="Arial" pitchFamily="34" charset="0"/>
              </a:rPr>
              <a:t>slope</a:t>
            </a:r>
            <a:r>
              <a:rPr lang="en-US" sz="1200" dirty="0" smtClean="0">
                <a:latin typeface="Arial" pitchFamily="34" charset="0"/>
                <a:cs typeface="Arial" pitchFamily="34" charset="0"/>
              </a:rPr>
              <a:t> and the </a:t>
            </a:r>
            <a:r>
              <a:rPr lang="en-US" sz="1200" i="1" dirty="0" smtClean="0">
                <a:latin typeface="Arial" pitchFamily="34" charset="0"/>
                <a:cs typeface="Arial" pitchFamily="34" charset="0"/>
              </a:rPr>
              <a:t>y-intercept</a:t>
            </a:r>
            <a:r>
              <a:rPr lang="en-US" sz="1200" dirty="0" smtClean="0">
                <a:latin typeface="Arial" pitchFamily="34" charset="0"/>
                <a:cs typeface="Arial" pitchFamily="34" charset="0"/>
              </a:rPr>
              <a:t> are the foundations of the idea of regression.</a:t>
            </a:r>
            <a:endParaRPr lang="en-US" sz="1200" dirty="0">
              <a:latin typeface="Arial" pitchFamily="34" charset="0"/>
              <a:cs typeface="Arial" pitchFamily="34" charset="0"/>
            </a:endParaRPr>
          </a:p>
        </p:txBody>
      </p:sp>
      <p:pic>
        <p:nvPicPr>
          <p:cNvPr id="1026" name="Picture 2" descr="C:\Documents and Settings\agrogan\Local Settings\Temporary Internet Files\Content.IE5\TKRLNA26\MC900285844[1].wmf"/>
          <p:cNvPicPr>
            <a:picLocks noChangeAspect="1" noChangeArrowheads="1"/>
          </p:cNvPicPr>
          <p:nvPr/>
        </p:nvPicPr>
        <p:blipFill>
          <a:blip r:embed="rId2" cstate="print"/>
          <a:srcRect/>
          <a:stretch>
            <a:fillRect/>
          </a:stretch>
        </p:blipFill>
        <p:spPr bwMode="auto">
          <a:xfrm rot="17728396">
            <a:off x="921542" y="1930111"/>
            <a:ext cx="386608" cy="449737"/>
          </a:xfrm>
          <a:prstGeom prst="rect">
            <a:avLst/>
          </a:prstGeom>
          <a:noFill/>
        </p:spPr>
      </p:pic>
      <p:sp>
        <p:nvSpPr>
          <p:cNvPr id="24" name="Slide Number Placeholder 23"/>
          <p:cNvSpPr>
            <a:spLocks noGrp="1"/>
          </p:cNvSpPr>
          <p:nvPr>
            <p:ph type="sldNum" sz="quarter" idx="12"/>
          </p:nvPr>
        </p:nvSpPr>
        <p:spPr/>
        <p:txBody>
          <a:bodyPr/>
          <a:lstStyle/>
          <a:p>
            <a:fld id="{DD1C6B04-0F9E-4272-930E-744C83FB9113}" type="slidenum">
              <a:rPr lang="en-US" smtClean="0"/>
              <a:pPr/>
              <a:t>1</a:t>
            </a:fld>
            <a:endParaRPr lang="en-US"/>
          </a:p>
        </p:txBody>
      </p:sp>
      <p:cxnSp>
        <p:nvCxnSpPr>
          <p:cNvPr id="9" name="Straight Connector 8"/>
          <p:cNvCxnSpPr/>
          <p:nvPr/>
        </p:nvCxnSpPr>
        <p:spPr>
          <a:xfrm flipH="1">
            <a:off x="685800" y="1938528"/>
            <a:ext cx="765048" cy="1553972"/>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D1C6B04-0F9E-4272-930E-744C83FB9113}" type="slidenum">
              <a:rPr lang="en-US" smtClean="0"/>
              <a:pPr/>
              <a:t>2</a:t>
            </a:fld>
            <a:endParaRPr lang="en-US"/>
          </a:p>
        </p:txBody>
      </p:sp>
      <p:sp>
        <p:nvSpPr>
          <p:cNvPr id="3" name="TextBox 2"/>
          <p:cNvSpPr txBox="1"/>
          <p:nvPr/>
        </p:nvSpPr>
        <p:spPr>
          <a:xfrm>
            <a:off x="246503" y="194270"/>
            <a:ext cx="6439077" cy="830997"/>
          </a:xfrm>
          <a:prstGeom prst="rect">
            <a:avLst/>
          </a:prstGeom>
          <a:noFill/>
        </p:spPr>
        <p:txBody>
          <a:bodyPr wrap="square" rtlCol="0">
            <a:spAutoFit/>
          </a:bodyPr>
          <a:lstStyle/>
          <a:p>
            <a:r>
              <a:rPr lang="en-US" sz="1200" dirty="0" smtClean="0">
                <a:latin typeface="Arial" pitchFamily="34" charset="0"/>
                <a:cs typeface="Arial" pitchFamily="34" charset="0"/>
              </a:rPr>
              <a:t>Let’s stick with the hypothetical example of runners, but now let’s imagine a slightly different situation.  Imagine  that we have data on how far several different runners have run, and we want to find the </a:t>
            </a:r>
            <a:r>
              <a:rPr lang="en-US" sz="1200" u="sng" dirty="0" smtClean="0">
                <a:latin typeface="Arial" pitchFamily="34" charset="0"/>
                <a:cs typeface="Arial" pitchFamily="34" charset="0"/>
              </a:rPr>
              <a:t>average speed </a:t>
            </a:r>
            <a:r>
              <a:rPr lang="en-US" sz="1200" dirty="0" smtClean="0">
                <a:latin typeface="Arial" pitchFamily="34" charset="0"/>
                <a:cs typeface="Arial" pitchFamily="34" charset="0"/>
              </a:rPr>
              <a:t>of these runners. (you could also think this as the </a:t>
            </a:r>
            <a:r>
              <a:rPr lang="en-US" sz="1200" i="1" dirty="0" smtClean="0">
                <a:latin typeface="Arial" pitchFamily="34" charset="0"/>
                <a:cs typeface="Arial" pitchFamily="34" charset="0"/>
              </a:rPr>
              <a:t>average rate of change</a:t>
            </a:r>
            <a:r>
              <a:rPr lang="en-US" sz="1200" dirty="0" smtClean="0">
                <a:latin typeface="Arial" pitchFamily="34" charset="0"/>
                <a:cs typeface="Arial" pitchFamily="34" charset="0"/>
              </a:rPr>
              <a:t> of distance over time.)</a:t>
            </a:r>
            <a:endParaRPr lang="en-US" sz="1200" dirty="0">
              <a:latin typeface="Arial" pitchFamily="34" charset="0"/>
              <a:cs typeface="Arial" pitchFamily="34" charset="0"/>
            </a:endParaRPr>
          </a:p>
        </p:txBody>
      </p:sp>
      <p:sp>
        <p:nvSpPr>
          <p:cNvPr id="6" name="TextBox 5"/>
          <p:cNvSpPr txBox="1"/>
          <p:nvPr/>
        </p:nvSpPr>
        <p:spPr>
          <a:xfrm>
            <a:off x="3581400" y="1168401"/>
            <a:ext cx="2981325" cy="1938992"/>
          </a:xfrm>
          <a:prstGeom prst="rect">
            <a:avLst/>
          </a:prstGeom>
          <a:noFill/>
        </p:spPr>
        <p:txBody>
          <a:bodyPr wrap="square" rtlCol="0">
            <a:spAutoFit/>
          </a:bodyPr>
          <a:lstStyle/>
          <a:p>
            <a:r>
              <a:rPr lang="en-US" sz="1200" dirty="0" smtClean="0">
                <a:latin typeface="Arial" pitchFamily="34" charset="0"/>
                <a:cs typeface="Arial" pitchFamily="34" charset="0"/>
              </a:rPr>
              <a:t>I want to draw the line that best fits these data to get a sense of </a:t>
            </a:r>
            <a:r>
              <a:rPr lang="en-US" sz="1200" u="sng" dirty="0" smtClean="0">
                <a:latin typeface="Arial" pitchFamily="34" charset="0"/>
                <a:cs typeface="Arial" pitchFamily="34" charset="0"/>
              </a:rPr>
              <a:t>on average</a:t>
            </a:r>
            <a:r>
              <a:rPr lang="en-US" sz="1200" dirty="0" smtClean="0">
                <a:latin typeface="Arial" pitchFamily="34" charset="0"/>
                <a:cs typeface="Arial" pitchFamily="34" charset="0"/>
              </a:rPr>
              <a:t>, how fast runners run.</a:t>
            </a:r>
          </a:p>
          <a:p>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My guess is drawn as a </a:t>
            </a:r>
            <a:r>
              <a:rPr lang="en-US" sz="1200" u="dash" dirty="0" smtClean="0">
                <a:solidFill>
                  <a:srgbClr val="C00000"/>
                </a:solidFill>
                <a:uFill>
                  <a:solidFill>
                    <a:srgbClr val="C00000"/>
                  </a:solidFill>
                </a:uFill>
                <a:latin typeface="Arial" pitchFamily="34" charset="0"/>
                <a:cs typeface="Arial" pitchFamily="34" charset="0"/>
              </a:rPr>
              <a:t>dashed red </a:t>
            </a:r>
            <a:r>
              <a:rPr lang="en-US" sz="1200" dirty="0" smtClean="0">
                <a:latin typeface="Arial" pitchFamily="34" charset="0"/>
                <a:cs typeface="Arial" pitchFamily="34" charset="0"/>
              </a:rPr>
              <a:t>line.</a:t>
            </a:r>
          </a:p>
          <a:p>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I could even make a guess about the </a:t>
            </a:r>
            <a:r>
              <a:rPr lang="en-US" sz="1200" i="1" dirty="0" smtClean="0">
                <a:latin typeface="Arial" pitchFamily="34" charset="0"/>
                <a:cs typeface="Arial" pitchFamily="34" charset="0"/>
              </a:rPr>
              <a:t>slope </a:t>
            </a:r>
            <a:r>
              <a:rPr lang="en-US" sz="1200" dirty="0" smtClean="0">
                <a:latin typeface="Arial" pitchFamily="34" charset="0"/>
                <a:cs typeface="Arial" pitchFamily="34" charset="0"/>
              </a:rPr>
              <a:t>which represents the average speed:  How far does the distance go up for every mile that is run, on average?  </a:t>
            </a:r>
          </a:p>
        </p:txBody>
      </p:sp>
      <p:pic>
        <p:nvPicPr>
          <p:cNvPr id="1029" name="Picture 5"/>
          <p:cNvPicPr>
            <a:picLocks noChangeAspect="1" noChangeArrowheads="1"/>
          </p:cNvPicPr>
          <p:nvPr/>
        </p:nvPicPr>
        <p:blipFill>
          <a:blip r:embed="rId2" cstate="print"/>
          <a:srcRect/>
          <a:stretch>
            <a:fillRect/>
          </a:stretch>
        </p:blipFill>
        <p:spPr bwMode="auto">
          <a:xfrm>
            <a:off x="371475" y="1133475"/>
            <a:ext cx="3171825" cy="2137632"/>
          </a:xfrm>
          <a:prstGeom prst="rect">
            <a:avLst/>
          </a:prstGeom>
          <a:noFill/>
          <a:ln w="9525">
            <a:noFill/>
            <a:miter lim="800000"/>
            <a:headEnd/>
            <a:tailEnd/>
          </a:ln>
          <a:effectLst/>
        </p:spPr>
      </p:pic>
      <p:cxnSp>
        <p:nvCxnSpPr>
          <p:cNvPr id="8" name="Straight Connector 7"/>
          <p:cNvCxnSpPr/>
          <p:nvPr/>
        </p:nvCxnSpPr>
        <p:spPr>
          <a:xfrm flipH="1">
            <a:off x="1514476" y="1454150"/>
            <a:ext cx="1914524" cy="866775"/>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19" name="Straight Connector 18"/>
          <p:cNvCxnSpPr/>
          <p:nvPr/>
        </p:nvCxnSpPr>
        <p:spPr>
          <a:xfrm>
            <a:off x="1733550" y="2225675"/>
            <a:ext cx="823913" cy="4763"/>
          </a:xfrm>
          <a:prstGeom prst="line">
            <a:avLst/>
          </a:prstGeom>
        </p:spPr>
        <p:style>
          <a:lnRef idx="3">
            <a:schemeClr val="accent4"/>
          </a:lnRef>
          <a:fillRef idx="0">
            <a:schemeClr val="accent4"/>
          </a:fillRef>
          <a:effectRef idx="2">
            <a:schemeClr val="accent4"/>
          </a:effectRef>
          <a:fontRef idx="minor">
            <a:schemeClr val="tx1"/>
          </a:fontRef>
        </p:style>
      </p:cxnSp>
      <p:cxnSp>
        <p:nvCxnSpPr>
          <p:cNvPr id="20" name="Straight Connector 19"/>
          <p:cNvCxnSpPr/>
          <p:nvPr/>
        </p:nvCxnSpPr>
        <p:spPr>
          <a:xfrm flipH="1" flipV="1">
            <a:off x="2543175" y="1849438"/>
            <a:ext cx="4812" cy="385762"/>
          </a:xfrm>
          <a:prstGeom prst="line">
            <a:avLst/>
          </a:prstGeom>
        </p:spPr>
        <p:style>
          <a:lnRef idx="3">
            <a:schemeClr val="accent4"/>
          </a:lnRef>
          <a:fillRef idx="0">
            <a:schemeClr val="accent4"/>
          </a:fillRef>
          <a:effectRef idx="2">
            <a:schemeClr val="accent4"/>
          </a:effectRef>
          <a:fontRef idx="minor">
            <a:schemeClr val="tx1"/>
          </a:fontRef>
        </p:style>
      </p:cxnSp>
      <p:sp>
        <p:nvSpPr>
          <p:cNvPr id="25" name="TextBox 24"/>
          <p:cNvSpPr txBox="1"/>
          <p:nvPr/>
        </p:nvSpPr>
        <p:spPr>
          <a:xfrm>
            <a:off x="241300" y="3305770"/>
            <a:ext cx="6439077" cy="830997"/>
          </a:xfrm>
          <a:prstGeom prst="rect">
            <a:avLst/>
          </a:prstGeom>
          <a:noFill/>
        </p:spPr>
        <p:txBody>
          <a:bodyPr wrap="square" rtlCol="0">
            <a:spAutoFit/>
          </a:bodyPr>
          <a:lstStyle/>
          <a:p>
            <a:r>
              <a:rPr lang="en-US" sz="1200" dirty="0" smtClean="0">
                <a:latin typeface="Arial" pitchFamily="34" charset="0"/>
                <a:cs typeface="Arial" pitchFamily="34" charset="0"/>
              </a:rPr>
              <a:t>My best guess about the slope is drawn as a </a:t>
            </a:r>
            <a:r>
              <a:rPr lang="en-US" sz="1200" dirty="0" smtClean="0">
                <a:solidFill>
                  <a:schemeClr val="accent4"/>
                </a:solidFill>
                <a:latin typeface="Arial" pitchFamily="34" charset="0"/>
                <a:cs typeface="Arial" pitchFamily="34" charset="0"/>
              </a:rPr>
              <a:t>purple </a:t>
            </a:r>
            <a:r>
              <a:rPr lang="en-US" sz="1200" dirty="0" smtClean="0">
                <a:latin typeface="Arial" pitchFamily="34" charset="0"/>
                <a:cs typeface="Arial" pitchFamily="34" charset="0"/>
              </a:rPr>
              <a:t>line.   It looks like for every hour run, </a:t>
            </a:r>
            <a:r>
              <a:rPr lang="en-US" sz="1200" u="sng" dirty="0" smtClean="0">
                <a:latin typeface="Arial" pitchFamily="34" charset="0"/>
                <a:cs typeface="Arial" pitchFamily="34" charset="0"/>
              </a:rPr>
              <a:t>on average</a:t>
            </a:r>
            <a:r>
              <a:rPr lang="en-US" sz="1200" dirty="0" smtClean="0">
                <a:latin typeface="Arial" pitchFamily="34" charset="0"/>
                <a:cs typeface="Arial" pitchFamily="34" charset="0"/>
              </a:rPr>
              <a:t>, runners run just under 5 miles, so let’s say 4.9 miles per hour.</a:t>
            </a:r>
          </a:p>
          <a:p>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I also need to think about where the line crosses, or </a:t>
            </a:r>
            <a:r>
              <a:rPr lang="en-US" sz="1200" i="1" dirty="0" smtClean="0">
                <a:latin typeface="Arial" pitchFamily="34" charset="0"/>
                <a:cs typeface="Arial" pitchFamily="34" charset="0"/>
              </a:rPr>
              <a:t>intercepts</a:t>
            </a:r>
            <a:r>
              <a:rPr lang="en-US" sz="1200" dirty="0" smtClean="0">
                <a:latin typeface="Arial" pitchFamily="34" charset="0"/>
                <a:cs typeface="Arial" pitchFamily="34" charset="0"/>
              </a:rPr>
              <a:t>, the y-axis.</a:t>
            </a:r>
            <a:endParaRPr lang="en-US" sz="1200" dirty="0">
              <a:latin typeface="Arial" pitchFamily="34" charset="0"/>
              <a:cs typeface="Arial" pitchFamily="34" charset="0"/>
            </a:endParaRPr>
          </a:p>
        </p:txBody>
      </p:sp>
      <p:pic>
        <p:nvPicPr>
          <p:cNvPr id="26" name="Picture 5"/>
          <p:cNvPicPr>
            <a:picLocks noChangeAspect="1" noChangeArrowheads="1"/>
          </p:cNvPicPr>
          <p:nvPr/>
        </p:nvPicPr>
        <p:blipFill>
          <a:blip r:embed="rId2" cstate="print"/>
          <a:srcRect/>
          <a:stretch>
            <a:fillRect/>
          </a:stretch>
        </p:blipFill>
        <p:spPr bwMode="auto">
          <a:xfrm>
            <a:off x="371475" y="4333875"/>
            <a:ext cx="3171825" cy="2137632"/>
          </a:xfrm>
          <a:prstGeom prst="rect">
            <a:avLst/>
          </a:prstGeom>
          <a:noFill/>
          <a:ln w="9525">
            <a:noFill/>
            <a:miter lim="800000"/>
            <a:headEnd/>
            <a:tailEnd/>
          </a:ln>
          <a:effectLst/>
        </p:spPr>
      </p:pic>
      <p:cxnSp>
        <p:nvCxnSpPr>
          <p:cNvPr id="27" name="Straight Connector 26"/>
          <p:cNvCxnSpPr/>
          <p:nvPr/>
        </p:nvCxnSpPr>
        <p:spPr>
          <a:xfrm flipH="1">
            <a:off x="1514476" y="4654550"/>
            <a:ext cx="1914524" cy="866775"/>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28" name="Straight Connector 27"/>
          <p:cNvCxnSpPr/>
          <p:nvPr/>
        </p:nvCxnSpPr>
        <p:spPr>
          <a:xfrm>
            <a:off x="1733550" y="5426075"/>
            <a:ext cx="823913" cy="4763"/>
          </a:xfrm>
          <a:prstGeom prst="line">
            <a:avLst/>
          </a:prstGeom>
        </p:spPr>
        <p:style>
          <a:lnRef idx="3">
            <a:schemeClr val="accent4"/>
          </a:lnRef>
          <a:fillRef idx="0">
            <a:schemeClr val="accent4"/>
          </a:fillRef>
          <a:effectRef idx="2">
            <a:schemeClr val="accent4"/>
          </a:effectRef>
          <a:fontRef idx="minor">
            <a:schemeClr val="tx1"/>
          </a:fontRef>
        </p:style>
      </p:cxnSp>
      <p:cxnSp>
        <p:nvCxnSpPr>
          <p:cNvPr id="29" name="Straight Connector 28"/>
          <p:cNvCxnSpPr/>
          <p:nvPr/>
        </p:nvCxnSpPr>
        <p:spPr>
          <a:xfrm flipH="1" flipV="1">
            <a:off x="2543175" y="5049838"/>
            <a:ext cx="4812" cy="385762"/>
          </a:xfrm>
          <a:prstGeom prst="line">
            <a:avLst/>
          </a:prstGeom>
        </p:spPr>
        <p:style>
          <a:lnRef idx="3">
            <a:schemeClr val="accent4"/>
          </a:lnRef>
          <a:fillRef idx="0">
            <a:schemeClr val="accent4"/>
          </a:fillRef>
          <a:effectRef idx="2">
            <a:schemeClr val="accent4"/>
          </a:effectRef>
          <a:fontRef idx="minor">
            <a:schemeClr val="tx1"/>
          </a:fontRef>
        </p:style>
      </p:cxnSp>
      <p:sp>
        <p:nvSpPr>
          <p:cNvPr id="32" name="TextBox 31"/>
          <p:cNvSpPr txBox="1"/>
          <p:nvPr/>
        </p:nvSpPr>
        <p:spPr>
          <a:xfrm>
            <a:off x="3619500" y="4318001"/>
            <a:ext cx="2981325" cy="1938992"/>
          </a:xfrm>
          <a:prstGeom prst="rect">
            <a:avLst/>
          </a:prstGeom>
          <a:noFill/>
        </p:spPr>
        <p:txBody>
          <a:bodyPr wrap="square" rtlCol="0">
            <a:spAutoFit/>
          </a:bodyPr>
          <a:lstStyle/>
          <a:p>
            <a:r>
              <a:rPr lang="en-US" sz="1200" dirty="0" smtClean="0">
                <a:latin typeface="Arial" pitchFamily="34" charset="0"/>
                <a:cs typeface="Arial" pitchFamily="34" charset="0"/>
              </a:rPr>
              <a:t>I’ve extended the line in </a:t>
            </a:r>
            <a:r>
              <a:rPr lang="en-US" sz="1200" dirty="0" smtClean="0">
                <a:solidFill>
                  <a:srgbClr val="00B050"/>
                </a:solidFill>
                <a:latin typeface="Arial" pitchFamily="34" charset="0"/>
                <a:cs typeface="Arial" pitchFamily="34" charset="0"/>
              </a:rPr>
              <a:t>green</a:t>
            </a:r>
            <a:r>
              <a:rPr lang="en-US" sz="1200" dirty="0" smtClean="0">
                <a:latin typeface="Arial" pitchFamily="34" charset="0"/>
                <a:cs typeface="Arial" pitchFamily="34" charset="0"/>
              </a:rPr>
              <a:t> and marked my estimate of the y-intercept.</a:t>
            </a:r>
          </a:p>
          <a:p>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It looks like my </a:t>
            </a:r>
            <a:r>
              <a:rPr lang="en-US" sz="1200" u="sng" dirty="0" smtClean="0">
                <a:latin typeface="Arial" pitchFamily="34" charset="0"/>
                <a:cs typeface="Arial" pitchFamily="34" charset="0"/>
              </a:rPr>
              <a:t>best guess </a:t>
            </a:r>
            <a:r>
              <a:rPr lang="en-US" sz="1200" dirty="0" smtClean="0">
                <a:latin typeface="Arial" pitchFamily="34" charset="0"/>
                <a:cs typeface="Arial" pitchFamily="34" charset="0"/>
              </a:rPr>
              <a:t>is that all of the runners started the race at 0.  That is to say, none of the runners had a head start, like they did in my first example.</a:t>
            </a:r>
          </a:p>
          <a:p>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So now, I could think about writing an equation for my line.</a:t>
            </a:r>
          </a:p>
        </p:txBody>
      </p:sp>
      <p:cxnSp>
        <p:nvCxnSpPr>
          <p:cNvPr id="34" name="Straight Arrow Connector 33"/>
          <p:cNvCxnSpPr/>
          <p:nvPr/>
        </p:nvCxnSpPr>
        <p:spPr>
          <a:xfrm flipH="1">
            <a:off x="876300" y="5499100"/>
            <a:ext cx="685800" cy="330200"/>
          </a:xfrm>
          <a:prstGeom prst="straightConnector1">
            <a:avLst/>
          </a:prstGeom>
          <a:ln>
            <a:solidFill>
              <a:srgbClr val="00B050"/>
            </a:solidFill>
            <a:tailEnd type="arrow"/>
          </a:ln>
        </p:spPr>
        <p:style>
          <a:lnRef idx="3">
            <a:schemeClr val="accent3"/>
          </a:lnRef>
          <a:fillRef idx="0">
            <a:schemeClr val="accent3"/>
          </a:fillRef>
          <a:effectRef idx="2">
            <a:schemeClr val="accent3"/>
          </a:effectRef>
          <a:fontRef idx="minor">
            <a:schemeClr val="tx1"/>
          </a:fontRef>
        </p:style>
      </p:cxnSp>
      <p:sp>
        <p:nvSpPr>
          <p:cNvPr id="36" name="TextBox 35"/>
          <p:cNvSpPr txBox="1"/>
          <p:nvPr/>
        </p:nvSpPr>
        <p:spPr>
          <a:xfrm>
            <a:off x="266700" y="6493470"/>
            <a:ext cx="6439077" cy="1938992"/>
          </a:xfrm>
          <a:prstGeom prst="rect">
            <a:avLst/>
          </a:prstGeom>
          <a:noFill/>
        </p:spPr>
        <p:txBody>
          <a:bodyPr wrap="square" rtlCol="0">
            <a:spAutoFit/>
          </a:bodyPr>
          <a:lstStyle/>
          <a:p>
            <a:r>
              <a:rPr lang="en-US" sz="1200" dirty="0" smtClean="0">
                <a:latin typeface="Arial" pitchFamily="34" charset="0"/>
                <a:cs typeface="Arial" pitchFamily="34" charset="0"/>
              </a:rPr>
              <a:t>I know that the equation for my line is:</a:t>
            </a:r>
          </a:p>
          <a:p>
            <a:endParaRPr lang="en-US" sz="1200" dirty="0" smtClean="0">
              <a:latin typeface="Arial" pitchFamily="34" charset="0"/>
              <a:cs typeface="Arial" pitchFamily="34" charset="0"/>
            </a:endParaRPr>
          </a:p>
          <a:p>
            <a:pPr lvl="1">
              <a:buFont typeface="Arial" pitchFamily="34" charset="0"/>
              <a:buChar char="•"/>
            </a:pPr>
            <a:r>
              <a:rPr lang="en-US" sz="1200" dirty="0" smtClean="0">
                <a:latin typeface="Arial" pitchFamily="34" charset="0"/>
                <a:cs typeface="Arial" pitchFamily="34" charset="0"/>
              </a:rPr>
              <a:t>distance = starting place + speed * hours</a:t>
            </a:r>
          </a:p>
          <a:p>
            <a:pPr>
              <a:buFont typeface="Arial" pitchFamily="34" charset="0"/>
              <a:buChar char="•"/>
            </a:pPr>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In this particular case my best </a:t>
            </a:r>
            <a:r>
              <a:rPr lang="en-US" sz="1200" smtClean="0">
                <a:latin typeface="Arial" pitchFamily="34" charset="0"/>
                <a:cs typeface="Arial" pitchFamily="34" charset="0"/>
              </a:rPr>
              <a:t>guess is…</a:t>
            </a:r>
            <a:endParaRPr lang="en-US" sz="1200" dirty="0" smtClean="0">
              <a:latin typeface="Arial" pitchFamily="34" charset="0"/>
              <a:cs typeface="Arial" pitchFamily="34" charset="0"/>
            </a:endParaRPr>
          </a:p>
          <a:p>
            <a:pPr>
              <a:buFont typeface="Arial" pitchFamily="34" charset="0"/>
              <a:buChar char="•"/>
            </a:pPr>
            <a:endParaRPr lang="en-US" sz="1200" dirty="0" smtClean="0">
              <a:latin typeface="Arial" pitchFamily="34" charset="0"/>
              <a:cs typeface="Arial" pitchFamily="34" charset="0"/>
            </a:endParaRPr>
          </a:p>
          <a:p>
            <a:pPr lvl="1">
              <a:buFont typeface="Arial" pitchFamily="34" charset="0"/>
              <a:buChar char="•"/>
            </a:pPr>
            <a:r>
              <a:rPr lang="en-US" sz="1200" dirty="0" smtClean="0">
                <a:latin typeface="Arial" pitchFamily="34" charset="0"/>
                <a:cs typeface="Arial" pitchFamily="34" charset="0"/>
              </a:rPr>
              <a:t>miles = 0 + 4.9 hours</a:t>
            </a:r>
          </a:p>
          <a:p>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Expressed in more intuitive language:  “for every 1 hour that a runner runs, on average, runners get 4.9 miles of distance.”</a:t>
            </a:r>
            <a:endParaRPr lang="en-US" sz="12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D1C6B04-0F9E-4272-930E-744C83FB9113}" type="slidenum">
              <a:rPr lang="en-US" smtClean="0"/>
              <a:pPr/>
              <a:t>3</a:t>
            </a:fld>
            <a:endParaRPr lang="en-US"/>
          </a:p>
        </p:txBody>
      </p:sp>
      <p:sp>
        <p:nvSpPr>
          <p:cNvPr id="3" name="TextBox 2"/>
          <p:cNvSpPr txBox="1"/>
          <p:nvPr/>
        </p:nvSpPr>
        <p:spPr>
          <a:xfrm>
            <a:off x="246503" y="211178"/>
            <a:ext cx="6439077" cy="4462760"/>
          </a:xfrm>
          <a:prstGeom prst="rect">
            <a:avLst/>
          </a:prstGeom>
          <a:noFill/>
        </p:spPr>
        <p:txBody>
          <a:bodyPr wrap="square" rtlCol="0">
            <a:spAutoFit/>
          </a:bodyPr>
          <a:lstStyle/>
          <a:p>
            <a:r>
              <a:rPr lang="en-US" sz="1200" dirty="0" smtClean="0">
                <a:latin typeface="Arial" pitchFamily="34" charset="0"/>
                <a:cs typeface="Arial" pitchFamily="34" charset="0"/>
              </a:rPr>
              <a:t>We need to think about a few more issues.</a:t>
            </a:r>
          </a:p>
          <a:p>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In general, we call the starting place by a few different names:</a:t>
            </a:r>
          </a:p>
          <a:p>
            <a:endParaRPr lang="en-US" sz="1200" dirty="0" smtClean="0">
              <a:latin typeface="Arial" pitchFamily="34" charset="0"/>
              <a:cs typeface="Arial" pitchFamily="34" charset="0"/>
            </a:endParaRPr>
          </a:p>
          <a:p>
            <a:pPr lvl="1">
              <a:buFont typeface="Arial" pitchFamily="34" charset="0"/>
              <a:buChar char="•"/>
            </a:pPr>
            <a:r>
              <a:rPr lang="en-US" sz="1200" dirty="0" smtClean="0">
                <a:latin typeface="Arial" pitchFamily="34" charset="0"/>
                <a:cs typeface="Arial" pitchFamily="34" charset="0"/>
              </a:rPr>
              <a:t>the </a:t>
            </a:r>
            <a:r>
              <a:rPr lang="en-US" sz="1200" i="1" dirty="0" smtClean="0">
                <a:latin typeface="Arial" pitchFamily="34" charset="0"/>
                <a:cs typeface="Arial" pitchFamily="34" charset="0"/>
              </a:rPr>
              <a:t>y-intercept</a:t>
            </a:r>
          </a:p>
          <a:p>
            <a:pPr lvl="1">
              <a:buFont typeface="Arial" pitchFamily="34" charset="0"/>
              <a:buChar char="•"/>
            </a:pPr>
            <a:r>
              <a:rPr lang="el-GR" sz="1200" dirty="0" smtClean="0">
                <a:latin typeface="Arial" pitchFamily="34" charset="0"/>
                <a:cs typeface="Arial" pitchFamily="34" charset="0"/>
              </a:rPr>
              <a:t>β</a:t>
            </a:r>
            <a:r>
              <a:rPr lang="en-US" sz="1200" baseline="-25000" dirty="0" smtClean="0">
                <a:latin typeface="Arial" pitchFamily="34" charset="0"/>
                <a:cs typeface="Arial" pitchFamily="34" charset="0"/>
              </a:rPr>
              <a:t>0</a:t>
            </a:r>
          </a:p>
          <a:p>
            <a:endParaRPr lang="en-US" sz="1200" baseline="-25000" dirty="0" smtClean="0">
              <a:latin typeface="Arial" pitchFamily="34" charset="0"/>
              <a:cs typeface="Arial" pitchFamily="34" charset="0"/>
            </a:endParaRPr>
          </a:p>
          <a:p>
            <a:r>
              <a:rPr lang="en-US" sz="1200" dirty="0" smtClean="0">
                <a:latin typeface="Arial" pitchFamily="34" charset="0"/>
                <a:cs typeface="Arial" pitchFamily="34" charset="0"/>
              </a:rPr>
              <a:t>We call the rate of change by a few different names as well:</a:t>
            </a:r>
          </a:p>
          <a:p>
            <a:endParaRPr lang="en-US" sz="1200" dirty="0" smtClean="0">
              <a:latin typeface="Arial" pitchFamily="34" charset="0"/>
              <a:cs typeface="Arial" pitchFamily="34" charset="0"/>
            </a:endParaRPr>
          </a:p>
          <a:p>
            <a:pPr lvl="1">
              <a:buFont typeface="Arial" pitchFamily="34" charset="0"/>
              <a:buChar char="•"/>
            </a:pPr>
            <a:r>
              <a:rPr lang="en-US" sz="1200" dirty="0" smtClean="0">
                <a:latin typeface="Arial" pitchFamily="34" charset="0"/>
                <a:cs typeface="Arial" pitchFamily="34" charset="0"/>
              </a:rPr>
              <a:t>the </a:t>
            </a:r>
            <a:r>
              <a:rPr lang="en-US" sz="1200" i="1" dirty="0" smtClean="0">
                <a:latin typeface="Arial" pitchFamily="34" charset="0"/>
                <a:cs typeface="Arial" pitchFamily="34" charset="0"/>
              </a:rPr>
              <a:t>slope</a:t>
            </a:r>
          </a:p>
          <a:p>
            <a:pPr lvl="1">
              <a:buFont typeface="Arial" pitchFamily="34" charset="0"/>
              <a:buChar char="•"/>
            </a:pPr>
            <a:r>
              <a:rPr lang="el-GR" sz="1200" dirty="0" smtClean="0">
                <a:latin typeface="Arial" pitchFamily="34" charset="0"/>
                <a:cs typeface="Arial" pitchFamily="34" charset="0"/>
              </a:rPr>
              <a:t>β</a:t>
            </a:r>
            <a:r>
              <a:rPr lang="en-US" sz="1200" baseline="-25000" dirty="0" smtClean="0">
                <a:latin typeface="Arial" pitchFamily="34" charset="0"/>
                <a:cs typeface="Arial" pitchFamily="34" charset="0"/>
              </a:rPr>
              <a:t>1</a:t>
            </a:r>
          </a:p>
          <a:p>
            <a:pPr>
              <a:buFont typeface="Arial" pitchFamily="34" charset="0"/>
              <a:buChar char="•"/>
            </a:pPr>
            <a:endParaRPr lang="en-US" sz="1200" baseline="-25000" dirty="0" smtClean="0">
              <a:latin typeface="Arial" pitchFamily="34" charset="0"/>
              <a:cs typeface="Arial" pitchFamily="34" charset="0"/>
            </a:endParaRPr>
          </a:p>
          <a:p>
            <a:r>
              <a:rPr lang="en-US" sz="1200" dirty="0" smtClean="0">
                <a:latin typeface="Arial" pitchFamily="34" charset="0"/>
                <a:cs typeface="Arial" pitchFamily="34" charset="0"/>
              </a:rPr>
              <a:t>So now we can talk about a more general form for our equation.  A more general way of writing:</a:t>
            </a:r>
          </a:p>
          <a:p>
            <a:pPr>
              <a:buFont typeface="Arial" pitchFamily="34" charset="0"/>
              <a:buChar char="•"/>
            </a:pPr>
            <a:endParaRPr lang="en-US" sz="1200" dirty="0" smtClean="0">
              <a:latin typeface="Arial" pitchFamily="34" charset="0"/>
              <a:cs typeface="Arial" pitchFamily="34" charset="0"/>
            </a:endParaRPr>
          </a:p>
          <a:p>
            <a:pPr lvl="1">
              <a:buFont typeface="Arial" pitchFamily="34" charset="0"/>
              <a:buChar char="•"/>
            </a:pPr>
            <a:r>
              <a:rPr lang="en-US" sz="1200" dirty="0" smtClean="0">
                <a:latin typeface="Arial" pitchFamily="34" charset="0"/>
                <a:cs typeface="Arial" pitchFamily="34" charset="0"/>
              </a:rPr>
              <a:t>miles = 0 + 4.9 hours</a:t>
            </a:r>
          </a:p>
          <a:p>
            <a:pPr>
              <a:buFont typeface="Arial" pitchFamily="34" charset="0"/>
              <a:buChar char="•"/>
            </a:pPr>
            <a:endParaRPr lang="en-US" sz="1200" dirty="0" smtClean="0">
              <a:latin typeface="Arial" pitchFamily="34" charset="0"/>
              <a:cs typeface="Arial" pitchFamily="34" charset="0"/>
            </a:endParaRPr>
          </a:p>
          <a:p>
            <a:pPr>
              <a:buFont typeface="Arial" pitchFamily="34" charset="0"/>
              <a:buChar char="•"/>
            </a:pPr>
            <a:r>
              <a:rPr lang="en-US" sz="1200" dirty="0" smtClean="0">
                <a:latin typeface="Arial" pitchFamily="34" charset="0"/>
                <a:cs typeface="Arial" pitchFamily="34" charset="0"/>
              </a:rPr>
              <a:t>Would be to say</a:t>
            </a:r>
          </a:p>
          <a:p>
            <a:pPr>
              <a:buFont typeface="Arial" pitchFamily="34" charset="0"/>
              <a:buChar char="•"/>
            </a:pPr>
            <a:endParaRPr lang="en-US" sz="1200" dirty="0" smtClean="0">
              <a:latin typeface="Arial" pitchFamily="34" charset="0"/>
              <a:cs typeface="Arial" pitchFamily="34" charset="0"/>
            </a:endParaRPr>
          </a:p>
          <a:p>
            <a:pPr lvl="1">
              <a:buFont typeface="Arial" pitchFamily="34" charset="0"/>
              <a:buChar char="•"/>
            </a:pPr>
            <a:r>
              <a:rPr lang="en-US" sz="1200" dirty="0" smtClean="0">
                <a:latin typeface="Arial" pitchFamily="34" charset="0"/>
                <a:cs typeface="Arial" pitchFamily="34" charset="0"/>
              </a:rPr>
              <a:t>miles = </a:t>
            </a:r>
            <a:r>
              <a:rPr lang="el-GR" sz="1200" dirty="0" smtClean="0">
                <a:latin typeface="Arial" pitchFamily="34" charset="0"/>
                <a:cs typeface="Arial" pitchFamily="34" charset="0"/>
              </a:rPr>
              <a:t>β</a:t>
            </a:r>
            <a:r>
              <a:rPr lang="en-US" sz="1200" baseline="-25000" dirty="0" smtClean="0">
                <a:latin typeface="Arial" pitchFamily="34" charset="0"/>
                <a:cs typeface="Arial" pitchFamily="34" charset="0"/>
              </a:rPr>
              <a:t>0 </a:t>
            </a:r>
            <a:r>
              <a:rPr lang="en-US" sz="1200" dirty="0" smtClean="0">
                <a:latin typeface="Arial" pitchFamily="34" charset="0"/>
                <a:cs typeface="Arial" pitchFamily="34" charset="0"/>
              </a:rPr>
              <a:t>+</a:t>
            </a:r>
            <a:r>
              <a:rPr lang="en-US" sz="1200" baseline="-25000" dirty="0" smtClean="0">
                <a:latin typeface="Arial" pitchFamily="34" charset="0"/>
                <a:cs typeface="Arial" pitchFamily="34" charset="0"/>
              </a:rPr>
              <a:t> </a:t>
            </a:r>
            <a:r>
              <a:rPr lang="el-GR" sz="1200" dirty="0" smtClean="0">
                <a:latin typeface="Arial" pitchFamily="34" charset="0"/>
                <a:cs typeface="Arial" pitchFamily="34" charset="0"/>
              </a:rPr>
              <a:t>β</a:t>
            </a:r>
            <a:r>
              <a:rPr lang="en-US" sz="1200" baseline="-25000" dirty="0" smtClean="0">
                <a:latin typeface="Arial" pitchFamily="34" charset="0"/>
                <a:cs typeface="Arial" pitchFamily="34" charset="0"/>
              </a:rPr>
              <a:t>1</a:t>
            </a:r>
            <a:r>
              <a:rPr lang="en-US" sz="1200" dirty="0" smtClean="0">
                <a:latin typeface="Arial" pitchFamily="34" charset="0"/>
                <a:cs typeface="Arial" pitchFamily="34" charset="0"/>
              </a:rPr>
              <a:t>hours</a:t>
            </a:r>
          </a:p>
          <a:p>
            <a:pPr lvl="1">
              <a:buFont typeface="Arial" pitchFamily="34" charset="0"/>
              <a:buChar char="•"/>
            </a:pPr>
            <a:r>
              <a:rPr lang="en-US" sz="1200" dirty="0" smtClean="0">
                <a:latin typeface="Arial" pitchFamily="34" charset="0"/>
                <a:cs typeface="Arial" pitchFamily="34" charset="0"/>
              </a:rPr>
              <a:t>y = intercept + </a:t>
            </a:r>
            <a:r>
              <a:rPr lang="en-US" sz="1200" smtClean="0">
                <a:latin typeface="Arial" pitchFamily="34" charset="0"/>
                <a:cs typeface="Arial" pitchFamily="34" charset="0"/>
              </a:rPr>
              <a:t>slope * x</a:t>
            </a:r>
            <a:endParaRPr lang="en-US" sz="1200" dirty="0" smtClean="0">
              <a:latin typeface="Arial" pitchFamily="34" charset="0"/>
              <a:cs typeface="Arial" pitchFamily="34" charset="0"/>
            </a:endParaRPr>
          </a:p>
          <a:p>
            <a:pPr marL="457200" lvl="2">
              <a:buFont typeface="Arial" pitchFamily="34" charset="0"/>
              <a:buChar char="•"/>
            </a:pPr>
            <a:r>
              <a:rPr lang="en-US" sz="1200" dirty="0" smtClean="0">
                <a:latin typeface="Arial" pitchFamily="34" charset="0"/>
                <a:cs typeface="Arial" pitchFamily="34" charset="0"/>
              </a:rPr>
              <a:t>y = </a:t>
            </a:r>
            <a:r>
              <a:rPr lang="el-GR" sz="1200" dirty="0" smtClean="0">
                <a:latin typeface="Arial" pitchFamily="34" charset="0"/>
                <a:cs typeface="Arial" pitchFamily="34" charset="0"/>
              </a:rPr>
              <a:t>β</a:t>
            </a:r>
            <a:r>
              <a:rPr lang="en-US" sz="1200" baseline="-25000" dirty="0" smtClean="0">
                <a:latin typeface="Arial" pitchFamily="34" charset="0"/>
                <a:cs typeface="Arial" pitchFamily="34" charset="0"/>
              </a:rPr>
              <a:t>0 </a:t>
            </a:r>
            <a:r>
              <a:rPr lang="en-US" sz="1200" dirty="0" smtClean="0">
                <a:latin typeface="Arial" pitchFamily="34" charset="0"/>
                <a:cs typeface="Arial" pitchFamily="34" charset="0"/>
              </a:rPr>
              <a:t>+ </a:t>
            </a:r>
            <a:r>
              <a:rPr lang="el-GR" sz="1200" dirty="0" smtClean="0">
                <a:latin typeface="Arial" pitchFamily="34" charset="0"/>
                <a:cs typeface="Arial" pitchFamily="34" charset="0"/>
              </a:rPr>
              <a:t>β</a:t>
            </a:r>
            <a:r>
              <a:rPr lang="en-US" sz="1200" baseline="-25000" dirty="0" smtClean="0">
                <a:latin typeface="Arial" pitchFamily="34" charset="0"/>
                <a:cs typeface="Arial" pitchFamily="34" charset="0"/>
              </a:rPr>
              <a:t>1</a:t>
            </a:r>
            <a:r>
              <a:rPr lang="en-US" sz="1200" dirty="0" smtClean="0">
                <a:latin typeface="Arial" pitchFamily="34" charset="0"/>
                <a:cs typeface="Arial" pitchFamily="34" charset="0"/>
              </a:rPr>
              <a:t>x</a:t>
            </a:r>
          </a:p>
          <a:p>
            <a:pPr>
              <a:buFont typeface="Arial" pitchFamily="34" charset="0"/>
              <a:buChar char="•"/>
            </a:pPr>
            <a:endParaRPr lang="en-US" sz="1200" baseline="-25000" dirty="0" smtClean="0">
              <a:latin typeface="Arial" pitchFamily="34" charset="0"/>
              <a:cs typeface="Arial" pitchFamily="34" charset="0"/>
            </a:endParaRPr>
          </a:p>
          <a:p>
            <a:pPr>
              <a:buFont typeface="Arial" pitchFamily="34" charset="0"/>
              <a:buChar char="•"/>
            </a:pPr>
            <a:endParaRPr lang="en-US" sz="1200" dirty="0" smtClean="0">
              <a:latin typeface="Arial" pitchFamily="34" charset="0"/>
              <a:cs typeface="Arial" pitchFamily="34" charset="0"/>
            </a:endParaRPr>
          </a:p>
          <a:p>
            <a:pPr>
              <a:buFont typeface="Arial" pitchFamily="34" charset="0"/>
              <a:buChar char="•"/>
            </a:pPr>
            <a:endParaRPr lang="en-US" sz="1200" baseline="-25000" dirty="0" smtClean="0">
              <a:latin typeface="Arial" pitchFamily="34" charset="0"/>
              <a:cs typeface="Arial" pitchFamily="34" charset="0"/>
            </a:endParaRPr>
          </a:p>
        </p:txBody>
      </p:sp>
      <p:pic>
        <p:nvPicPr>
          <p:cNvPr id="5" name="Picture 5"/>
          <p:cNvPicPr>
            <a:picLocks noChangeAspect="1" noChangeArrowheads="1"/>
          </p:cNvPicPr>
          <p:nvPr/>
        </p:nvPicPr>
        <p:blipFill>
          <a:blip r:embed="rId2" cstate="print"/>
          <a:srcRect/>
          <a:stretch>
            <a:fillRect/>
          </a:stretch>
        </p:blipFill>
        <p:spPr bwMode="auto">
          <a:xfrm>
            <a:off x="2606675" y="2556816"/>
            <a:ext cx="3171825" cy="2137632"/>
          </a:xfrm>
          <a:prstGeom prst="rect">
            <a:avLst/>
          </a:prstGeom>
          <a:noFill/>
          <a:ln w="9525">
            <a:noFill/>
            <a:miter lim="800000"/>
            <a:headEnd/>
            <a:tailEnd/>
          </a:ln>
          <a:effectLst/>
        </p:spPr>
      </p:pic>
      <p:cxnSp>
        <p:nvCxnSpPr>
          <p:cNvPr id="6" name="Straight Connector 5"/>
          <p:cNvCxnSpPr/>
          <p:nvPr/>
        </p:nvCxnSpPr>
        <p:spPr>
          <a:xfrm flipH="1">
            <a:off x="3749676" y="2877491"/>
            <a:ext cx="1914524" cy="866775"/>
          </a:xfrm>
          <a:prstGeom prst="line">
            <a:avLst/>
          </a:prstGeom>
          <a:ln>
            <a:prstDash val="dash"/>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3968750" y="3649016"/>
            <a:ext cx="823913" cy="4763"/>
          </a:xfrm>
          <a:prstGeom prst="line">
            <a:avLst/>
          </a:prstGeom>
        </p:spPr>
        <p:style>
          <a:lnRef idx="3">
            <a:schemeClr val="accent4"/>
          </a:lnRef>
          <a:fillRef idx="0">
            <a:schemeClr val="accent4"/>
          </a:fillRef>
          <a:effectRef idx="2">
            <a:schemeClr val="accent4"/>
          </a:effectRef>
          <a:fontRef idx="minor">
            <a:schemeClr val="tx1"/>
          </a:fontRef>
        </p:style>
      </p:cxnSp>
      <p:cxnSp>
        <p:nvCxnSpPr>
          <p:cNvPr id="8" name="Straight Connector 7"/>
          <p:cNvCxnSpPr/>
          <p:nvPr/>
        </p:nvCxnSpPr>
        <p:spPr>
          <a:xfrm flipH="1" flipV="1">
            <a:off x="4778375" y="3272779"/>
            <a:ext cx="4812" cy="385762"/>
          </a:xfrm>
          <a:prstGeom prst="line">
            <a:avLst/>
          </a:prstGeom>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2235200" y="4152026"/>
            <a:ext cx="386644" cy="369332"/>
          </a:xfrm>
          <a:prstGeom prst="rect">
            <a:avLst/>
          </a:prstGeom>
          <a:noFill/>
        </p:spPr>
        <p:txBody>
          <a:bodyPr wrap="none" rtlCol="0">
            <a:spAutoFit/>
          </a:bodyPr>
          <a:lstStyle/>
          <a:p>
            <a:r>
              <a:rPr lang="el-GR" dirty="0" smtClean="0">
                <a:solidFill>
                  <a:srgbClr val="00B050"/>
                </a:solidFill>
              </a:rPr>
              <a:t>β</a:t>
            </a:r>
            <a:r>
              <a:rPr lang="en-US" baseline="-25000" dirty="0" smtClean="0">
                <a:solidFill>
                  <a:srgbClr val="00B050"/>
                </a:solidFill>
              </a:rPr>
              <a:t>0</a:t>
            </a:r>
            <a:endParaRPr lang="en-US" baseline="-25000" dirty="0">
              <a:solidFill>
                <a:srgbClr val="00B050"/>
              </a:solidFill>
            </a:endParaRPr>
          </a:p>
        </p:txBody>
      </p:sp>
      <p:sp>
        <p:nvSpPr>
          <p:cNvPr id="10" name="TextBox 9"/>
          <p:cNvSpPr txBox="1"/>
          <p:nvPr/>
        </p:nvSpPr>
        <p:spPr>
          <a:xfrm>
            <a:off x="5346700" y="3277541"/>
            <a:ext cx="1409700" cy="646331"/>
          </a:xfrm>
          <a:prstGeom prst="rect">
            <a:avLst/>
          </a:prstGeom>
          <a:solidFill>
            <a:schemeClr val="bg1"/>
          </a:solidFill>
        </p:spPr>
        <p:txBody>
          <a:bodyPr wrap="square" rtlCol="0">
            <a:spAutoFit/>
          </a:bodyPr>
          <a:lstStyle/>
          <a:p>
            <a:r>
              <a:rPr lang="el-GR" dirty="0" smtClean="0">
                <a:solidFill>
                  <a:schemeClr val="accent4"/>
                </a:solidFill>
              </a:rPr>
              <a:t>β</a:t>
            </a:r>
            <a:r>
              <a:rPr lang="en-US" baseline="-25000" dirty="0" smtClean="0">
                <a:solidFill>
                  <a:schemeClr val="accent4"/>
                </a:solidFill>
              </a:rPr>
              <a:t>1 </a:t>
            </a:r>
            <a:r>
              <a:rPr lang="en-US" dirty="0" smtClean="0">
                <a:solidFill>
                  <a:schemeClr val="accent4"/>
                </a:solidFill>
              </a:rPr>
              <a:t>(rate of change)</a:t>
            </a:r>
            <a:endParaRPr lang="en-US" dirty="0">
              <a:solidFill>
                <a:schemeClr val="accent4"/>
              </a:solidFill>
            </a:endParaRPr>
          </a:p>
        </p:txBody>
      </p:sp>
      <p:cxnSp>
        <p:nvCxnSpPr>
          <p:cNvPr id="12" name="Straight Arrow Connector 11"/>
          <p:cNvCxnSpPr/>
          <p:nvPr/>
        </p:nvCxnSpPr>
        <p:spPr>
          <a:xfrm flipH="1" flipV="1">
            <a:off x="4889500" y="3531541"/>
            <a:ext cx="431800" cy="381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3" name="Straight Arrow Connector 12"/>
          <p:cNvCxnSpPr/>
          <p:nvPr/>
        </p:nvCxnSpPr>
        <p:spPr>
          <a:xfrm flipV="1">
            <a:off x="2540000" y="4128441"/>
            <a:ext cx="419100" cy="171271"/>
          </a:xfrm>
          <a:prstGeom prst="straightConnector1">
            <a:avLst/>
          </a:prstGeom>
          <a:ln>
            <a:solidFill>
              <a:srgbClr val="00B050"/>
            </a:solidFill>
            <a:tailEnd type="arrow"/>
          </a:ln>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flipH="1">
            <a:off x="3086100" y="3747441"/>
            <a:ext cx="673100" cy="368300"/>
          </a:xfrm>
          <a:prstGeom prst="line">
            <a:avLst/>
          </a:prstGeom>
          <a:ln>
            <a:solidFill>
              <a:srgbClr val="00B050"/>
            </a:solidFill>
          </a:ln>
        </p:spPr>
        <p:style>
          <a:lnRef idx="3">
            <a:schemeClr val="accent3"/>
          </a:lnRef>
          <a:fillRef idx="0">
            <a:schemeClr val="accent3"/>
          </a:fillRef>
          <a:effectRef idx="2">
            <a:schemeClr val="accent3"/>
          </a:effectRef>
          <a:fontRef idx="minor">
            <a:schemeClr val="tx1"/>
          </a:fontRef>
        </p:style>
      </p:cxnSp>
      <p:sp>
        <p:nvSpPr>
          <p:cNvPr id="20" name="TextBox 19"/>
          <p:cNvSpPr txBox="1"/>
          <p:nvPr/>
        </p:nvSpPr>
        <p:spPr>
          <a:xfrm>
            <a:off x="221103" y="4639122"/>
            <a:ext cx="6439077" cy="1200329"/>
          </a:xfrm>
          <a:prstGeom prst="rect">
            <a:avLst/>
          </a:prstGeom>
          <a:noFill/>
        </p:spPr>
        <p:txBody>
          <a:bodyPr wrap="square" rtlCol="0">
            <a:spAutoFit/>
          </a:bodyPr>
          <a:lstStyle/>
          <a:p>
            <a:r>
              <a:rPr lang="en-US" sz="1200" dirty="0" smtClean="0">
                <a:latin typeface="Arial" pitchFamily="34" charset="0"/>
                <a:cs typeface="Arial" pitchFamily="34" charset="0"/>
              </a:rPr>
              <a:t>The last thing that I want to do in this tutorial is to ask the computer to make a best guess about the </a:t>
            </a:r>
            <a:r>
              <a:rPr lang="en-US" sz="1200" i="1" dirty="0" smtClean="0">
                <a:latin typeface="Arial" pitchFamily="34" charset="0"/>
                <a:cs typeface="Arial" pitchFamily="34" charset="0"/>
              </a:rPr>
              <a:t>slope</a:t>
            </a:r>
            <a:r>
              <a:rPr lang="en-US" sz="1200" dirty="0" smtClean="0">
                <a:latin typeface="Arial" pitchFamily="34" charset="0"/>
                <a:cs typeface="Arial" pitchFamily="34" charset="0"/>
              </a:rPr>
              <a:t> and the </a:t>
            </a:r>
            <a:r>
              <a:rPr lang="en-US" sz="1200" i="1" dirty="0" smtClean="0">
                <a:latin typeface="Arial" pitchFamily="34" charset="0"/>
                <a:cs typeface="Arial" pitchFamily="34" charset="0"/>
              </a:rPr>
              <a:t>y-intercept</a:t>
            </a:r>
            <a:r>
              <a:rPr lang="en-US" sz="1200" dirty="0" smtClean="0">
                <a:latin typeface="Arial" pitchFamily="34" charset="0"/>
                <a:cs typeface="Arial" pitchFamily="34" charset="0"/>
              </a:rPr>
              <a:t>.  We’ll learn something about </a:t>
            </a:r>
            <a:r>
              <a:rPr lang="en-US" sz="1200" u="sng" dirty="0" smtClean="0">
                <a:latin typeface="Arial" pitchFamily="34" charset="0"/>
                <a:cs typeface="Arial" pitchFamily="34" charset="0"/>
              </a:rPr>
              <a:t>how</a:t>
            </a:r>
            <a:r>
              <a:rPr lang="en-US" sz="1200" dirty="0" smtClean="0">
                <a:latin typeface="Arial" pitchFamily="34" charset="0"/>
                <a:cs typeface="Arial" pitchFamily="34" charset="0"/>
              </a:rPr>
              <a:t> those estimates are made in other readings, and in lecture.</a:t>
            </a:r>
          </a:p>
          <a:p>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As always, when looking at statistical output, there is probably more information than we want, so it makes sense to identify the crucial quantities.</a:t>
            </a:r>
            <a:endParaRPr lang="en-US" sz="1200" dirty="0">
              <a:latin typeface="Arial" pitchFamily="34" charset="0"/>
              <a:cs typeface="Arial" pitchFamily="34" charset="0"/>
            </a:endParaRPr>
          </a:p>
        </p:txBody>
      </p:sp>
      <p:sp>
        <p:nvSpPr>
          <p:cNvPr id="24" name="Rectangle 23"/>
          <p:cNvSpPr/>
          <p:nvPr/>
        </p:nvSpPr>
        <p:spPr>
          <a:xfrm>
            <a:off x="406400" y="5803287"/>
            <a:ext cx="6654800" cy="2192908"/>
          </a:xfrm>
          <a:prstGeom prst="rect">
            <a:avLst/>
          </a:prstGeom>
        </p:spPr>
        <p:txBody>
          <a:bodyPr wrap="square">
            <a:spAutoFit/>
          </a:bodyPr>
          <a:lstStyle/>
          <a:p>
            <a:r>
              <a:rPr lang="en-US" sz="1050" dirty="0" smtClean="0">
                <a:latin typeface="Courier New" pitchFamily="49" charset="0"/>
                <a:cs typeface="Courier New" pitchFamily="49" charset="0"/>
              </a:rPr>
              <a:t>      Source |       SS       </a:t>
            </a:r>
            <a:r>
              <a:rPr lang="en-US" sz="1050" dirty="0" err="1" smtClean="0">
                <a:latin typeface="Courier New" pitchFamily="49" charset="0"/>
                <a:cs typeface="Courier New" pitchFamily="49" charset="0"/>
              </a:rPr>
              <a:t>df</a:t>
            </a:r>
            <a:r>
              <a:rPr lang="en-US" sz="1050" dirty="0" smtClean="0">
                <a:latin typeface="Courier New" pitchFamily="49" charset="0"/>
                <a:cs typeface="Courier New" pitchFamily="49" charset="0"/>
              </a:rPr>
              <a:t>       MS              Number of </a:t>
            </a:r>
            <a:r>
              <a:rPr lang="en-US" sz="1050" dirty="0" err="1" smtClean="0">
                <a:latin typeface="Courier New" pitchFamily="49" charset="0"/>
                <a:cs typeface="Courier New" pitchFamily="49" charset="0"/>
              </a:rPr>
              <a:t>obs</a:t>
            </a:r>
            <a:r>
              <a:rPr lang="en-US" sz="1050" dirty="0" smtClean="0">
                <a:latin typeface="Courier New" pitchFamily="49" charset="0"/>
                <a:cs typeface="Courier New" pitchFamily="49" charset="0"/>
              </a:rPr>
              <a:t> =       5</a:t>
            </a:r>
          </a:p>
          <a:p>
            <a:r>
              <a:rPr lang="en-US" sz="1050" dirty="0" smtClean="0">
                <a:latin typeface="Courier New" pitchFamily="49" charset="0"/>
                <a:cs typeface="Courier New" pitchFamily="49" charset="0"/>
              </a:rPr>
              <a:t>-------------+------------------------------           F(  1,     3) =   21.78</a:t>
            </a:r>
          </a:p>
          <a:p>
            <a:r>
              <a:rPr lang="en-US" sz="1050" dirty="0" smtClean="0">
                <a:latin typeface="Courier New" pitchFamily="49" charset="0"/>
                <a:cs typeface="Courier New" pitchFamily="49" charset="0"/>
              </a:rPr>
              <a:t>       Model |  62.2285714     1  62.2285714           </a:t>
            </a:r>
            <a:r>
              <a:rPr lang="en-US" sz="1050" dirty="0" err="1" smtClean="0">
                <a:latin typeface="Courier New" pitchFamily="49" charset="0"/>
                <a:cs typeface="Courier New" pitchFamily="49" charset="0"/>
              </a:rPr>
              <a:t>Prob</a:t>
            </a:r>
            <a:r>
              <a:rPr lang="en-US" sz="1050" dirty="0" smtClean="0">
                <a:latin typeface="Courier New" pitchFamily="49" charset="0"/>
                <a:cs typeface="Courier New" pitchFamily="49" charset="0"/>
              </a:rPr>
              <a:t> &gt; F      =  0.0186</a:t>
            </a:r>
          </a:p>
          <a:p>
            <a:r>
              <a:rPr lang="en-US" sz="1050" dirty="0" smtClean="0">
                <a:latin typeface="Courier New" pitchFamily="49" charset="0"/>
                <a:cs typeface="Courier New" pitchFamily="49" charset="0"/>
              </a:rPr>
              <a:t>    Residual |  8.57142857     3  2.85714286           R-squared     =  0.8789</a:t>
            </a:r>
          </a:p>
          <a:p>
            <a:r>
              <a:rPr lang="en-US" sz="1050" dirty="0" smtClean="0">
                <a:latin typeface="Courier New" pitchFamily="49" charset="0"/>
                <a:cs typeface="Courier New" pitchFamily="49" charset="0"/>
              </a:rPr>
              <a:t>-------------+------------------------------           </a:t>
            </a:r>
            <a:r>
              <a:rPr lang="en-US" sz="1050" dirty="0" err="1" smtClean="0">
                <a:latin typeface="Courier New" pitchFamily="49" charset="0"/>
                <a:cs typeface="Courier New" pitchFamily="49" charset="0"/>
              </a:rPr>
              <a:t>Adj</a:t>
            </a:r>
            <a:r>
              <a:rPr lang="en-US" sz="1050" dirty="0" smtClean="0">
                <a:latin typeface="Courier New" pitchFamily="49" charset="0"/>
                <a:cs typeface="Courier New" pitchFamily="49" charset="0"/>
              </a:rPr>
              <a:t> R-squared =  0.8386</a:t>
            </a:r>
          </a:p>
          <a:p>
            <a:r>
              <a:rPr lang="en-US" sz="1050" dirty="0" smtClean="0">
                <a:latin typeface="Courier New" pitchFamily="49" charset="0"/>
                <a:cs typeface="Courier New" pitchFamily="49" charset="0"/>
              </a:rPr>
              <a:t>       Total |        70.8     4        17.7           Root MSE      =  1.6903</a:t>
            </a:r>
          </a:p>
          <a:p>
            <a:endParaRPr lang="en-US" sz="1050" dirty="0" smtClean="0">
              <a:latin typeface="Courier New" pitchFamily="49" charset="0"/>
              <a:cs typeface="Courier New" pitchFamily="49" charset="0"/>
            </a:endParaRPr>
          </a:p>
          <a:p>
            <a:r>
              <a:rPr lang="en-US" sz="1050" dirty="0" smtClean="0">
                <a:latin typeface="Courier New" pitchFamily="49" charset="0"/>
                <a:cs typeface="Courier New" pitchFamily="49" charset="0"/>
              </a:rPr>
              <a:t>------------------------------------------------------------------------------</a:t>
            </a:r>
          </a:p>
          <a:p>
            <a:r>
              <a:rPr lang="en-US" sz="1050" dirty="0" smtClean="0">
                <a:latin typeface="Courier New" pitchFamily="49" charset="0"/>
                <a:cs typeface="Courier New" pitchFamily="49" charset="0"/>
              </a:rPr>
              <a:t>       miles |      </a:t>
            </a:r>
            <a:r>
              <a:rPr lang="en-US" sz="1050" dirty="0" err="1" smtClean="0">
                <a:latin typeface="Courier New" pitchFamily="49" charset="0"/>
                <a:cs typeface="Courier New" pitchFamily="49" charset="0"/>
              </a:rPr>
              <a:t>Coef</a:t>
            </a:r>
            <a:r>
              <a:rPr lang="en-US" sz="1050" dirty="0" smtClean="0">
                <a:latin typeface="Courier New" pitchFamily="49" charset="0"/>
                <a:cs typeface="Courier New" pitchFamily="49" charset="0"/>
              </a:rPr>
              <a:t>.   Std. Err.      t    P&gt;|t|     [95% Conf. Interval]</a:t>
            </a:r>
          </a:p>
          <a:p>
            <a:r>
              <a:rPr lang="en-US" sz="1050" dirty="0" smtClean="0">
                <a:latin typeface="Courier New" pitchFamily="49" charset="0"/>
                <a:cs typeface="Courier New" pitchFamily="49" charset="0"/>
              </a:rPr>
              <a:t>-------------+----------------------------------------------------------------</a:t>
            </a:r>
          </a:p>
          <a:p>
            <a:r>
              <a:rPr lang="en-US" sz="1050" dirty="0" smtClean="0">
                <a:latin typeface="Courier New" pitchFamily="49" charset="0"/>
                <a:cs typeface="Courier New" pitchFamily="49" charset="0"/>
              </a:rPr>
              <a:t>       </a:t>
            </a:r>
            <a:r>
              <a:rPr lang="en-US" sz="1050" dirty="0" smtClean="0">
                <a:solidFill>
                  <a:srgbClr val="7030A0"/>
                </a:solidFill>
                <a:latin typeface="Courier New" pitchFamily="49" charset="0"/>
                <a:cs typeface="Courier New" pitchFamily="49" charset="0"/>
              </a:rPr>
              <a:t>hours |   4.714286 </a:t>
            </a:r>
            <a:r>
              <a:rPr lang="en-US" sz="1050" dirty="0" smtClean="0">
                <a:latin typeface="Courier New" pitchFamily="49" charset="0"/>
                <a:cs typeface="Courier New" pitchFamily="49" charset="0"/>
              </a:rPr>
              <a:t>  1.010153     4.67   </a:t>
            </a:r>
            <a:r>
              <a:rPr lang="en-US" sz="1050" dirty="0" smtClean="0">
                <a:solidFill>
                  <a:schemeClr val="accent4"/>
                </a:solidFill>
                <a:latin typeface="Courier New" pitchFamily="49" charset="0"/>
                <a:cs typeface="Courier New" pitchFamily="49" charset="0"/>
              </a:rPr>
              <a:t>0.019</a:t>
            </a:r>
            <a:r>
              <a:rPr lang="en-US" sz="1050" dirty="0" smtClean="0">
                <a:latin typeface="Courier New" pitchFamily="49" charset="0"/>
                <a:cs typeface="Courier New" pitchFamily="49" charset="0"/>
              </a:rPr>
              <a:t>     1.499529    7.929042</a:t>
            </a:r>
          </a:p>
          <a:p>
            <a:r>
              <a:rPr lang="en-US" sz="1050" dirty="0" smtClean="0">
                <a:latin typeface="Courier New" pitchFamily="49" charset="0"/>
                <a:cs typeface="Courier New" pitchFamily="49" charset="0"/>
              </a:rPr>
              <a:t>       </a:t>
            </a:r>
            <a:r>
              <a:rPr lang="en-US" sz="1050" dirty="0" smtClean="0">
                <a:solidFill>
                  <a:srgbClr val="00B050"/>
                </a:solidFill>
                <a:latin typeface="Courier New" pitchFamily="49" charset="0"/>
                <a:cs typeface="Courier New" pitchFamily="49" charset="0"/>
              </a:rPr>
              <a:t>_cons |   .7142857    </a:t>
            </a:r>
            <a:r>
              <a:rPr lang="en-US" sz="1050" dirty="0" smtClean="0">
                <a:latin typeface="Courier New" pitchFamily="49" charset="0"/>
                <a:cs typeface="Courier New" pitchFamily="49" charset="0"/>
              </a:rPr>
              <a:t>1.96915     0.36   </a:t>
            </a:r>
            <a:r>
              <a:rPr lang="en-US" sz="1050" dirty="0" smtClean="0">
                <a:solidFill>
                  <a:srgbClr val="00B050"/>
                </a:solidFill>
                <a:latin typeface="Courier New" pitchFamily="49" charset="0"/>
                <a:cs typeface="Courier New" pitchFamily="49" charset="0"/>
              </a:rPr>
              <a:t>0.741</a:t>
            </a:r>
            <a:r>
              <a:rPr lang="en-US" sz="1050" dirty="0" smtClean="0">
                <a:latin typeface="Courier New" pitchFamily="49" charset="0"/>
                <a:cs typeface="Courier New" pitchFamily="49" charset="0"/>
              </a:rPr>
              <a:t>    -5.552428    6.980999</a:t>
            </a:r>
          </a:p>
          <a:p>
            <a:r>
              <a:rPr lang="en-US" sz="1050" dirty="0" smtClean="0">
                <a:latin typeface="Courier New" pitchFamily="49" charset="0"/>
                <a:cs typeface="Courier New" pitchFamily="49" charset="0"/>
              </a:rPr>
              <a:t>------------------------------------------------------------------------------</a:t>
            </a:r>
            <a:endParaRPr lang="en-US" sz="1050" dirty="0">
              <a:latin typeface="Courier New" pitchFamily="49" charset="0"/>
              <a:cs typeface="Courier New" pitchFamily="49" charset="0"/>
            </a:endParaRPr>
          </a:p>
        </p:txBody>
      </p:sp>
      <p:sp>
        <p:nvSpPr>
          <p:cNvPr id="25" name="TextBox 24"/>
          <p:cNvSpPr txBox="1"/>
          <p:nvPr/>
        </p:nvSpPr>
        <p:spPr>
          <a:xfrm>
            <a:off x="65315" y="7541840"/>
            <a:ext cx="999376" cy="276999"/>
          </a:xfrm>
          <a:prstGeom prst="rect">
            <a:avLst/>
          </a:prstGeom>
          <a:noFill/>
        </p:spPr>
        <p:txBody>
          <a:bodyPr wrap="none" rtlCol="0">
            <a:spAutoFit/>
          </a:bodyPr>
          <a:lstStyle/>
          <a:p>
            <a:r>
              <a:rPr lang="el-GR" sz="1200" dirty="0" smtClean="0">
                <a:solidFill>
                  <a:srgbClr val="00B050"/>
                </a:solidFill>
              </a:rPr>
              <a:t>Β</a:t>
            </a:r>
            <a:r>
              <a:rPr lang="en-US" sz="1200" baseline="-25000" dirty="0" smtClean="0">
                <a:solidFill>
                  <a:srgbClr val="00B050"/>
                </a:solidFill>
              </a:rPr>
              <a:t>0 </a:t>
            </a:r>
            <a:r>
              <a:rPr lang="en-US" sz="1200" dirty="0" smtClean="0">
                <a:solidFill>
                  <a:srgbClr val="00B050"/>
                </a:solidFill>
              </a:rPr>
              <a:t>(intercept)</a:t>
            </a:r>
            <a:endParaRPr lang="en-US" sz="1200" dirty="0">
              <a:solidFill>
                <a:srgbClr val="00B050"/>
              </a:solidFill>
            </a:endParaRPr>
          </a:p>
        </p:txBody>
      </p:sp>
      <p:sp>
        <p:nvSpPr>
          <p:cNvPr id="26" name="TextBox 25"/>
          <p:cNvSpPr txBox="1"/>
          <p:nvPr/>
        </p:nvSpPr>
        <p:spPr>
          <a:xfrm>
            <a:off x="65315" y="7376740"/>
            <a:ext cx="1333500" cy="276999"/>
          </a:xfrm>
          <a:prstGeom prst="rect">
            <a:avLst/>
          </a:prstGeom>
          <a:noFill/>
        </p:spPr>
        <p:txBody>
          <a:bodyPr wrap="square" rtlCol="0">
            <a:spAutoFit/>
          </a:bodyPr>
          <a:lstStyle/>
          <a:p>
            <a:r>
              <a:rPr lang="el-GR" sz="1200" dirty="0" smtClean="0">
                <a:solidFill>
                  <a:schemeClr val="accent4"/>
                </a:solidFill>
              </a:rPr>
              <a:t>β</a:t>
            </a:r>
            <a:r>
              <a:rPr lang="en-US" sz="1200" baseline="-25000" dirty="0" smtClean="0">
                <a:solidFill>
                  <a:schemeClr val="accent4"/>
                </a:solidFill>
              </a:rPr>
              <a:t>1 </a:t>
            </a:r>
            <a:r>
              <a:rPr lang="en-US" sz="1200" dirty="0" smtClean="0">
                <a:solidFill>
                  <a:schemeClr val="accent4"/>
                </a:solidFill>
              </a:rPr>
              <a:t>(slope)</a:t>
            </a:r>
            <a:endParaRPr lang="en-US" sz="1200" dirty="0">
              <a:solidFill>
                <a:schemeClr val="accent4"/>
              </a:solidFill>
            </a:endParaRPr>
          </a:p>
        </p:txBody>
      </p:sp>
      <p:sp>
        <p:nvSpPr>
          <p:cNvPr id="27" name="TextBox 26"/>
          <p:cNvSpPr txBox="1"/>
          <p:nvPr/>
        </p:nvSpPr>
        <p:spPr>
          <a:xfrm>
            <a:off x="222069" y="7956583"/>
            <a:ext cx="6466114" cy="1154162"/>
          </a:xfrm>
          <a:prstGeom prst="rect">
            <a:avLst/>
          </a:prstGeom>
          <a:noFill/>
        </p:spPr>
        <p:txBody>
          <a:bodyPr wrap="square" rtlCol="0">
            <a:spAutoFit/>
          </a:bodyPr>
          <a:lstStyle/>
          <a:p>
            <a:r>
              <a:rPr lang="en-US" sz="1200" dirty="0" smtClean="0">
                <a:latin typeface="Arial" pitchFamily="34" charset="0"/>
                <a:cs typeface="Arial" pitchFamily="34" charset="0"/>
              </a:rPr>
              <a:t>It turns out our estimate of </a:t>
            </a:r>
            <a:r>
              <a:rPr lang="en-US" sz="1200" i="1" dirty="0" smtClean="0">
                <a:latin typeface="Arial" pitchFamily="34" charset="0"/>
                <a:cs typeface="Arial" pitchFamily="34" charset="0"/>
              </a:rPr>
              <a:t>slope</a:t>
            </a:r>
            <a:r>
              <a:rPr lang="en-US" sz="1200" dirty="0" smtClean="0">
                <a:latin typeface="Arial" pitchFamily="34" charset="0"/>
                <a:cs typeface="Arial" pitchFamily="34" charset="0"/>
              </a:rPr>
              <a:t> (4.9) was pretty close to what the computer finds (</a:t>
            </a:r>
            <a:r>
              <a:rPr lang="en-US" sz="1200" dirty="0" smtClean="0">
                <a:solidFill>
                  <a:schemeClr val="accent4"/>
                </a:solidFill>
                <a:latin typeface="Arial" pitchFamily="34" charset="0"/>
                <a:cs typeface="Arial" pitchFamily="34" charset="0"/>
              </a:rPr>
              <a:t>4.71</a:t>
            </a:r>
            <a:r>
              <a:rPr lang="en-US" sz="1200" dirty="0" smtClean="0">
                <a:latin typeface="Arial" pitchFamily="34" charset="0"/>
                <a:cs typeface="Arial" pitchFamily="34" charset="0"/>
              </a:rPr>
              <a:t>) , while our estimate that the </a:t>
            </a:r>
            <a:r>
              <a:rPr lang="en-US" sz="1200" i="1" dirty="0" smtClean="0">
                <a:latin typeface="Arial" pitchFamily="34" charset="0"/>
                <a:cs typeface="Arial" pitchFamily="34" charset="0"/>
              </a:rPr>
              <a:t>intercept </a:t>
            </a:r>
            <a:r>
              <a:rPr lang="en-US" sz="1200" dirty="0" smtClean="0">
                <a:latin typeface="Arial" pitchFamily="34" charset="0"/>
                <a:cs typeface="Arial" pitchFamily="34" charset="0"/>
              </a:rPr>
              <a:t>was 0 is a little bit different from the computer’s estimate (</a:t>
            </a:r>
            <a:r>
              <a:rPr lang="en-US" sz="1200" dirty="0" smtClean="0">
                <a:solidFill>
                  <a:srgbClr val="00B050"/>
                </a:solidFill>
                <a:latin typeface="Arial" pitchFamily="34" charset="0"/>
                <a:cs typeface="Arial" pitchFamily="34" charset="0"/>
              </a:rPr>
              <a:t>.714</a:t>
            </a:r>
            <a:r>
              <a:rPr lang="en-US" sz="1200" dirty="0" smtClean="0">
                <a:latin typeface="Arial" pitchFamily="34" charset="0"/>
                <a:cs typeface="Arial" pitchFamily="34" charset="0"/>
              </a:rPr>
              <a:t>).  According to the computer, the best guess is that the </a:t>
            </a:r>
            <a:r>
              <a:rPr lang="en-US" sz="1200" u="sng" dirty="0" smtClean="0">
                <a:latin typeface="Arial" pitchFamily="34" charset="0"/>
                <a:cs typeface="Arial" pitchFamily="34" charset="0"/>
              </a:rPr>
              <a:t>average</a:t>
            </a:r>
            <a:r>
              <a:rPr lang="en-US" sz="1200" dirty="0" smtClean="0">
                <a:latin typeface="Arial" pitchFamily="34" charset="0"/>
                <a:cs typeface="Arial" pitchFamily="34" charset="0"/>
              </a:rPr>
              <a:t> runner had a little bit of a head start.</a:t>
            </a:r>
          </a:p>
          <a:p>
            <a:endParaRPr lang="en-US" sz="1200" dirty="0" smtClean="0">
              <a:latin typeface="Arial" pitchFamily="34" charset="0"/>
              <a:cs typeface="Arial" pitchFamily="34" charset="0"/>
            </a:endParaRPr>
          </a:p>
          <a:p>
            <a:endParaRPr lang="en-US" sz="900"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D1C6B04-0F9E-4272-930E-744C83FB9113}" type="slidenum">
              <a:rPr lang="en-US" smtClean="0"/>
              <a:pPr/>
              <a:t>4</a:t>
            </a:fld>
            <a:endParaRPr lang="en-US"/>
          </a:p>
        </p:txBody>
      </p:sp>
      <p:sp>
        <p:nvSpPr>
          <p:cNvPr id="3" name="Rectangle 2"/>
          <p:cNvSpPr/>
          <p:nvPr/>
        </p:nvSpPr>
        <p:spPr>
          <a:xfrm>
            <a:off x="207264" y="346710"/>
            <a:ext cx="6498336" cy="830997"/>
          </a:xfrm>
          <a:prstGeom prst="rect">
            <a:avLst/>
          </a:prstGeom>
        </p:spPr>
        <p:txBody>
          <a:bodyPr wrap="square">
            <a:spAutoFit/>
          </a:bodyPr>
          <a:lstStyle/>
          <a:p>
            <a:r>
              <a:rPr lang="en-US" sz="1200" dirty="0" smtClean="0">
                <a:latin typeface="Arial" pitchFamily="34" charset="0"/>
                <a:cs typeface="Arial" pitchFamily="34" charset="0"/>
              </a:rPr>
              <a:t>We’ll talk through some of the implications of these ideas in class. </a:t>
            </a:r>
          </a:p>
          <a:p>
            <a:endParaRPr lang="en-US" sz="1200" dirty="0" smtClean="0">
              <a:latin typeface="Arial" pitchFamily="34" charset="0"/>
              <a:cs typeface="Arial" pitchFamily="34" charset="0"/>
            </a:endParaRPr>
          </a:p>
          <a:p>
            <a:r>
              <a:rPr lang="en-US" sz="1200" dirty="0" smtClean="0">
                <a:latin typeface="Arial" pitchFamily="34" charset="0"/>
                <a:cs typeface="Arial" pitchFamily="34" charset="0"/>
              </a:rPr>
              <a:t>(written by Andy Grogan-</a:t>
            </a:r>
            <a:r>
              <a:rPr lang="en-US" sz="1200" dirty="0" err="1" smtClean="0">
                <a:latin typeface="Arial" pitchFamily="34" charset="0"/>
                <a:cs typeface="Arial" pitchFamily="34" charset="0"/>
              </a:rPr>
              <a:t>Kaylor</a:t>
            </a:r>
            <a:r>
              <a:rPr lang="en-US" sz="1200" dirty="0" smtClean="0">
                <a:latin typeface="Arial" pitchFamily="34" charset="0"/>
                <a:cs typeface="Arial" pitchFamily="34" charset="0"/>
              </a:rPr>
              <a:t>.  Comments and questions welcome and should be directed to </a:t>
            </a:r>
            <a:r>
              <a:rPr lang="en-US" sz="1200" dirty="0" smtClean="0">
                <a:latin typeface="Arial" pitchFamily="34" charset="0"/>
                <a:cs typeface="Arial" pitchFamily="34" charset="0"/>
                <a:hlinkClick r:id="rId2"/>
              </a:rPr>
              <a:t>agrogan@umich.edu</a:t>
            </a:r>
            <a:r>
              <a:rPr lang="en-US" sz="1200" dirty="0" smtClean="0">
                <a:latin typeface="Arial" pitchFamily="34" charset="0"/>
                <a:cs typeface="Arial" pitchFamily="34" charset="0"/>
              </a:rPr>
              <a:t>) </a:t>
            </a:r>
            <a:endParaRPr lang="en-US" sz="1200" dirty="0"/>
          </a:p>
        </p:txBody>
      </p:sp>
      <p:pic>
        <p:nvPicPr>
          <p:cNvPr id="1026" name="Picture 2" descr="Creative Commons Licen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83" y="2159144"/>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7264" y="2265218"/>
            <a:ext cx="6287054" cy="830997"/>
          </a:xfrm>
          <a:prstGeom prst="rect">
            <a:avLst/>
          </a:prstGeom>
        </p:spPr>
        <p:txBody>
          <a:bodyPr wrap="square">
            <a:spAutoFit/>
          </a:bodyPr>
          <a:lstStyle/>
          <a:p>
            <a:r>
              <a:rPr lang="en-US" sz="1200" dirty="0" smtClean="0">
                <a:latin typeface="Arial" panose="020B0604020202020204" pitchFamily="34" charset="0"/>
                <a:cs typeface="Arial" panose="020B0604020202020204" pitchFamily="34" charset="0"/>
              </a:rPr>
              <a:t>                     </a:t>
            </a:r>
            <a:r>
              <a:rPr lang="en-US" sz="1200" u="sng" dirty="0" smtClean="0">
                <a:latin typeface="Arial" panose="020B0604020202020204" pitchFamily="34" charset="0"/>
                <a:cs typeface="Arial" panose="020B0604020202020204" pitchFamily="34" charset="0"/>
              </a:rPr>
              <a:t>The Idea of Regression</a:t>
            </a:r>
            <a:r>
              <a:rPr lang="en-US" sz="1200" dirty="0" smtClean="0">
                <a:latin typeface="Arial" panose="020B0604020202020204" pitchFamily="34" charset="0"/>
                <a:cs typeface="Arial" panose="020B0604020202020204" pitchFamily="34" charset="0"/>
              </a:rPr>
              <a:t> by </a:t>
            </a:r>
            <a:r>
              <a:rPr lang="en-US" sz="1200" dirty="0">
                <a:latin typeface="Arial" panose="020B0604020202020204" pitchFamily="34" charset="0"/>
                <a:cs typeface="Arial" panose="020B0604020202020204" pitchFamily="34" charset="0"/>
                <a:hlinkClick r:id="rId4"/>
              </a:rPr>
              <a:t>Andrew Grogan-Kaylor</a:t>
            </a:r>
            <a:r>
              <a:rPr lang="en-US" sz="1200" dirty="0">
                <a:latin typeface="Arial" panose="020B0604020202020204" pitchFamily="34" charset="0"/>
                <a:cs typeface="Arial" panose="020B0604020202020204" pitchFamily="34" charset="0"/>
              </a:rPr>
              <a:t> is licensed under a </a:t>
            </a:r>
            <a:r>
              <a:rPr lang="en-US" sz="1200" dirty="0">
                <a:latin typeface="Arial" panose="020B0604020202020204" pitchFamily="34" charset="0"/>
                <a:cs typeface="Arial" panose="020B0604020202020204" pitchFamily="34" charset="0"/>
                <a:hlinkClick r:id="rId5"/>
              </a:rPr>
              <a:t>Creative Commons Attribution-</a:t>
            </a:r>
            <a:r>
              <a:rPr lang="en-US" sz="1200" dirty="0" err="1">
                <a:latin typeface="Arial" panose="020B0604020202020204" pitchFamily="34" charset="0"/>
                <a:cs typeface="Arial" panose="020B0604020202020204" pitchFamily="34" charset="0"/>
                <a:hlinkClick r:id="rId5"/>
              </a:rPr>
              <a:t>ShareAlike</a:t>
            </a:r>
            <a:r>
              <a:rPr lang="en-US" sz="1200" dirty="0">
                <a:latin typeface="Arial" panose="020B0604020202020204" pitchFamily="34" charset="0"/>
                <a:cs typeface="Arial" panose="020B0604020202020204" pitchFamily="34" charset="0"/>
                <a:hlinkClick r:id="rId5"/>
              </a:rPr>
              <a:t> 4.0 International License</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
            </a:r>
            <a:br>
              <a:rPr lang="en-US" sz="1200" dirty="0">
                <a:latin typeface="Arial" panose="020B0604020202020204" pitchFamily="34" charset="0"/>
                <a:cs typeface="Arial" panose="020B0604020202020204" pitchFamily="34" charset="0"/>
              </a:rPr>
            </a:br>
            <a:endParaRPr lang="en-US" sz="12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1138</Words>
  <Application>Microsoft Office PowerPoint</Application>
  <PresentationFormat>On-screen Show (4:3)</PresentationFormat>
  <Paragraphs>97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Courier New</vt:lpstr>
      <vt:lpstr>Office Theme</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Andrew Grogan-Kaylor</dc:creator>
  <cp:lastModifiedBy>Grogan-Kaylor, Andrew</cp:lastModifiedBy>
  <cp:revision>90</cp:revision>
  <dcterms:created xsi:type="dcterms:W3CDTF">2011-10-12T20:13:41Z</dcterms:created>
  <dcterms:modified xsi:type="dcterms:W3CDTF">2018-10-23T17:45:21Z</dcterms:modified>
</cp:coreProperties>
</file>