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56"/>
    <p:restoredTop autoAdjust="0" sz="94695"/>
  </p:normalViewPr>
  <p:slideViewPr>
    <p:cSldViewPr snapToGrid="0" snapToObjects="1">
      <p:cViewPr varScale="1">
        <p:scale>
          <a:sx d="100" n="120"/>
          <a:sy d="100" n="120"/>
        </p:scale>
        <p:origin x="192" y="41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2/15/23</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grogan1.github.io/Stata/michigan-graph-schem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Cross Sectional Multilevel Model Paper Template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 Student</a:t>
            </a:r>
          </a:p>
        </p:txBody>
      </p:sp>
      <p:sp>
        <p:nvSpPr>
          <p:cNvPr id="4" name="Date Placeholder 3"/>
          <p:cNvSpPr>
            <a:spLocks noGrp="1"/>
          </p:cNvSpPr>
          <p:nvPr>
            <p:ph idx="10" sz="half" type="dt"/>
          </p:nvPr>
        </p:nvSpPr>
        <p:spPr/>
        <p:txBody>
          <a:bodyPr/>
          <a:lstStyle/>
          <a:p>
            <a:pPr lvl="0" indent="0" marL="0">
              <a:buNone/>
            </a:pPr>
            <a:r>
              <a:rPr/>
              <a:t>2/15/23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buNone/>
            </a:pPr>
            <a:r>
              <a:rPr/>
              <a:t>Briefly recapitulate or summarize briefly the results in written form. Do your results support the hypothesis or inform the research question or the discussion in the literature? How so or why? Do your results say anything about causal connections between your two measures? Are your results congruent with any theory about causal connections between your two measures? Can you demonstrate associations that are not necessarily causal? What are the implications for practice, interventions, policy or further research? Do your findings suggest anything about particular policies or programs that should be implemented, funded or continued? Are there gaps in the research that suggest further research is needed? What are the limitations of the methods used? i.e especially given that you are not examining all of the predictors that are theoretically relevant, are there are other variables that should be considered in future, more complicated research?</a:t>
            </a:r>
            <a:b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b="1"/>
              <a:t>usually 1 paragraph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Jones &amp; Smith. (2006). Further really amazing results. </a:t>
            </a:r>
            <a:r>
              <a:rPr i="1"/>
              <a:t>Amazing Results Quarterly</a:t>
            </a:r>
            <a:r>
              <a:rPr/>
              <a:t>, 15(2), 246-280.</a:t>
            </a:r>
          </a:p>
          <a:p>
            <a:pPr lvl="0" indent="0" marL="0">
              <a:buNone/>
            </a:pPr>
            <a:r>
              <a:rPr/>
              <a:t>Smith, &amp; Jones. (2006). Some very important policy stuff. The </a:t>
            </a:r>
            <a:r>
              <a:rPr i="1"/>
              <a:t>Journal of Very Important Policy Stuff</a:t>
            </a:r>
            <a:r>
              <a:rPr/>
              <a:t>, 1(1), 1-2.</a:t>
            </a:r>
          </a:p>
          <a:p>
            <a:pPr lvl="0" indent="0" marL="0">
              <a:buNone/>
            </a:pPr>
            <a:r>
              <a:rPr/>
              <a:t>Smith, &amp; Jones. (2007). Some very important developmental stuff. </a:t>
            </a:r>
            <a:r>
              <a:rPr i="1"/>
              <a:t>The Journal of Very Important Developmental Stuff</a:t>
            </a:r>
            <a:r>
              <a:rPr/>
              <a:t>, 1(1), 1-2.</a:t>
            </a:r>
          </a:p>
          <a:p>
            <a:pPr lvl="0" indent="0" marL="0">
              <a:buNone/>
            </a:pPr>
            <a:r>
              <a:rPr/>
              <a:t>Jones &amp; Jones. (2008). Stuff we forgot to say in our earlier articles. </a:t>
            </a:r>
            <a:r>
              <a:rPr i="1"/>
              <a:t>Extremely Sophisticated Quantitative Analysis</a:t>
            </a:r>
            <a:r>
              <a:rPr/>
              <a:t>, 5(7), 1-25.</a:t>
            </a:r>
          </a:p>
          <a:p>
            <a:pPr lvl="0" indent="0" marL="0">
              <a:buNone/>
            </a:pPr>
            <a:r>
              <a:rPr/>
              <a:t>Smith, &amp; Smith. (1990). Stuff that we hope will be important some day. </a:t>
            </a:r>
            <a:r>
              <a:rPr i="1"/>
              <a:t>The Journal of Heretofor Unanticipated Results</a:t>
            </a:r>
            <a:r>
              <a:rPr/>
              <a:t>, 1(1), 1-2.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Relationship of A and B to C</a:t>
            </a:r>
          </a:p>
        </p:txBody>
      </p:sp>
      <p:sp>
        <p:nvSpPr>
          <p:cNvPr id="3" name="Content Placeholder 2"/>
          <p:cNvSpPr>
            <a:spLocks noGrp="1"/>
          </p:cNvSpPr>
          <p:nvPr>
            <p:ph idx="1"/>
          </p:nvPr>
        </p:nvSpPr>
        <p:spPr/>
        <p:txBody>
          <a:bodyPr/>
          <a:lstStyle/>
          <a:p>
            <a:pPr lvl="0" indent="0" marL="0">
              <a:buNone/>
            </a:pPr>
            <a:r>
              <a:rPr/>
              <a:t>Alternative title ideas: “Predictors of _____”;</a:t>
            </a:r>
          </a:p>
          <a:p>
            <a:pPr lvl="0" indent="0" marL="0">
              <a:buNone/>
            </a:pPr>
            <a:r>
              <a:rPr/>
              <a:t>“A Multilevel Analysis of ____”</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Why is this an important problem? Are a large number of people affected by A? Are a large number of people affected by B? Are a large number of people affected by C? Are these effects particularly severe? Are populations affected by A, C or B particularly underserved? Is there evidence to suggest a relationship between these factors, or is this relationship under-examined?</a:t>
            </a:r>
          </a:p>
          <a:p>
            <a:pPr lvl="0" indent="0" marL="0">
              <a:buNone/>
            </a:pPr>
            <a:r>
              <a:rPr/>
              <a:t>What do we know about the nature of this question already?. Here, please review 3-5 articles that discuss the importance of one factor by itself, or some relationship of the factors.</a:t>
            </a:r>
          </a:p>
          <a:p>
            <a:pPr lvl="0" indent="0" marL="0">
              <a:buNone/>
            </a:pPr>
            <a:r>
              <a:rPr/>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 research strategy).</a:t>
            </a:r>
          </a:p>
          <a:p>
            <a:pPr lvl="0" indent="0" marL="0">
              <a:buNone/>
            </a:pPr>
            <a:r>
              <a:rPr/>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 research strategy).</a:t>
            </a:r>
          </a:p>
          <a:p>
            <a:pPr lvl="0" indent="0" marL="0">
              <a:buNone/>
            </a:pPr>
            <a:r>
              <a:rPr/>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 research strategy).</a:t>
            </a:r>
          </a:p>
          <a:p>
            <a:pPr lvl="0" indent="0" marL="0">
              <a:buNone/>
            </a:pPr>
            <a:r>
              <a:rPr/>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 research strategy).</a:t>
            </a:r>
          </a:p>
          <a:p>
            <a:pPr lvl="0" indent="0" marL="0">
              <a:buNone/>
            </a:pPr>
            <a:r>
              <a:rPr/>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 research strategy).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a:t>
            </a:r>
          </a:p>
        </p:txBody>
      </p:sp>
      <p:sp>
        <p:nvSpPr>
          <p:cNvPr id="3" name="Content Placeholder 2"/>
          <p:cNvSpPr>
            <a:spLocks noGrp="1"/>
          </p:cNvSpPr>
          <p:nvPr>
            <p:ph idx="1"/>
          </p:nvPr>
        </p:nvSpPr>
        <p:spPr/>
        <p:txBody>
          <a:bodyPr/>
          <a:lstStyle/>
          <a:p>
            <a:pPr lvl="0" indent="0" marL="0">
              <a:buNone/>
            </a:pPr>
            <a:r>
              <a:rPr/>
              <a:t>Given this review of the literature, my research question is ________________.</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Methodology</a:t>
            </a:r>
          </a:p>
        </p:txBody>
      </p:sp>
      <p:sp>
        <p:nvSpPr>
          <p:cNvPr id="3" name="Content Placeholder 2"/>
          <p:cNvSpPr>
            <a:spLocks noGrp="1"/>
          </p:cNvSpPr>
          <p:nvPr>
            <p:ph idx="1"/>
          </p:nvPr>
        </p:nvSpPr>
        <p:spPr/>
        <p:txBody>
          <a:bodyPr/>
          <a:lstStyle/>
          <a:p>
            <a:pPr lvl="0" indent="0" marL="0">
              <a:buNone/>
            </a:pPr>
            <a:r>
              <a:rPr/>
              <a:t>NB: You don’t have to include everything I’ve listed here. Try for 70-90%.</a:t>
            </a:r>
          </a:p>
          <a:p>
            <a:pPr lvl="0" indent="0" marL="0">
              <a:spcBef>
                <a:spcPts val="3000"/>
              </a:spcBef>
              <a:buNone/>
            </a:pPr>
            <a:r>
              <a:rPr b="1"/>
              <a:t>Sample</a:t>
            </a:r>
          </a:p>
          <a:p>
            <a:pPr lvl="0"/>
            <a:r>
              <a:rPr/>
              <a:t>A simple demographic description of the sample.</a:t>
            </a:r>
          </a:p>
          <a:p>
            <a:pPr lvl="0"/>
            <a:r>
              <a:rPr/>
              <a:t>How was the sample selected and recruited and collected (were participants selected in some fashion? Could participants self-select into the sample?).</a:t>
            </a:r>
          </a:p>
          <a:p>
            <a:pPr lvl="0"/>
            <a:r>
              <a:rPr/>
              <a:t>How representative is the sample of other populations, the population of interest, or the population at large?</a:t>
            </a:r>
          </a:p>
          <a:p>
            <a:pPr lvl="0"/>
            <a:r>
              <a:rPr/>
              <a:t>Are there response rates that are important? (e.g. refusals to participate, non-returned questionnaires?)</a:t>
            </a:r>
          </a:p>
          <a:p>
            <a:pPr lvl="0"/>
            <a:r>
              <a:rPr/>
              <a:t>Was it a self-administered questionnaire or an interview?</a:t>
            </a:r>
          </a:p>
          <a:p>
            <a:pPr lvl="0"/>
            <a:r>
              <a:rPr/>
              <a:t>If an interview, was the interview in person or by telephone?</a:t>
            </a:r>
          </a:p>
          <a:p>
            <a:pPr lvl="0" indent="0" marL="0">
              <a:spcBef>
                <a:spcPts val="3000"/>
              </a:spcBef>
              <a:buNone/>
            </a:pPr>
            <a:r>
              <a:rPr b="1"/>
              <a:t>Measures</a:t>
            </a:r>
          </a:p>
          <a:p>
            <a:pPr lvl="0"/>
            <a:r>
              <a:rPr/>
              <a:t>What constructs are you measuring? What are your measures designed to measure? Where are they from; who created them?</a:t>
            </a:r>
          </a:p>
          <a:p>
            <a:pPr lvl="0"/>
            <a:r>
              <a:rPr/>
              <a:t>Any information that you can find—and that you think is appropriate—on the reliability and validity of your measures. (If you are using secondary data, you will need to paraphrase the information from an existing publication or report.)</a:t>
            </a:r>
          </a:p>
          <a:p>
            <a:pPr lvl="0"/>
            <a:r>
              <a:rPr/>
              <a:t>Reliability: Is there any information on test-retest, inter-rater, inter-item reliability? How is this information relevant to your study?</a:t>
            </a:r>
          </a:p>
          <a:p>
            <a:pPr lvl="0"/>
            <a:r>
              <a:rPr/>
              <a:t>Validity</a:t>
            </a:r>
          </a:p>
          <a:p>
            <a:pPr lvl="1"/>
            <a:r>
              <a:rPr/>
              <a:t>Face validity: In looking at the items, what can you conclude about its content (or face) validity? In other words, in your judgment, do the items seem to reflect the purpose of the measure?</a:t>
            </a:r>
          </a:p>
          <a:p>
            <a:pPr lvl="1"/>
            <a:r>
              <a:rPr/>
              <a:t>Predictive or concurrent validity: Is any information on these types of validity available?</a:t>
            </a:r>
          </a:p>
          <a:p>
            <a:pPr lvl="1"/>
            <a:r>
              <a:rPr/>
              <a:t>How is information on validity relevant to your study?</a:t>
            </a:r>
          </a:p>
          <a:p>
            <a:pPr lvl="0"/>
            <a:r>
              <a:rPr/>
              <a:t>Cronbach’s alpha for any scales that you construct.</a:t>
            </a:r>
          </a:p>
          <a:p>
            <a:pPr lvl="0"/>
            <a:r>
              <a:rPr/>
              <a:t>Response format used, e.g. “true/false”, “Likert scale of 7 points from strongly agree to strongly disagree”</a:t>
            </a:r>
          </a:p>
          <a:p>
            <a:pPr lvl="0"/>
            <a:r>
              <a:rPr/>
              <a:t>Type of measure: nominal, ordinal, interval/ratio</a:t>
            </a:r>
          </a:p>
          <a:p>
            <a:pPr lvl="0" indent="0" marL="0">
              <a:spcBef>
                <a:spcPts val="3000"/>
              </a:spcBef>
              <a:buNone/>
            </a:pPr>
            <a:r>
              <a:rPr b="1"/>
              <a:t>Design</a:t>
            </a:r>
          </a:p>
          <a:p>
            <a:pPr lvl="0"/>
            <a:r>
              <a:rPr/>
              <a:t>What type of research design are you using? Experimental, Quasi-Experimental or Non-experimental (Observational)?</a:t>
            </a:r>
          </a:p>
          <a:p>
            <a:pPr lvl="0"/>
            <a:r>
              <a:rPr/>
              <a:t>Is selection into different treatments or conditions random or nonrandom? Do individuals select themselves? Do others select them on the basis of their clinical status? What implications does this have for your study?</a:t>
            </a:r>
          </a:p>
          <a:p>
            <a:pPr lvl="0"/>
            <a:r>
              <a:rPr/>
              <a:t>Are you introducing any control variables into your design?</a:t>
            </a:r>
          </a:p>
          <a:p>
            <a:pPr lvl="0"/>
            <a:r>
              <a:rPr/>
              <a:t>Is your study longitudinal or cross-sectional?</a:t>
            </a:r>
          </a:p>
          <a:p>
            <a:pPr lvl="0"/>
            <a:r>
              <a:rPr/>
              <a:t>If your study is longitudinal, is your research design prospective or retrospective?</a:t>
            </a:r>
          </a:p>
          <a:p>
            <a:pPr lvl="0" indent="0" marL="0">
              <a:spcBef>
                <a:spcPts val="3000"/>
              </a:spcBef>
              <a:buNone/>
            </a:pPr>
            <a:r>
              <a:rPr b="1"/>
              <a:t>Analysis</a:t>
            </a:r>
          </a:p>
          <a:p>
            <a:pPr lvl="0"/>
            <a:r>
              <a:rPr/>
              <a:t>What type of analysis did you employ? (MLM w/ random intercept &amp; testing 2 random slopes)</a:t>
            </a:r>
          </a:p>
          <a:p>
            <a:pPr lvl="0"/>
            <a:r>
              <a:rPr/>
              <a:t>Why was this analysis appropriate?</a:t>
            </a:r>
          </a:p>
          <a:p>
            <a:pPr lvl="0"/>
            <a:r>
              <a:rPr/>
              <a:t>What did this analysis accomplish that simpler forms of analysis might not have?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Results</a:t>
            </a:r>
          </a:p>
        </p:txBody>
      </p:sp>
      <p:sp>
        <p:nvSpPr>
          <p:cNvPr id="4" name="Text Placeholder 3"/>
          <p:cNvSpPr>
            <a:spLocks noGrp="1"/>
          </p:cNvSpPr>
          <p:nvPr>
            <p:ph idx="2" sz="half" type="body"/>
          </p:nvPr>
        </p:nvSpPr>
        <p:spPr/>
        <p:txBody>
          <a:bodyPr/>
          <a:lstStyle/>
          <a:p>
            <a:pPr lvl="0" indent="0" marL="0">
              <a:buNone/>
            </a:pPr>
            <a:r>
              <a:rPr/>
              <a:t>Tell me in words how your variables are distributed in your sample and include a table.</a:t>
            </a:r>
          </a:p>
          <a:p>
            <a:pPr lvl="0" indent="0" marL="0">
              <a:buNone/>
            </a:pPr>
            <a:r>
              <a:rPr/>
              <a:t>A hypothetical example. If all my variables are continuous, it’s appropriate to show means. If some of my variables are categorical, it’s more appropriate to show frequency distributions.</a:t>
            </a:r>
          </a:p>
          <a:p>
            <a:pPr lvl="0" indent="0" marL="0">
              <a:buNone/>
            </a:pPr>
            <a:r>
              <a:rPr/>
              <a:t>In order to format my results nicely, I could copy them into Excel first, format them, and then copy them into Word. There are also some newer ways to make nicely formatted tables in Stata.</a:t>
            </a:r>
          </a:p>
          <a:p>
            <a:pPr lvl="0" indent="0" marL="0">
              <a:buNone/>
            </a:pPr>
            <a:r>
              <a:rPr/>
              <a:t>In the graphs, note that I’ve tried to pay some attention to meaningful titles and axis labels.</a:t>
            </a:r>
          </a:p>
          <a:p>
            <a:pPr lvl="0" indent="0" marL="0">
              <a:buNone/>
            </a:pPr>
            <a:r>
              <a:rPr/>
              <a:t>Note also you can make use of one of Stata’s </a:t>
            </a:r>
            <a:r>
              <a:rPr>
                <a:latin typeface="Courier"/>
              </a:rPr>
              <a:t>scheme</a:t>
            </a:r>
            <a:r>
              <a:rPr/>
              <a:t>s to make your graphs visually interesting.</a:t>
            </a:r>
          </a:p>
          <a:p>
            <a:pPr lvl="0" indent="0" marL="0">
              <a:buNone/>
            </a:pPr>
            <a:r>
              <a:rPr/>
              <a:t>It’s also worth trying out the </a:t>
            </a:r>
            <a:r>
              <a:rPr>
                <a:latin typeface="Courier"/>
              </a:rPr>
              <a:t>lean1</a:t>
            </a:r>
            <a:r>
              <a:rPr/>
              <a:t> and </a:t>
            </a:r>
            <a:r>
              <a:rPr>
                <a:latin typeface="Courier"/>
              </a:rPr>
              <a:t>lean2</a:t>
            </a:r>
            <a:r>
              <a:rPr/>
              <a:t> schemes (type </a:t>
            </a:r>
            <a:r>
              <a:rPr>
                <a:latin typeface="Courier"/>
              </a:rPr>
              <a:t>findit lean2</a:t>
            </a:r>
            <a:r>
              <a:rPr/>
              <a:t> to install).</a:t>
            </a:r>
          </a:p>
          <a:p>
            <a:pPr lvl="0" indent="0" marL="0">
              <a:buNone/>
            </a:pPr>
            <a:r>
              <a:rPr/>
              <a:t>And the daring are welcome to try my “Michigan” graph scheme, available </a:t>
            </a:r>
            <a:r>
              <a:rPr>
                <a:hlinkClick r:id="rId2"/>
              </a:rPr>
              <a:t>here</a:t>
            </a:r>
            <a:r>
              <a:rPr/>
              <a:t>, </a:t>
            </a:r>
            <a:r>
              <a:rPr i="1"/>
              <a:t>caveat emptor</a:t>
            </a:r>
            <a:r>
              <a:rPr/>
              <a: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50900"/>
                <a:gridCol w="850900"/>
                <a:gridCol w="850900"/>
                <a:gridCol w="850900"/>
                <a:gridCol w="850900"/>
                <a:gridCol w="850900"/>
              </a:tblGrid>
              <a:tr h="0">
                <a:tc>
                  <a:txBody>
                    <a:bodyPr/>
                    <a:lstStyle/>
                    <a:p>
                      <a:pPr lvl="0" indent="0" marL="0" algn="ctr">
                        <a:buNone/>
                      </a:pPr>
                      <a:r>
                        <a:rPr/>
                        <a:t>variable</a:t>
                      </a:r>
                    </a:p>
                  </a:txBody>
                  <a:tcPr/>
                </a:tc>
                <a:tc>
                  <a:txBody>
                    <a:bodyPr/>
                    <a:lstStyle/>
                    <a:p>
                      <a:pPr lvl="0" indent="0" marL="0" algn="ctr">
                        <a:buNone/>
                      </a:pPr>
                      <a:r>
                        <a:rPr/>
                        <a:t>mean</a:t>
                      </a:r>
                    </a:p>
                  </a:txBody>
                  <a:tcPr/>
                </a:tc>
                <a:tc>
                  <a:txBody>
                    <a:bodyPr/>
                    <a:lstStyle/>
                    <a:p>
                      <a:pPr lvl="0" indent="0" marL="0" algn="ctr">
                        <a:buNone/>
                      </a:pPr>
                      <a:r>
                        <a:rPr/>
                        <a:t>sd</a:t>
                      </a:r>
                    </a:p>
                  </a:txBody>
                  <a:tcPr/>
                </a:tc>
                <a:tc>
                  <a:txBody>
                    <a:bodyPr/>
                    <a:lstStyle/>
                    <a:p>
                      <a:pPr lvl="0" indent="0" marL="0" algn="ctr">
                        <a:buNone/>
                      </a:pPr>
                      <a:r>
                        <a:rPr/>
                        <a:t>minimum</a:t>
                      </a:r>
                    </a:p>
                  </a:txBody>
                  <a:tcPr/>
                </a:tc>
                <a:tc>
                  <a:txBody>
                    <a:bodyPr/>
                    <a:lstStyle/>
                    <a:p>
                      <a:pPr lvl="0" indent="0" marL="0" algn="ctr">
                        <a:buNone/>
                      </a:pPr>
                      <a:r>
                        <a:rPr/>
                        <a:t>maximum</a:t>
                      </a:r>
                    </a:p>
                  </a:txBody>
                  <a:tcPr/>
                </a:tc>
                <a:tc>
                  <a:txBody>
                    <a:bodyPr/>
                    <a:lstStyle/>
                    <a:p>
                      <a:pPr lvl="0" indent="0" marL="0" algn="ctr">
                        <a:buNone/>
                      </a:pPr>
                      <a:r>
                        <a:rPr/>
                        <a:t>counts</a:t>
                      </a:r>
                    </a:p>
                  </a:txBody>
                  <a:tcPr/>
                </a:tc>
              </a:tr>
              <a:tr h="0">
                <a:tc>
                  <a:txBody>
                    <a:bodyPr/>
                    <a:lstStyle/>
                    <a:p>
                      <a:pPr lvl="0" indent="0" marL="0" algn="ctr">
                        <a:buNone/>
                      </a:pPr>
                      <a:r>
                        <a:rPr/>
                        <a:t>z</a:t>
                      </a:r>
                    </a:p>
                  </a:txBody>
                </a:tc>
                <a:tc>
                  <a:txBody>
                    <a:bodyPr/>
                    <a:lstStyle/>
                    <a:p>
                      <a:pPr lvl="0" indent="0" marL="0" algn="ctr">
                        <a:buNone/>
                      </a:pPr>
                      <a:r>
                        <a:rPr/>
                        <a:t>NA</a:t>
                      </a:r>
                    </a:p>
                  </a:txBody>
                </a:tc>
                <a:tc>
                  <a:txBody>
                    <a:bodyPr/>
                    <a:lstStyle/>
                    <a:p>
                      <a:pPr lvl="0" indent="0" marL="0" algn="ctr">
                        <a:buNone/>
                      </a:pPr>
                      <a:r>
                        <a:rPr/>
                        <a:t>NA</a:t>
                      </a:r>
                    </a:p>
                  </a:txBody>
                </a:tc>
                <a:tc>
                  <a:txBody>
                    <a:bodyPr/>
                    <a:lstStyle/>
                    <a:p>
                      <a:pPr lvl="0" indent="0" marL="0" algn="ctr">
                        <a:buNone/>
                      </a:pPr>
                      <a:r>
                        <a:rPr/>
                        <a:t>NA</a:t>
                      </a:r>
                    </a:p>
                  </a:txBody>
                </a:tc>
                <a:tc>
                  <a:txBody>
                    <a:bodyPr/>
                    <a:lstStyle/>
                    <a:p>
                      <a:pPr lvl="0" indent="0" marL="0" algn="ctr">
                        <a:buNone/>
                      </a:pPr>
                      <a:r>
                        <a:rPr/>
                        <a:t>NA</a:t>
                      </a:r>
                    </a:p>
                  </a:txBody>
                </a:tc>
                <a:tc>
                  <a:txBody>
                    <a:bodyPr/>
                    <a:lstStyle/>
                    <a:p>
                      <a:pPr lvl="0" indent="0" marL="0" algn="ctr">
                        <a:buNone/>
                      </a:pPr>
                      <a:r>
                        <a:rPr/>
                        <a:t>1: 54, 0: 46</a:t>
                      </a:r>
                    </a:p>
                  </a:txBody>
                </a:tc>
              </a:tr>
              <a:tr h="0">
                <a:tc>
                  <a:txBody>
                    <a:bodyPr/>
                    <a:lstStyle/>
                    <a:p>
                      <a:pPr lvl="0" indent="0" marL="0" algn="ctr">
                        <a:buNone/>
                      </a:pPr>
                      <a:r>
                        <a:rPr/>
                        <a:t>x</a:t>
                      </a:r>
                    </a:p>
                  </a:txBody>
                </a:tc>
                <a:tc>
                  <a:txBody>
                    <a:bodyPr/>
                    <a:lstStyle/>
                    <a:p>
                      <a:pPr lvl="0" indent="0" marL="0" algn="ctr">
                        <a:buNone/>
                      </a:pPr>
                      <a:r>
                        <a:rPr/>
                        <a:t>101.6</a:t>
                      </a:r>
                    </a:p>
                  </a:txBody>
                </a:tc>
                <a:tc>
                  <a:txBody>
                    <a:bodyPr/>
                    <a:lstStyle/>
                    <a:p>
                      <a:pPr lvl="0" indent="0" marL="0" algn="ctr">
                        <a:buNone/>
                      </a:pPr>
                      <a:r>
                        <a:rPr/>
                        <a:t>10.82</a:t>
                      </a:r>
                    </a:p>
                  </a:txBody>
                </a:tc>
                <a:tc>
                  <a:txBody>
                    <a:bodyPr/>
                    <a:lstStyle/>
                    <a:p>
                      <a:pPr lvl="0" indent="0" marL="0" algn="ctr">
                        <a:buNone/>
                      </a:pPr>
                      <a:r>
                        <a:rPr/>
                        <a:t>69.38</a:t>
                      </a:r>
                    </a:p>
                  </a:txBody>
                </a:tc>
                <a:tc>
                  <a:txBody>
                    <a:bodyPr/>
                    <a:lstStyle/>
                    <a:p>
                      <a:pPr lvl="0" indent="0" marL="0" algn="ctr">
                        <a:buNone/>
                      </a:pPr>
                      <a:r>
                        <a:rPr/>
                        <a:t>130.5</a:t>
                      </a:r>
                    </a:p>
                  </a:txBody>
                </a:tc>
                <a:tc>
                  <a:txBody>
                    <a:bodyPr/>
                    <a:lstStyle/>
                    <a:p>
                      <a:pPr lvl="0" indent="0" marL="0" algn="ctr">
                        <a:buNone/>
                      </a:pPr>
                      <a:r>
                        <a:rPr/>
                        <a:t>NA</a:t>
                      </a:r>
                    </a:p>
                  </a:txBody>
                </a:tc>
              </a:tr>
              <a:tr h="0">
                <a:tc>
                  <a:txBody>
                    <a:bodyPr/>
                    <a:lstStyle/>
                    <a:p>
                      <a:pPr lvl="0" indent="0" marL="0" algn="ctr">
                        <a:buNone/>
                      </a:pPr>
                      <a:r>
                        <a:rPr/>
                        <a:t>y</a:t>
                      </a:r>
                    </a:p>
                  </a:txBody>
                </a:tc>
                <a:tc>
                  <a:txBody>
                    <a:bodyPr/>
                    <a:lstStyle/>
                    <a:p>
                      <a:pPr lvl="0" indent="0" marL="0" algn="ctr">
                        <a:buNone/>
                      </a:pPr>
                      <a:r>
                        <a:rPr/>
                        <a:t>106.4</a:t>
                      </a:r>
                    </a:p>
                  </a:txBody>
                </a:tc>
                <a:tc>
                  <a:txBody>
                    <a:bodyPr/>
                    <a:lstStyle/>
                    <a:p>
                      <a:pPr lvl="0" indent="0" marL="0" algn="ctr">
                        <a:buNone/>
                      </a:pPr>
                      <a:r>
                        <a:rPr/>
                        <a:t>13.85</a:t>
                      </a:r>
                    </a:p>
                  </a:txBody>
                </a:tc>
                <a:tc>
                  <a:txBody>
                    <a:bodyPr/>
                    <a:lstStyle/>
                    <a:p>
                      <a:pPr lvl="0" indent="0" marL="0" algn="ctr">
                        <a:buNone/>
                      </a:pPr>
                      <a:r>
                        <a:rPr/>
                        <a:t>62.17</a:t>
                      </a:r>
                    </a:p>
                  </a:txBody>
                </a:tc>
                <a:tc>
                  <a:txBody>
                    <a:bodyPr/>
                    <a:lstStyle/>
                    <a:p>
                      <a:pPr lvl="0" indent="0" marL="0" algn="ctr">
                        <a:buNone/>
                      </a:pPr>
                      <a:r>
                        <a:rPr/>
                        <a:t>144.5</a:t>
                      </a:r>
                    </a:p>
                  </a:txBody>
                </a:tc>
                <a:tc>
                  <a:txBody>
                    <a:bodyPr/>
                    <a:lstStyle/>
                    <a:p>
                      <a:pPr lvl="0" indent="0" marL="0" algn="ctr">
                        <a:buNone/>
                      </a:pPr>
                      <a:r>
                        <a:rPr/>
                        <a:t>NA</a:t>
                      </a:r>
                    </a:p>
                  </a:txBody>
                </a:tc>
              </a:tr>
              <a:tr h="0">
                <a:tc>
                  <a:txBody>
                    <a:bodyPr/>
                    <a:lstStyle/>
                    <a:p>
                      <a:pPr lvl="0" indent="0" marL="0" algn="ctr">
                        <a:buNone/>
                      </a:pPr>
                      <a:r>
                        <a:rPr/>
                        <a:t>u</a:t>
                      </a:r>
                    </a:p>
                  </a:txBody>
                </a:tc>
                <a:tc>
                  <a:txBody>
                    <a:bodyPr/>
                    <a:lstStyle/>
                    <a:p>
                      <a:pPr lvl="0" indent="0" marL="0" algn="ctr">
                        <a:buNone/>
                      </a:pPr>
                      <a:r>
                        <a:rPr/>
                        <a:t>5.5</a:t>
                      </a:r>
                    </a:p>
                  </a:txBody>
                </a:tc>
                <a:tc>
                  <a:txBody>
                    <a:bodyPr/>
                    <a:lstStyle/>
                    <a:p>
                      <a:pPr lvl="0" indent="0" marL="0" algn="ctr">
                        <a:buNone/>
                      </a:pPr>
                      <a:r>
                        <a:rPr/>
                        <a:t>2.887</a:t>
                      </a:r>
                    </a:p>
                  </a:txBody>
                </a:tc>
                <a:tc>
                  <a:txBody>
                    <a:bodyPr/>
                    <a:lstStyle/>
                    <a:p>
                      <a:pPr lvl="0" indent="0" marL="0" algn="ctr">
                        <a:buNone/>
                      </a:pPr>
                      <a:r>
                        <a:rPr/>
                        <a:t>1</a:t>
                      </a:r>
                    </a:p>
                  </a:txBody>
                </a:tc>
                <a:tc>
                  <a:txBody>
                    <a:bodyPr/>
                    <a:lstStyle/>
                    <a:p>
                      <a:pPr lvl="0" indent="0" marL="0" algn="ctr">
                        <a:buNone/>
                      </a:pPr>
                      <a:r>
                        <a:rPr/>
                        <a:t>10</a:t>
                      </a:r>
                    </a:p>
                  </a:txBody>
                </a:tc>
                <a:tc>
                  <a:txBody>
                    <a:bodyPr/>
                    <a:lstStyle/>
                    <a:p>
                      <a:pPr lvl="0" indent="0" marL="0" algn="ctr">
                        <a:buNone/>
                      </a:pPr>
                      <a:r>
                        <a:rPr/>
                        <a:t>NA</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cross-sectional-multilevel_files/figure-pptx/unnamed-chunk-3-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 Sample Univariate Graph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cross-sectional-multilevel_files/figure-pptx/unnamed-chunk-4-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 Sample Bivariate 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is the influence of each predictor variable in your relationship in terms of </a:t>
                </a:r>
                <a14:m>
                  <m:oMath xmlns:m="http://schemas.openxmlformats.org/officeDocument/2006/math">
                    <m:r>
                      <m:t>β</m:t>
                    </m:r>
                  </m:oMath>
                </a14:m>
                <a:r>
                  <a:rPr/>
                  <a:t> and p value? Please compute the unconditional intra-class correlation coefficient as part of your results.</a:t>
                </a:r>
              </a:p>
              <a:p>
                <a:pPr lvl="0" indent="0" marL="0">
                  <a:buNone/>
                </a:pPr>
                <a:r>
                  <a:rPr/>
                  <a:t> </a:t>
                </a:r>
              </a:p>
              <a:p>
                <a:pPr lvl="0" indent="0" marL="0">
                  <a:buNone/>
                </a:pPr>
                <a:r>
                  <a:rPr/>
                  <a:t>y</a:t>
                </a:r>
              </a:p>
              <a:p>
                <a:pPr lvl="0" indent="0" marL="0">
                  <a:buNone/>
                </a:pPr>
                <a:r>
                  <a:rPr/>
                  <a:t>Predictors</a:t>
                </a:r>
              </a:p>
              <a:p>
                <a:pPr lvl="0" indent="0" marL="0">
                  <a:buNone/>
                </a:pPr>
                <a:r>
                  <a:rPr/>
                  <a:t>Estimates</a:t>
                </a:r>
              </a:p>
              <a:p>
                <a:pPr lvl="0" indent="0" marL="0">
                  <a:buNone/>
                </a:pPr>
                <a:r>
                  <a:rPr/>
                  <a:t>std. Error</a:t>
                </a:r>
              </a:p>
              <a:p>
                <a:pPr lvl="0" indent="0" marL="0">
                  <a:buNone/>
                </a:pPr>
                <a:r>
                  <a:rPr/>
                  <a:t>Statistic</a:t>
                </a:r>
              </a:p>
              <a:p>
                <a:pPr lvl="0" indent="0" marL="0">
                  <a:buNone/>
                </a:pPr>
                <a:r>
                  <a:rPr/>
                  <a:t>p</a:t>
                </a:r>
              </a:p>
              <a:p>
                <a:pPr lvl="0" indent="0" marL="0">
                  <a:buNone/>
                </a:pPr>
                <a:r>
                  <a:rPr/>
                  <a:t>(Intercept)</a:t>
                </a:r>
              </a:p>
              <a:p>
                <a:pPr lvl="0" indent="0" marL="0">
                  <a:buNone/>
                </a:pPr>
                <a:r>
                  <a:rPr/>
                  <a:t>9.55</a:t>
                </a:r>
              </a:p>
              <a:p>
                <a:pPr lvl="0" indent="0" marL="0">
                  <a:buNone/>
                </a:pPr>
                <a:r>
                  <a:rPr/>
                  <a:t>8.38</a:t>
                </a:r>
              </a:p>
              <a:p>
                <a:pPr lvl="0" indent="0" marL="0">
                  <a:buNone/>
                </a:pPr>
                <a:r>
                  <a:rPr/>
                  <a:t>1.14</a:t>
                </a:r>
              </a:p>
              <a:p>
                <a:pPr lvl="0" indent="0" marL="0">
                  <a:buNone/>
                </a:pPr>
                <a:r>
                  <a:rPr/>
                  <a:t>0.257</a:t>
                </a:r>
              </a:p>
              <a:p>
                <a:pPr lvl="0" indent="0" marL="0">
                  <a:buNone/>
                </a:pPr>
                <a:r>
                  <a:rPr/>
                  <a:t>x</a:t>
                </a:r>
              </a:p>
              <a:p>
                <a:pPr lvl="0" indent="0" marL="0">
                  <a:buNone/>
                </a:pPr>
                <a:r>
                  <a:rPr/>
                  <a:t>0.95</a:t>
                </a:r>
              </a:p>
              <a:p>
                <a:pPr lvl="0" indent="0" marL="0">
                  <a:buNone/>
                </a:pPr>
                <a:r>
                  <a:rPr/>
                  <a:t>0.08</a:t>
                </a:r>
              </a:p>
              <a:p>
                <a:pPr lvl="0" indent="0" marL="0">
                  <a:buNone/>
                </a:pPr>
                <a:r>
                  <a:rPr/>
                  <a:t>12.02</a:t>
                </a:r>
              </a:p>
              <a:p>
                <a:pPr lvl="0" indent="0" marL="0">
                  <a:buNone/>
                </a:pPr>
                <a:r>
                  <a:rPr b="1"/>
                  <a:t>&lt;0.001</a:t>
                </a:r>
              </a:p>
              <a:p>
                <a:pPr lvl="0" indent="0" marL="0">
                  <a:buNone/>
                </a:pPr>
                <a:r>
                  <a:rPr/>
                  <a:t>z [1]</a:t>
                </a:r>
              </a:p>
              <a:p>
                <a:pPr lvl="0" indent="0" marL="0">
                  <a:buNone/>
                </a:pPr>
                <a:r>
                  <a:rPr/>
                  <a:t>0.95</a:t>
                </a:r>
              </a:p>
              <a:p>
                <a:pPr lvl="0" indent="0" marL="0">
                  <a:buNone/>
                </a:pPr>
                <a:r>
                  <a:rPr/>
                  <a:t>1.73</a:t>
                </a:r>
              </a:p>
              <a:p>
                <a:pPr lvl="0" indent="0" marL="0">
                  <a:buNone/>
                </a:pPr>
                <a:r>
                  <a:rPr/>
                  <a:t>0.55</a:t>
                </a:r>
              </a:p>
              <a:p>
                <a:pPr lvl="0" indent="0" marL="0">
                  <a:buNone/>
                </a:pPr>
                <a:r>
                  <a:rPr/>
                  <a:t>0.586</a:t>
                </a:r>
              </a:p>
              <a:p>
                <a:pPr lvl="0" indent="0" marL="0">
                  <a:buNone/>
                </a:pPr>
                <a:r>
                  <a:rPr/>
                  <a:t>Random Effects</a:t>
                </a:r>
              </a:p>
              <a:p>
                <a:pPr lvl="0" indent="0" marL="0">
                  <a:buNone/>
                </a:pPr>
                <a:r>
                  <a:rPr/>
                  <a:t>σ</a:t>
                </a:r>
                <a:r>
                  <a:rPr baseline="30000"/>
                  <a:t>2</a:t>
                </a:r>
              </a:p>
              <a:p>
                <a:pPr lvl="0" indent="0" marL="0">
                  <a:buNone/>
                </a:pPr>
                <a:r>
                  <a:rPr/>
                  <a:t>67.47</a:t>
                </a:r>
              </a:p>
              <a:p>
                <a:pPr lvl="0" indent="0" marL="0">
                  <a:buNone/>
                </a:pPr>
                <a:r>
                  <a:rPr/>
                  <a:t>τ</a:t>
                </a:r>
                <a:r>
                  <a:rPr baseline="-25000"/>
                  <a:t>00</a:t>
                </a:r>
                <a:r>
                  <a:rPr/>
                  <a:t> </a:t>
                </a:r>
                <a:r>
                  <a:rPr baseline="-25000"/>
                  <a:t>u</a:t>
                </a:r>
              </a:p>
              <a:p>
                <a:pPr lvl="0" indent="0" marL="0">
                  <a:buNone/>
                </a:pPr>
                <a:r>
                  <a:rPr/>
                  <a:t>28.21</a:t>
                </a:r>
              </a:p>
              <a:p>
                <a:pPr lvl="0" indent="0" marL="0">
                  <a:buNone/>
                </a:pPr>
                <a:r>
                  <a:rPr/>
                  <a:t>ICC</a:t>
                </a:r>
              </a:p>
              <a:p>
                <a:pPr lvl="0" indent="0" marL="0">
                  <a:buNone/>
                </a:pPr>
                <a:r>
                  <a:rPr/>
                  <a:t>0.29</a:t>
                </a:r>
              </a:p>
              <a:p>
                <a:pPr lvl="0" indent="0" marL="0">
                  <a:buNone/>
                </a:pPr>
                <a:r>
                  <a:rPr/>
                  <a:t>N </a:t>
                </a:r>
                <a:r>
                  <a:rPr baseline="-25000"/>
                  <a:t>u</a:t>
                </a:r>
              </a:p>
              <a:p>
                <a:pPr lvl="0" indent="0" marL="0">
                  <a:buNone/>
                </a:pPr>
                <a:r>
                  <a:rPr/>
                  <a:t>10</a:t>
                </a:r>
              </a:p>
              <a:p>
                <a:pPr lvl="0" indent="0" marL="0">
                  <a:buNone/>
                </a:pPr>
                <a:r>
                  <a:rPr/>
                  <a:t>Observations</a:t>
                </a:r>
              </a:p>
              <a:p>
                <a:pPr lvl="0" indent="0" marL="0">
                  <a:buNone/>
                </a:pPr>
                <a:r>
                  <a:rPr/>
                  <a:t>100</a:t>
                </a:r>
              </a:p>
              <a:p>
                <a:pPr lvl="0" indent="0" marL="0">
                  <a:buNone/>
                </a:pPr>
                <a:r>
                  <a:rPr/>
                  <a:t>Marginal R</a:t>
                </a:r>
                <a:r>
                  <a:rPr baseline="30000"/>
                  <a:t>2</a:t>
                </a:r>
                <a:r>
                  <a:rPr/>
                  <a:t> / Conditional R</a:t>
                </a:r>
                <a:r>
                  <a:rPr baseline="30000"/>
                  <a:t>2</a:t>
                </a:r>
              </a:p>
              <a:p>
                <a:pPr lvl="0" indent="0" marL="0">
                  <a:buNone/>
                </a:pPr>
                <a:r>
                  <a:rPr/>
                  <a:t>0.522 / 0.663</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Sectional Multilevel Model Paper Template</dc:title>
  <dc:creator>A Student</dc:creator>
  <cp:keywords/>
  <dcterms:created xsi:type="dcterms:W3CDTF">2023-02-15T17:15:17Z</dcterms:created>
  <dcterms:modified xsi:type="dcterms:W3CDTF">2023-02-15T17:15:17Z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2/15/23</vt:lpwstr>
  </property>
  <property fmtid="{D5CDD505-2E9C-101B-9397-08002B2CF9AE}" pid="6" name="editor">
    <vt:lpwstr>source</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