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Writing</a:t>
            </a:r>
            <a:r>
              <a:rPr/>
              <a:t> </a:t>
            </a:r>
            <a:r>
              <a:rPr/>
              <a:t>The</a:t>
            </a:r>
            <a:r>
              <a:rPr/>
              <a:t> </a:t>
            </a:r>
            <a:r>
              <a:rPr/>
              <a:t>Empirical</a:t>
            </a:r>
            <a:r>
              <a:rPr/>
              <a:t> </a:t>
            </a:r>
            <a:r>
              <a:rPr/>
              <a:t>Section</a:t>
            </a:r>
            <a:r>
              <a:rPr/>
              <a:t> </a:t>
            </a:r>
            <a:r>
              <a:rPr/>
              <a:t>For</a:t>
            </a:r>
            <a:r>
              <a:rPr/>
              <a:t> </a:t>
            </a:r>
            <a:r>
              <a:rPr/>
              <a:t>The</a:t>
            </a:r>
            <a:r>
              <a:rPr/>
              <a:t> </a:t>
            </a:r>
            <a:r>
              <a:rPr/>
              <a:t>Social</a:t>
            </a:r>
            <a:r>
              <a:rPr/>
              <a:t> </a:t>
            </a:r>
            <a:r>
              <a:rPr/>
              <a:t>Work</a:t>
            </a:r>
            <a:r>
              <a:rPr/>
              <a:t> </a:t>
            </a:r>
            <a:r>
              <a:rPr/>
              <a:t>Prelim</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Andy</a:t>
            </a:r>
            <a:r>
              <a:rPr/>
              <a:t> </a:t>
            </a:r>
            <a:r>
              <a:rPr/>
              <a:t>Grogan-Kaylor</a:t>
            </a:r>
          </a:p>
        </p:txBody>
      </p:sp>
      <p:sp>
        <p:nvSpPr>
          <p:cNvPr id="4" name="Date Placeholder 3"/>
          <p:cNvSpPr>
            <a:spLocks noGrp="1"/>
          </p:cNvSpPr>
          <p:nvPr>
            <p:ph type="dt" sz="half" idx="10"/>
          </p:nvPr>
        </p:nvSpPr>
        <p:spPr/>
        <p:txBody>
          <a:bodyPr/>
          <a:lstStyle/>
          <a:p>
            <a:pPr lvl="0" marL="0" indent="0">
              <a:buNone/>
            </a:pPr>
            <a:r>
              <a:rPr/>
              <a:t>2020-02-24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Drawing</a:t>
            </a:r>
            <a:r>
              <a:rPr/>
              <a:t> </a:t>
            </a:r>
            <a:r>
              <a:rPr/>
              <a:t>The</a:t>
            </a:r>
            <a:r>
              <a:rPr/>
              <a:t> </a:t>
            </a:r>
            <a:r>
              <a:rPr/>
              <a:t>Circle</a:t>
            </a:r>
            <a:r>
              <a:rPr/>
              <a:t> </a:t>
            </a:r>
            <a:r>
              <a:rPr/>
              <a:t>Around</a:t>
            </a:r>
            <a:r>
              <a:rPr/>
              <a:t> </a:t>
            </a:r>
            <a:r>
              <a:rPr/>
              <a:t>Your</a:t>
            </a:r>
            <a:r>
              <a:rPr/>
              <a:t> </a:t>
            </a:r>
            <a:r>
              <a:rPr/>
              <a:t>Question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Finding</a:t>
            </a:r>
            <a:r>
              <a:rPr/>
              <a:t> </a:t>
            </a:r>
            <a:r>
              <a:rPr/>
              <a:t>The</a:t>
            </a:r>
            <a:r>
              <a:rPr/>
              <a:t> </a:t>
            </a:r>
            <a:r>
              <a:rPr/>
              <a:t>Right</a:t>
            </a:r>
            <a:r>
              <a:rPr/>
              <a:t> </a:t>
            </a:r>
            <a:r>
              <a:rPr/>
              <a:t>Literature</a:t>
            </a:r>
          </a:p>
        </p:txBody>
      </p:sp>
      <p:sp>
        <p:nvSpPr>
          <p:cNvPr id="3" name="Content Placeholder 2"/>
          <p:cNvSpPr>
            <a:spLocks noGrp="1"/>
          </p:cNvSpPr>
          <p:nvPr>
            <p:ph idx="1"/>
          </p:nvPr>
        </p:nvSpPr>
        <p:spPr/>
        <p:txBody>
          <a:bodyPr/>
          <a:lstStyle/>
          <a:p>
            <a:pPr lvl="1"/>
            <a:r>
              <a:rPr/>
              <a:t>Remember the 80/20 rule: 80% of everything is of relatively low value; only 20% is gold.</a:t>
            </a:r>
          </a:p>
          <a:p>
            <a:pPr lvl="1"/>
            <a:r>
              <a:rPr/>
              <a:t>There are many studies that “make conclusions.” Only a very limited set of them are methodologically rigorous, and are real contributions to the literature.</a:t>
            </a:r>
          </a:p>
          <a:p>
            <a:pPr lvl="1"/>
            <a:r>
              <a:rPr/>
              <a:t>Start your literature search by reading a good review article, e.g. a recent review piece in Annual Review of Psychology. What do they cite? What authors do they think are important? Then search in a large database like PsychInfo or ProQuest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Finding</a:t>
            </a:r>
            <a:r>
              <a:rPr/>
              <a:t> </a:t>
            </a:r>
            <a:r>
              <a:rPr/>
              <a:t>The</a:t>
            </a:r>
            <a:r>
              <a:rPr/>
              <a:t> </a:t>
            </a:r>
            <a:r>
              <a:rPr/>
              <a:t>Right</a:t>
            </a:r>
            <a:r>
              <a:rPr/>
              <a:t> </a:t>
            </a:r>
            <a:r>
              <a:rPr/>
              <a:t>Literature</a:t>
            </a:r>
            <a:r>
              <a:rPr/>
              <a:t> </a:t>
            </a:r>
            <a:r>
              <a:rPr/>
              <a:t>(2)</a:t>
            </a:r>
          </a:p>
        </p:txBody>
      </p:sp>
      <p:sp>
        <p:nvSpPr>
          <p:cNvPr id="3" name="Content Placeholder 2"/>
          <p:cNvSpPr>
            <a:spLocks noGrp="1"/>
          </p:cNvSpPr>
          <p:nvPr>
            <p:ph idx="1"/>
          </p:nvPr>
        </p:nvSpPr>
        <p:spPr/>
        <p:txBody>
          <a:bodyPr/>
          <a:lstStyle/>
          <a:p>
            <a:pPr lvl="1"/>
            <a:r>
              <a:rPr/>
              <a:t>More recent literature (last 5 years; last 10 years)</a:t>
            </a:r>
          </a:p>
          <a:p>
            <a:pPr lvl="1"/>
            <a:r>
              <a:rPr/>
              <a:t>Higher impact journals (Thompson ISI) e.g.</a:t>
            </a:r>
          </a:p>
          <a:p>
            <a:pPr lvl="2"/>
            <a:r>
              <a:rPr i="1"/>
              <a:t>Child Development</a:t>
            </a:r>
          </a:p>
          <a:p>
            <a:pPr lvl="2"/>
            <a:r>
              <a:rPr i="1"/>
              <a:t>Child Psychology and Psychiatry</a:t>
            </a:r>
          </a:p>
          <a:p>
            <a:pPr lvl="2"/>
            <a:r>
              <a:rPr i="1"/>
              <a:t>Developmental Psychology</a:t>
            </a:r>
          </a:p>
          <a:p>
            <a:pPr lvl="1"/>
            <a:r>
              <a:rPr/>
              <a:t>Articles from important or longstanding ongoing studies or databases e.g.</a:t>
            </a:r>
          </a:p>
          <a:p>
            <a:pPr lvl="2"/>
            <a:r>
              <a:rPr/>
              <a:t>FFCWS</a:t>
            </a:r>
          </a:p>
          <a:p>
            <a:pPr lvl="2"/>
            <a:r>
              <a:rPr/>
              <a:t>ADD Health</a:t>
            </a:r>
          </a:p>
          <a:p>
            <a:pPr lvl="2"/>
            <a:r>
              <a:rPr/>
              <a:t>ECLS</a:t>
            </a:r>
          </a:p>
          <a:p>
            <a:pPr lvl="2"/>
            <a:r>
              <a:rPr/>
              <a:t>PSID-CDS</a:t>
            </a:r>
          </a:p>
          <a:p>
            <a:pPr lvl="1"/>
            <a:r>
              <a:rPr/>
              <a:t>Seminal or Key Articles from any era or journal (the ones that everyone mentions)</a:t>
            </a:r>
          </a:p>
          <a:p>
            <a:pPr lvl="0" marL="1270000" indent="0">
              <a:buNone/>
            </a:pPr>
            <a:r>
              <a:rPr sz="2000"/>
              <a:t>I still think that the key articles in most literatures end up numbering somewhere between 20 and 50 articles.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Writing</a:t>
            </a:r>
          </a:p>
        </p:txBody>
      </p:sp>
      <p:sp>
        <p:nvSpPr>
          <p:cNvPr id="3" name="Content Placeholder 2"/>
          <p:cNvSpPr>
            <a:spLocks noGrp="1"/>
          </p:cNvSpPr>
          <p:nvPr>
            <p:ph idx="1"/>
          </p:nvPr>
        </p:nvSpPr>
        <p:spPr/>
        <p:txBody>
          <a:bodyPr/>
          <a:lstStyle/>
          <a:p>
            <a:pPr lvl="1"/>
            <a:r>
              <a:rPr/>
              <a:t>Writing is </a:t>
            </a:r>
            <a:r>
              <a:rPr b="1"/>
              <a:t>Hard</a:t>
            </a:r>
          </a:p>
          <a:p>
            <a:pPr lvl="1"/>
            <a:r>
              <a:rPr/>
              <a:t>Write </a:t>
            </a:r>
            <a:r>
              <a:rPr b="1"/>
              <a:t>Many</a:t>
            </a:r>
            <a:r>
              <a:rPr/>
              <a:t> Rough Drafts (</a:t>
            </a:r>
            <a:r>
              <a:rPr b="1"/>
              <a:t>Share Them!</a:t>
            </a:r>
            <a:r>
              <a:rPr/>
              <a:t> With your Advisor, or with other people who will read frequent drafts of your writing.)</a:t>
            </a:r>
          </a:p>
          <a:p>
            <a:pPr lvl="1"/>
            <a:r>
              <a:rPr/>
              <a:t>Not All Sources Are </a:t>
            </a:r>
            <a:r>
              <a:rPr b="1"/>
              <a:t>Equally Good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a:t>
            </a:r>
            <a:r>
              <a:rPr/>
              <a:t> </a:t>
            </a:r>
            <a:r>
              <a:rPr/>
              <a:t>All</a:t>
            </a:r>
            <a:r>
              <a:rPr/>
              <a:t> </a:t>
            </a:r>
            <a:r>
              <a:rPr/>
              <a:t>Sources</a:t>
            </a:r>
            <a:r>
              <a:rPr/>
              <a:t> </a:t>
            </a:r>
            <a:r>
              <a:rPr/>
              <a:t>Are</a:t>
            </a:r>
            <a:r>
              <a:rPr/>
              <a:t> </a:t>
            </a:r>
            <a:r>
              <a:rPr/>
              <a:t>Equally</a:t>
            </a:r>
            <a:r>
              <a:rPr/>
              <a:t> </a:t>
            </a:r>
            <a:r>
              <a:rPr/>
              <a:t>Good</a:t>
            </a:r>
          </a:p>
        </p:txBody>
      </p:sp>
      <p:sp>
        <p:nvSpPr>
          <p:cNvPr id="3" name="Content Placeholder 2"/>
          <p:cNvSpPr>
            <a:spLocks noGrp="1"/>
          </p:cNvSpPr>
          <p:nvPr>
            <p:ph idx="1"/>
          </p:nvPr>
        </p:nvSpPr>
        <p:spPr/>
        <p:txBody>
          <a:bodyPr/>
          <a:lstStyle/>
          <a:p>
            <a:pPr lvl="0" marL="1270000" indent="0">
              <a:buNone/>
            </a:pPr>
            <a:r>
              <a:rPr sz="2000"/>
              <a:t>(author, date) studied (sample) to examine (research question). (author, date) found that ______________. (author, date) also found that ______________. (author, date) also found that ______________. However, one (strength/limitation) of the study was that __________________________. These authors suggested (policy, program, intervention).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
        <p:nvSpPr>
          <p:cNvPr id="3" name="Content Placeholder 2"/>
          <p:cNvSpPr>
            <a:spLocks noGrp="1"/>
          </p:cNvSpPr>
          <p:nvPr>
            <p:ph idx="1"/>
          </p:nvPr>
        </p:nvSpPr>
        <p:spPr/>
        <p:txBody>
          <a:bodyPr/>
          <a:lstStyle/>
          <a:p>
            <a:pPr lvl="0" marL="0" indent="0">
              <a:buNone/>
            </a:pPr>
            <a:r>
              <a:rPr/>
              <a:t>Jaremka, Lisa M, Joshua M Ackerman, Bertram Gawronski, Nicholas O Rule, Kate Sweeny, Linda R. Tropp, Molly A Metz, Ludwin Molina, William S Ryan, and S Brooke Vick. 2019. “Common academic experiences no one talks about: Repeated rejection, impostor syndrome, and burnout.” </a:t>
            </a:r>
            <a:r>
              <a:rPr i="1"/>
              <a:t>Perspectives on Psychological Science</a:t>
            </a:r>
            <a:r>
              <a:rPr/>
              <a:t>.</a:t>
            </a:r>
          </a:p>
          <a:p>
            <a:pPr lvl="0" marL="0" indent="0">
              <a:buNone/>
            </a:pPr>
            <a:r>
              <a:rPr/>
              <a:t>Savedoff, William D, Ruth Levine, and Nancy Birdsall. 2006. </a:t>
            </a:r>
            <a:r>
              <a:rPr i="1"/>
              <a:t>When Will We ever learn ? Improving Lives through Impact evaluation. Report of the Evaluation Gap Working Group.</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Role</a:t>
            </a:r>
            <a:r>
              <a:rPr/>
              <a:t> </a:t>
            </a:r>
            <a:r>
              <a:rPr/>
              <a:t>Of</a:t>
            </a:r>
            <a:r>
              <a:rPr/>
              <a:t> </a:t>
            </a:r>
            <a:r>
              <a:rPr/>
              <a:t>Research</a:t>
            </a:r>
            <a:r>
              <a:rPr/>
              <a:t> </a:t>
            </a:r>
            <a:r>
              <a:rPr/>
              <a:t>In</a:t>
            </a:r>
            <a:r>
              <a:rPr/>
              <a:t> </a:t>
            </a:r>
            <a:r>
              <a:rPr/>
              <a:t>Social</a:t>
            </a:r>
            <a:r>
              <a:rPr/>
              <a:t> </a:t>
            </a:r>
            <a:r>
              <a:rPr/>
              <a:t>Work</a:t>
            </a:r>
          </a:p>
        </p:txBody>
      </p:sp>
      <p:sp>
        <p:nvSpPr>
          <p:cNvPr id="3" name="Content Placeholder 2"/>
          <p:cNvSpPr>
            <a:spLocks noGrp="1"/>
          </p:cNvSpPr>
          <p:nvPr>
            <p:ph idx="1"/>
          </p:nvPr>
        </p:nvSpPr>
        <p:spPr/>
        <p:txBody>
          <a:bodyPr/>
          <a:lstStyle/>
          <a:p>
            <a:pPr lvl="0" marL="0" indent="0">
              <a:buNone/>
            </a:pPr>
            <a:r>
              <a:rPr/>
              <a:t>Social work is a profession dedicated to social justice and the improvement of well-being.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Concerns</a:t>
            </a:r>
            <a:r>
              <a:rPr/>
              <a:t> </a:t>
            </a:r>
            <a:r>
              <a:rPr/>
              <a:t>About</a:t>
            </a:r>
            <a:r>
              <a:rPr/>
              <a:t> </a:t>
            </a:r>
            <a:r>
              <a:rPr/>
              <a:t>The</a:t>
            </a:r>
            <a:r>
              <a:rPr/>
              <a:t> </a:t>
            </a:r>
            <a:r>
              <a:rPr/>
              <a:t>Research</a:t>
            </a:r>
            <a:r>
              <a:rPr/>
              <a:t> </a:t>
            </a:r>
            <a:r>
              <a:rPr/>
              <a:t>Base</a:t>
            </a:r>
            <a:r>
              <a:rPr/>
              <a:t> </a:t>
            </a:r>
            <a:r>
              <a:rPr/>
              <a:t>for</a:t>
            </a:r>
            <a:r>
              <a:rPr/>
              <a:t> </a:t>
            </a:r>
            <a:r>
              <a:rPr/>
              <a:t>Social</a:t>
            </a:r>
            <a:r>
              <a:rPr/>
              <a:t> </a:t>
            </a:r>
            <a:r>
              <a:rPr/>
              <a:t>Programs</a:t>
            </a:r>
            <a:r>
              <a:rPr/>
              <a:t> </a:t>
            </a:r>
            <a:r>
              <a:rPr/>
              <a:t>And</a:t>
            </a:r>
            <a:r>
              <a:rPr/>
              <a:t> </a:t>
            </a:r>
            <a:r>
              <a:rPr/>
              <a:t>Interventions</a:t>
            </a:r>
          </a:p>
        </p:txBody>
      </p:sp>
      <p:pic>
        <p:nvPicPr>
          <p:cNvPr descr="80000-hours.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We</a:t>
            </a:r>
            <a:r>
              <a:rPr/>
              <a:t> </a:t>
            </a:r>
            <a:r>
              <a:rPr/>
              <a:t>Include</a:t>
            </a:r>
            <a:r>
              <a:rPr/>
              <a:t> </a:t>
            </a:r>
            <a:r>
              <a:rPr/>
              <a:t>It</a:t>
            </a:r>
            <a:r>
              <a:rPr/>
              <a:t> </a:t>
            </a:r>
            <a:r>
              <a:rPr/>
              <a:t>In</a:t>
            </a:r>
            <a:r>
              <a:rPr/>
              <a:t> </a:t>
            </a:r>
            <a:r>
              <a:rPr/>
              <a:t>The</a:t>
            </a:r>
            <a:r>
              <a:rPr/>
              <a:t> </a:t>
            </a:r>
            <a:r>
              <a:rPr/>
              <a:t>Social</a:t>
            </a:r>
            <a:r>
              <a:rPr/>
              <a:t> </a:t>
            </a:r>
            <a:r>
              <a:rPr/>
              <a:t>Work</a:t>
            </a:r>
            <a:r>
              <a:rPr/>
              <a:t> </a:t>
            </a:r>
            <a:r>
              <a:rPr/>
              <a:t>Prelim</a:t>
            </a:r>
          </a:p>
        </p:txBody>
      </p:sp>
      <p:sp>
        <p:nvSpPr>
          <p:cNvPr id="3" name="Content Placeholder 2"/>
          <p:cNvSpPr>
            <a:spLocks noGrp="1"/>
          </p:cNvSpPr>
          <p:nvPr>
            <p:ph idx="1"/>
          </p:nvPr>
        </p:nvSpPr>
        <p:spPr/>
        <p:txBody>
          <a:bodyPr/>
          <a:lstStyle/>
          <a:p>
            <a:pPr lvl="1"/>
            <a:r>
              <a:rPr/>
              <a:t>There is a lot of pain and suffering in the world.</a:t>
            </a:r>
          </a:p>
          <a:p>
            <a:pPr lvl="1"/>
            <a:r>
              <a:rPr/>
              <a:t>A profession that makes claims to address pain, suffering, and injustice needs to be able to back up its claims with evidence.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Savedoff</a:t>
            </a:r>
            <a:r>
              <a:rPr/>
              <a:t> </a:t>
            </a:r>
            <a:r>
              <a:rPr/>
              <a:t>and</a:t>
            </a:r>
            <a:r>
              <a:rPr/>
              <a:t> </a:t>
            </a:r>
            <a:r>
              <a:rPr/>
              <a:t>Levine</a:t>
            </a:r>
          </a:p>
        </p:txBody>
      </p:sp>
      <p:sp>
        <p:nvSpPr>
          <p:cNvPr id="3" name="Content Placeholder 2"/>
          <p:cNvSpPr>
            <a:spLocks noGrp="1"/>
          </p:cNvSpPr>
          <p:nvPr>
            <p:ph idx="1"/>
          </p:nvPr>
        </p:nvSpPr>
        <p:spPr/>
        <p:txBody>
          <a:bodyPr/>
          <a:lstStyle/>
          <a:p>
            <a:pPr lvl="0" marL="1270000" indent="0">
              <a:buNone/>
            </a:pPr>
            <a:r>
              <a:rPr sz="2000"/>
              <a:t>“No physician would consider prescribing strong medications whose impact and potential side-effects have not been properly evaluated. Yet in social development programs, where huge sums can be spent to modify population behaviors, change economic livelihoods, and potentially alter cultures or family structure, no such standard has been adopted.</a:t>
            </a:r>
          </a:p>
          <a:p>
            <a:pPr lvl="0" marL="1270000" indent="0">
              <a:buNone/>
            </a:pPr>
            <a:r>
              <a:rPr sz="2000"/>
              <a:t>While it is widely recognized that withholding programs that are known to be beneficial would be unethical, the implicit corollary—that programs of unknown impact should not be widely replicated without proper evaluation—is frequently dismissed.”</a:t>
            </a:r>
          </a:p>
          <a:p>
            <a:pPr lvl="0" marL="0" indent="0">
              <a:buNone/>
            </a:pPr>
            <a:r>
              <a:rPr/>
              <a:t>— (Savedoff, Levine, and Birdsall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Concerns</a:t>
            </a:r>
            <a:r>
              <a:rPr/>
              <a:t> </a:t>
            </a:r>
            <a:r>
              <a:rPr/>
              <a:t>About</a:t>
            </a:r>
            <a:r>
              <a:rPr/>
              <a:t> </a:t>
            </a:r>
            <a:r>
              <a:rPr/>
              <a:t>Evidence</a:t>
            </a:r>
            <a:r>
              <a:rPr/>
              <a:t> </a:t>
            </a:r>
            <a:r>
              <a:rPr/>
              <a:t>More</a:t>
            </a:r>
            <a:r>
              <a:rPr/>
              <a:t> </a:t>
            </a:r>
            <a:r>
              <a:rPr/>
              <a:t>Generally</a:t>
            </a:r>
          </a:p>
        </p:txBody>
      </p:sp>
      <p:pic>
        <p:nvPicPr>
          <p:cNvPr descr="concerns.png" id="0" name="Picture 1"/>
          <p:cNvPicPr>
            <a:picLocks noGrp="1" noChangeAspect="1"/>
          </p:cNvPicPr>
          <p:nvPr/>
        </p:nvPicPr>
        <p:blipFill>
          <a:blip r:embed="rId2"/>
          <a:stretch>
            <a:fillRect/>
          </a:stretch>
        </p:blipFill>
        <p:spPr bwMode="auto">
          <a:xfrm>
            <a:off x="1562100" y="1600200"/>
            <a:ext cx="6032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Incorporating</a:t>
            </a:r>
            <a:r>
              <a:rPr/>
              <a:t> </a:t>
            </a:r>
            <a:r>
              <a:rPr/>
              <a:t>Empirical</a:t>
            </a:r>
            <a:r>
              <a:rPr/>
              <a:t> </a:t>
            </a:r>
            <a:r>
              <a:rPr/>
              <a:t>Evidence</a:t>
            </a:r>
            <a:r>
              <a:rPr/>
              <a:t> </a:t>
            </a:r>
            <a:r>
              <a:rPr/>
              <a:t>Within</a:t>
            </a:r>
            <a:r>
              <a:rPr/>
              <a:t> </a:t>
            </a:r>
            <a:r>
              <a:rPr/>
              <a:t>a</a:t>
            </a:r>
            <a:r>
              <a:rPr/>
              <a:t> </a:t>
            </a:r>
            <a:r>
              <a:rPr/>
              <a:t>Social</a:t>
            </a:r>
            <a:r>
              <a:rPr/>
              <a:t> </a:t>
            </a:r>
            <a:r>
              <a:rPr/>
              <a:t>Work</a:t>
            </a:r>
            <a:r>
              <a:rPr/>
              <a:t> </a:t>
            </a:r>
            <a:r>
              <a:rPr/>
              <a:t>Prelim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Writing</a:t>
            </a:r>
            <a:r>
              <a:rPr/>
              <a:t> </a:t>
            </a:r>
            <a:r>
              <a:rPr/>
              <a:t>the</a:t>
            </a:r>
            <a:r>
              <a:rPr/>
              <a:t> </a:t>
            </a:r>
            <a:r>
              <a:rPr/>
              <a:t>empirical</a:t>
            </a:r>
            <a:r>
              <a:rPr/>
              <a:t> </a:t>
            </a:r>
            <a:r>
              <a:rPr/>
              <a:t>section</a:t>
            </a:r>
            <a:r>
              <a:rPr/>
              <a:t> </a:t>
            </a:r>
            <a:r>
              <a:rPr/>
              <a:t>of</a:t>
            </a:r>
            <a:r>
              <a:rPr/>
              <a:t> </a:t>
            </a:r>
            <a:r>
              <a:rPr/>
              <a:t>the</a:t>
            </a:r>
            <a:r>
              <a:rPr/>
              <a:t> </a:t>
            </a:r>
            <a:r>
              <a:rPr/>
              <a:t>social</a:t>
            </a:r>
            <a:r>
              <a:rPr/>
              <a:t> </a:t>
            </a:r>
            <a:r>
              <a:rPr/>
              <a:t>work</a:t>
            </a:r>
            <a:r>
              <a:rPr/>
              <a:t> </a:t>
            </a:r>
            <a:r>
              <a:rPr/>
              <a:t>prelim</a:t>
            </a:r>
          </a:p>
        </p:txBody>
      </p:sp>
      <p:sp>
        <p:nvSpPr>
          <p:cNvPr id="3" name="Content Placeholder 2"/>
          <p:cNvSpPr>
            <a:spLocks noGrp="1"/>
          </p:cNvSpPr>
          <p:nvPr>
            <p:ph idx="1"/>
          </p:nvPr>
        </p:nvSpPr>
        <p:spPr/>
        <p:txBody>
          <a:bodyPr/>
          <a:lstStyle/>
          <a:p>
            <a:pPr lvl="1"/>
            <a:r>
              <a:rPr/>
              <a:t>Imposter Syndrome</a:t>
            </a:r>
          </a:p>
          <a:p>
            <a:pPr lvl="1"/>
            <a:r>
              <a:rPr/>
              <a:t>Drawing The Circle Around Your Question</a:t>
            </a:r>
          </a:p>
          <a:p>
            <a:pPr lvl="1"/>
            <a:r>
              <a:rPr/>
              <a:t>Finding The Right Literature</a:t>
            </a:r>
          </a:p>
          <a:p>
            <a:pPr lvl="1"/>
            <a:r>
              <a:rPr/>
              <a:t>Writing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Imposter</a:t>
            </a:r>
            <a:r>
              <a:rPr/>
              <a:t> </a:t>
            </a:r>
            <a:r>
              <a:rPr/>
              <a:t>Syndrome</a:t>
            </a:r>
          </a:p>
        </p:txBody>
      </p:sp>
      <p:sp>
        <p:nvSpPr>
          <p:cNvPr id="3" name="Content Placeholder 2"/>
          <p:cNvSpPr>
            <a:spLocks noGrp="1"/>
          </p:cNvSpPr>
          <p:nvPr>
            <p:ph idx="1"/>
          </p:nvPr>
        </p:nvSpPr>
        <p:spPr/>
        <p:txBody>
          <a:bodyPr/>
          <a:lstStyle/>
          <a:p>
            <a:pPr lvl="0" marL="1270000" indent="0">
              <a:buNone/>
            </a:pPr>
            <a:r>
              <a:rPr sz="2000"/>
              <a:t>“Academic life is full of learning, excitement, and discovery. However, academics also experience professional challenges at various points in their career, including repeated rejection, impostor syndrome, and burnout. These negative experiences are rarely talked about publicly, creating a sense of loneliness and isolation for people who presume they are the only ones affected by such setbacks. However, nearly everyone has these experiences at one time or another, and thus talking about them should be a normal part of academic life.” (Jaremka et al. 2019)</a:t>
            </a:r>
          </a:p>
          <a:p>
            <a:pPr lvl="1"/>
            <a:r>
              <a:rPr/>
              <a:t>Surface / Acknowledge the Feeling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The Empirical Section For The Social Work Prelim</dc:title>
  <dc:creator>Andy Grogan-Kaylor</dc:creator>
  <cp:keywords/>
  <dcterms:created xsi:type="dcterms:W3CDTF">2020-02-24T15:55:53Z</dcterms:created>
  <dcterms:modified xsi:type="dcterms:W3CDTF">2020-02-24T15:55:53Z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empirical.bib</vt:lpwstr>
  </property>
  <property fmtid="{D5CDD505-2E9C-101B-9397-08002B2CF9AE}" pid="3" name="date">
    <vt:lpwstr>2020-02-24</vt:lpwstr>
  </property>
  <property fmtid="{D5CDD505-2E9C-101B-9397-08002B2CF9AE}" pid="4" name="output">
    <vt:lpwstr/>
  </property>
</Properties>
</file>