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5.xml" /><Relationship Id="rId4" Type="http://schemas.openxmlformats.org/officeDocument/2006/relationships/slide" Target="slide7.xml" /><Relationship Id="rId5" Type="http://schemas.openxmlformats.org/officeDocument/2006/relationships/slide" Target="slide11.xml" /><Relationship Id="rId6" Type="http://schemas.openxmlformats.org/officeDocument/2006/relationships/slide" Target="slide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Quantitative</a:t>
            </a:r>
            <a:r>
              <a:rPr/>
              <a:t> </a:t>
            </a:r>
            <a:r>
              <a:rPr/>
              <a:t>Data</a:t>
            </a:r>
            <a:r>
              <a:rPr/>
              <a:t> </a:t>
            </a:r>
            <a:r>
              <a:rPr/>
              <a:t>Analysis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Andy</a:t>
            </a:r>
            <a:r>
              <a:rPr/>
              <a:t> </a:t>
            </a:r>
            <a:r>
              <a:rPr/>
              <a:t>Grogan-Kaylor</a:t>
            </a:r>
          </a:p>
        </p:txBody>
      </p:sp>
      <p:sp>
        <p:nvSpPr>
          <p:cNvPr id="4" name="Date Placeholder 3"/>
          <p:cNvSpPr>
            <a:spLocks noGrp="1"/>
          </p:cNvSpPr>
          <p:nvPr>
            <p:ph type="dt" sz="half" idx="10"/>
          </p:nvPr>
        </p:nvSpPr>
        <p:spPr/>
        <p:txBody>
          <a:bodyPr/>
          <a:lstStyle/>
          <a:p>
            <a:pPr lvl="0" marL="0" indent="0">
              <a:buNone/>
            </a:pPr>
            <a:r>
              <a:rPr/>
              <a:t>2021-09-08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Notice that…</a:t>
            </a:r>
          </a:p>
          <a:p>
            <a:pPr lvl="1"/>
            <a:r>
              <a:rPr/>
              <a:t>There are variables in which we may not have interest (e.g. </a:t>
            </a:r>
            <a:r>
              <a:rPr>
                <a:latin typeface="Courier"/>
              </a:rPr>
              <a:t>somethingelse</a:t>
            </a:r>
            <a:r>
              <a:rPr/>
              <a:t>).</a:t>
            </a:r>
          </a:p>
          <a:p>
            <a:pPr lvl="1"/>
            <a:r>
              <a:rPr/>
              <a:t>None of the variables have informative </a:t>
            </a:r>
            <a:r>
              <a:rPr i="1"/>
              <a:t>variable labels</a:t>
            </a:r>
            <a:r>
              <a:rPr/>
              <a:t>. We have to guess at what the variables mean.</a:t>
            </a:r>
          </a:p>
          <a:p>
            <a:pPr lvl="1"/>
            <a:r>
              <a:rPr/>
              <a:t>Variables do not seem to have informative </a:t>
            </a:r>
            <a:r>
              <a:rPr i="1"/>
              <a:t>value labels</a:t>
            </a:r>
            <a:r>
              <a:rPr/>
              <a:t>. While somewhat intuitive, we have to guess at what the values mean.</a:t>
            </a:r>
          </a:p>
          <a:p>
            <a:pPr lvl="1"/>
            <a:r>
              <a:rPr/>
              <a:t>Someone appears to 200 years old.</a:t>
            </a:r>
          </a:p>
          <a:p>
            <a:pPr lvl="1"/>
            <a:r>
              <a:rPr/>
              <a:t>There appear to be missing values in the variable happy that need to be recoded.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Cleaning</a:t>
            </a:r>
            <a:r>
              <a:rPr/>
              <a:t> </a:t>
            </a:r>
            <a:r>
              <a:rPr/>
              <a:t>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eriod"/>
            </a:pPr>
            <a:r>
              <a:rPr/>
              <a:t>Only keep the variables of interest.</a:t>
            </a:r>
          </a:p>
          <a:p>
            <a:pPr lvl="1">
              <a:buAutoNum type="arabicPeriod"/>
            </a:pPr>
            <a:r>
              <a:rPr/>
              <a:t>Add variable labels (if we can).</a:t>
            </a:r>
          </a:p>
          <a:p>
            <a:pPr lvl="1">
              <a:buAutoNum type="arabicPeriod"/>
            </a:pPr>
            <a:r>
              <a:rPr/>
              <a:t>Add value labels (if we can).</a:t>
            </a:r>
          </a:p>
          <a:p>
            <a:pPr lvl="1">
              <a:buAutoNum type="arabicPeriod"/>
            </a:pPr>
            <a:r>
              <a:rPr/>
              <a:t>Recode outliers, values that are errors, or values that should be coded as missing</a:t>
            </a:r>
          </a:p>
          <a:p>
            <a:pPr lvl="0" marL="0" indent="0">
              <a:spcBef>
                <a:spcPts val="3000"/>
              </a:spcBef>
              <a:buNone/>
            </a:pPr>
            <a:r>
              <a:rPr b="1"/>
              <a:t>Excel and Google Sheets</a:t>
            </a:r>
          </a:p>
          <a:p>
            <a:pPr lvl="0" marL="0" indent="0">
              <a:spcBef>
                <a:spcPts val="3000"/>
              </a:spcBef>
              <a:buNone/>
            </a:pPr>
            <a:r>
              <a:rPr b="1"/>
              <a:t>1. Only keep the variables of interest.</a:t>
            </a:r>
          </a:p>
          <a:p>
            <a:pPr lvl="0" marL="1270000" indent="0">
              <a:buNone/>
            </a:pPr>
            <a:r>
              <a:rPr sz="2000"/>
              <a:t>Select the column, or columns, of data that you wish to remove, and right click, or control click, to delete them.</a:t>
            </a:r>
          </a:p>
          <a:p>
            <a:pPr lvl="0" marL="0" indent="0">
              <a:buNone/>
            </a:pPr>
          </a:p>
          <a:p>
            <a:pPr lvl="0" marL="0" indent="0">
              <a:spcBef>
                <a:spcPts val="3000"/>
              </a:spcBef>
              <a:buNone/>
            </a:pPr>
            <a:r>
              <a:rPr b="1"/>
              <a:t>2. Add variable labels (if we can).</a:t>
            </a:r>
          </a:p>
          <a:p>
            <a:pPr lvl="0" marL="1270000" indent="0">
              <a:buNone/>
            </a:pPr>
            <a:r>
              <a:rPr sz="2000"/>
              <a:t>We are unable to add informative labels to </a:t>
            </a:r>
            <a:r>
              <a:rPr sz="2000" b="1"/>
              <a:t>variables</a:t>
            </a:r>
            <a:r>
              <a:rPr sz="2000"/>
              <a:t> in Excel or Google Sheets.</a:t>
            </a:r>
          </a:p>
          <a:p>
            <a:pPr lvl="0" marL="0" indent="0">
              <a:spcBef>
                <a:spcPts val="3000"/>
              </a:spcBef>
              <a:buNone/>
            </a:pPr>
            <a:r>
              <a:rPr b="1"/>
              <a:t>3. Add value labels (if we can).</a:t>
            </a:r>
          </a:p>
          <a:p>
            <a:pPr lvl="0" marL="1270000" indent="0">
              <a:buNone/>
            </a:pPr>
            <a:r>
              <a:rPr sz="2000"/>
              <a:t>We are unable to add informative labels to </a:t>
            </a:r>
            <a:r>
              <a:rPr sz="2000" b="1"/>
              <a:t>values</a:t>
            </a:r>
            <a:r>
              <a:rPr sz="2000"/>
              <a:t> in Excel or Google Sheets.</a:t>
            </a:r>
          </a:p>
          <a:p>
            <a:pPr lvl="0" marL="0" indent="0">
              <a:spcBef>
                <a:spcPts val="3000"/>
              </a:spcBef>
              <a:buNone/>
            </a:pPr>
            <a:r>
              <a:rPr b="1"/>
              <a:t>4. Recode outliers, values that are errors, or values that should be coded as missing.</a:t>
            </a:r>
          </a:p>
          <a:p>
            <a:pPr lvl="0" marL="1270000" indent="0">
              <a:buNone/>
            </a:pPr>
            <a:r>
              <a:rPr sz="2000"/>
              <a:t>We are likely going to have to use </a:t>
            </a:r>
            <a:r>
              <a:rPr sz="2000" b="1"/>
              <a:t>find and replace</a:t>
            </a:r>
            <a:r>
              <a:rPr sz="2000"/>
              <a:t> to manually replace problematic values. For example, we will want to replace the </a:t>
            </a:r>
            <a:r>
              <a:rPr sz="2000">
                <a:latin typeface="Courier"/>
              </a:rPr>
              <a:t>200</a:t>
            </a:r>
            <a:r>
              <a:rPr sz="2000"/>
              <a:t> in the </a:t>
            </a:r>
            <a:r>
              <a:rPr sz="2000">
                <a:latin typeface="Courier"/>
              </a:rPr>
              <a:t>age</a:t>
            </a:r>
            <a:r>
              <a:rPr sz="2000"/>
              <a:t> column with a </a:t>
            </a:r>
            <a:r>
              <a:rPr sz="2000">
                <a:latin typeface="Courier"/>
              </a:rPr>
              <a:t>.</a:t>
            </a:r>
            <a:r>
              <a:rPr sz="2000"/>
              <a:t> or </a:t>
            </a:r>
            <a:r>
              <a:rPr sz="2000">
                <a:latin typeface="Courier"/>
              </a:rPr>
              <a:t>NA</a:t>
            </a:r>
            <a:r>
              <a:rPr sz="2000"/>
              <a:t> for missing. Similarly, we will want to replace the values of </a:t>
            </a:r>
            <a:r>
              <a:rPr sz="2000">
                <a:latin typeface="Courier"/>
              </a:rPr>
              <a:t>-99</a:t>
            </a:r>
            <a:r>
              <a:rPr sz="2000"/>
              <a:t> in the </a:t>
            </a:r>
            <a:r>
              <a:rPr sz="2000">
                <a:latin typeface="Courier"/>
              </a:rPr>
              <a:t>happy</a:t>
            </a:r>
            <a:r>
              <a:rPr sz="2000"/>
              <a:t> column with a </a:t>
            </a:r>
            <a:r>
              <a:rPr sz="2000">
                <a:latin typeface="Courier"/>
              </a:rPr>
              <a:t>.</a:t>
            </a:r>
            <a:r>
              <a:rPr sz="2000"/>
              <a:t> or </a:t>
            </a:r>
            <a:r>
              <a:rPr sz="2000">
                <a:latin typeface="Courier"/>
              </a:rPr>
              <a:t>NA</a:t>
            </a:r>
            <a:r>
              <a:rPr sz="2000"/>
              <a:t> for missing.</a:t>
            </a:r>
          </a:p>
          <a:p>
            <a:pPr lvl="0" marL="1270000" indent="0">
              <a:buNone/>
            </a:pPr>
            <a:r>
              <a:rPr sz="2000"/>
              <a:t>For small data sets, this will not be difficult, but for larger data sets–especially data with many different kinds of values that need to be recoded–this process will become more difficult and cumbersome.</a:t>
            </a:r>
          </a:p>
          <a:p>
            <a:pPr lvl="0" marL="0" indent="0">
              <a:spcBef>
                <a:spcPts val="3000"/>
              </a:spcBef>
              <a:buNone/>
            </a:pPr>
            <a:r>
              <a:rPr b="1"/>
              <a:t>R</a:t>
            </a:r>
          </a:p>
          <a:p>
            <a:pPr lvl="0" marL="1270000" indent="0">
              <a:buNone/>
            </a:pPr>
            <a:r>
              <a:rPr sz="2000"/>
              <a:t>Much of R’s functionality is accomplished through writing </a:t>
            </a:r>
            <a:r>
              <a:rPr sz="2000" i="1"/>
              <a:t>code</a:t>
            </a:r>
            <a:r>
              <a:rPr sz="2000"/>
              <a:t>, that is saved in a </a:t>
            </a:r>
            <a:r>
              <a:rPr sz="2000" i="1"/>
              <a:t>script</a:t>
            </a:r>
            <a:r>
              <a:rPr sz="2000"/>
              <a:t>. Notice how–as our tasks get more and more complicated–the saved script provides documentation for the decisions that we have made with the data.</a:t>
            </a:r>
          </a:p>
          <a:p>
            <a:pPr lvl="0" marL="0" indent="0">
              <a:spcBef>
                <a:spcPts val="3000"/>
              </a:spcBef>
              <a:buNone/>
            </a:pPr>
            <a:r>
              <a:rPr b="1"/>
              <a:t>1. Only keep the variables of interest.</a:t>
            </a:r>
          </a:p>
          <a:p>
            <a:pPr lvl="0" marL="1270000" indent="0">
              <a:buNone/>
            </a:pPr>
            <a:r>
              <a:rPr sz="2000"/>
              <a:t>We can easily accomplish this with the </a:t>
            </a:r>
            <a:r>
              <a:rPr sz="2000">
                <a:latin typeface="Courier"/>
              </a:rPr>
              <a:t>subset</a:t>
            </a:r>
            <a:r>
              <a:rPr sz="2000"/>
              <a:t> function</a:t>
            </a:r>
          </a:p>
          <a:p>
            <a:pPr lvl="0" indent="0">
              <a:buNone/>
            </a:pPr>
            <a:r>
              <a:rPr>
                <a:latin typeface="Courier"/>
              </a:rPr>
              <a:t>mynewdata </a:t>
            </a:r>
            <a:r>
              <a:rPr>
                <a:solidFill>
                  <a:srgbClr val="007020"/>
                </a:solidFill>
                <a:latin typeface="Courier"/>
              </a:rPr>
              <a:t>&lt;-</a:t>
            </a:r>
            <a:r>
              <a:rPr>
                <a:latin typeface="Courier"/>
              </a:rPr>
              <a:t> </a:t>
            </a:r>
            <a:r>
              <a:rPr>
                <a:solidFill>
                  <a:srgbClr val="06287E"/>
                </a:solidFill>
                <a:latin typeface="Courier"/>
              </a:rPr>
              <a:t>subset</a:t>
            </a:r>
            <a:r>
              <a:rPr>
                <a:latin typeface="Courier"/>
              </a:rPr>
              <a:t>(mydata,</a:t>
            </a:r>
            <a:br/>
            <a:r>
              <a:rPr>
                <a:latin typeface="Courier"/>
              </a:rPr>
              <a:t>                    </a:t>
            </a:r>
            <a:r>
              <a:rPr>
                <a:solidFill>
                  <a:srgbClr val="7D9029"/>
                </a:solidFill>
                <a:latin typeface="Courier"/>
              </a:rPr>
              <a:t>select =</a:t>
            </a:r>
            <a:r>
              <a:rPr>
                <a:latin typeface="Courier"/>
              </a:rPr>
              <a:t> </a:t>
            </a:r>
            <a:r>
              <a:rPr>
                <a:solidFill>
                  <a:srgbClr val="06287E"/>
                </a:solidFill>
                <a:latin typeface="Courier"/>
              </a:rPr>
              <a:t>c</a:t>
            </a:r>
            <a:r>
              <a:rPr>
                <a:latin typeface="Courier"/>
              </a:rPr>
              <a:t>(id, age, happy))</a:t>
            </a:r>
          </a:p>
          <a:p>
            <a:pPr lvl="0" marL="0" indent="0">
              <a:spcBef>
                <a:spcPts val="3000"/>
              </a:spcBef>
              <a:buNone/>
            </a:pPr>
            <a:r>
              <a:rPr b="1"/>
              <a:t>2. Add variable labels (if we can).</a:t>
            </a:r>
          </a:p>
          <a:p>
            <a:pPr lvl="0" marL="1270000" indent="0">
              <a:buNone/>
            </a:pPr>
            <a:r>
              <a:rPr sz="2000"/>
              <a:t>Adding </a:t>
            </a:r>
            <a:r>
              <a:rPr sz="2000" i="1"/>
              <a:t>variable labels</a:t>
            </a:r>
            <a:r>
              <a:rPr sz="2000"/>
              <a:t> is not well established in R. There are libraries that can add variable labels for some purposes, but not every library in R recognizes </a:t>
            </a:r>
            <a:r>
              <a:rPr sz="2000" i="1"/>
              <a:t>variable labels</a:t>
            </a:r>
            <a:r>
              <a:rPr sz="2000"/>
              <a:t>.</a:t>
            </a:r>
          </a:p>
          <a:p>
            <a:pPr lvl="0" marL="0" indent="0">
              <a:spcBef>
                <a:spcPts val="3000"/>
              </a:spcBef>
              <a:buNone/>
            </a:pPr>
            <a:r>
              <a:rPr b="1"/>
              <a:t>3. Add value labels (if we can).</a:t>
            </a:r>
          </a:p>
          <a:p>
            <a:pPr lvl="0" marL="1270000" indent="0">
              <a:buNone/>
            </a:pPr>
            <a:r>
              <a:rPr sz="2000"/>
              <a:t>In contrast, </a:t>
            </a:r>
            <a:r>
              <a:rPr sz="2000" i="1"/>
              <a:t>value labels</a:t>
            </a:r>
            <a:r>
              <a:rPr sz="2000"/>
              <a:t> are straightforward in R, and can be accomplished by creating a </a:t>
            </a:r>
            <a:r>
              <a:rPr sz="2000" i="1"/>
              <a:t>factor variable</a:t>
            </a:r>
            <a:r>
              <a:rPr sz="2000"/>
              <a:t>. Below we demonstrate how to do this with the happy variable.</a:t>
            </a:r>
          </a:p>
          <a:p>
            <a:pPr lvl="0" indent="0">
              <a:buNone/>
            </a:pPr>
            <a:r>
              <a:rPr>
                <a:latin typeface="Courier"/>
              </a:rPr>
              <a:t>mynewdata</a:t>
            </a:r>
            <a:r>
              <a:rPr>
                <a:solidFill>
                  <a:srgbClr val="4070A0"/>
                </a:solidFill>
                <a:latin typeface="Courier"/>
              </a:rPr>
              <a:t>$</a:t>
            </a:r>
            <a:r>
              <a:rPr>
                <a:latin typeface="Courier"/>
              </a:rPr>
              <a:t>happyFACTOR </a:t>
            </a:r>
            <a:r>
              <a:rPr>
                <a:solidFill>
                  <a:srgbClr val="007020"/>
                </a:solidFill>
                <a:latin typeface="Courier"/>
              </a:rPr>
              <a:t>&lt;-</a:t>
            </a:r>
            <a:r>
              <a:rPr>
                <a:latin typeface="Courier"/>
              </a:rPr>
              <a:t> </a:t>
            </a:r>
            <a:r>
              <a:rPr>
                <a:solidFill>
                  <a:srgbClr val="06287E"/>
                </a:solidFill>
                <a:latin typeface="Courier"/>
              </a:rPr>
              <a:t>factor</a:t>
            </a:r>
            <a:r>
              <a:rPr>
                <a:latin typeface="Courier"/>
              </a:rPr>
              <a:t>(mynewdata</a:t>
            </a:r>
            <a:r>
              <a:rPr>
                <a:solidFill>
                  <a:srgbClr val="4070A0"/>
                </a:solidFill>
                <a:latin typeface="Courier"/>
              </a:rPr>
              <a:t>$</a:t>
            </a:r>
            <a:r>
              <a:rPr>
                <a:latin typeface="Courier"/>
              </a:rPr>
              <a:t>happy,</a:t>
            </a:r>
            <a:br/>
            <a:r>
              <a:rPr>
                <a:latin typeface="Courier"/>
              </a:rPr>
              <a:t>                             </a:t>
            </a:r>
            <a:r>
              <a:rPr>
                <a:solidFill>
                  <a:srgbClr val="7D9029"/>
                </a:solidFill>
                <a:latin typeface="Courier"/>
              </a:rPr>
              <a:t>levels =</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 </a:t>
            </a:r>
            <a:r>
              <a:rPr>
                <a:solidFill>
                  <a:srgbClr val="40A070"/>
                </a:solidFill>
                <a:latin typeface="Courier"/>
              </a:rPr>
              <a:t>3</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br/>
            <a:r>
              <a:rPr>
                <a:latin typeface="Courier"/>
              </a:rPr>
              <a:t>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"Very Unhappy"</a:t>
            </a:r>
            <a:r>
              <a:rPr>
                <a:latin typeface="Courier"/>
              </a:rPr>
              <a:t>,</a:t>
            </a:r>
            <a:br/>
            <a:r>
              <a:rPr>
                <a:latin typeface="Courier"/>
              </a:rPr>
              <a:t>                                        </a:t>
            </a:r>
            <a:r>
              <a:rPr>
                <a:solidFill>
                  <a:srgbClr val="4070A0"/>
                </a:solidFill>
                <a:latin typeface="Courier"/>
              </a:rPr>
              <a:t>"Somewhat Unhappy"</a:t>
            </a:r>
            <a:r>
              <a:rPr>
                <a:latin typeface="Courier"/>
              </a:rPr>
              <a:t>,</a:t>
            </a:r>
            <a:br/>
            <a:r>
              <a:rPr>
                <a:latin typeface="Courier"/>
              </a:rPr>
              <a:t>                                        </a:t>
            </a:r>
            <a:r>
              <a:rPr>
                <a:solidFill>
                  <a:srgbClr val="4070A0"/>
                </a:solidFill>
                <a:latin typeface="Courier"/>
              </a:rPr>
              <a:t>"Neutral"</a:t>
            </a:r>
            <a:r>
              <a:rPr>
                <a:latin typeface="Courier"/>
              </a:rPr>
              <a:t>,</a:t>
            </a:r>
            <a:br/>
            <a:r>
              <a:rPr>
                <a:latin typeface="Courier"/>
              </a:rPr>
              <a:t>                                        </a:t>
            </a:r>
            <a:r>
              <a:rPr>
                <a:solidFill>
                  <a:srgbClr val="4070A0"/>
                </a:solidFill>
                <a:latin typeface="Courier"/>
              </a:rPr>
              <a:t>"Somewhat Happy"</a:t>
            </a:r>
            <a:r>
              <a:rPr>
                <a:latin typeface="Courier"/>
              </a:rPr>
              <a:t>,</a:t>
            </a:r>
            <a:br/>
            <a:r>
              <a:rPr>
                <a:latin typeface="Courier"/>
              </a:rPr>
              <a:t>                                        </a:t>
            </a:r>
            <a:r>
              <a:rPr>
                <a:solidFill>
                  <a:srgbClr val="4070A0"/>
                </a:solidFill>
                <a:latin typeface="Courier"/>
              </a:rPr>
              <a:t>"Very Happy"</a:t>
            </a:r>
            <a:r>
              <a:rPr>
                <a:latin typeface="Courier"/>
              </a:rPr>
              <a:t>))</a:t>
            </a:r>
          </a:p>
          <a:p>
            <a:pPr lvl="0" marL="0" indent="0">
              <a:spcBef>
                <a:spcPts val="3000"/>
              </a:spcBef>
              <a:buNone/>
            </a:pPr>
            <a:r>
              <a:rPr b="1"/>
              <a:t>4. Recode outliers, values that are errors, or values that should be coded as missing.</a:t>
            </a:r>
          </a:p>
          <a:p>
            <a:pPr lvl="0" marL="1270000" indent="0">
              <a:buNone/>
            </a:pPr>
            <a:r>
              <a:rPr sz="2000"/>
              <a:t>We can easily accomplish this using Base R’s syntax for recoding: </a:t>
            </a:r>
            <a:r>
              <a:rPr sz="2000">
                <a:latin typeface="Courier"/>
              </a:rPr>
              <a:t>data$variable[rule] &lt;- newvalue</a:t>
            </a:r>
            <a:r>
              <a:rPr sz="2000"/>
              <a:t>.</a:t>
            </a:r>
          </a:p>
          <a:p>
            <a:pPr lvl="0" indent="0">
              <a:buNone/>
            </a:pPr>
            <a:r>
              <a:rPr>
                <a:latin typeface="Courier"/>
              </a:rPr>
              <a:t>mynewdata</a:t>
            </a:r>
            <a:r>
              <a:rPr>
                <a:solidFill>
                  <a:srgbClr val="4070A0"/>
                </a:solidFill>
                <a:latin typeface="Courier"/>
              </a:rPr>
              <a:t>$</a:t>
            </a:r>
            <a:r>
              <a:rPr>
                <a:latin typeface="Courier"/>
              </a:rPr>
              <a:t>age[mynewdata</a:t>
            </a:r>
            <a:r>
              <a:rPr>
                <a:solidFill>
                  <a:srgbClr val="4070A0"/>
                </a:solidFill>
                <a:latin typeface="Courier"/>
              </a:rPr>
              <a:t>$</a:t>
            </a:r>
            <a:r>
              <a:rPr>
                <a:latin typeface="Courier"/>
              </a:rPr>
              <a:t>age </a:t>
            </a:r>
            <a:r>
              <a:rPr>
                <a:solidFill>
                  <a:srgbClr val="4070A0"/>
                </a:solidFill>
                <a:latin typeface="Courier"/>
              </a:rPr>
              <a:t>&gt;=</a:t>
            </a:r>
            <a:r>
              <a:rPr>
                <a:latin typeface="Courier"/>
              </a:rPr>
              <a:t> </a:t>
            </a:r>
            <a:r>
              <a:rPr>
                <a:solidFill>
                  <a:srgbClr val="40A070"/>
                </a:solidFill>
                <a:latin typeface="Courier"/>
              </a:rPr>
              <a:t>100</a:t>
            </a:r>
            <a:r>
              <a:rPr>
                <a:latin typeface="Courier"/>
              </a:rPr>
              <a:t>] </a:t>
            </a:r>
            <a:r>
              <a:rPr>
                <a:solidFill>
                  <a:srgbClr val="007020"/>
                </a:solidFill>
                <a:latin typeface="Courier"/>
              </a:rPr>
              <a:t>&lt;-</a:t>
            </a:r>
            <a:r>
              <a:rPr>
                <a:latin typeface="Courier"/>
              </a:rPr>
              <a:t> </a:t>
            </a:r>
            <a:r>
              <a:rPr>
                <a:solidFill>
                  <a:srgbClr val="880000"/>
                </a:solidFill>
                <a:latin typeface="Courier"/>
              </a:rPr>
              <a:t>NA</a:t>
            </a:r>
            <a:r>
              <a:rPr>
                <a:latin typeface="Courier"/>
              </a:rPr>
              <a:t> </a:t>
            </a:r>
            <a:r>
              <a:rPr i="1">
                <a:solidFill>
                  <a:srgbClr val="60A0B0"/>
                </a:solidFill>
                <a:latin typeface="Courier"/>
              </a:rPr>
              <a:t># recode &gt; 100 to NA</a:t>
            </a:r>
            <a:br/>
            <a:br/>
            <a:r>
              <a:rPr>
                <a:latin typeface="Courier"/>
              </a:rPr>
              <a:t>mynewdata</a:t>
            </a:r>
            <a:r>
              <a:rPr>
                <a:solidFill>
                  <a:srgbClr val="4070A0"/>
                </a:solidFill>
                <a:latin typeface="Courier"/>
              </a:rPr>
              <a:t>$</a:t>
            </a:r>
            <a:r>
              <a:rPr>
                <a:latin typeface="Courier"/>
              </a:rPr>
              <a:t>happy[mynewdata</a:t>
            </a:r>
            <a:r>
              <a:rPr>
                <a:solidFill>
                  <a:srgbClr val="4070A0"/>
                </a:solidFill>
                <a:latin typeface="Courier"/>
              </a:rPr>
              <a:t>$</a:t>
            </a:r>
            <a:r>
              <a:rPr>
                <a:latin typeface="Courier"/>
              </a:rPr>
              <a:t>happy </a:t>
            </a:r>
            <a:r>
              <a:rPr>
                <a:solidFill>
                  <a:srgbClr val="4070A0"/>
                </a:solidFill>
                <a:latin typeface="Courier"/>
              </a:rPr>
              <a:t>==</a:t>
            </a:r>
            <a:r>
              <a:rPr>
                <a:latin typeface="Courier"/>
              </a:rPr>
              <a:t> </a:t>
            </a:r>
            <a:r>
              <a:rPr>
                <a:solidFill>
                  <a:srgbClr val="4070A0"/>
                </a:solidFill>
                <a:latin typeface="Courier"/>
              </a:rPr>
              <a:t>-</a:t>
            </a:r>
            <a:r>
              <a:rPr>
                <a:solidFill>
                  <a:srgbClr val="40A070"/>
                </a:solidFill>
                <a:latin typeface="Courier"/>
              </a:rPr>
              <a:t>99</a:t>
            </a:r>
            <a:r>
              <a:rPr>
                <a:latin typeface="Courier"/>
              </a:rPr>
              <a:t>] </a:t>
            </a:r>
            <a:r>
              <a:rPr>
                <a:solidFill>
                  <a:srgbClr val="007020"/>
                </a:solidFill>
                <a:latin typeface="Courier"/>
              </a:rPr>
              <a:t>&lt;-</a:t>
            </a:r>
            <a:r>
              <a:rPr>
                <a:latin typeface="Courier"/>
              </a:rPr>
              <a:t> </a:t>
            </a:r>
            <a:r>
              <a:rPr>
                <a:solidFill>
                  <a:srgbClr val="880000"/>
                </a:solidFill>
                <a:latin typeface="Courier"/>
              </a:rPr>
              <a:t>NA</a:t>
            </a:r>
            <a:r>
              <a:rPr>
                <a:latin typeface="Courier"/>
              </a:rPr>
              <a:t> </a:t>
            </a:r>
            <a:r>
              <a:rPr i="1">
                <a:solidFill>
                  <a:srgbClr val="60A0B0"/>
                </a:solidFill>
                <a:latin typeface="Courier"/>
              </a:rPr>
              <a:t># recode -99 to NA</a:t>
            </a:r>
          </a:p>
          <a:p>
            <a:pPr lvl="0" marL="0" indent="0">
              <a:spcBef>
                <a:spcPts val="3000"/>
              </a:spcBef>
              <a:buNone/>
            </a:pPr>
            <a:r>
              <a:rPr b="1"/>
              <a:t>Stata</a:t>
            </a:r>
          </a:p>
          <a:p>
            <a:pPr lvl="0" marL="0" indent="0">
              <a:spcBef>
                <a:spcPts val="3000"/>
              </a:spcBef>
              <a:buNone/>
            </a:pPr>
            <a:r>
              <a:rPr b="1"/>
              <a:t>1. Only keep the variables of interest.</a:t>
            </a:r>
          </a:p>
          <a:p>
            <a:pPr lvl="0" marL="1270000" indent="0">
              <a:buNone/>
            </a:pPr>
            <a:r>
              <a:rPr sz="2000"/>
              <a:t>This is easily accomplished with Stata’s </a:t>
            </a:r>
            <a:r>
              <a:rPr sz="2000">
                <a:latin typeface="Courier"/>
              </a:rPr>
              <a:t>drop</a:t>
            </a:r>
            <a:r>
              <a:rPr sz="2000"/>
              <a:t> command. We could also choose to </a:t>
            </a:r>
            <a:r>
              <a:rPr sz="2000">
                <a:latin typeface="Courier"/>
              </a:rPr>
              <a:t>keep</a:t>
            </a:r>
            <a:r>
              <a:rPr sz="2000"/>
              <a:t> our variables of interest.</a:t>
            </a:r>
          </a:p>
          <a:p>
            <a:pPr lvl="0" indent="0">
              <a:buNone/>
            </a:pPr>
            <a:br/>
            <a:r>
              <a:rPr b="1">
                <a:solidFill>
                  <a:srgbClr val="007020"/>
                </a:solidFill>
                <a:latin typeface="Courier"/>
              </a:rPr>
              <a:t>drop</a:t>
            </a:r>
            <a:r>
              <a:rPr>
                <a:latin typeface="Courier"/>
              </a:rPr>
              <a:t> somethingelse </a:t>
            </a:r>
            <a:r>
              <a:rPr i="1">
                <a:solidFill>
                  <a:srgbClr val="60A0B0"/>
                </a:solidFill>
                <a:latin typeface="Courier"/>
              </a:rPr>
              <a:t>// drop extraneous variable(s)</a:t>
            </a:r>
          </a:p>
          <a:p>
            <a:pPr lvl="0" marL="0" indent="0">
              <a:spcBef>
                <a:spcPts val="3000"/>
              </a:spcBef>
              <a:buNone/>
            </a:pPr>
            <a:r>
              <a:rPr b="1"/>
              <a:t>2. Add variable labels (if we can).</a:t>
            </a:r>
          </a:p>
          <a:p>
            <a:pPr lvl="0" marL="1270000" indent="0">
              <a:buNone/>
            </a:pPr>
            <a:r>
              <a:rPr sz="2000"/>
              <a:t>Variable labels can easily be added in Stata.</a:t>
            </a:r>
          </a:p>
          <a:p>
            <a:pPr lvl="0" indent="0">
              <a:buNone/>
            </a:pPr>
            <a:br/>
            <a:r>
              <a:rPr b="1">
                <a:solidFill>
                  <a:srgbClr val="007020"/>
                </a:solidFill>
                <a:latin typeface="Courier"/>
              </a:rPr>
              <a:t>label</a:t>
            </a:r>
            <a:r>
              <a:rPr>
                <a:latin typeface="Courier"/>
              </a:rPr>
              <a:t> </a:t>
            </a:r>
            <a:r>
              <a:rPr b="1">
                <a:solidFill>
                  <a:srgbClr val="007020"/>
                </a:solidFill>
                <a:latin typeface="Courier"/>
              </a:rPr>
              <a:t>variable</a:t>
            </a:r>
            <a:r>
              <a:rPr>
                <a:latin typeface="Courier"/>
              </a:rPr>
              <a:t> age </a:t>
            </a:r>
            <a:r>
              <a:rPr>
                <a:solidFill>
                  <a:srgbClr val="4070A0"/>
                </a:solidFill>
                <a:latin typeface="Courier"/>
              </a:rPr>
              <a:t>"Respondent's Age'"</a:t>
            </a:r>
            <a:r>
              <a:rPr>
                <a:latin typeface="Courier"/>
              </a:rPr>
              <a:t> </a:t>
            </a:r>
            <a:r>
              <a:rPr i="1">
                <a:solidFill>
                  <a:srgbClr val="60A0B0"/>
                </a:solidFill>
                <a:latin typeface="Courier"/>
              </a:rPr>
              <a:t>// variable label for age</a:t>
            </a:r>
            <a:br/>
            <a:br/>
            <a:r>
              <a:rPr b="1">
                <a:solidFill>
                  <a:srgbClr val="007020"/>
                </a:solidFill>
                <a:latin typeface="Courier"/>
              </a:rPr>
              <a:t>label</a:t>
            </a:r>
            <a:r>
              <a:rPr>
                <a:latin typeface="Courier"/>
              </a:rPr>
              <a:t> </a:t>
            </a:r>
            <a:r>
              <a:rPr b="1">
                <a:solidFill>
                  <a:srgbClr val="007020"/>
                </a:solidFill>
                <a:latin typeface="Courier"/>
              </a:rPr>
              <a:t>variable</a:t>
            </a:r>
            <a:r>
              <a:rPr>
                <a:latin typeface="Courier"/>
              </a:rPr>
              <a:t> happy </a:t>
            </a:r>
            <a:r>
              <a:rPr>
                <a:solidFill>
                  <a:srgbClr val="4070A0"/>
                </a:solidFill>
                <a:latin typeface="Courier"/>
              </a:rPr>
              <a:t>"Happiness Score"</a:t>
            </a:r>
            <a:r>
              <a:rPr>
                <a:latin typeface="Courier"/>
              </a:rPr>
              <a:t> </a:t>
            </a:r>
            <a:r>
              <a:rPr i="1">
                <a:solidFill>
                  <a:srgbClr val="60A0B0"/>
                </a:solidFill>
                <a:latin typeface="Courier"/>
              </a:rPr>
              <a:t>// variable label for happy</a:t>
            </a:r>
            <a:br/>
            <a:br/>
            <a:r>
              <a:rPr b="1">
                <a:solidFill>
                  <a:srgbClr val="007020"/>
                </a:solidFill>
                <a:latin typeface="Courier"/>
              </a:rPr>
              <a:t>describe</a:t>
            </a:r>
            <a:r>
              <a:rPr>
                <a:latin typeface="Courier"/>
              </a:rPr>
              <a:t> </a:t>
            </a:r>
            <a:r>
              <a:rPr i="1">
                <a:solidFill>
                  <a:srgbClr val="60A0B0"/>
                </a:solidFill>
                <a:latin typeface="Courier"/>
              </a:rPr>
              <a:t>// describe the data</a:t>
            </a:r>
            <a:br/>
            <a:br/>
            <a:r>
              <a:rPr>
                <a:latin typeface="Courier"/>
              </a:rPr>
              <a:t>Contains </a:t>
            </a:r>
            <a:r>
              <a:rPr b="1">
                <a:solidFill>
                  <a:srgbClr val="007020"/>
                </a:solidFill>
                <a:latin typeface="Courier"/>
              </a:rPr>
              <a:t>data</a:t>
            </a:r>
            <a:r>
              <a:rPr>
                <a:latin typeface="Courier"/>
              </a:rPr>
              <a:t> from mydata.dta</a:t>
            </a:r>
            <a:br/>
            <a:r>
              <a:rPr>
                <a:latin typeface="Courier"/>
              </a:rPr>
              <a:t> Observations:           100                             </a:t>
            </a:r>
            <a:br/>
            <a:r>
              <a:rPr>
                <a:latin typeface="Courier"/>
              </a:rPr>
              <a:t>    Variables:             3                  </a:t>
            </a:r>
            <a:br/>
            <a:r>
              <a:rPr>
                <a:latin typeface="Courier"/>
              </a:rPr>
              <a:t>------------------------------------------------------------------------------</a:t>
            </a:r>
            <a:br/>
            <a:r>
              <a:rPr>
                <a:latin typeface="Courier"/>
              </a:rPr>
              <a:t>Variable      Storage   Display    Value</a:t>
            </a:r>
            <a:br/>
            <a:r>
              <a:rPr>
                <a:latin typeface="Courier"/>
              </a:rPr>
              <a:t>    </a:t>
            </a:r>
            <a:r>
              <a:rPr>
                <a:solidFill>
                  <a:srgbClr val="40A070"/>
                </a:solidFill>
                <a:latin typeface="Courier"/>
              </a:rPr>
              <a:t>name</a:t>
            </a:r>
            <a:r>
              <a:rPr>
                <a:latin typeface="Courier"/>
              </a:rPr>
              <a:t>         </a:t>
            </a:r>
            <a:r>
              <a:rPr>
                <a:solidFill>
                  <a:srgbClr val="40A070"/>
                </a:solidFill>
                <a:latin typeface="Courier"/>
              </a:rPr>
              <a:t>type</a:t>
            </a:r>
            <a:r>
              <a:rPr>
                <a:latin typeface="Courier"/>
              </a:rPr>
              <a:t>    </a:t>
            </a:r>
            <a:r>
              <a:rPr b="1">
                <a:solidFill>
                  <a:srgbClr val="007020"/>
                </a:solidFill>
                <a:latin typeface="Courier"/>
              </a:rPr>
              <a:t>format</a:t>
            </a:r>
            <a:r>
              <a:rPr>
                <a:latin typeface="Courier"/>
              </a:rPr>
              <a:t>    </a:t>
            </a:r>
            <a:r>
              <a:rPr b="1">
                <a:solidFill>
                  <a:srgbClr val="007020"/>
                </a:solidFill>
                <a:latin typeface="Courier"/>
              </a:rPr>
              <a:t>label</a:t>
            </a:r>
            <a:r>
              <a:rPr>
                <a:latin typeface="Courier"/>
              </a:rPr>
              <a:t>      Variable </a:t>
            </a:r>
            <a:r>
              <a:rPr b="1">
                <a:solidFill>
                  <a:srgbClr val="007020"/>
                </a:solidFill>
                <a:latin typeface="Courier"/>
              </a:rPr>
              <a:t>label</a:t>
            </a:r>
            <a:br/>
            <a:r>
              <a:rPr>
                <a:latin typeface="Courier"/>
              </a:rPr>
              <a:t>------------------------------------------------------------------------------</a:t>
            </a:r>
            <a:br/>
            <a:r>
              <a:rPr>
                <a:latin typeface="Courier"/>
              </a:rPr>
              <a:t>id              </a:t>
            </a:r>
            <a:r>
              <a:rPr b="1">
                <a:solidFill>
                  <a:srgbClr val="007020"/>
                </a:solidFill>
                <a:latin typeface="Courier"/>
              </a:rPr>
              <a:t>long</a:t>
            </a:r>
            <a:r>
              <a:rPr>
                <a:latin typeface="Courier"/>
              </a:rPr>
              <a:t>    %9.0g                 id</a:t>
            </a:r>
            <a:br/>
            <a:r>
              <a:rPr>
                <a:latin typeface="Courier"/>
              </a:rPr>
              <a:t>age             </a:t>
            </a:r>
            <a:r>
              <a:rPr b="1">
                <a:solidFill>
                  <a:srgbClr val="007020"/>
                </a:solidFill>
                <a:latin typeface="Courier"/>
              </a:rPr>
              <a:t>double</a:t>
            </a:r>
            <a:r>
              <a:rPr>
                <a:latin typeface="Courier"/>
              </a:rPr>
              <a:t>  %9.0g                 Respondent's Age'</a:t>
            </a:r>
            <a:br/>
            <a:r>
              <a:rPr>
                <a:latin typeface="Courier"/>
              </a:rPr>
              <a:t>happy           </a:t>
            </a:r>
            <a:r>
              <a:rPr b="1">
                <a:solidFill>
                  <a:srgbClr val="007020"/>
                </a:solidFill>
                <a:latin typeface="Courier"/>
              </a:rPr>
              <a:t>double</a:t>
            </a:r>
            <a:r>
              <a:rPr>
                <a:latin typeface="Courier"/>
              </a:rPr>
              <a:t>  %9.0g                 Happiness Score</a:t>
            </a:r>
            <a:br/>
            <a:r>
              <a:rPr>
                <a:latin typeface="Courier"/>
              </a:rPr>
              <a:t>------------------------------------------------------------------------------</a:t>
            </a:r>
          </a:p>
          <a:p>
            <a:pPr lvl="0" marL="0" indent="0">
              <a:spcBef>
                <a:spcPts val="3000"/>
              </a:spcBef>
              <a:buNone/>
            </a:pPr>
            <a:r>
              <a:rPr b="1"/>
              <a:t>Add value labels (if we can)</a:t>
            </a:r>
          </a:p>
          <a:p>
            <a:pPr lvl="0" marL="1270000" indent="0">
              <a:buNone/>
            </a:pPr>
            <a:r>
              <a:rPr sz="2000"/>
              <a:t>Value labels are a natural part of Stata.</a:t>
            </a:r>
          </a:p>
          <a:p>
            <a:pPr lvl="0" indent="0">
              <a:buNone/>
            </a:pPr>
            <a:br/>
            <a:r>
              <a:rPr b="1">
                <a:solidFill>
                  <a:srgbClr val="007020"/>
                </a:solidFill>
                <a:latin typeface="Courier"/>
              </a:rPr>
              <a:t>label</a:t>
            </a:r>
            <a:r>
              <a:rPr>
                <a:latin typeface="Courier"/>
              </a:rPr>
              <a:t> </a:t>
            </a:r>
            <a:r>
              <a:rPr b="1">
                <a:solidFill>
                  <a:srgbClr val="007020"/>
                </a:solidFill>
                <a:latin typeface="Courier"/>
              </a:rPr>
              <a:t>define</a:t>
            </a:r>
            <a:r>
              <a:rPr>
                <a:latin typeface="Courier"/>
              </a:rPr>
              <a:t> happy </a:t>
            </a:r>
            <a:r>
              <a:rPr i="1">
                <a:solidFill>
                  <a:srgbClr val="60A0B0"/>
                </a:solidFill>
                <a:latin typeface="Courier"/>
              </a:rPr>
              <a:t>/// create value label for happy</a:t>
            </a:r>
            <a:br/>
            <a:r>
              <a:rPr>
                <a:latin typeface="Courier"/>
              </a:rPr>
              <a:t>5 </a:t>
            </a:r>
            <a:r>
              <a:rPr>
                <a:solidFill>
                  <a:srgbClr val="4070A0"/>
                </a:solidFill>
                <a:latin typeface="Courier"/>
              </a:rPr>
              <a:t>"Very Unhappy"</a:t>
            </a:r>
            <a:r>
              <a:rPr>
                <a:latin typeface="Courier"/>
              </a:rPr>
              <a:t> </a:t>
            </a:r>
            <a:r>
              <a:rPr i="1">
                <a:solidFill>
                  <a:srgbClr val="60A0B0"/>
                </a:solidFill>
                <a:latin typeface="Courier"/>
              </a:rPr>
              <a:t>///</a:t>
            </a:r>
            <a:br/>
            <a:r>
              <a:rPr>
                <a:latin typeface="Courier"/>
              </a:rPr>
              <a:t>4 </a:t>
            </a:r>
            <a:r>
              <a:rPr>
                <a:solidFill>
                  <a:srgbClr val="4070A0"/>
                </a:solidFill>
                <a:latin typeface="Courier"/>
              </a:rPr>
              <a:t>"Somewhat Unhappy"</a:t>
            </a:r>
            <a:r>
              <a:rPr>
                <a:latin typeface="Courier"/>
              </a:rPr>
              <a:t> </a:t>
            </a:r>
            <a:r>
              <a:rPr i="1">
                <a:solidFill>
                  <a:srgbClr val="60A0B0"/>
                </a:solidFill>
                <a:latin typeface="Courier"/>
              </a:rPr>
              <a:t>///</a:t>
            </a:r>
            <a:br/>
            <a:r>
              <a:rPr>
                <a:latin typeface="Courier"/>
              </a:rPr>
              <a:t>3 </a:t>
            </a:r>
            <a:r>
              <a:rPr>
                <a:solidFill>
                  <a:srgbClr val="4070A0"/>
                </a:solidFill>
                <a:latin typeface="Courier"/>
              </a:rPr>
              <a:t>"Neutral"</a:t>
            </a:r>
            <a:r>
              <a:rPr>
                <a:latin typeface="Courier"/>
              </a:rPr>
              <a:t> </a:t>
            </a:r>
            <a:r>
              <a:rPr i="1">
                <a:solidFill>
                  <a:srgbClr val="60A0B0"/>
                </a:solidFill>
                <a:latin typeface="Courier"/>
              </a:rPr>
              <a:t>///</a:t>
            </a:r>
            <a:br/>
            <a:r>
              <a:rPr>
                <a:latin typeface="Courier"/>
              </a:rPr>
              <a:t>2 </a:t>
            </a:r>
            <a:r>
              <a:rPr>
                <a:solidFill>
                  <a:srgbClr val="4070A0"/>
                </a:solidFill>
                <a:latin typeface="Courier"/>
              </a:rPr>
              <a:t>"Somewhat Happy"</a:t>
            </a:r>
            <a:r>
              <a:rPr>
                <a:latin typeface="Courier"/>
              </a:rPr>
              <a:t> </a:t>
            </a:r>
            <a:r>
              <a:rPr i="1">
                <a:solidFill>
                  <a:srgbClr val="60A0B0"/>
                </a:solidFill>
                <a:latin typeface="Courier"/>
              </a:rPr>
              <a:t>///</a:t>
            </a:r>
            <a:br/>
            <a:r>
              <a:rPr>
                <a:latin typeface="Courier"/>
              </a:rPr>
              <a:t>1 </a:t>
            </a:r>
            <a:r>
              <a:rPr>
                <a:solidFill>
                  <a:srgbClr val="4070A0"/>
                </a:solidFill>
                <a:latin typeface="Courier"/>
              </a:rPr>
              <a:t>"Very Happy"</a:t>
            </a:r>
            <a:br/>
            <a:br/>
            <a:r>
              <a:rPr b="1">
                <a:solidFill>
                  <a:srgbClr val="007020"/>
                </a:solidFill>
                <a:latin typeface="Courier"/>
              </a:rPr>
              <a:t>label</a:t>
            </a:r>
            <a:r>
              <a:rPr>
                <a:latin typeface="Courier"/>
              </a:rPr>
              <a:t> </a:t>
            </a:r>
            <a:r>
              <a:rPr b="1">
                <a:solidFill>
                  <a:srgbClr val="007020"/>
                </a:solidFill>
                <a:latin typeface="Courier"/>
              </a:rPr>
              <a:t>values</a:t>
            </a:r>
            <a:r>
              <a:rPr>
                <a:latin typeface="Courier"/>
              </a:rPr>
              <a:t> happy happy </a:t>
            </a:r>
            <a:r>
              <a:rPr i="1">
                <a:solidFill>
                  <a:srgbClr val="60A0B0"/>
                </a:solidFill>
                <a:latin typeface="Courier"/>
              </a:rPr>
              <a:t>// assign value label happy to variable happy </a:t>
            </a:r>
            <a:br/>
            <a:br/>
            <a:r>
              <a:rPr>
                <a:solidFill>
                  <a:srgbClr val="007020"/>
                </a:solidFill>
                <a:latin typeface="Courier"/>
              </a:rPr>
              <a:t>list</a:t>
            </a:r>
            <a:r>
              <a:rPr>
                <a:latin typeface="Courier"/>
              </a:rPr>
              <a:t> </a:t>
            </a:r>
            <a:r>
              <a:rPr b="1">
                <a:solidFill>
                  <a:srgbClr val="007020"/>
                </a:solidFill>
                <a:latin typeface="Courier"/>
              </a:rPr>
              <a:t>in</a:t>
            </a:r>
            <a:r>
              <a:rPr>
                <a:latin typeface="Courier"/>
              </a:rPr>
              <a:t> 1/10 </a:t>
            </a:r>
            <a:r>
              <a:rPr i="1">
                <a:solidFill>
                  <a:srgbClr val="60A0B0"/>
                </a:solidFill>
                <a:latin typeface="Courier"/>
              </a:rPr>
              <a:t>// list first 10 lines of data</a:t>
            </a:r>
            <a:br/>
            <a:br/>
            <a:r>
              <a:rPr>
                <a:latin typeface="Courier"/>
              </a:rPr>
              <a:t>     +----------------------------------+</a:t>
            </a:r>
            <a:br/>
            <a:r>
              <a:rPr>
                <a:latin typeface="Courier"/>
              </a:rPr>
              <a:t>     | id        age              happy |</a:t>
            </a:r>
            <a:br/>
            <a:r>
              <a:rPr>
                <a:latin typeface="Courier"/>
              </a:rPr>
              <a:t>     |----------------------------------|</a:t>
            </a:r>
            <a:br/>
            <a:r>
              <a:rPr>
                <a:latin typeface="Courier"/>
              </a:rPr>
              <a:t>  1. |  1   45.23996                -99 |</a:t>
            </a:r>
            <a:br/>
            <a:r>
              <a:rPr>
                <a:latin typeface="Courier"/>
              </a:rPr>
              <a:t>  2. |  2        200     Somewhat Happy |</a:t>
            </a:r>
            <a:br/>
            <a:r>
              <a:rPr>
                <a:latin typeface="Courier"/>
              </a:rPr>
              <a:t>  3. |  3   58.39718                -99 |</a:t>
            </a:r>
            <a:br/>
            <a:r>
              <a:rPr>
                <a:latin typeface="Courier"/>
              </a:rPr>
              <a:t>  4. |  4   46.66829     Somewhat Happy |</a:t>
            </a:r>
            <a:br/>
            <a:r>
              <a:rPr>
                <a:latin typeface="Courier"/>
              </a:rPr>
              <a:t>  5. |  5   48.58828     Somewhat Happy |</a:t>
            </a:r>
            <a:br/>
            <a:r>
              <a:rPr>
                <a:latin typeface="Courier"/>
              </a:rPr>
              <a:t>     |----------------------------------|</a:t>
            </a:r>
            <a:br/>
            <a:r>
              <a:rPr>
                <a:latin typeface="Courier"/>
              </a:rPr>
              <a:t>  6. |  6   41.52565   Somewhat Unhappy |</a:t>
            </a:r>
            <a:br/>
            <a:r>
              <a:rPr>
                <a:latin typeface="Courier"/>
              </a:rPr>
              <a:t>  7. |  7   45.49311            Neutral |</a:t>
            </a:r>
            <a:br/>
            <a:r>
              <a:rPr>
                <a:latin typeface="Courier"/>
              </a:rPr>
              <a:t>  8. |  8    50.7754     Somewhat Happy |</a:t>
            </a:r>
            <a:br/>
            <a:r>
              <a:rPr>
                <a:latin typeface="Courier"/>
              </a:rPr>
              <a:t>  9. |  9   51.39233   Somewhat Unhappy |</a:t>
            </a:r>
            <a:br/>
            <a:r>
              <a:rPr>
                <a:latin typeface="Courier"/>
              </a:rPr>
              <a:t> 10. | 10   44.55724     Somewhat Happy |</a:t>
            </a:r>
            <a:br/>
            <a:r>
              <a:rPr>
                <a:latin typeface="Courier"/>
              </a:rPr>
              <a:t>     +----------------------------------+</a:t>
            </a:r>
          </a:p>
          <a:p>
            <a:pPr lvl="0" marL="0" indent="0">
              <a:spcBef>
                <a:spcPts val="3000"/>
              </a:spcBef>
              <a:buNone/>
            </a:pPr>
            <a:r>
              <a:rPr b="1"/>
              <a:t>4. Recode outliers, values that are errors, or values that should be coded as missing</a:t>
            </a:r>
          </a:p>
          <a:p>
            <a:pPr lvl="0" indent="0">
              <a:buNone/>
            </a:pPr>
            <a:br/>
            <a:r>
              <a:rPr b="1">
                <a:solidFill>
                  <a:srgbClr val="007020"/>
                </a:solidFill>
                <a:latin typeface="Courier"/>
              </a:rPr>
              <a:t>recode</a:t>
            </a:r>
            <a:r>
              <a:rPr>
                <a:latin typeface="Courier"/>
              </a:rPr>
              <a:t> age (100 / </a:t>
            </a:r>
            <a:r>
              <a:rPr>
                <a:solidFill>
                  <a:srgbClr val="06287E"/>
                </a:solidFill>
                <a:latin typeface="Courier"/>
              </a:rPr>
              <a:t>max</a:t>
            </a:r>
            <a:r>
              <a:rPr>
                <a:latin typeface="Courier"/>
              </a:rPr>
              <a:t> = .) </a:t>
            </a:r>
            <a:r>
              <a:rPr i="1">
                <a:solidFill>
                  <a:srgbClr val="60A0B0"/>
                </a:solidFill>
                <a:latin typeface="Courier"/>
              </a:rPr>
              <a:t>// recode ages &gt; 100</a:t>
            </a:r>
          </a:p>
          <a:p>
            <a:pPr lvl="0" indent="0">
              <a:buNone/>
            </a:pPr>
            <a:br/>
            <a:r>
              <a:rPr b="1">
                <a:solidFill>
                  <a:srgbClr val="007020"/>
                </a:solidFill>
                <a:latin typeface="Courier"/>
              </a:rPr>
              <a:t>recode</a:t>
            </a:r>
            <a:r>
              <a:rPr>
                <a:latin typeface="Courier"/>
              </a:rPr>
              <a:t> happy (-99 = .) </a:t>
            </a:r>
            <a:r>
              <a:rPr i="1">
                <a:solidFill>
                  <a:srgbClr val="60A0B0"/>
                </a:solidFill>
                <a:latin typeface="Courier"/>
              </a:rPr>
              <a:t>// recode -99 to missing</a:t>
            </a:r>
          </a:p>
          <a:p>
            <a:pPr lvl="0" indent="0">
              <a:buNone/>
            </a:pPr>
            <a:br/>
            <a:r>
              <a:rPr>
                <a:solidFill>
                  <a:srgbClr val="007020"/>
                </a:solidFill>
                <a:latin typeface="Courier"/>
              </a:rPr>
              <a:t>list</a:t>
            </a:r>
            <a:r>
              <a:rPr>
                <a:latin typeface="Courier"/>
              </a:rPr>
              <a:t> </a:t>
            </a:r>
            <a:r>
              <a:rPr b="1">
                <a:solidFill>
                  <a:srgbClr val="007020"/>
                </a:solidFill>
                <a:latin typeface="Courier"/>
              </a:rPr>
              <a:t>in</a:t>
            </a:r>
            <a:r>
              <a:rPr>
                <a:latin typeface="Courier"/>
              </a:rPr>
              <a:t> 1/10 </a:t>
            </a:r>
            <a:r>
              <a:rPr i="1">
                <a:solidFill>
                  <a:srgbClr val="60A0B0"/>
                </a:solidFill>
                <a:latin typeface="Courier"/>
              </a:rPr>
              <a:t>// list first 10 lines of data</a:t>
            </a:r>
            <a:br/>
            <a:br/>
            <a:r>
              <a:rPr>
                <a:latin typeface="Courier"/>
              </a:rPr>
              <a:t>     +-----------------------+</a:t>
            </a:r>
            <a:br/>
            <a:r>
              <a:rPr>
                <a:latin typeface="Courier"/>
              </a:rPr>
              <a:t>     | id        age   happy |</a:t>
            </a:r>
            <a:br/>
            <a:r>
              <a:rPr>
                <a:latin typeface="Courier"/>
              </a:rPr>
              <a:t>     |-----------------------|</a:t>
            </a:r>
            <a:br/>
            <a:r>
              <a:rPr>
                <a:latin typeface="Courier"/>
              </a:rPr>
              <a:t>  1. |  1   70.12533       . |</a:t>
            </a:r>
            <a:br/>
            <a:r>
              <a:rPr>
                <a:latin typeface="Courier"/>
              </a:rPr>
              <a:t>  2. |  2          .       1 |</a:t>
            </a:r>
            <a:br/>
            <a:r>
              <a:rPr>
                <a:latin typeface="Courier"/>
              </a:rPr>
              <a:t>  3. |  3   69.25009       . |</a:t>
            </a:r>
            <a:br/>
            <a:r>
              <a:rPr>
                <a:latin typeface="Courier"/>
              </a:rPr>
              <a:t>  4. |  4   68.52247       2 |</a:t>
            </a:r>
            <a:br/>
            <a:r>
              <a:rPr>
                <a:latin typeface="Courier"/>
              </a:rPr>
              <a:t>  5. |  5   38.60395       4 |</a:t>
            </a:r>
            <a:br/>
            <a:r>
              <a:rPr>
                <a:latin typeface="Courier"/>
              </a:rPr>
              <a:t>     |-----------------------|</a:t>
            </a:r>
            <a:br/>
            <a:r>
              <a:rPr>
                <a:latin typeface="Courier"/>
              </a:rPr>
              <a:t>  6. |  6    39.7724       1 |</a:t>
            </a:r>
            <a:br/>
            <a:r>
              <a:rPr>
                <a:latin typeface="Courier"/>
              </a:rPr>
              <a:t>  7. |  7   49.59346       4 |</a:t>
            </a:r>
            <a:br/>
            <a:r>
              <a:rPr>
                <a:latin typeface="Courier"/>
              </a:rPr>
              <a:t>  8. |  8   61.26781       1 |</a:t>
            </a:r>
            <a:br/>
            <a:r>
              <a:rPr>
                <a:latin typeface="Courier"/>
              </a:rPr>
              <a:t>  9. |  9   34.73179       4 |</a:t>
            </a:r>
            <a:br/>
            <a:r>
              <a:rPr>
                <a:latin typeface="Courier"/>
              </a:rPr>
              <a:t> 10. | 10   60.76342       1 |</a:t>
            </a:r>
            <a:br/>
            <a:r>
              <a:rPr>
                <a:latin typeface="Courier"/>
              </a:rPr>
              <a:t>     +-----------------------+</a:t>
            </a:r>
            <a:br/>
            <a:r>
              <a:rPr>
                <a:latin typeface="Courier"/>
              </a:rPr>
              <a:t>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Simple</a:t>
            </a:r>
            <a:r>
              <a:rPr/>
              <a:t> </a:t>
            </a:r>
            <a:r>
              <a:rPr/>
              <a:t>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 of Contents</a:t>
            </a:r>
          </a:p>
        </p:txBody>
      </p:sp>
      <p:sp>
        <p:nvSpPr>
          <p:cNvPr id="3" name="Content Placeholder 2"/>
          <p:cNvSpPr>
            <a:spLocks noGrp="1"/>
          </p:cNvSpPr>
          <p:nvPr>
            <p:ph idx="1"/>
          </p:nvPr>
        </p:nvSpPr>
        <p:spPr/>
        <p:txBody>
          <a:bodyPr/>
          <a:lstStyle/>
          <a:p>
            <a:pPr lvl="1"/>
            <a:r>
              <a:rPr>
                <a:hlinkClick r:id="rId2" action="ppaction://hlinksldjump"/>
              </a:rPr>
              <a:t>Introduction</a:t>
            </a:r>
          </a:p>
          <a:p>
            <a:pPr lvl="1"/>
            <a:r>
              <a:rPr>
                <a:hlinkClick r:id="rId3" action="ppaction://hlinksldjump"/>
              </a:rPr>
              <a:t>Some Tools for Analysis</a:t>
            </a:r>
          </a:p>
          <a:p>
            <a:pPr lvl="1"/>
            <a:r>
              <a:rPr>
                <a:hlinkClick r:id="rId4" action="ppaction://hlinksldjump"/>
              </a:rPr>
              <a:t>Our Data</a:t>
            </a:r>
          </a:p>
          <a:p>
            <a:pPr lvl="1"/>
            <a:r>
              <a:rPr>
                <a:hlinkClick r:id="rId5" action="ppaction://hlinksldjump"/>
              </a:rPr>
              <a:t>Cleaning Data</a:t>
            </a:r>
          </a:p>
          <a:p>
            <a:pPr lvl="1"/>
            <a:r>
              <a:rPr>
                <a:hlinkClick r:id="rId6" action="ppaction://hlinksldjump"/>
              </a:rPr>
              <a:t>Simple Analysis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Introduction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 great deal of data analysis and visualization involves the same core set of steps.</a:t>
                </a:r>
              </a:p>
              <a:p>
                <a:pPr lvl="0" marL="0" indent="0">
                  <a:buNone/>
                </a:pPr>
                <a14:m>
                  <m:oMathPara xmlns:m="http://schemas.openxmlformats.org/officeDocument/2006/math">
                    <m:oMathParaPr>
                      <m:jc m:val="center"/>
                    </m:oMathParaPr>
                    <m:oMath>
                      <m:r>
                        <m:rPr>
                          <m:nor/>
                          <m:sty m:val="p"/>
                        </m:rPr>
                        <m:t>have a question</m:t>
                      </m:r>
                      <m:r>
                        <m:rPr>
                          <m:sty m:val="p"/>
                        </m:rPr>
                        <m:t>→</m:t>
                      </m:r>
                      <m:r>
                        <m:rPr>
                          <m:nor/>
                          <m:sty m:val="p"/>
                        </m:rPr>
                        <m:t>get data</m:t>
                      </m:r>
                      <m:r>
                        <m:rPr>
                          <m:sty m:val="p"/>
                        </m:rPr>
                        <m:t>→</m:t>
                      </m:r>
                      <m:r>
                        <m:rPr>
                          <m:nor/>
                          <m:sty m:val="p"/>
                        </m:rPr>
                        <m:t>process and clean data</m:t>
                      </m:r>
                      <m:r>
                        <m:rPr>
                          <m:sty m:val="p"/>
                        </m:rPr>
                        <m:t>→</m:t>
                      </m:r>
                      <m:r>
                        <m:rPr>
                          <m:nor/>
                          <m:sty m:val="p"/>
                        </m:rPr>
                        <m:t>analyze data</m:t>
                      </m:r>
                    </m:oMath>
                  </m:oMathPara>
                </a14:m>
              </a:p>
              <a:p>
                <a:pPr lvl="0" marL="0" indent="0">
                  <a:buNone/>
                </a:pPr>
                <a:r>
                  <a:rPr/>
                  <a:t>Below we describe some simple data cleaning, and simple analysis with 4 tools: Excel, Google Sheets, R, and Stata.</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Some</a:t>
            </a:r>
            <a:r>
              <a:rPr/>
              <a:t> </a:t>
            </a:r>
            <a:r>
              <a:rPr/>
              <a:t>Tools</a:t>
            </a:r>
            <a:r>
              <a:rPr/>
              <a:t> </a:t>
            </a:r>
            <a:r>
              <a:rPr/>
              <a:t>for</a:t>
            </a:r>
            <a:r>
              <a:rPr/>
              <a:t> </a:t>
            </a:r>
            <a:r>
              <a:rPr/>
              <a:t>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marL="0" indent="0" algn="l">
                        <a:buNone/>
                      </a:pPr>
                      <a:r>
                        <a:rPr/>
                        <a:t>Tool</a:t>
                      </a:r>
                    </a:p>
                  </a:txBody>
                  <a:tcPr/>
                </a:tc>
                <a:tc>
                  <a:txBody>
                    <a:bodyPr/>
                    <a:lstStyle/>
                    <a:p>
                      <a:pPr lvl="0" marL="0" indent="0" algn="l">
                        <a:buNone/>
                      </a:pPr>
                      <a:r>
                        <a:rPr/>
                        <a:t>Cost</a:t>
                      </a:r>
                    </a:p>
                  </a:txBody>
                  <a:tcPr/>
                </a:tc>
                <a:tc>
                  <a:txBody>
                    <a:bodyPr/>
                    <a:lstStyle/>
                    <a:p>
                      <a:pPr lvl="0" marL="0" indent="0" algn="l">
                        <a:buNone/>
                      </a:pPr>
                      <a:r>
                        <a:rPr/>
                        <a:t>Ease</a:t>
                      </a:r>
                      <a:r>
                        <a:rPr/>
                        <a:t> </a:t>
                      </a:r>
                      <a:r>
                        <a:rPr/>
                        <a:t>of</a:t>
                      </a:r>
                      <a:r>
                        <a:rPr/>
                        <a:t> </a:t>
                      </a:r>
                      <a:r>
                        <a:rPr/>
                        <a:t>Use</a:t>
                      </a:r>
                    </a:p>
                  </a:txBody>
                  <a:tcPr/>
                </a:tc>
                <a:tc>
                  <a:txBody>
                    <a:bodyPr/>
                    <a:lstStyle/>
                    <a:p>
                      <a:pPr lvl="0" marL="0" indent="0" algn="l">
                        <a:buNone/>
                      </a:pPr>
                      <a:r>
                        <a:rPr/>
                        <a:t>Analysis</a:t>
                      </a:r>
                      <a:r>
                        <a:rPr/>
                        <a:t> </a:t>
                      </a:r>
                      <a:r>
                        <a:rPr/>
                        <a:t>Capabilities</a:t>
                      </a:r>
                    </a:p>
                  </a:txBody>
                  <a:tcPr/>
                </a:tc>
                <a:tc>
                  <a:txBody>
                    <a:bodyPr/>
                    <a:lstStyle/>
                    <a:p>
                      <a:pPr lvl="0" marL="0" indent="0" algn="l">
                        <a:buNone/>
                      </a:pPr>
                      <a:r>
                        <a:rPr/>
                        <a:t>Suitability</a:t>
                      </a:r>
                      <a:r>
                        <a:rPr/>
                        <a:t> </a:t>
                      </a:r>
                      <a:r>
                        <a:rPr/>
                        <a:t>for</a:t>
                      </a:r>
                      <a:r>
                        <a:rPr/>
                        <a:t> </a:t>
                      </a:r>
                      <a:r>
                        <a:rPr/>
                        <a:t>Large</a:t>
                      </a:r>
                      <a:r>
                        <a:rPr/>
                        <a:t> </a:t>
                      </a:r>
                      <a:r>
                        <a:rPr/>
                        <a:t>Data</a:t>
                      </a:r>
                    </a:p>
                  </a:txBody>
                  <a:tcPr/>
                </a:tc>
                <a:tc>
                  <a:txBody>
                    <a:bodyPr/>
                    <a:lstStyle/>
                    <a:p>
                      <a:pPr lvl="0" marL="0" indent="0" algn="l">
                        <a:buNone/>
                      </a:pPr>
                      <a:r>
                        <a:rPr/>
                        <a:t>Keep</a:t>
                      </a:r>
                      <a:r>
                        <a:rPr/>
                        <a:t> </a:t>
                      </a:r>
                      <a:r>
                        <a:rPr/>
                        <a:t>Track</a:t>
                      </a:r>
                      <a:r>
                        <a:rPr/>
                        <a:t> </a:t>
                      </a:r>
                      <a:r>
                        <a:rPr/>
                        <a:t>of</a:t>
                      </a:r>
                      <a:r>
                        <a:rPr/>
                        <a:t> </a:t>
                      </a:r>
                      <a:r>
                        <a:rPr/>
                        <a:t>Complicated</a:t>
                      </a:r>
                      <a:r>
                        <a:rPr/>
                        <a:t> </a:t>
                      </a:r>
                      <a:r>
                        <a:rPr/>
                        <a:t>Workflows</a:t>
                      </a:r>
                    </a:p>
                  </a:txBody>
                  <a:tcPr/>
                </a:tc>
              </a:tr>
              <a:tr h="0">
                <a:tc>
                  <a:txBody>
                    <a:bodyPr/>
                    <a:lstStyle/>
                    <a:p>
                      <a:pPr lvl="0" marL="0" indent="0" algn="l">
                        <a:buNone/>
                      </a:pPr>
                      <a:r>
                        <a:rPr/>
                        <a:t>Excel</a:t>
                      </a:r>
                    </a:p>
                  </a:txBody>
                </a:tc>
                <a:tc>
                  <a:txBody>
                    <a:bodyPr/>
                    <a:lstStyle/>
                    <a:p>
                      <a:pPr lvl="0" marL="0" indent="0" algn="l">
                        <a:buNone/>
                      </a:pPr>
                      <a:r>
                        <a:rPr/>
                        <a:t>Comes</a:t>
                      </a:r>
                      <a:r>
                        <a:rPr/>
                        <a:t> </a:t>
                      </a:r>
                      <a:r>
                        <a:rPr/>
                        <a:t>installed</a:t>
                      </a:r>
                      <a:r>
                        <a:rPr/>
                        <a:t> </a:t>
                      </a:r>
                      <a:r>
                        <a:rPr/>
                        <a:t>on</a:t>
                      </a:r>
                      <a:r>
                        <a:rPr/>
                        <a:t> </a:t>
                      </a:r>
                      <a:r>
                        <a:rPr/>
                        <a:t>many</a:t>
                      </a:r>
                      <a:r>
                        <a:rPr/>
                        <a:t> </a:t>
                      </a:r>
                      <a:r>
                        <a:rPr/>
                        <a:t>computers</a:t>
                      </a:r>
                    </a:p>
                  </a:txBody>
                </a:tc>
                <a:tc>
                  <a:txBody>
                    <a:bodyPr/>
                    <a:lstStyle/>
                    <a:p>
                      <a:pPr lvl="0" marL="0" indent="0" algn="l">
                        <a:buNone/>
                      </a:pPr>
                      <a:r>
                        <a:rPr/>
                        <a:t>Easy</a:t>
                      </a:r>
                    </a:p>
                  </a:txBody>
                </a:tc>
                <a:tc>
                  <a:txBody>
                    <a:bodyPr/>
                    <a:lstStyle/>
                    <a:p>
                      <a:pPr lvl="0" marL="0" indent="0" algn="l">
                        <a:buNone/>
                      </a:pPr>
                      <a:r>
                        <a:rPr/>
                        <a:t>Limited</a:t>
                      </a:r>
                    </a:p>
                  </a:txBody>
                </a:tc>
                <a:tc>
                  <a:txBody>
                    <a:bodyPr/>
                    <a:lstStyle/>
                    <a:p>
                      <a:pPr lvl="0" marL="0" indent="0" algn="l">
                        <a:buNone/>
                      </a:pPr>
                      <a:r>
                        <a:rPr/>
                        <a:t>Difficult</a:t>
                      </a:r>
                      <a:r>
                        <a:rPr/>
                        <a:t> </a:t>
                      </a:r>
                      <a:r>
                        <a:rPr/>
                        <a:t>when</a:t>
                      </a:r>
                      <a:r>
                        <a:rPr/>
                        <a:t> </a:t>
                      </a:r>
                      <a:r>
                        <a:rPr/>
                        <a:t>N</a:t>
                      </a:r>
                      <a:r>
                        <a:rPr/>
                        <a:t> </a:t>
                      </a:r>
                      <a:r>
                        <a:rPr/>
                        <a:t>&gt;</a:t>
                      </a:r>
                      <a:r>
                        <a:rPr/>
                        <a:t> </a:t>
                      </a:r>
                      <a:r>
                        <a:rPr/>
                        <a:t>100</a:t>
                      </a:r>
                    </a:p>
                  </a:txBody>
                </a:tc>
                <a:tc>
                  <a:txBody>
                    <a:bodyPr/>
                    <a:lstStyle/>
                    <a:p>
                      <a:pPr lvl="0" marL="0" indent="0" algn="l">
                        <a:buNone/>
                      </a:pPr>
                      <a:r>
                        <a:rPr/>
                        <a:t>Difficult</a:t>
                      </a:r>
                      <a:r>
                        <a:rPr/>
                        <a:t> </a:t>
                      </a:r>
                      <a:r>
                        <a:rPr/>
                        <a:t>to</a:t>
                      </a:r>
                      <a:r>
                        <a:rPr/>
                        <a:t> </a:t>
                      </a:r>
                      <a:r>
                        <a:rPr/>
                        <a:t>Impossible</a:t>
                      </a:r>
                    </a:p>
                  </a:txBody>
                </a:tc>
              </a:tr>
              <a:tr h="0">
                <a:tc>
                  <a:txBody>
                    <a:bodyPr/>
                    <a:lstStyle/>
                    <a:p>
                      <a:pPr lvl="0" marL="0" indent="0" algn="l">
                        <a:buNone/>
                      </a:pPr>
                      <a:r>
                        <a:rPr/>
                        <a:t>Google</a:t>
                      </a:r>
                      <a:r>
                        <a:rPr/>
                        <a:t> </a:t>
                      </a:r>
                      <a:r>
                        <a:rPr/>
                        <a:t>Sheets</a:t>
                      </a:r>
                    </a:p>
                  </a:txBody>
                </a:tc>
                <a:tc>
                  <a:txBody>
                    <a:bodyPr/>
                    <a:lstStyle/>
                    <a:p>
                      <a:pPr lvl="0" marL="0" indent="0" algn="l">
                        <a:buNone/>
                      </a:pPr>
                      <a:r>
                        <a:rPr/>
                        <a:t>Free</a:t>
                      </a:r>
                      <a:r>
                        <a:rPr/>
                        <a:t> </a:t>
                      </a:r>
                      <a:r>
                        <a:rPr/>
                        <a:t>with</a:t>
                      </a:r>
                      <a:r>
                        <a:rPr/>
                        <a:t> </a:t>
                      </a:r>
                      <a:r>
                        <a:rPr/>
                        <a:t>a</a:t>
                      </a:r>
                      <a:r>
                        <a:rPr/>
                        <a:t> </a:t>
                      </a:r>
                      <a:r>
                        <a:rPr/>
                        <a:t>Google</a:t>
                      </a:r>
                      <a:r>
                        <a:rPr/>
                        <a:t> </a:t>
                      </a:r>
                      <a:r>
                        <a:rPr/>
                        <a:t>account</a:t>
                      </a:r>
                    </a:p>
                  </a:txBody>
                </a:tc>
                <a:tc>
                  <a:txBody>
                    <a:bodyPr/>
                    <a:lstStyle/>
                    <a:p>
                      <a:pPr lvl="0" marL="0" indent="0" algn="l">
                        <a:buNone/>
                      </a:pPr>
                      <a:r>
                        <a:rPr/>
                        <a:t>Easy</a:t>
                      </a:r>
                    </a:p>
                  </a:txBody>
                </a:tc>
                <a:tc>
                  <a:txBody>
                    <a:bodyPr/>
                    <a:lstStyle/>
                    <a:p>
                      <a:pPr lvl="0" marL="0" indent="0" algn="l">
                        <a:buNone/>
                      </a:pPr>
                      <a:r>
                        <a:rPr/>
                        <a:t>Limited</a:t>
                      </a:r>
                    </a:p>
                  </a:txBody>
                </a:tc>
                <a:tc>
                  <a:txBody>
                    <a:bodyPr/>
                    <a:lstStyle/>
                    <a:p>
                      <a:pPr lvl="0" marL="0" indent="0" algn="l">
                        <a:buNone/>
                      </a:pPr>
                      <a:r>
                        <a:rPr/>
                        <a:t>Difficult</a:t>
                      </a:r>
                      <a:r>
                        <a:rPr/>
                        <a:t> </a:t>
                      </a:r>
                      <a:r>
                        <a:rPr/>
                        <a:t>when</a:t>
                      </a:r>
                      <a:r>
                        <a:rPr/>
                        <a:t> </a:t>
                      </a:r>
                      <a:r>
                        <a:rPr/>
                        <a:t>N</a:t>
                      </a:r>
                      <a:r>
                        <a:rPr/>
                        <a:t> </a:t>
                      </a:r>
                      <a:r>
                        <a:rPr/>
                        <a:t>&gt;</a:t>
                      </a:r>
                      <a:r>
                        <a:rPr/>
                        <a:t> </a:t>
                      </a:r>
                      <a:r>
                        <a:rPr/>
                        <a:t>100</a:t>
                      </a:r>
                    </a:p>
                  </a:txBody>
                </a:tc>
                <a:tc>
                  <a:txBody>
                    <a:bodyPr/>
                    <a:lstStyle/>
                    <a:p>
                      <a:pPr lvl="0" marL="0" indent="0" algn="l">
                        <a:buNone/>
                      </a:pPr>
                      <a:r>
                        <a:rPr/>
                        <a:t>Difficult</a:t>
                      </a:r>
                      <a:r>
                        <a:rPr/>
                        <a:t> </a:t>
                      </a:r>
                      <a:r>
                        <a:rPr/>
                        <a:t>to</a:t>
                      </a:r>
                      <a:r>
                        <a:rPr/>
                        <a:t> </a:t>
                      </a:r>
                      <a:r>
                        <a:rPr/>
                        <a:t>Impossible</a:t>
                      </a:r>
                    </a:p>
                  </a:txBody>
                </a:tc>
              </a:tr>
              <a:tr h="0">
                <a:tc>
                  <a:txBody>
                    <a:bodyPr/>
                    <a:lstStyle/>
                    <a:p>
                      <a:pPr lvl="0" marL="0" indent="0" algn="l">
                        <a:buNone/>
                      </a:pPr>
                      <a:r>
                        <a:rPr/>
                        <a:t>R</a:t>
                      </a:r>
                    </a:p>
                  </a:txBody>
                </a:tc>
                <a:tc>
                  <a:txBody>
                    <a:bodyPr/>
                    <a:lstStyle/>
                    <a:p>
                      <a:pPr lvl="0" marL="0" indent="0" algn="l">
                        <a:buNone/>
                      </a:pPr>
                      <a:r>
                        <a:rPr/>
                        <a:t>Free</a:t>
                      </a:r>
                    </a:p>
                  </a:txBody>
                </a:tc>
                <a:tc>
                  <a:txBody>
                    <a:bodyPr/>
                    <a:lstStyle/>
                    <a:p>
                      <a:pPr lvl="0" marL="0" indent="0" algn="l">
                        <a:buNone/>
                      </a:pPr>
                      <a:r>
                        <a:rPr/>
                        <a:t>Challenging</a:t>
                      </a:r>
                    </a:p>
                  </a:txBody>
                </a:tc>
                <a:tc>
                  <a:txBody>
                    <a:bodyPr/>
                    <a:lstStyle/>
                    <a:p>
                      <a:pPr lvl="0" marL="0" indent="0" algn="l">
                        <a:buNone/>
                      </a:pPr>
                      <a:r>
                        <a:rPr/>
                        <a:t>Extensive</a:t>
                      </a:r>
                    </a:p>
                  </a:txBody>
                </a:tc>
                <a:tc>
                  <a:txBody>
                    <a:bodyPr/>
                    <a:lstStyle/>
                    <a:p>
                      <a:pPr lvl="0" marL="0" indent="0" algn="l">
                        <a:buNone/>
                      </a:pPr>
                      <a:r>
                        <a:rPr/>
                        <a:t>Excellent</a:t>
                      </a:r>
                      <a:r>
                        <a:rPr/>
                        <a:t> </a:t>
                      </a:r>
                      <a:r>
                        <a:rPr/>
                        <a:t>with</a:t>
                      </a:r>
                      <a:r>
                        <a:rPr/>
                        <a:t> </a:t>
                      </a:r>
                      <a:r>
                        <a:rPr/>
                        <a:t>large</a:t>
                      </a:r>
                      <a:r>
                        <a:rPr/>
                        <a:t> </a:t>
                      </a:r>
                      <a:r>
                        <a:rPr/>
                        <a:t>datasets</a:t>
                      </a:r>
                    </a:p>
                  </a:txBody>
                </a:tc>
                <a:tc>
                  <a:txBody>
                    <a:bodyPr/>
                    <a:lstStyle/>
                    <a:p>
                      <a:pPr lvl="0" marL="0" indent="0" algn="l">
                        <a:buNone/>
                      </a:pPr>
                      <a:r>
                        <a:rPr/>
                        <a:t>Yes,</a:t>
                      </a:r>
                      <a:r>
                        <a:rPr/>
                        <a:t> </a:t>
                      </a:r>
                      <a:r>
                        <a:rPr/>
                        <a:t>with</a:t>
                      </a:r>
                      <a:r>
                        <a:rPr/>
                        <a:t> </a:t>
                      </a:r>
                      <a:r>
                        <a:rPr/>
                        <a:t>script</a:t>
                      </a:r>
                    </a:p>
                  </a:txBody>
                </a:tc>
              </a:tr>
              <a:tr h="0">
                <a:tc>
                  <a:txBody>
                    <a:bodyPr/>
                    <a:lstStyle/>
                    <a:p>
                      <a:pPr lvl="0" marL="0" indent="0" algn="l">
                        <a:buNone/>
                      </a:pPr>
                      <a:r>
                        <a:rPr/>
                        <a:t>Stata</a:t>
                      </a:r>
                    </a:p>
                  </a:txBody>
                </a:tc>
                <a:tc>
                  <a:txBody>
                    <a:bodyPr/>
                    <a:lstStyle/>
                    <a:p>
                      <a:pPr lvl="0" marL="0" indent="0" algn="l">
                        <a:buNone/>
                      </a:pPr>
                      <a:r>
                        <a:rPr/>
                        <a:t>Some</a:t>
                      </a:r>
                      <a:r>
                        <a:rPr/>
                        <a:t> </a:t>
                      </a:r>
                      <a:r>
                        <a:rPr/>
                        <a:t>cost</a:t>
                      </a:r>
                    </a:p>
                  </a:txBody>
                </a:tc>
                <a:tc>
                  <a:txBody>
                    <a:bodyPr/>
                    <a:lstStyle/>
                    <a:p>
                      <a:pPr lvl="0" marL="0" indent="0" algn="l">
                        <a:buNone/>
                      </a:pPr>
                      <a:r>
                        <a:rPr/>
                        <a:t>Learning</a:t>
                      </a:r>
                      <a:r>
                        <a:rPr/>
                        <a:t> </a:t>
                      </a:r>
                      <a:r>
                        <a:rPr/>
                        <a:t>Curve</a:t>
                      </a:r>
                      <a:r>
                        <a:rPr/>
                        <a:t> </a:t>
                      </a:r>
                      <a:r>
                        <a:rPr/>
                        <a:t>but</a:t>
                      </a:r>
                      <a:r>
                        <a:rPr/>
                        <a:t> </a:t>
                      </a:r>
                      <a:r>
                        <a:rPr/>
                        <a:t>Intuitive</a:t>
                      </a:r>
                    </a:p>
                  </a:txBody>
                </a:tc>
                <a:tc>
                  <a:txBody>
                    <a:bodyPr/>
                    <a:lstStyle/>
                    <a:p>
                      <a:pPr lvl="0" marL="0" indent="0" algn="l">
                        <a:buNone/>
                      </a:pPr>
                      <a:r>
                        <a:rPr/>
                        <a:t>Extensive</a:t>
                      </a:r>
                    </a:p>
                  </a:txBody>
                </a:tc>
                <a:tc>
                  <a:txBody>
                    <a:bodyPr/>
                    <a:lstStyle/>
                    <a:p>
                      <a:pPr lvl="0" marL="0" indent="0" algn="l">
                        <a:buNone/>
                      </a:pPr>
                      <a:r>
                        <a:rPr/>
                        <a:t>Excellent</a:t>
                      </a:r>
                      <a:r>
                        <a:rPr/>
                        <a:t> </a:t>
                      </a:r>
                      <a:r>
                        <a:rPr/>
                        <a:t>with</a:t>
                      </a:r>
                      <a:r>
                        <a:rPr/>
                        <a:t> </a:t>
                      </a:r>
                      <a:r>
                        <a:rPr/>
                        <a:t>large</a:t>
                      </a:r>
                      <a:r>
                        <a:rPr/>
                        <a:t> </a:t>
                      </a:r>
                      <a:r>
                        <a:rPr/>
                        <a:t>datasets</a:t>
                      </a:r>
                    </a:p>
                  </a:txBody>
                </a:tc>
                <a:tc>
                  <a:txBody>
                    <a:bodyPr/>
                    <a:lstStyle/>
                    <a:p>
                      <a:pPr lvl="0" marL="0" indent="0" algn="l">
                        <a:buNone/>
                      </a:pPr>
                      <a:r>
                        <a:rPr/>
                        <a:t>Yes,</a:t>
                      </a:r>
                      <a:r>
                        <a:rPr/>
                        <a:t> </a:t>
                      </a:r>
                      <a:r>
                        <a:rPr/>
                        <a:t>with</a:t>
                      </a:r>
                      <a:r>
                        <a:rPr/>
                        <a:t> </a:t>
                      </a:r>
                      <a:r>
                        <a:rPr/>
                        <a:t>command</a:t>
                      </a:r>
                      <a:r>
                        <a:rPr/>
                        <a:t> </a:t>
                      </a:r>
                      <a:r>
                        <a:rPr/>
                        <a:t>file</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Our</a:t>
            </a:r>
            <a:r>
              <a:rPr/>
              <a:t> </a:t>
            </a:r>
            <a:r>
              <a:rPr/>
              <a:t>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We take a look at our </a:t>
            </a:r>
            <a:r>
              <a:rPr i="1"/>
              <a:t>simulated</a:t>
            </a:r>
            <a:r>
              <a:rPr/>
              <a:t> data, which has an </a:t>
            </a:r>
            <a:r>
              <a:rPr>
                <a:latin typeface="Courier"/>
              </a:rPr>
              <a:t>id</a:t>
            </a:r>
            <a:r>
              <a:rPr/>
              <a:t> number, </a:t>
            </a:r>
            <a:r>
              <a:rPr>
                <a:latin typeface="Courier"/>
              </a:rPr>
              <a:t>age</a:t>
            </a:r>
            <a:r>
              <a:rPr/>
              <a:t>, and </a:t>
            </a:r>
            <a:r>
              <a:rPr>
                <a:latin typeface="Courier"/>
              </a:rPr>
              <a:t>happiness</a:t>
            </a:r>
            <a:r>
              <a:rPr/>
              <a:t> (on a 5 point scale, with 5 being the happiest.)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marL="0" indent="0" algn="ctr">
                        <a:buNone/>
                      </a:pPr>
                      <a:r>
                        <a:rPr/>
                        <a:t>id</a:t>
                      </a:r>
                    </a:p>
                  </a:txBody>
                  <a:tcPr/>
                </a:tc>
                <a:tc>
                  <a:txBody>
                    <a:bodyPr/>
                    <a:lstStyle/>
                    <a:p>
                      <a:pPr lvl="0" marL="0" indent="0" algn="ctr">
                        <a:buNone/>
                      </a:pPr>
                      <a:r>
                        <a:rPr/>
                        <a:t>age</a:t>
                      </a:r>
                    </a:p>
                  </a:txBody>
                  <a:tcPr/>
                </a:tc>
                <a:tc>
                  <a:txBody>
                    <a:bodyPr/>
                    <a:lstStyle/>
                    <a:p>
                      <a:pPr lvl="0" marL="0" indent="0" algn="ctr">
                        <a:buNone/>
                      </a:pPr>
                      <a:r>
                        <a:rPr/>
                        <a:t>happy</a:t>
                      </a:r>
                    </a:p>
                  </a:txBody>
                  <a:tcPr/>
                </a:tc>
                <a:tc>
                  <a:txBody>
                    <a:bodyPr/>
                    <a:lstStyle/>
                    <a:p>
                      <a:pPr lvl="0" marL="0" indent="0" algn="ctr">
                        <a:buNone/>
                      </a:pPr>
                      <a:r>
                        <a:rPr/>
                        <a:t>somethingelse</a:t>
                      </a:r>
                    </a:p>
                  </a:txBody>
                  <a:tcPr/>
                </a:tc>
              </a:tr>
              <a:tr h="0">
                <a:tc>
                  <a:txBody>
                    <a:bodyPr/>
                    <a:lstStyle/>
                    <a:p>
                      <a:pPr lvl="0" marL="0" indent="0" algn="ctr">
                        <a:buNone/>
                      </a:pPr>
                      <a:r>
                        <a:rPr/>
                        <a:t>1</a:t>
                      </a:r>
                    </a:p>
                  </a:txBody>
                </a:tc>
                <a:tc>
                  <a:txBody>
                    <a:bodyPr/>
                    <a:lstStyle/>
                    <a:p>
                      <a:pPr lvl="0" marL="0" indent="0" algn="ctr">
                        <a:buNone/>
                      </a:pPr>
                      <a:r>
                        <a:rPr/>
                        <a:t>54.08</a:t>
                      </a:r>
                    </a:p>
                  </a:txBody>
                </a:tc>
                <a:tc>
                  <a:txBody>
                    <a:bodyPr/>
                    <a:lstStyle/>
                    <a:p>
                      <a:pPr lvl="0" marL="0" indent="0" algn="ctr">
                        <a:buNone/>
                      </a:pPr>
                      <a:r>
                        <a:rPr/>
                        <a:t>-99</a:t>
                      </a:r>
                    </a:p>
                  </a:txBody>
                </a:tc>
                <a:tc>
                  <a:txBody>
                    <a:bodyPr/>
                    <a:lstStyle/>
                    <a:p>
                      <a:pPr lvl="0" marL="0" indent="0" algn="ctr">
                        <a:buNone/>
                      </a:pPr>
                      <a:r>
                        <a:rPr/>
                        <a:t>0.458</a:t>
                      </a:r>
                    </a:p>
                  </a:txBody>
                </a:tc>
              </a:tr>
              <a:tr h="0">
                <a:tc>
                  <a:txBody>
                    <a:bodyPr/>
                    <a:lstStyle/>
                    <a:p>
                      <a:pPr lvl="0" marL="0" indent="0" algn="ctr">
                        <a:buNone/>
                      </a:pPr>
                      <a:r>
                        <a:rPr/>
                        <a:t>2</a:t>
                      </a:r>
                    </a:p>
                  </a:txBody>
                </a:tc>
                <a:tc>
                  <a:txBody>
                    <a:bodyPr/>
                    <a:lstStyle/>
                    <a:p>
                      <a:pPr lvl="0" marL="0" indent="0" algn="ctr">
                        <a:buNone/>
                      </a:pPr>
                      <a:r>
                        <a:rPr/>
                        <a:t>200</a:t>
                      </a:r>
                    </a:p>
                  </a:txBody>
                </a:tc>
                <a:tc>
                  <a:txBody>
                    <a:bodyPr/>
                    <a:lstStyle/>
                    <a:p>
                      <a:pPr lvl="0" marL="0" indent="0" algn="ctr">
                        <a:buNone/>
                      </a:pPr>
                      <a:r>
                        <a:rPr/>
                        <a:t>4</a:t>
                      </a:r>
                    </a:p>
                  </a:txBody>
                </a:tc>
                <a:tc>
                  <a:txBody>
                    <a:bodyPr/>
                    <a:lstStyle/>
                    <a:p>
                      <a:pPr lvl="0" marL="0" indent="0" algn="ctr">
                        <a:buNone/>
                      </a:pPr>
                      <a:r>
                        <a:rPr/>
                        <a:t>-1.262</a:t>
                      </a:r>
                    </a:p>
                  </a:txBody>
                </a:tc>
              </a:tr>
              <a:tr h="0">
                <a:tc>
                  <a:txBody>
                    <a:bodyPr/>
                    <a:lstStyle/>
                    <a:p>
                      <a:pPr lvl="0" marL="0" indent="0" algn="ctr">
                        <a:buNone/>
                      </a:pPr>
                      <a:r>
                        <a:rPr/>
                        <a:t>3</a:t>
                      </a:r>
                    </a:p>
                  </a:txBody>
                </a:tc>
                <a:tc>
                  <a:txBody>
                    <a:bodyPr/>
                    <a:lstStyle/>
                    <a:p>
                      <a:pPr lvl="0" marL="0" indent="0" algn="ctr">
                        <a:buNone/>
                      </a:pPr>
                      <a:r>
                        <a:rPr/>
                        <a:t>62.15</a:t>
                      </a:r>
                    </a:p>
                  </a:txBody>
                </a:tc>
                <a:tc>
                  <a:txBody>
                    <a:bodyPr/>
                    <a:lstStyle/>
                    <a:p>
                      <a:pPr lvl="0" marL="0" indent="0" algn="ctr">
                        <a:buNone/>
                      </a:pPr>
                      <a:r>
                        <a:rPr/>
                        <a:t>-99</a:t>
                      </a:r>
                    </a:p>
                  </a:txBody>
                </a:tc>
                <a:tc>
                  <a:txBody>
                    <a:bodyPr/>
                    <a:lstStyle/>
                    <a:p>
                      <a:pPr lvl="0" marL="0" indent="0" algn="ctr">
                        <a:buNone/>
                      </a:pPr>
                      <a:r>
                        <a:rPr/>
                        <a:t>-1.776</a:t>
                      </a:r>
                    </a:p>
                  </a:txBody>
                </a:tc>
              </a:tr>
              <a:tr h="0">
                <a:tc>
                  <a:txBody>
                    <a:bodyPr/>
                    <a:lstStyle/>
                    <a:p>
                      <a:pPr lvl="0" marL="0" indent="0" algn="ctr">
                        <a:buNone/>
                      </a:pPr>
                      <a:r>
                        <a:rPr/>
                        <a:t>4</a:t>
                      </a:r>
                    </a:p>
                  </a:txBody>
                </a:tc>
                <a:tc>
                  <a:txBody>
                    <a:bodyPr/>
                    <a:lstStyle/>
                    <a:p>
                      <a:pPr lvl="0" marL="0" indent="0" algn="ctr">
                        <a:buNone/>
                      </a:pPr>
                      <a:r>
                        <a:rPr/>
                        <a:t>44.95</a:t>
                      </a:r>
                    </a:p>
                  </a:txBody>
                </a:tc>
                <a:tc>
                  <a:txBody>
                    <a:bodyPr/>
                    <a:lstStyle/>
                    <a:p>
                      <a:pPr lvl="0" marL="0" indent="0" algn="ctr">
                        <a:buNone/>
                      </a:pPr>
                      <a:r>
                        <a:rPr/>
                        <a:t>3</a:t>
                      </a:r>
                    </a:p>
                  </a:txBody>
                </a:tc>
                <a:tc>
                  <a:txBody>
                    <a:bodyPr/>
                    <a:lstStyle/>
                    <a:p>
                      <a:pPr lvl="0" marL="0" indent="0" algn="ctr">
                        <a:buNone/>
                      </a:pPr>
                      <a:r>
                        <a:rPr/>
                        <a:t>2.267</a:t>
                      </a:r>
                    </a:p>
                  </a:txBody>
                </a:tc>
              </a:tr>
              <a:tr h="0">
                <a:tc>
                  <a:txBody>
                    <a:bodyPr/>
                    <a:lstStyle/>
                    <a:p>
                      <a:pPr lvl="0" marL="0" indent="0" algn="ctr">
                        <a:buNone/>
                      </a:pPr>
                      <a:r>
                        <a:rPr/>
                        <a:t>5</a:t>
                      </a:r>
                    </a:p>
                  </a:txBody>
                </a:tc>
                <a:tc>
                  <a:txBody>
                    <a:bodyPr/>
                    <a:lstStyle/>
                    <a:p>
                      <a:pPr lvl="0" marL="0" indent="0" algn="ctr">
                        <a:buNone/>
                      </a:pPr>
                      <a:r>
                        <a:rPr/>
                        <a:t>51.97</a:t>
                      </a:r>
                    </a:p>
                  </a:txBody>
                </a:tc>
                <a:tc>
                  <a:txBody>
                    <a:bodyPr/>
                    <a:lstStyle/>
                    <a:p>
                      <a:pPr lvl="0" marL="0" indent="0" algn="ctr">
                        <a:buNone/>
                      </a:pPr>
                      <a:r>
                        <a:rPr/>
                        <a:t>3</a:t>
                      </a:r>
                    </a:p>
                  </a:txBody>
                </a:tc>
                <a:tc>
                  <a:txBody>
                    <a:bodyPr/>
                    <a:lstStyle/>
                    <a:p>
                      <a:pPr lvl="0" marL="0" indent="0" algn="ctr">
                        <a:buNone/>
                      </a:pPr>
                      <a:r>
                        <a:rPr/>
                        <a:t>0.9479</a:t>
                      </a:r>
                    </a:p>
                  </a:txBody>
                </a:tc>
              </a:tr>
              <a:tr h="0">
                <a:tc>
                  <a:txBody>
                    <a:bodyPr/>
                    <a:lstStyle/>
                    <a:p>
                      <a:pPr lvl="0" marL="0" indent="0" algn="ctr">
                        <a:buNone/>
                      </a:pPr>
                      <a:r>
                        <a:rPr/>
                        <a:t>6</a:t>
                      </a:r>
                    </a:p>
                  </a:txBody>
                </a:tc>
                <a:tc>
                  <a:txBody>
                    <a:bodyPr/>
                    <a:lstStyle/>
                    <a:p>
                      <a:pPr lvl="0" marL="0" indent="0" algn="ctr">
                        <a:buNone/>
                      </a:pPr>
                      <a:r>
                        <a:rPr/>
                        <a:t>50.93</a:t>
                      </a:r>
                    </a:p>
                  </a:txBody>
                </a:tc>
                <a:tc>
                  <a:txBody>
                    <a:bodyPr/>
                    <a:lstStyle/>
                    <a:p>
                      <a:pPr lvl="0" marL="0" indent="0" algn="ctr">
                        <a:buNone/>
                      </a:pPr>
                      <a:r>
                        <a:rPr/>
                        <a:t>5</a:t>
                      </a:r>
                    </a:p>
                  </a:txBody>
                </a:tc>
                <a:tc>
                  <a:txBody>
                    <a:bodyPr/>
                    <a:lstStyle/>
                    <a:p>
                      <a:pPr lvl="0" marL="0" indent="0" algn="ctr">
                        <a:buNone/>
                      </a:pPr>
                      <a:r>
                        <a:rPr/>
                        <a:t>0.2352</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Data Analysis</dc:title>
  <dc:creator>Andy Grogan-Kaylor</dc:creator>
  <cp:keywords/>
  <dc:description>In Excel, Google Sheets, and R</dc:description>
  <dcterms:created xsi:type="dcterms:W3CDTF">2021-09-08T17:30:13Z</dcterms:created>
  <dcterms:modified xsi:type="dcterms:W3CDTF">2021-09-08T17:30:13Z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date">
    <vt:lpwstr>2021-09-08</vt:lpwstr>
  </property>
  <property fmtid="{D5CDD505-2E9C-101B-9397-08002B2CF9AE}" pid="4" name="mainfont">
    <vt:lpwstr>Arial</vt:lpwstr>
  </property>
  <property fmtid="{D5CDD505-2E9C-101B-9397-08002B2CF9AE}" pid="5" name="output">
    <vt:lpwstr/>
  </property>
</Properties>
</file>