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6A71-2F1E-480C-9E1D-AA56F902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F666-5261-43AA-B775-C4EF1747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47AE-0E1D-49D8-BBD1-14E387F0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2B8B-98E2-4966-8557-C4BD4E1B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4313-7F03-4D85-941E-F96B0817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EFBC-EB0E-4863-8018-AA55A7BB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022C6-3FEA-4C80-B7D4-1CCBAFB42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3DCE-71C6-4523-A451-D0F7C7C9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D4D1-BC95-46BB-9B27-C396B496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9077-2B69-4B25-8DDE-BFA7FCFD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7236B-F984-4D6D-9289-8A2B3ABCF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3E83C-CEE3-4190-B0B3-E58EE719C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4DF9-040B-463B-8FC6-2BBF1BA0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E46D-1463-4098-9504-C32F106F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B054-E777-45AE-96E9-ECFF2620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802A-0D72-4504-A421-C055AE75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147C-07CA-45DD-8007-0A711AA8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7512-F793-4EC5-9FD0-2EFEC042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4D29-9320-452C-AD90-1A95211C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BEA3-EC2F-40AC-9B59-7F3233FE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A6F2-1874-447E-B4F4-FE367DCB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4F81-05CE-4251-AF49-B1F3A363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7696-4D48-470A-B150-CCCE52FE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912B-64F5-4E2F-AB7A-D223AB73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1F0E-F42D-43DF-AE04-9AD74FB3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887E-9AE6-42A5-97D2-CAFFEDAF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AA05-3D0A-46A8-B455-6548445B5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42C60-D024-4239-8F60-2AC524F0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4508-9B6C-4928-A146-46F4CF0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2E00-F558-4383-AECC-DCC65635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2917-CCC3-4C1D-A6D7-AC6703D7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B345-1B16-4AFC-B6FF-C23B5625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5897-D12C-44E8-BDA7-33D9F323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D084-BBFD-489A-B037-4479C89C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A8C2-F3E1-4BF9-88C1-8184EB138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1A372-B4D7-406E-B68A-E2F75CC61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75824-CF66-429A-A1E2-06FB957F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EDFAC-FAC2-44E4-AAC3-6EBCAF2D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5B5E9-343E-4188-970F-DE378CEC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80F1-5DD5-49C9-A923-2AE5485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5951D-F04F-4208-80E8-DC446562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18BF-7DD7-4341-82FA-B766E72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AB676-F9CB-47DA-A44E-AFA20DD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C90D6-8AA4-49E5-A0FD-3B020793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D7D3-2610-4090-B5DF-79E7D88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A888-7F43-41D4-902C-FBBAFA8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7FA4-261A-4002-8ED8-BBF1EB4F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ACF4-DE91-475B-9AC5-61634936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7B7F1-0970-440D-98B1-71DBBBFD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1C22B-DBBD-4A68-881D-BBD77591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05128-9119-4FD8-85BA-3A7D9F5B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A075-2BEA-4EA5-B79A-0C08E80E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8795-C601-4A06-97FD-5933F48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B4E49-8A97-4DB8-B9AB-FFD4E7B3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8AB56-647C-4395-8AB2-E37C1D0B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E6224-D2E0-4528-BF8C-DBD67B5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C701A-52EA-4E0E-A77E-F536E3AC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0121-EFE7-4D61-9D40-D582109D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ABAA8-C735-4D3C-ACDB-A8CB56B9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55DF-A02F-4EAF-9B17-1CBDDB7E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0700-B296-4E6F-BC04-08ABABDAD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C250-12E7-4676-90B4-BB756C5E5A0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148D-4888-408B-86E7-7F087400F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682A-40E7-4B74-A86F-0294B03E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CD2-8DFF-4ADB-9918-5BCE8FC0C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USF class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30163-3412-461B-B948-A02208000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Geospatial Analysis using R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35128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3D7C-72F9-437F-9AB6-6A1C7659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258FE-B7E7-42A0-B7E6-705279C5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1" r="1113" b="2319"/>
          <a:stretch/>
        </p:blipFill>
        <p:spPr>
          <a:xfrm>
            <a:off x="397543" y="433951"/>
            <a:ext cx="11396914" cy="5685647"/>
          </a:xfrm>
        </p:spPr>
      </p:pic>
    </p:spTree>
    <p:extLst>
      <p:ext uri="{BB962C8B-B14F-4D97-AF65-F5344CB8AC3E}">
        <p14:creationId xmlns:p14="http://schemas.microsoft.com/office/powerpoint/2010/main" val="258623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9120-05F4-48D6-BD39-DBF4D046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A7FD-4841-4A66-9DB9-A122C340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D9026-3558-4E16-8EB0-CFFD2BF8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12010474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9127D-93F9-4614-8F2E-478155D3F8CD}"/>
              </a:ext>
            </a:extLst>
          </p:cNvPr>
          <p:cNvSpPr txBox="1"/>
          <p:nvPr/>
        </p:nvSpPr>
        <p:spPr>
          <a:xfrm>
            <a:off x="1331943" y="5853797"/>
            <a:ext cx="842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Would be easier do draw a proportional graph that show % of department budget made up by Fees, Fines, and Other charges.</a:t>
            </a:r>
          </a:p>
        </p:txBody>
      </p:sp>
    </p:spTree>
    <p:extLst>
      <p:ext uri="{BB962C8B-B14F-4D97-AF65-F5344CB8AC3E}">
        <p14:creationId xmlns:p14="http://schemas.microsoft.com/office/powerpoint/2010/main" val="81542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A3F2B-1A91-406E-9EF7-3029CFD3F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55"/>
          <a:stretch/>
        </p:blipFill>
        <p:spPr>
          <a:xfrm>
            <a:off x="123885" y="153349"/>
            <a:ext cx="6581872" cy="4083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30E8A-9C3F-428D-A025-A498C7D53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1" r="1610" b="1856"/>
          <a:stretch/>
        </p:blipFill>
        <p:spPr>
          <a:xfrm>
            <a:off x="6818343" y="289560"/>
            <a:ext cx="5158786" cy="3139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8EF75-F76F-49A7-A828-0561C738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342" y="3519105"/>
            <a:ext cx="5158785" cy="3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1B4-D813-40B9-AA6F-CBBAB0D5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8F11-A62B-4DCF-8B7B-9D92A144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7F9EB-D969-489F-B7CD-030C1964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318156"/>
            <a:ext cx="10012680" cy="63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714B-13C7-4E4D-9F28-3626465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B835-19D6-4B82-82D4-E7151DA8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0B556-1476-47C6-AF9B-06EC322B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7" y="365125"/>
            <a:ext cx="10147123" cy="63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1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3A069-1AE2-4981-835A-F1CA648D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3" y="770375"/>
            <a:ext cx="8506012" cy="5678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444E9-1328-4ADF-93B7-FBC16B2ACAF6}"/>
              </a:ext>
            </a:extLst>
          </p:cNvPr>
          <p:cNvSpPr txBox="1"/>
          <p:nvPr/>
        </p:nvSpPr>
        <p:spPr>
          <a:xfrm>
            <a:off x="7329621" y="1486171"/>
            <a:ext cx="433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wonder if we can plot these over police districts and see if there is a relationship between staffing, incidents, and property tax revenue trends.</a:t>
            </a:r>
          </a:p>
        </p:txBody>
      </p:sp>
    </p:spTree>
    <p:extLst>
      <p:ext uri="{BB962C8B-B14F-4D97-AF65-F5344CB8AC3E}">
        <p14:creationId xmlns:p14="http://schemas.microsoft.com/office/powerpoint/2010/main" val="290868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6699F1-1079-4C6E-A8AE-28A9FF705A5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Policeprop</a:t>
            </a:r>
            <a:r>
              <a:rPr lang="en-US" dirty="0"/>
              <a:t> </a:t>
            </a:r>
            <a:r>
              <a:rPr lang="en-US" sz="2400" dirty="0"/>
              <a:t>(Julia, Atlas)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1A9DDB-B60F-49CC-9E4D-3A492F30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07"/>
            <a:ext cx="10515600" cy="1569387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Interested in analyzing changes in property valuation and policing in San Francisco from 2007 to 2021. It compares spatial and temporal changes in property values with police budget changes.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C8234-5A98-4B5D-8A89-F30B0E80A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5629027" y="1902652"/>
            <a:ext cx="4632573" cy="4669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C02E4-0A3D-49BA-BF30-DD36FA64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2" y="1892248"/>
            <a:ext cx="4704777" cy="46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8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91DF08-8EAE-4637-9BA4-AEDED9015500}"/>
              </a:ext>
            </a:extLst>
          </p:cNvPr>
          <p:cNvSpPr txBox="1"/>
          <p:nvPr/>
        </p:nvSpPr>
        <p:spPr>
          <a:xfrm>
            <a:off x="341745" y="284475"/>
            <a:ext cx="11276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Neighborhood level analysis:</a:t>
            </a:r>
            <a:b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Tenderloin district selected in this example because the Urban Displacement Project identifies the area as at a stage of "early or ongoing" gentrification - so example may show some dynamism. More info about the project on the website (https://www.urbandisplacement.org/maps/sf-bay-area-gentrification-and-displacement/)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094A5-61D4-495F-A5FA-85EC6A58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200986"/>
            <a:ext cx="4864018" cy="4922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21270-5BB9-478A-A68C-985C35A34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99"/>
          <a:stretch/>
        </p:blipFill>
        <p:spPr>
          <a:xfrm>
            <a:off x="682649" y="3296212"/>
            <a:ext cx="3292988" cy="3380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56DB0-43D5-4D27-927A-3C0F79202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90" t="38893" b="32879"/>
          <a:stretch/>
        </p:blipFill>
        <p:spPr>
          <a:xfrm>
            <a:off x="2436868" y="5920615"/>
            <a:ext cx="1535927" cy="7561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CA46A3-F2C1-4A6C-9322-835ABC3BC723}"/>
              </a:ext>
            </a:extLst>
          </p:cNvPr>
          <p:cNvSpPr txBox="1"/>
          <p:nvPr/>
        </p:nvSpPr>
        <p:spPr>
          <a:xfrm>
            <a:off x="4305360" y="6208653"/>
            <a:ext cx="788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It would be interesting to see this in an interactive map to get the actual numerical change. Further work, add socio-economic information. Add Land Use.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703411-78CF-421F-9FE3-7E7053342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9" y="1317420"/>
            <a:ext cx="3034882" cy="189327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45A1BC3-8CFD-4352-B853-306D206B09FA}"/>
              </a:ext>
            </a:extLst>
          </p:cNvPr>
          <p:cNvSpPr/>
          <p:nvPr/>
        </p:nvSpPr>
        <p:spPr>
          <a:xfrm>
            <a:off x="2171700" y="2000250"/>
            <a:ext cx="265168" cy="26942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87B1B-2107-41B0-B06C-4272BE43568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436868" y="2134961"/>
            <a:ext cx="3535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8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27AE98-A0E8-4817-90B1-E6229160767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Hashtag sweep </a:t>
            </a:r>
            <a:r>
              <a:rPr lang="en-US" sz="2400" dirty="0"/>
              <a:t>(Sadie, Valeria)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11E890-041D-407C-AF7C-748D2219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07"/>
            <a:ext cx="10515600" cy="15693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Examine the spatial dimensions of the role that Twitter played in the Black Lives Matter protests as well as the Capitol Insurrection.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Mapped the spatial distribution of the three most common hashtags for capitol insurrection (#stopthesteal, #voterfraud, #electionfraud) in key dates after the 2020 Presidential Election (November 3rd, 7th, 11th, 24th and 30th, December 14th, and January 6th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Mapped the spatial distribution of the Black Lives matter hashtags (using #blacklivesmatter, #blm, #icantbreathe, #georgefloyd) in key dates of the summer of 2020 (May 26th - 31st) and spring of 2021 (March 8th and 28th).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FF3EC-90A2-4437-B74C-69B9B81F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1207" r="1"/>
          <a:stretch/>
        </p:blipFill>
        <p:spPr>
          <a:xfrm>
            <a:off x="3426691" y="3592964"/>
            <a:ext cx="3315853" cy="3084369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3B748A9-26D5-4FB9-BC55-57D80FE2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73" y="3776125"/>
            <a:ext cx="4061691" cy="29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6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3AD8322-6C7C-4BF7-B5F5-ED57C1D4B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27" y="3436793"/>
            <a:ext cx="4351251" cy="31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F2A92C4-4E61-400C-BE99-A05CD09F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27" y="302491"/>
            <a:ext cx="4351251" cy="310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0D663C93-D8C4-495D-ABE1-907EEFE6F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601" y="302491"/>
            <a:ext cx="4646527" cy="33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63FFC2-DD65-4891-991F-AD66BB3409B9}"/>
              </a:ext>
            </a:extLst>
          </p:cNvPr>
          <p:cNvSpPr txBox="1"/>
          <p:nvPr/>
        </p:nvSpPr>
        <p:spPr>
          <a:xfrm>
            <a:off x="6896591" y="3946938"/>
            <a:ext cx="4332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Limitations: this plots not where the tweet is from but where the user is from. Which is rather neat, explains the cluster/heatmaps of larger tweet density. Although California’s heatmap or lack thereof is interesting.</a:t>
            </a:r>
          </a:p>
        </p:txBody>
      </p:sp>
    </p:spTree>
    <p:extLst>
      <p:ext uri="{BB962C8B-B14F-4D97-AF65-F5344CB8AC3E}">
        <p14:creationId xmlns:p14="http://schemas.microsoft.com/office/powerpoint/2010/main" val="1193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F2DB-4E58-4F53-902D-30C16052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662A-8D20-445C-B891-14B7A53B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Surveillance: Detroit and Baltimore</a:t>
            </a:r>
          </a:p>
          <a:p>
            <a:r>
              <a:rPr lang="en-US" dirty="0" err="1"/>
              <a:t>BudgetFlow</a:t>
            </a:r>
            <a:r>
              <a:rPr lang="en-US" dirty="0"/>
              <a:t>: San Francisco</a:t>
            </a:r>
          </a:p>
          <a:p>
            <a:r>
              <a:rPr lang="en-US" dirty="0" err="1"/>
              <a:t>Policeprop</a:t>
            </a:r>
            <a:r>
              <a:rPr lang="en-US" dirty="0"/>
              <a:t>: San Francisco</a:t>
            </a:r>
          </a:p>
          <a:p>
            <a:r>
              <a:rPr lang="en-US" dirty="0"/>
              <a:t>Hashtag sweep: Continental US</a:t>
            </a:r>
          </a:p>
          <a:p>
            <a:endParaRPr lang="en-US" dirty="0"/>
          </a:p>
          <a:p>
            <a:r>
              <a:rPr lang="en-US" dirty="0"/>
              <a:t>Pilii comments in red.</a:t>
            </a:r>
          </a:p>
        </p:txBody>
      </p:sp>
    </p:spTree>
    <p:extLst>
      <p:ext uri="{BB962C8B-B14F-4D97-AF65-F5344CB8AC3E}">
        <p14:creationId xmlns:p14="http://schemas.microsoft.com/office/powerpoint/2010/main" val="316309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FE12-128C-49FA-8820-51DEFCA8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#stopthesteal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D8B10-BD2A-4CA5-A7C1-37B05C2B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1" y="1474529"/>
            <a:ext cx="5568609" cy="3805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59BDD-DCE5-4C53-B93E-8AFABAF6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36" y="1745195"/>
            <a:ext cx="4875527" cy="3264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A80E88-AB77-4314-82C1-373A27D5167E}"/>
              </a:ext>
            </a:extLst>
          </p:cNvPr>
          <p:cNvSpPr txBox="1"/>
          <p:nvPr/>
        </p:nvSpPr>
        <p:spPr>
          <a:xfrm>
            <a:off x="838200" y="5304684"/>
            <a:ext cx="43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015E0-B577-4E71-A72B-9C354B8907FF}"/>
              </a:ext>
            </a:extLst>
          </p:cNvPr>
          <p:cNvSpPr txBox="1"/>
          <p:nvPr/>
        </p:nvSpPr>
        <p:spPr>
          <a:xfrm>
            <a:off x="6558626" y="5280264"/>
            <a:ext cx="43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7694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BB49-8BFF-4292-B289-41399EF5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en-US" dirty="0"/>
              <a:t>SURVEILLANCE </a:t>
            </a:r>
            <a:r>
              <a:rPr lang="en-US" sz="2400" dirty="0"/>
              <a:t>(Arman, </a:t>
            </a:r>
            <a:r>
              <a:rPr lang="en-US" sz="2400" dirty="0" err="1"/>
              <a:t>Aiyin</a:t>
            </a:r>
            <a:r>
              <a:rPr lang="en-US" sz="2400" dirty="0"/>
              <a:t>, Claire)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D8ED-515F-446D-88A2-5908505C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892"/>
            <a:ext cx="10515600" cy="5087071"/>
          </a:xfrm>
        </p:spPr>
        <p:txBody>
          <a:bodyPr>
            <a:norm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Interested in the correlation between surveillance and socioeconomic variables, such as local crime rate,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income, and the composition of population.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The analysis of surveillance across Detroit, MI, and Baltimore, MD are based on the distribution and relationships of </a:t>
            </a:r>
            <a:r>
              <a:rPr lang="en-US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cctv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and crime, income, and minority population.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Crime: Arson, Assault, Homicide, Larceny, Robbery, Stolen vehicles.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CBF9C-1B16-486B-ADBE-3066FD76B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3" t="-330" r="18182"/>
          <a:stretch/>
        </p:blipFill>
        <p:spPr>
          <a:xfrm>
            <a:off x="1200728" y="2996577"/>
            <a:ext cx="3879273" cy="33153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783E61-B39B-4571-B08B-AB394700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47522"/>
            <a:ext cx="5803339" cy="326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5B645E4-0BD8-426D-A82D-54D254B42191}"/>
              </a:ext>
            </a:extLst>
          </p:cNvPr>
          <p:cNvSpPr/>
          <p:nvPr/>
        </p:nvSpPr>
        <p:spPr>
          <a:xfrm>
            <a:off x="2588079" y="4980214"/>
            <a:ext cx="473528" cy="5225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35501-93A1-4BBC-B9FC-D3D1BF021705}"/>
              </a:ext>
            </a:extLst>
          </p:cNvPr>
          <p:cNvSpPr/>
          <p:nvPr/>
        </p:nvSpPr>
        <p:spPr>
          <a:xfrm>
            <a:off x="8602437" y="3238500"/>
            <a:ext cx="473528" cy="5225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9BE7D-502F-4EE3-A8A7-2BE69D75B353}"/>
              </a:ext>
            </a:extLst>
          </p:cNvPr>
          <p:cNvSpPr txBox="1"/>
          <p:nvPr/>
        </p:nvSpPr>
        <p:spPr>
          <a:xfrm>
            <a:off x="757382" y="5241471"/>
            <a:ext cx="18306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FF0000"/>
                </a:solidFill>
              </a:rPr>
              <a:t>Outlier spotted (</a:t>
            </a:r>
            <a:r>
              <a:rPr lang="en-US" sz="1050" dirty="0" err="1">
                <a:solidFill>
                  <a:srgbClr val="FF0000"/>
                </a:solidFill>
              </a:rPr>
              <a:t>cctv</a:t>
            </a:r>
            <a:r>
              <a:rPr lang="en-US" sz="1050" dirty="0">
                <a:solidFill>
                  <a:srgbClr val="FF0000"/>
                </a:solidFill>
              </a:rPr>
              <a:t> density)</a:t>
            </a:r>
          </a:p>
          <a:p>
            <a:pPr algn="r"/>
            <a:r>
              <a:rPr lang="en-US" sz="1050" dirty="0">
                <a:solidFill>
                  <a:srgbClr val="FF0000"/>
                </a:solidFill>
              </a:rPr>
              <a:t>Cherry Hill, Largest public housing project in the 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46EB5-30AB-40AB-8C98-F7B88DC2B215}"/>
              </a:ext>
            </a:extLst>
          </p:cNvPr>
          <p:cNvSpPr txBox="1"/>
          <p:nvPr/>
        </p:nvSpPr>
        <p:spPr>
          <a:xfrm>
            <a:off x="9146895" y="2949959"/>
            <a:ext cx="1817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Outlier spotted (</a:t>
            </a:r>
            <a:r>
              <a:rPr lang="en-US" sz="1050" dirty="0" err="1">
                <a:solidFill>
                  <a:srgbClr val="FF0000"/>
                </a:solidFill>
              </a:rPr>
              <a:t>cctv</a:t>
            </a:r>
            <a:r>
              <a:rPr lang="en-US" sz="1050" dirty="0">
                <a:solidFill>
                  <a:srgbClr val="FF0000"/>
                </a:solidFill>
              </a:rPr>
              <a:t> density) Mohican Regent. Part of  48205 ZIP code “The Red Zone”.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55E2-2133-4CF2-BAB1-E20714982B6E}"/>
              </a:ext>
            </a:extLst>
          </p:cNvPr>
          <p:cNvSpPr txBox="1"/>
          <p:nvPr/>
        </p:nvSpPr>
        <p:spPr>
          <a:xfrm>
            <a:off x="4055175" y="6460716"/>
            <a:ext cx="813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 research question: What is happening in the other high-density (</a:t>
            </a:r>
            <a:r>
              <a:rPr lang="en-US" dirty="0" err="1">
                <a:solidFill>
                  <a:srgbClr val="FF0000"/>
                </a:solidFill>
              </a:rPr>
              <a:t>cctv</a:t>
            </a:r>
            <a:r>
              <a:rPr lang="en-US" dirty="0">
                <a:solidFill>
                  <a:srgbClr val="FF0000"/>
                </a:solidFill>
              </a:rPr>
              <a:t>) tracts?</a:t>
            </a:r>
          </a:p>
        </p:txBody>
      </p:sp>
    </p:spTree>
    <p:extLst>
      <p:ext uri="{BB962C8B-B14F-4D97-AF65-F5344CB8AC3E}">
        <p14:creationId xmlns:p14="http://schemas.microsoft.com/office/powerpoint/2010/main" val="8619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E719A48D-B01F-403A-AB82-E03BCA346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b="4905"/>
          <a:stretch/>
        </p:blipFill>
        <p:spPr>
          <a:xfrm>
            <a:off x="65761" y="0"/>
            <a:ext cx="5773580" cy="375993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CAE3158-CCDA-4599-A4F1-6F8CF9EF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254"/>
            <a:ext cx="6087522" cy="30450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2735133-C86D-4035-904D-E79FF644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83" y="3646715"/>
            <a:ext cx="5552955" cy="31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411FBF-7A1F-4281-A367-2D300D48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5" y="3646715"/>
            <a:ext cx="5552955" cy="31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6A1B47-83C0-4475-9221-F487FB639219}"/>
              </a:ext>
            </a:extLst>
          </p:cNvPr>
          <p:cNvSpPr txBox="1"/>
          <p:nvPr/>
        </p:nvSpPr>
        <p:spPr>
          <a:xfrm>
            <a:off x="5950633" y="3113599"/>
            <a:ext cx="617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Perhaps map distribution/density of business type surveillance by tract or income?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E6043-93BC-4DB7-91A2-88EBCA918109}"/>
              </a:ext>
            </a:extLst>
          </p:cNvPr>
          <p:cNvSpPr txBox="1"/>
          <p:nvPr/>
        </p:nvSpPr>
        <p:spPr>
          <a:xfrm>
            <a:off x="2551182" y="2733262"/>
            <a:ext cx="254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How do these dates overlap with “rising crime” reports/narratives/etc.?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0F3529-7A42-41BD-B9A3-DB72B9AB8A1E}"/>
              </a:ext>
            </a:extLst>
          </p:cNvPr>
          <p:cNvSpPr txBox="1"/>
          <p:nvPr/>
        </p:nvSpPr>
        <p:spPr>
          <a:xfrm>
            <a:off x="2439890" y="3116169"/>
            <a:ext cx="254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Add zoning or land-use overlay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D17A33D-AA9B-4B65-9A9E-0F9D3FC86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D49F899-77E9-4F23-9543-0CFEEA40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7" r="4641"/>
          <a:stretch/>
        </p:blipFill>
        <p:spPr>
          <a:xfrm>
            <a:off x="8469746" y="-2"/>
            <a:ext cx="3648363" cy="6733309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981B708-52C4-44D4-BFE7-664373572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" r="63349"/>
          <a:stretch/>
        </p:blipFill>
        <p:spPr>
          <a:xfrm>
            <a:off x="212437" y="-1"/>
            <a:ext cx="3158836" cy="67333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002BC-C87C-404A-B119-E10131B38F08}"/>
              </a:ext>
            </a:extLst>
          </p:cNvPr>
          <p:cNvSpPr txBox="1"/>
          <p:nvPr/>
        </p:nvSpPr>
        <p:spPr>
          <a:xfrm>
            <a:off x="3201423" y="124692"/>
            <a:ext cx="238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No clear pattern in terms of categories of crime, maybe something comes up if we add temporal factor.</a:t>
            </a:r>
          </a:p>
        </p:txBody>
      </p:sp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8A2CAC26-92B4-4626-B30B-8F9F256F3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b="6973"/>
          <a:stretch/>
        </p:blipFill>
        <p:spPr>
          <a:xfrm>
            <a:off x="3722255" y="1449766"/>
            <a:ext cx="4575269" cy="28706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C7A25F9-6526-467A-81CA-C1B20BC96486}"/>
              </a:ext>
            </a:extLst>
          </p:cNvPr>
          <p:cNvSpPr/>
          <p:nvPr/>
        </p:nvSpPr>
        <p:spPr>
          <a:xfrm>
            <a:off x="6755370" y="1845131"/>
            <a:ext cx="547007" cy="571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48683-B84C-4DCD-A175-F7E39CD918A5}"/>
              </a:ext>
            </a:extLst>
          </p:cNvPr>
          <p:cNvSpPr txBox="1"/>
          <p:nvPr/>
        </p:nvSpPr>
        <p:spPr>
          <a:xfrm>
            <a:off x="6009889" y="911803"/>
            <a:ext cx="2386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Outlier spotted: </a:t>
            </a:r>
            <a:r>
              <a:rPr lang="en-US" sz="1200" dirty="0" err="1">
                <a:solidFill>
                  <a:srgbClr val="FF0000"/>
                </a:solidFill>
              </a:rPr>
              <a:t>Denby</a:t>
            </a:r>
            <a:r>
              <a:rPr lang="en-US" sz="1200" dirty="0">
                <a:solidFill>
                  <a:srgbClr val="FF0000"/>
                </a:solidFill>
              </a:rPr>
              <a:t>, Yorkshire Woods, </a:t>
            </a:r>
            <a:r>
              <a:rPr lang="en-US" sz="1200" dirty="0" err="1">
                <a:solidFill>
                  <a:srgbClr val="FF0000"/>
                </a:solidFill>
              </a:rPr>
              <a:t>Moross</a:t>
            </a:r>
            <a:r>
              <a:rPr lang="en-US" sz="1200" dirty="0">
                <a:solidFill>
                  <a:srgbClr val="FF0000"/>
                </a:solidFill>
              </a:rPr>
              <a:t>-Morang neighborhoods.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Next step: Look at property values/zoning.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E57857-00A1-4068-9941-97D47D4CF1CB}"/>
              </a:ext>
            </a:extLst>
          </p:cNvPr>
          <p:cNvSpPr/>
          <p:nvPr/>
        </p:nvSpPr>
        <p:spPr>
          <a:xfrm>
            <a:off x="5314497" y="3385460"/>
            <a:ext cx="547007" cy="571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03139-3B09-4AA9-8023-CE3F64D5C8EB}"/>
              </a:ext>
            </a:extLst>
          </p:cNvPr>
          <p:cNvSpPr txBox="1"/>
          <p:nvPr/>
        </p:nvSpPr>
        <p:spPr>
          <a:xfrm>
            <a:off x="5256053" y="4001238"/>
            <a:ext cx="238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Outlier spotted: Delray.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Next step: Look at numbers, property values/zoning, policing.</a:t>
            </a:r>
          </a:p>
        </p:txBody>
      </p:sp>
    </p:spTree>
    <p:extLst>
      <p:ext uri="{BB962C8B-B14F-4D97-AF65-F5344CB8AC3E}">
        <p14:creationId xmlns:p14="http://schemas.microsoft.com/office/powerpoint/2010/main" val="13378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CCC4DF-99A4-4A2B-B43C-400C5B2B3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1"/>
            <a:ext cx="4696671" cy="4729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4EB36-EE9E-470A-BBA5-99FD7422B4F9}"/>
              </a:ext>
            </a:extLst>
          </p:cNvPr>
          <p:cNvSpPr txBox="1"/>
          <p:nvPr/>
        </p:nvSpPr>
        <p:spPr>
          <a:xfrm>
            <a:off x="540327" y="3764040"/>
            <a:ext cx="22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Unlike Detroit, we don’t have dates of when these went online.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9BD046F-49B0-430A-BF71-67E3EF939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r="17086" b="6172"/>
          <a:stretch/>
        </p:blipFill>
        <p:spPr>
          <a:xfrm>
            <a:off x="8121969" y="1405514"/>
            <a:ext cx="3923607" cy="386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E52DC8-8D2B-474B-96AB-A5D25F55DA7D}"/>
              </a:ext>
            </a:extLst>
          </p:cNvPr>
          <p:cNvSpPr txBox="1"/>
          <p:nvPr/>
        </p:nvSpPr>
        <p:spPr>
          <a:xfrm>
            <a:off x="8137781" y="5266314"/>
            <a:ext cx="397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The contrast between some neighborhoods and others is striking. Is it underreporting? Overreporting? Police presence? Next step: Overlay with strategic policing areas.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AF38E2-B53A-46DA-BE51-047EE0D86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64" r="7529" b="5021"/>
          <a:stretch/>
        </p:blipFill>
        <p:spPr>
          <a:xfrm>
            <a:off x="4610338" y="510256"/>
            <a:ext cx="3089900" cy="2825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4C8F8-5A0B-455C-B455-4F1E07F5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514" y="3440880"/>
            <a:ext cx="3082536" cy="28256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A8E5F5-46BF-4641-A645-BDE1A00683A8}"/>
              </a:ext>
            </a:extLst>
          </p:cNvPr>
          <p:cNvSpPr txBox="1"/>
          <p:nvPr/>
        </p:nvSpPr>
        <p:spPr>
          <a:xfrm>
            <a:off x="3361113" y="6210685"/>
            <a:ext cx="54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These maps confirm what we already know. I would add more information, zoning, parcel values, another explanatory variable. Except, Baltimore city doesn’t share information. We could purchase it if needed or reach out to the city for data.</a:t>
            </a:r>
          </a:p>
        </p:txBody>
      </p:sp>
    </p:spTree>
    <p:extLst>
      <p:ext uri="{BB962C8B-B14F-4D97-AF65-F5344CB8AC3E}">
        <p14:creationId xmlns:p14="http://schemas.microsoft.com/office/powerpoint/2010/main" val="22780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D4EDC56-D4C9-4EF7-A2EE-23BD34F87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-4650"/>
            <a:ext cx="4873475" cy="6862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37B44-088E-4657-B1F1-9B196A01BB9F}"/>
              </a:ext>
            </a:extLst>
          </p:cNvPr>
          <p:cNvSpPr txBox="1"/>
          <p:nvPr/>
        </p:nvSpPr>
        <p:spPr>
          <a:xfrm>
            <a:off x="621508" y="2818907"/>
            <a:ext cx="238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Same as Detroit, no clear pattern in terms of categories of crime, maybe something comes up if we add temporal factor.</a:t>
            </a:r>
          </a:p>
        </p:txBody>
      </p:sp>
    </p:spTree>
    <p:extLst>
      <p:ext uri="{BB962C8B-B14F-4D97-AF65-F5344CB8AC3E}">
        <p14:creationId xmlns:p14="http://schemas.microsoft.com/office/powerpoint/2010/main" val="65078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2ED70-9533-4EB6-907B-0EBF265E836E}"/>
              </a:ext>
            </a:extLst>
          </p:cNvPr>
          <p:cNvSpPr txBox="1"/>
          <p:nvPr/>
        </p:nvSpPr>
        <p:spPr>
          <a:xfrm>
            <a:off x="582834" y="5585066"/>
            <a:ext cx="546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Correlations confirm intuition, more money = smaller crime rates. Black population density = higher crime rate. But the relationship is not statistically significant.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FE7D3-4A75-4E0E-AFAF-797BEA0E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8" y="868209"/>
            <a:ext cx="5911166" cy="4435785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E687AEA1-3D2D-4F5E-B375-9877C9D03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D61BBDE-24F6-4EC6-AD58-811F6D9B7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590258BA-31C0-46FD-B912-11A700A04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8FBE8D-12CF-411F-A612-3657676F7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42"/>
          <a:stretch/>
        </p:blipFill>
        <p:spPr>
          <a:xfrm>
            <a:off x="6553200" y="819718"/>
            <a:ext cx="5386356" cy="4830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190B31-A36D-424B-B15A-F5F5214FB4AF}"/>
              </a:ext>
            </a:extLst>
          </p:cNvPr>
          <p:cNvSpPr txBox="1"/>
          <p:nvPr/>
        </p:nvSpPr>
        <p:spPr>
          <a:xfrm>
            <a:off x="6553200" y="5840014"/>
            <a:ext cx="546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Each X-axis variable is divided in 10 categories in density (unsure how the team produced that number) but for instance, graph D shows that there is a higher presence of </a:t>
            </a:r>
            <a:r>
              <a:rPr lang="en-US" sz="1200" dirty="0" err="1">
                <a:solidFill>
                  <a:srgbClr val="FF0000"/>
                </a:solidFill>
              </a:rPr>
              <a:t>cctv</a:t>
            </a:r>
            <a:r>
              <a:rPr lang="en-US" sz="1200" dirty="0">
                <a:solidFill>
                  <a:srgbClr val="FF0000"/>
                </a:solidFill>
              </a:rPr>
              <a:t> in areas with a lower income (less 50% metric). Baltimore’s </a:t>
            </a:r>
            <a:r>
              <a:rPr lang="en-US" sz="1200" dirty="0" err="1">
                <a:solidFill>
                  <a:srgbClr val="FF0000"/>
                </a:solidFill>
              </a:rPr>
              <a:t>cctv</a:t>
            </a:r>
            <a:r>
              <a:rPr lang="en-US" sz="1200" dirty="0">
                <a:solidFill>
                  <a:srgbClr val="FF0000"/>
                </a:solidFill>
              </a:rPr>
              <a:t> relation to population and income variables don’t show clear tendencies.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3A72D-4C7B-4CFA-AB5E-32F7EC7CAAA7}"/>
              </a:ext>
            </a:extLst>
          </p:cNvPr>
          <p:cNvSpPr txBox="1"/>
          <p:nvPr/>
        </p:nvSpPr>
        <p:spPr>
          <a:xfrm>
            <a:off x="6553200" y="868209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1A057-3F4C-4D52-91CC-7360D03C134F}"/>
              </a:ext>
            </a:extLst>
          </p:cNvPr>
          <p:cNvSpPr txBox="1"/>
          <p:nvPr/>
        </p:nvSpPr>
        <p:spPr>
          <a:xfrm>
            <a:off x="9237141" y="819718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437C7-C507-496A-B2D8-E4A7D68171DA}"/>
              </a:ext>
            </a:extLst>
          </p:cNvPr>
          <p:cNvSpPr txBox="1"/>
          <p:nvPr/>
        </p:nvSpPr>
        <p:spPr>
          <a:xfrm>
            <a:off x="6483926" y="2376045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BA8B5-7619-4E2C-B53E-632651E54EFD}"/>
              </a:ext>
            </a:extLst>
          </p:cNvPr>
          <p:cNvSpPr txBox="1"/>
          <p:nvPr/>
        </p:nvSpPr>
        <p:spPr>
          <a:xfrm>
            <a:off x="9237140" y="2341338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EDA1A-D405-44CB-953D-B093C5CA01D8}"/>
              </a:ext>
            </a:extLst>
          </p:cNvPr>
          <p:cNvSpPr txBox="1"/>
          <p:nvPr/>
        </p:nvSpPr>
        <p:spPr>
          <a:xfrm>
            <a:off x="6503177" y="3950732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8405F-6C40-469A-8C14-10E5C02D0A12}"/>
              </a:ext>
            </a:extLst>
          </p:cNvPr>
          <p:cNvSpPr txBox="1"/>
          <p:nvPr/>
        </p:nvSpPr>
        <p:spPr>
          <a:xfrm>
            <a:off x="9288086" y="3950732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E16310-3314-48D9-9284-CC36D38F22A2}"/>
              </a:ext>
            </a:extLst>
          </p:cNvPr>
          <p:cNvCxnSpPr/>
          <p:nvPr/>
        </p:nvCxnSpPr>
        <p:spPr>
          <a:xfrm>
            <a:off x="9813471" y="2710670"/>
            <a:ext cx="1085850" cy="718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69F19-F894-46D3-BEA6-901ED222251D}"/>
              </a:ext>
            </a:extLst>
          </p:cNvPr>
          <p:cNvCxnSpPr>
            <a:cxnSpLocks/>
          </p:cNvCxnSpPr>
          <p:nvPr/>
        </p:nvCxnSpPr>
        <p:spPr>
          <a:xfrm flipV="1">
            <a:off x="10695214" y="4299730"/>
            <a:ext cx="1009408" cy="86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6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C054-5D2C-44E4-B913-25853A2F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07"/>
            <a:ext cx="10515600" cy="1569387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Interested in how and where there is demand for and distribution of policing resources and the urban landscape being policed. Incident data serves as a proxy for police activity, as it includes not only crime reports but other policing activities such as serving arrest warrants and other non-crime related police activity.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Where is the most police activity in relation to socio-demographics and land-use in different areas of the city. Where is police staffing proportionate with police activity?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7A90F2-9E90-44CA-AF0E-25C1E4E4691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BUDGETFLOW </a:t>
            </a:r>
            <a:r>
              <a:rPr lang="en-US" sz="2400" dirty="0"/>
              <a:t>(Anna, Robert, Ryan)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DD227-DDB4-439C-901E-0978D419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45109"/>
            <a:ext cx="5715000" cy="357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D1D58-0984-4D94-AF23-E0C8EC6F919E}"/>
              </a:ext>
            </a:extLst>
          </p:cNvPr>
          <p:cNvSpPr txBox="1"/>
          <p:nvPr/>
        </p:nvSpPr>
        <p:spPr>
          <a:xfrm>
            <a:off x="722343" y="6520287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Interactive map (can’t export, will show on Weds)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A311-B6CA-4986-9573-C17ED0BA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90" y="3118125"/>
            <a:ext cx="5171370" cy="32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915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 Theme</vt:lpstr>
      <vt:lpstr>USF class projects</vt:lpstr>
      <vt:lpstr>Student Projects</vt:lpstr>
      <vt:lpstr>SURVEILLANCE (Arman, Aiyin, Claire)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#stopthesteal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USF class projects</dc:title>
  <dc:creator>Delpino Marimon, Pilar</dc:creator>
  <cp:lastModifiedBy>Delpino Marimon, Pilar</cp:lastModifiedBy>
  <cp:revision>1</cp:revision>
  <dcterms:created xsi:type="dcterms:W3CDTF">2022-01-25T15:14:18Z</dcterms:created>
  <dcterms:modified xsi:type="dcterms:W3CDTF">2022-01-25T19:25:17Z</dcterms:modified>
</cp:coreProperties>
</file>