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0" r:id="rId14"/>
    <p:sldId id="271" r:id="rId15"/>
    <p:sldId id="268" r:id="rId16"/>
    <p:sldId id="269"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6" autoAdjust="0"/>
  </p:normalViewPr>
  <p:slideViewPr>
    <p:cSldViewPr snapToGrid="0">
      <p:cViewPr>
        <p:scale>
          <a:sx n="120" d="100"/>
          <a:sy n="120" d="100"/>
        </p:scale>
        <p:origin x="23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DD042-9FD5-4F77-B87B-CEB4674534F0}"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99AA2-D1D9-4FB8-BE01-7DC98E40E60A}" type="slidenum">
              <a:rPr lang="en-US" smtClean="0"/>
              <a:t>‹#›</a:t>
            </a:fld>
            <a:endParaRPr lang="en-US"/>
          </a:p>
        </p:txBody>
      </p:sp>
    </p:spTree>
    <p:extLst>
      <p:ext uri="{BB962C8B-B14F-4D97-AF65-F5344CB8AC3E}">
        <p14:creationId xmlns:p14="http://schemas.microsoft.com/office/powerpoint/2010/main" val="70881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the workshop:</a:t>
            </a:r>
          </a:p>
          <a:p>
            <a:pPr marL="171450" indent="-171450">
              <a:buFontTx/>
              <a:buChar char="-"/>
            </a:pPr>
            <a:r>
              <a:rPr lang="en-US" dirty="0"/>
              <a:t>Playing with dough</a:t>
            </a:r>
          </a:p>
          <a:p>
            <a:pPr marL="171450" indent="-171450">
              <a:buFontTx/>
              <a:buChar char="-"/>
            </a:pPr>
            <a:r>
              <a:rPr lang="en-US" dirty="0"/>
              <a:t>- idea: send data before then, these are the types of tools we suggest you use, think about X/Y/Z questions</a:t>
            </a:r>
          </a:p>
          <a:p>
            <a:pPr marL="171450" indent="-171450">
              <a:buFontTx/>
              <a:buChar char="-"/>
            </a:pPr>
            <a:r>
              <a:rPr lang="en-US" dirty="0"/>
              <a:t>Prepare 2 sets: expertise in GIS stuff and non-GIS folks</a:t>
            </a:r>
          </a:p>
        </p:txBody>
      </p:sp>
      <p:sp>
        <p:nvSpPr>
          <p:cNvPr id="4" name="Slide Number Placeholder 3"/>
          <p:cNvSpPr>
            <a:spLocks noGrp="1"/>
          </p:cNvSpPr>
          <p:nvPr>
            <p:ph type="sldNum" sz="quarter" idx="5"/>
          </p:nvPr>
        </p:nvSpPr>
        <p:spPr/>
        <p:txBody>
          <a:bodyPr/>
          <a:lstStyle/>
          <a:p>
            <a:fld id="{87299AA2-D1D9-4FB8-BE01-7DC98E40E60A}" type="slidenum">
              <a:rPr lang="en-US" smtClean="0"/>
              <a:t>21</a:t>
            </a:fld>
            <a:endParaRPr lang="en-US"/>
          </a:p>
        </p:txBody>
      </p:sp>
    </p:spTree>
    <p:extLst>
      <p:ext uri="{BB962C8B-B14F-4D97-AF65-F5344CB8AC3E}">
        <p14:creationId xmlns:p14="http://schemas.microsoft.com/office/powerpoint/2010/main" val="205793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A71-2F1E-480C-9E1D-AA56F90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DF666-5261-43AA-B775-C4EF17474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D847AE-0E1D-49D8-BBD1-14E387F0EE24}"/>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5" name="Footer Placeholder 4">
            <a:extLst>
              <a:ext uri="{FF2B5EF4-FFF2-40B4-BE49-F238E27FC236}">
                <a16:creationId xmlns:a16="http://schemas.microsoft.com/office/drawing/2014/main" id="{AC0B2B8B-98E2-4966-8557-C4BD4E1BB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54313-7F03-4D85-941E-F96B0817BC57}"/>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411176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EFBC-EB0E-4863-8018-AA55A7BB65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022C6-3FEA-4C80-B7D4-1CCBAFB42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53DCE-71C6-4523-A451-D0F7C7C97B99}"/>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5" name="Footer Placeholder 4">
            <a:extLst>
              <a:ext uri="{FF2B5EF4-FFF2-40B4-BE49-F238E27FC236}">
                <a16:creationId xmlns:a16="http://schemas.microsoft.com/office/drawing/2014/main" id="{5DC9D4D1-BC95-46BB-9B27-C396B4961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29077-2B69-4B25-8DDE-BFA7FCFD04E1}"/>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247666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7236B-F984-4D6D-9289-8A2B3ABCF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F3E83C-CEE3-4190-B0B3-E58EE719C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34DF9-040B-463B-8FC6-2BBF1BA0D1E9}"/>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5" name="Footer Placeholder 4">
            <a:extLst>
              <a:ext uri="{FF2B5EF4-FFF2-40B4-BE49-F238E27FC236}">
                <a16:creationId xmlns:a16="http://schemas.microsoft.com/office/drawing/2014/main" id="{CD96E46D-1463-4098-9504-C32F106F6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EB054-E777-45AE-96E9-ECFF26204159}"/>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98053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02A-0D72-4504-A421-C055AE751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C147C-07CA-45DD-8007-0A711AA8B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D7512-F793-4EC5-9FD0-2EFEC0425452}"/>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5" name="Footer Placeholder 4">
            <a:extLst>
              <a:ext uri="{FF2B5EF4-FFF2-40B4-BE49-F238E27FC236}">
                <a16:creationId xmlns:a16="http://schemas.microsoft.com/office/drawing/2014/main" id="{33D54D29-9320-452C-AD90-1A95211C7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CBEA3-EC2F-40AC-9B59-7F3233FE5AE5}"/>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23249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A6F2-1874-447E-B4F4-FE367DCB5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294F81-05CE-4251-AF49-B1F3A36305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97696-4D48-470A-B150-CCCE52FEFB85}"/>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5" name="Footer Placeholder 4">
            <a:extLst>
              <a:ext uri="{FF2B5EF4-FFF2-40B4-BE49-F238E27FC236}">
                <a16:creationId xmlns:a16="http://schemas.microsoft.com/office/drawing/2014/main" id="{0725912B-64F5-4E2F-AB7A-D223AB739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61F0E-F42D-43DF-AE04-9AD74FB33315}"/>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363952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887E-9AE6-42A5-97D2-CAFFEDAFB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0AA05-3D0A-46A8-B455-6548445B5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E42C60-D024-4239-8F60-2AC524F00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84508-9B6C-4928-A146-46F4CF0A8A79}"/>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6" name="Footer Placeholder 5">
            <a:extLst>
              <a:ext uri="{FF2B5EF4-FFF2-40B4-BE49-F238E27FC236}">
                <a16:creationId xmlns:a16="http://schemas.microsoft.com/office/drawing/2014/main" id="{FF6C2E00-F558-4383-AECC-DCC65635C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B2917-CCC3-4C1D-A6D7-AC6703D7633D}"/>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425018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B345-1B16-4AFC-B6FF-C23B5625A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775897-D12C-44E8-BDA7-33D9F3236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CD084-BBFD-489A-B037-4479C89C4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FA8C2-F3E1-4BF9-88C1-8184EB138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1A372-B4D7-406E-B68A-E2F75CC61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75824-CF66-429A-A1E2-06FB957F25CC}"/>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8" name="Footer Placeholder 7">
            <a:extLst>
              <a:ext uri="{FF2B5EF4-FFF2-40B4-BE49-F238E27FC236}">
                <a16:creationId xmlns:a16="http://schemas.microsoft.com/office/drawing/2014/main" id="{CC9EDFAC-FAC2-44E4-AAC3-6EBCAF2D60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5B5E9-343E-4188-970F-DE378CEC2C61}"/>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269939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80F1-5DD5-49C9-A923-2AE548505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5951D-F04F-4208-80E8-DC4465626488}"/>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4" name="Footer Placeholder 3">
            <a:extLst>
              <a:ext uri="{FF2B5EF4-FFF2-40B4-BE49-F238E27FC236}">
                <a16:creationId xmlns:a16="http://schemas.microsoft.com/office/drawing/2014/main" id="{3E3C18BF-7DD7-4341-82FA-B766E72F8D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AB676-F9CB-47DA-A44E-AFA20DD191A1}"/>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428788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3C90D6-8AA4-49E5-A0FD-3B020793114A}"/>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3" name="Footer Placeholder 2">
            <a:extLst>
              <a:ext uri="{FF2B5EF4-FFF2-40B4-BE49-F238E27FC236}">
                <a16:creationId xmlns:a16="http://schemas.microsoft.com/office/drawing/2014/main" id="{AC08D7D3-2610-4090-B5DF-79E7D885FF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9A888-7F43-41D4-902C-FBBAFA8D9343}"/>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4434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7FA4-261A-4002-8ED8-BBF1EB4FD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15ACF4-DE91-475B-9AC5-61634936F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7B7F1-0970-440D-98B1-71DBBBFDC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1C22B-DBBD-4A68-881D-BBD77591989D}"/>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6" name="Footer Placeholder 5">
            <a:extLst>
              <a:ext uri="{FF2B5EF4-FFF2-40B4-BE49-F238E27FC236}">
                <a16:creationId xmlns:a16="http://schemas.microsoft.com/office/drawing/2014/main" id="{A5805128-9119-4FD8-85BA-3A7D9F5BF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FA075-2BEA-4EA5-B79A-0C08E80E9DD6}"/>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860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8795-C601-4A06-97FD-5933F488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5B4E49-8A97-4DB8-B9AB-FFD4E7B39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28AB56-647C-4395-8AB2-E37C1D0B6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E6224-D2E0-4528-BF8C-DBD67B5B5628}"/>
              </a:ext>
            </a:extLst>
          </p:cNvPr>
          <p:cNvSpPr>
            <a:spLocks noGrp="1"/>
          </p:cNvSpPr>
          <p:nvPr>
            <p:ph type="dt" sz="half" idx="10"/>
          </p:nvPr>
        </p:nvSpPr>
        <p:spPr/>
        <p:txBody>
          <a:bodyPr/>
          <a:lstStyle/>
          <a:p>
            <a:fld id="{B064C250-12E7-4676-90B4-BB756C5E5A0A}" type="datetimeFigureOut">
              <a:rPr lang="en-US" smtClean="0"/>
              <a:t>1/26/2022</a:t>
            </a:fld>
            <a:endParaRPr lang="en-US"/>
          </a:p>
        </p:txBody>
      </p:sp>
      <p:sp>
        <p:nvSpPr>
          <p:cNvPr id="6" name="Footer Placeholder 5">
            <a:extLst>
              <a:ext uri="{FF2B5EF4-FFF2-40B4-BE49-F238E27FC236}">
                <a16:creationId xmlns:a16="http://schemas.microsoft.com/office/drawing/2014/main" id="{468C701A-52EA-4E0E-A77E-F536E3AC1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90121-EFE7-4D61-9D40-D582109DC063}"/>
              </a:ext>
            </a:extLst>
          </p:cNvPr>
          <p:cNvSpPr>
            <a:spLocks noGrp="1"/>
          </p:cNvSpPr>
          <p:nvPr>
            <p:ph type="sldNum" sz="quarter" idx="12"/>
          </p:nvPr>
        </p:nvSpPr>
        <p:spPr/>
        <p:txBody>
          <a:bodyPr/>
          <a:lstStyle/>
          <a:p>
            <a:fld id="{230AC688-FA89-4E8B-B217-42A6F09D1B57}" type="slidenum">
              <a:rPr lang="en-US" smtClean="0"/>
              <a:t>‹#›</a:t>
            </a:fld>
            <a:endParaRPr lang="en-US"/>
          </a:p>
        </p:txBody>
      </p:sp>
    </p:spTree>
    <p:extLst>
      <p:ext uri="{BB962C8B-B14F-4D97-AF65-F5344CB8AC3E}">
        <p14:creationId xmlns:p14="http://schemas.microsoft.com/office/powerpoint/2010/main" val="224411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ABAA8-C735-4D3C-ACDB-A8CB56B94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355DF-A02F-4EAF-9B17-1CBDDB7EF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30700-B296-4E6F-BC04-08ABABDAD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4C250-12E7-4676-90B4-BB756C5E5A0A}" type="datetimeFigureOut">
              <a:rPr lang="en-US" smtClean="0"/>
              <a:t>1/26/2022</a:t>
            </a:fld>
            <a:endParaRPr lang="en-US"/>
          </a:p>
        </p:txBody>
      </p:sp>
      <p:sp>
        <p:nvSpPr>
          <p:cNvPr id="5" name="Footer Placeholder 4">
            <a:extLst>
              <a:ext uri="{FF2B5EF4-FFF2-40B4-BE49-F238E27FC236}">
                <a16:creationId xmlns:a16="http://schemas.microsoft.com/office/drawing/2014/main" id="{7AB2148D-4888-408B-86E7-7F087400F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B682A-40E7-4B74-A86F-0294B03E3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AC688-FA89-4E8B-B217-42A6F09D1B57}" type="slidenum">
              <a:rPr lang="en-US" smtClean="0"/>
              <a:t>‹#›</a:t>
            </a:fld>
            <a:endParaRPr lang="en-US"/>
          </a:p>
        </p:txBody>
      </p:sp>
    </p:spTree>
    <p:extLst>
      <p:ext uri="{BB962C8B-B14F-4D97-AF65-F5344CB8AC3E}">
        <p14:creationId xmlns:p14="http://schemas.microsoft.com/office/powerpoint/2010/main" val="329997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DCD2-8DFF-4ADB-9918-5BCE8FC0C88C}"/>
              </a:ext>
            </a:extLst>
          </p:cNvPr>
          <p:cNvSpPr>
            <a:spLocks noGrp="1"/>
          </p:cNvSpPr>
          <p:nvPr>
            <p:ph type="ctrTitle"/>
          </p:nvPr>
        </p:nvSpPr>
        <p:spPr/>
        <p:txBody>
          <a:bodyPr/>
          <a:lstStyle/>
          <a:p>
            <a:r>
              <a:rPr lang="en-US" dirty="0"/>
              <a:t>USF class projects</a:t>
            </a:r>
          </a:p>
        </p:txBody>
      </p:sp>
      <p:sp>
        <p:nvSpPr>
          <p:cNvPr id="3" name="Subtitle 2">
            <a:extLst>
              <a:ext uri="{FF2B5EF4-FFF2-40B4-BE49-F238E27FC236}">
                <a16:creationId xmlns:a16="http://schemas.microsoft.com/office/drawing/2014/main" id="{7BB30163-3412-461B-B948-A02208000F7E}"/>
              </a:ext>
            </a:extLst>
          </p:cNvPr>
          <p:cNvSpPr>
            <a:spLocks noGrp="1"/>
          </p:cNvSpPr>
          <p:nvPr>
            <p:ph type="subTitle" idx="1"/>
          </p:nvPr>
        </p:nvSpPr>
        <p:spPr/>
        <p:txBody>
          <a:bodyPr/>
          <a:lstStyle/>
          <a:p>
            <a:r>
              <a:rPr lang="en-US" dirty="0"/>
              <a:t>Geospatial Analysis using R</a:t>
            </a:r>
          </a:p>
          <a:p>
            <a:r>
              <a:rPr lang="en-US" dirty="0"/>
              <a:t>Fall 2021</a:t>
            </a:r>
          </a:p>
        </p:txBody>
      </p:sp>
    </p:spTree>
    <p:extLst>
      <p:ext uri="{BB962C8B-B14F-4D97-AF65-F5344CB8AC3E}">
        <p14:creationId xmlns:p14="http://schemas.microsoft.com/office/powerpoint/2010/main" val="351284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3D7C-72F9-437F-9AB6-6A1C7659AD5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81258FE-B7E7-42A0-B7E6-705279C518D6}"/>
              </a:ext>
            </a:extLst>
          </p:cNvPr>
          <p:cNvPicPr>
            <a:picLocks noGrp="1" noChangeAspect="1"/>
          </p:cNvPicPr>
          <p:nvPr>
            <p:ph idx="1"/>
          </p:nvPr>
        </p:nvPicPr>
        <p:blipFill rotWithShape="1">
          <a:blip r:embed="rId2"/>
          <a:srcRect l="901" r="1113" b="2319"/>
          <a:stretch/>
        </p:blipFill>
        <p:spPr>
          <a:xfrm>
            <a:off x="-3697861" y="677791"/>
            <a:ext cx="11396914" cy="5685647"/>
          </a:xfrm>
        </p:spPr>
      </p:pic>
    </p:spTree>
    <p:extLst>
      <p:ext uri="{BB962C8B-B14F-4D97-AF65-F5344CB8AC3E}">
        <p14:creationId xmlns:p14="http://schemas.microsoft.com/office/powerpoint/2010/main" val="258623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120-05F4-48D6-BD39-DBF4D046D7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67A7FD-4841-4A66-9DB9-A122C34060F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2D9026-3558-4E16-8EB0-CFFD2BF81A3F}"/>
              </a:ext>
            </a:extLst>
          </p:cNvPr>
          <p:cNvPicPr>
            <a:picLocks noChangeAspect="1"/>
          </p:cNvPicPr>
          <p:nvPr/>
        </p:nvPicPr>
        <p:blipFill>
          <a:blip r:embed="rId2"/>
          <a:stretch>
            <a:fillRect/>
          </a:stretch>
        </p:blipFill>
        <p:spPr>
          <a:xfrm>
            <a:off x="0" y="965200"/>
            <a:ext cx="12010474" cy="4724400"/>
          </a:xfrm>
          <a:prstGeom prst="rect">
            <a:avLst/>
          </a:prstGeom>
        </p:spPr>
      </p:pic>
      <p:sp>
        <p:nvSpPr>
          <p:cNvPr id="6" name="TextBox 5">
            <a:extLst>
              <a:ext uri="{FF2B5EF4-FFF2-40B4-BE49-F238E27FC236}">
                <a16:creationId xmlns:a16="http://schemas.microsoft.com/office/drawing/2014/main" id="{7269127D-93F9-4614-8F2E-478155D3F8CD}"/>
              </a:ext>
            </a:extLst>
          </p:cNvPr>
          <p:cNvSpPr txBox="1"/>
          <p:nvPr/>
        </p:nvSpPr>
        <p:spPr>
          <a:xfrm>
            <a:off x="1331943" y="5853797"/>
            <a:ext cx="8421656" cy="646331"/>
          </a:xfrm>
          <a:prstGeom prst="rect">
            <a:avLst/>
          </a:prstGeom>
          <a:noFill/>
        </p:spPr>
        <p:txBody>
          <a:bodyPr wrap="square" rtlCol="0">
            <a:spAutoFit/>
          </a:bodyPr>
          <a:lstStyle/>
          <a:p>
            <a:r>
              <a:rPr lang="en-US" dirty="0">
                <a:solidFill>
                  <a:srgbClr val="FF0000"/>
                </a:solidFill>
              </a:rPr>
              <a:t>Would be easier do draw a proportional graph that show % of department budget made up by Fees, Fines, and Other charges.</a:t>
            </a:r>
          </a:p>
        </p:txBody>
      </p:sp>
    </p:spTree>
    <p:extLst>
      <p:ext uri="{BB962C8B-B14F-4D97-AF65-F5344CB8AC3E}">
        <p14:creationId xmlns:p14="http://schemas.microsoft.com/office/powerpoint/2010/main" val="81542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CA3F2B-1A91-406E-9EF7-3029CFD3FA37}"/>
              </a:ext>
            </a:extLst>
          </p:cNvPr>
          <p:cNvPicPr>
            <a:picLocks noChangeAspect="1"/>
          </p:cNvPicPr>
          <p:nvPr/>
        </p:nvPicPr>
        <p:blipFill rotWithShape="1">
          <a:blip r:embed="rId2"/>
          <a:srcRect t="-1" b="455"/>
          <a:stretch/>
        </p:blipFill>
        <p:spPr>
          <a:xfrm>
            <a:off x="0" y="1226775"/>
            <a:ext cx="6581872" cy="4083372"/>
          </a:xfrm>
          <a:prstGeom prst="rect">
            <a:avLst/>
          </a:prstGeom>
        </p:spPr>
      </p:pic>
      <p:pic>
        <p:nvPicPr>
          <p:cNvPr id="7" name="Picture 6">
            <a:extLst>
              <a:ext uri="{FF2B5EF4-FFF2-40B4-BE49-F238E27FC236}">
                <a16:creationId xmlns:a16="http://schemas.microsoft.com/office/drawing/2014/main" id="{61330E8A-9C3F-428D-A025-A498C7D533D9}"/>
              </a:ext>
            </a:extLst>
          </p:cNvPr>
          <p:cNvPicPr>
            <a:picLocks noChangeAspect="1"/>
          </p:cNvPicPr>
          <p:nvPr/>
        </p:nvPicPr>
        <p:blipFill rotWithShape="1">
          <a:blip r:embed="rId3"/>
          <a:srcRect t="2611" r="1610" b="1856"/>
          <a:stretch/>
        </p:blipFill>
        <p:spPr>
          <a:xfrm>
            <a:off x="6818343" y="289560"/>
            <a:ext cx="5158786" cy="3139440"/>
          </a:xfrm>
          <a:prstGeom prst="rect">
            <a:avLst/>
          </a:prstGeom>
        </p:spPr>
      </p:pic>
      <p:pic>
        <p:nvPicPr>
          <p:cNvPr id="9" name="Picture 8">
            <a:extLst>
              <a:ext uri="{FF2B5EF4-FFF2-40B4-BE49-F238E27FC236}">
                <a16:creationId xmlns:a16="http://schemas.microsoft.com/office/drawing/2014/main" id="{7A38EF75-F76F-49A7-A828-0561C738C688}"/>
              </a:ext>
            </a:extLst>
          </p:cNvPr>
          <p:cNvPicPr>
            <a:picLocks noChangeAspect="1"/>
          </p:cNvPicPr>
          <p:nvPr/>
        </p:nvPicPr>
        <p:blipFill>
          <a:blip r:embed="rId4"/>
          <a:stretch>
            <a:fillRect/>
          </a:stretch>
        </p:blipFill>
        <p:spPr>
          <a:xfrm>
            <a:off x="6818342" y="3519105"/>
            <a:ext cx="5158785" cy="3190834"/>
          </a:xfrm>
          <a:prstGeom prst="rect">
            <a:avLst/>
          </a:prstGeom>
        </p:spPr>
      </p:pic>
    </p:spTree>
    <p:extLst>
      <p:ext uri="{BB962C8B-B14F-4D97-AF65-F5344CB8AC3E}">
        <p14:creationId xmlns:p14="http://schemas.microsoft.com/office/powerpoint/2010/main" val="57118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81B4-D813-40B9-AA6F-CBBAB0D5FE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3A8F11-A62B-4DCF-8B7B-9D92A1440A5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C7F9EB-D969-489F-B7CD-030C19649805}"/>
              </a:ext>
            </a:extLst>
          </p:cNvPr>
          <p:cNvPicPr>
            <a:picLocks noChangeAspect="1"/>
          </p:cNvPicPr>
          <p:nvPr/>
        </p:nvPicPr>
        <p:blipFill>
          <a:blip r:embed="rId2"/>
          <a:stretch>
            <a:fillRect/>
          </a:stretch>
        </p:blipFill>
        <p:spPr>
          <a:xfrm>
            <a:off x="919480" y="318156"/>
            <a:ext cx="10012680" cy="6369389"/>
          </a:xfrm>
          <a:prstGeom prst="rect">
            <a:avLst/>
          </a:prstGeom>
        </p:spPr>
      </p:pic>
    </p:spTree>
    <p:extLst>
      <p:ext uri="{BB962C8B-B14F-4D97-AF65-F5344CB8AC3E}">
        <p14:creationId xmlns:p14="http://schemas.microsoft.com/office/powerpoint/2010/main" val="401789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714B-13C7-4E4D-9F28-362646564B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5FB835-19D6-4B82-82D4-E7151DA8C0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A0B556-1476-47C6-AF9B-06EC322B0B09}"/>
              </a:ext>
            </a:extLst>
          </p:cNvPr>
          <p:cNvPicPr>
            <a:picLocks noChangeAspect="1"/>
          </p:cNvPicPr>
          <p:nvPr/>
        </p:nvPicPr>
        <p:blipFill>
          <a:blip r:embed="rId2"/>
          <a:stretch>
            <a:fillRect/>
          </a:stretch>
        </p:blipFill>
        <p:spPr>
          <a:xfrm>
            <a:off x="693597" y="365125"/>
            <a:ext cx="10147123" cy="6352756"/>
          </a:xfrm>
          <a:prstGeom prst="rect">
            <a:avLst/>
          </a:prstGeom>
        </p:spPr>
      </p:pic>
    </p:spTree>
    <p:extLst>
      <p:ext uri="{BB962C8B-B14F-4D97-AF65-F5344CB8AC3E}">
        <p14:creationId xmlns:p14="http://schemas.microsoft.com/office/powerpoint/2010/main" val="128241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E3A069-1AE2-4981-835A-F1CA648DE217}"/>
              </a:ext>
            </a:extLst>
          </p:cNvPr>
          <p:cNvPicPr>
            <a:picLocks noChangeAspect="1"/>
          </p:cNvPicPr>
          <p:nvPr/>
        </p:nvPicPr>
        <p:blipFill>
          <a:blip r:embed="rId2"/>
          <a:stretch>
            <a:fillRect/>
          </a:stretch>
        </p:blipFill>
        <p:spPr>
          <a:xfrm>
            <a:off x="529833" y="770375"/>
            <a:ext cx="8506012" cy="5678117"/>
          </a:xfrm>
          <a:prstGeom prst="rect">
            <a:avLst/>
          </a:prstGeom>
        </p:spPr>
      </p:pic>
      <p:sp>
        <p:nvSpPr>
          <p:cNvPr id="6" name="TextBox 5">
            <a:extLst>
              <a:ext uri="{FF2B5EF4-FFF2-40B4-BE49-F238E27FC236}">
                <a16:creationId xmlns:a16="http://schemas.microsoft.com/office/drawing/2014/main" id="{321444E9-1328-4ADF-93B7-FBC16B2ACAF6}"/>
              </a:ext>
            </a:extLst>
          </p:cNvPr>
          <p:cNvSpPr txBox="1"/>
          <p:nvPr/>
        </p:nvSpPr>
        <p:spPr>
          <a:xfrm>
            <a:off x="7329621" y="1486171"/>
            <a:ext cx="4332546" cy="1200329"/>
          </a:xfrm>
          <a:prstGeom prst="rect">
            <a:avLst/>
          </a:prstGeom>
          <a:noFill/>
        </p:spPr>
        <p:txBody>
          <a:bodyPr wrap="square" rtlCol="0">
            <a:spAutoFit/>
          </a:bodyPr>
          <a:lstStyle/>
          <a:p>
            <a:r>
              <a:rPr lang="en-US" dirty="0">
                <a:solidFill>
                  <a:srgbClr val="FF0000"/>
                </a:solidFill>
              </a:rPr>
              <a:t>I wonder if we can plot these over police districts and see if there is a relationship between staffing, incidents, and property tax revenue trends.</a:t>
            </a:r>
          </a:p>
        </p:txBody>
      </p:sp>
    </p:spTree>
    <p:extLst>
      <p:ext uri="{BB962C8B-B14F-4D97-AF65-F5344CB8AC3E}">
        <p14:creationId xmlns:p14="http://schemas.microsoft.com/office/powerpoint/2010/main" val="290868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699F1-1079-4C6E-A8AE-28A9FF705A51}"/>
              </a:ext>
            </a:extLst>
          </p:cNvPr>
          <p:cNvSpPr txBox="1">
            <a:spLocks/>
          </p:cNvSpPr>
          <p:nvPr/>
        </p:nvSpPr>
        <p:spPr>
          <a:xfrm>
            <a:off x="838200" y="365126"/>
            <a:ext cx="10515600" cy="724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Policeprop</a:t>
            </a:r>
            <a:r>
              <a:rPr lang="en-US" dirty="0"/>
              <a:t> </a:t>
            </a:r>
            <a:r>
              <a:rPr lang="en-US" sz="2400" dirty="0"/>
              <a:t>(Julia, Atlas)</a:t>
            </a:r>
            <a:endParaRPr lang="en-US" dirty="0"/>
          </a:p>
        </p:txBody>
      </p:sp>
      <p:sp>
        <p:nvSpPr>
          <p:cNvPr id="7" name="Content Placeholder 2">
            <a:extLst>
              <a:ext uri="{FF2B5EF4-FFF2-40B4-BE49-F238E27FC236}">
                <a16:creationId xmlns:a16="http://schemas.microsoft.com/office/drawing/2014/main" id="{7F1A9DDB-B60F-49CC-9E4D-3A492F304220}"/>
              </a:ext>
            </a:extLst>
          </p:cNvPr>
          <p:cNvSpPr>
            <a:spLocks noGrp="1"/>
          </p:cNvSpPr>
          <p:nvPr>
            <p:ph idx="1"/>
          </p:nvPr>
        </p:nvSpPr>
        <p:spPr>
          <a:xfrm>
            <a:off x="838200" y="1232807"/>
            <a:ext cx="10515600" cy="1569387"/>
          </a:xfrm>
        </p:spPr>
        <p:txBody>
          <a:bodyPr/>
          <a:lstStyle/>
          <a:p>
            <a:r>
              <a:rPr lang="en-US" sz="1600" dirty="0">
                <a:solidFill>
                  <a:srgbClr val="000000"/>
                </a:solidFill>
                <a:latin typeface="Open Sans" panose="020B0606030504020204" pitchFamily="34" charset="0"/>
              </a:rPr>
              <a:t>Interested in analyzing changes in property valuation and policing in San Francisco from 2007 to 2021. It compares spatial and temporal changes in property values with police budget changes.</a:t>
            </a:r>
          </a:p>
        </p:txBody>
      </p:sp>
      <p:pic>
        <p:nvPicPr>
          <p:cNvPr id="9" name="Picture 8">
            <a:extLst>
              <a:ext uri="{FF2B5EF4-FFF2-40B4-BE49-F238E27FC236}">
                <a16:creationId xmlns:a16="http://schemas.microsoft.com/office/drawing/2014/main" id="{162C8234-5A98-4B5D-8A89-F30B0E80A33B}"/>
              </a:ext>
            </a:extLst>
          </p:cNvPr>
          <p:cNvPicPr>
            <a:picLocks noChangeAspect="1"/>
          </p:cNvPicPr>
          <p:nvPr/>
        </p:nvPicPr>
        <p:blipFill rotWithShape="1">
          <a:blip r:embed="rId2"/>
          <a:srcRect r="1055"/>
          <a:stretch/>
        </p:blipFill>
        <p:spPr>
          <a:xfrm>
            <a:off x="5629027" y="1902652"/>
            <a:ext cx="4632573" cy="4669727"/>
          </a:xfrm>
          <a:prstGeom prst="rect">
            <a:avLst/>
          </a:prstGeom>
        </p:spPr>
      </p:pic>
      <p:pic>
        <p:nvPicPr>
          <p:cNvPr id="11" name="Picture 10">
            <a:extLst>
              <a:ext uri="{FF2B5EF4-FFF2-40B4-BE49-F238E27FC236}">
                <a16:creationId xmlns:a16="http://schemas.microsoft.com/office/drawing/2014/main" id="{4DAC02E4-0A3D-49BA-BF30-DD36FA641990}"/>
              </a:ext>
            </a:extLst>
          </p:cNvPr>
          <p:cNvPicPr>
            <a:picLocks noChangeAspect="1"/>
          </p:cNvPicPr>
          <p:nvPr/>
        </p:nvPicPr>
        <p:blipFill>
          <a:blip r:embed="rId3"/>
          <a:stretch>
            <a:fillRect/>
          </a:stretch>
        </p:blipFill>
        <p:spPr>
          <a:xfrm>
            <a:off x="598742" y="1892248"/>
            <a:ext cx="4704777" cy="4680081"/>
          </a:xfrm>
          <a:prstGeom prst="rect">
            <a:avLst/>
          </a:prstGeom>
        </p:spPr>
      </p:pic>
    </p:spTree>
    <p:extLst>
      <p:ext uri="{BB962C8B-B14F-4D97-AF65-F5344CB8AC3E}">
        <p14:creationId xmlns:p14="http://schemas.microsoft.com/office/powerpoint/2010/main" val="2807580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91DF08-8EAE-4637-9BA4-AEDED9015500}"/>
              </a:ext>
            </a:extLst>
          </p:cNvPr>
          <p:cNvSpPr txBox="1"/>
          <p:nvPr/>
        </p:nvSpPr>
        <p:spPr>
          <a:xfrm>
            <a:off x="341745" y="284475"/>
            <a:ext cx="11276033" cy="830997"/>
          </a:xfrm>
          <a:prstGeom prst="rect">
            <a:avLst/>
          </a:prstGeom>
          <a:noFill/>
        </p:spPr>
        <p:txBody>
          <a:bodyPr wrap="square">
            <a:spAutoFit/>
          </a:bodyPr>
          <a:lstStyle/>
          <a:p>
            <a:r>
              <a:rPr lang="en-US" sz="1200" dirty="0">
                <a:solidFill>
                  <a:srgbClr val="000000"/>
                </a:solidFill>
                <a:latin typeface="Open Sans" panose="020B0606030504020204" pitchFamily="34" charset="0"/>
              </a:rPr>
              <a:t>Neighborhood level analysis:</a:t>
            </a:r>
            <a:br>
              <a:rPr lang="en-US" sz="1200" dirty="0">
                <a:solidFill>
                  <a:srgbClr val="000000"/>
                </a:solidFill>
                <a:latin typeface="Open Sans" panose="020B0606030504020204" pitchFamily="34" charset="0"/>
              </a:rPr>
            </a:br>
            <a:r>
              <a:rPr lang="en-US" sz="1200" dirty="0">
                <a:solidFill>
                  <a:srgbClr val="000000"/>
                </a:solidFill>
                <a:latin typeface="Open Sans" panose="020B0606030504020204" pitchFamily="34" charset="0"/>
              </a:rPr>
              <a:t>Tenderloin district selected in this example because the Urban Displacement Project identifies the area as at a stage of "early or ongoing" gentrification - so example may show some dynamism. More info about the project on the website (https://www.urbandisplacement.org/maps/sf-bay-area-gentrification-and-displacement/)</a:t>
            </a:r>
          </a:p>
        </p:txBody>
      </p:sp>
      <p:pic>
        <p:nvPicPr>
          <p:cNvPr id="9" name="Picture 8">
            <a:extLst>
              <a:ext uri="{FF2B5EF4-FFF2-40B4-BE49-F238E27FC236}">
                <a16:creationId xmlns:a16="http://schemas.microsoft.com/office/drawing/2014/main" id="{A14094A5-61D4-495F-A5FA-85EC6A5868AB}"/>
              </a:ext>
            </a:extLst>
          </p:cNvPr>
          <p:cNvPicPr>
            <a:picLocks noChangeAspect="1"/>
          </p:cNvPicPr>
          <p:nvPr/>
        </p:nvPicPr>
        <p:blipFill>
          <a:blip r:embed="rId2"/>
          <a:stretch>
            <a:fillRect/>
          </a:stretch>
        </p:blipFill>
        <p:spPr>
          <a:xfrm>
            <a:off x="6351814" y="1200986"/>
            <a:ext cx="4864018" cy="4922153"/>
          </a:xfrm>
          <a:prstGeom prst="rect">
            <a:avLst/>
          </a:prstGeom>
        </p:spPr>
      </p:pic>
      <p:pic>
        <p:nvPicPr>
          <p:cNvPr id="13" name="Picture 12">
            <a:extLst>
              <a:ext uri="{FF2B5EF4-FFF2-40B4-BE49-F238E27FC236}">
                <a16:creationId xmlns:a16="http://schemas.microsoft.com/office/drawing/2014/main" id="{74721270-5BB9-478A-A68C-985C35A34629}"/>
              </a:ext>
            </a:extLst>
          </p:cNvPr>
          <p:cNvPicPr>
            <a:picLocks noChangeAspect="1"/>
          </p:cNvPicPr>
          <p:nvPr/>
        </p:nvPicPr>
        <p:blipFill rotWithShape="1">
          <a:blip r:embed="rId3"/>
          <a:srcRect r="37799"/>
          <a:stretch/>
        </p:blipFill>
        <p:spPr>
          <a:xfrm>
            <a:off x="682649" y="3296212"/>
            <a:ext cx="3292988" cy="3380591"/>
          </a:xfrm>
          <a:prstGeom prst="rect">
            <a:avLst/>
          </a:prstGeom>
        </p:spPr>
      </p:pic>
      <p:pic>
        <p:nvPicPr>
          <p:cNvPr id="14" name="Picture 13">
            <a:extLst>
              <a:ext uri="{FF2B5EF4-FFF2-40B4-BE49-F238E27FC236}">
                <a16:creationId xmlns:a16="http://schemas.microsoft.com/office/drawing/2014/main" id="{02A56DB0-43D5-4D27-927A-3C0F7920290A}"/>
              </a:ext>
            </a:extLst>
          </p:cNvPr>
          <p:cNvPicPr>
            <a:picLocks noChangeAspect="1"/>
          </p:cNvPicPr>
          <p:nvPr/>
        </p:nvPicPr>
        <p:blipFill rotWithShape="1">
          <a:blip r:embed="rId3"/>
          <a:srcRect l="63390" t="38893" b="32879"/>
          <a:stretch/>
        </p:blipFill>
        <p:spPr>
          <a:xfrm>
            <a:off x="2436868" y="5920615"/>
            <a:ext cx="1535927" cy="756188"/>
          </a:xfrm>
          <a:prstGeom prst="rect">
            <a:avLst/>
          </a:prstGeom>
        </p:spPr>
      </p:pic>
      <p:sp>
        <p:nvSpPr>
          <p:cNvPr id="15" name="TextBox 14">
            <a:extLst>
              <a:ext uri="{FF2B5EF4-FFF2-40B4-BE49-F238E27FC236}">
                <a16:creationId xmlns:a16="http://schemas.microsoft.com/office/drawing/2014/main" id="{1FCA46A3-F2C1-4A6C-9322-835ABC3BC723}"/>
              </a:ext>
            </a:extLst>
          </p:cNvPr>
          <p:cNvSpPr txBox="1"/>
          <p:nvPr/>
        </p:nvSpPr>
        <p:spPr>
          <a:xfrm>
            <a:off x="4305360" y="6208653"/>
            <a:ext cx="7886640" cy="646331"/>
          </a:xfrm>
          <a:prstGeom prst="rect">
            <a:avLst/>
          </a:prstGeom>
          <a:noFill/>
        </p:spPr>
        <p:txBody>
          <a:bodyPr wrap="square" rtlCol="0">
            <a:spAutoFit/>
          </a:bodyPr>
          <a:lstStyle/>
          <a:p>
            <a:pPr algn="r"/>
            <a:r>
              <a:rPr lang="en-US" dirty="0">
                <a:solidFill>
                  <a:srgbClr val="FF0000"/>
                </a:solidFill>
              </a:rPr>
              <a:t>It would be interesting to see this in an interactive map to get the actual numerical change. Further work, add socio-economic information. Add Land Use.</a:t>
            </a:r>
          </a:p>
        </p:txBody>
      </p:sp>
      <p:pic>
        <p:nvPicPr>
          <p:cNvPr id="17" name="Picture 16">
            <a:extLst>
              <a:ext uri="{FF2B5EF4-FFF2-40B4-BE49-F238E27FC236}">
                <a16:creationId xmlns:a16="http://schemas.microsoft.com/office/drawing/2014/main" id="{B8703411-78CF-421F-9FE3-7E70533420CF}"/>
              </a:ext>
            </a:extLst>
          </p:cNvPr>
          <p:cNvPicPr>
            <a:picLocks noChangeAspect="1"/>
          </p:cNvPicPr>
          <p:nvPr/>
        </p:nvPicPr>
        <p:blipFill>
          <a:blip r:embed="rId4"/>
          <a:stretch>
            <a:fillRect/>
          </a:stretch>
        </p:blipFill>
        <p:spPr>
          <a:xfrm>
            <a:off x="682649" y="1317420"/>
            <a:ext cx="3034882" cy="1893278"/>
          </a:xfrm>
          <a:prstGeom prst="rect">
            <a:avLst/>
          </a:prstGeom>
        </p:spPr>
      </p:pic>
      <p:sp>
        <p:nvSpPr>
          <p:cNvPr id="18" name="Oval 17">
            <a:extLst>
              <a:ext uri="{FF2B5EF4-FFF2-40B4-BE49-F238E27FC236}">
                <a16:creationId xmlns:a16="http://schemas.microsoft.com/office/drawing/2014/main" id="{945A1BC3-8CFD-4352-B853-306D206B09FA}"/>
              </a:ext>
            </a:extLst>
          </p:cNvPr>
          <p:cNvSpPr/>
          <p:nvPr/>
        </p:nvSpPr>
        <p:spPr>
          <a:xfrm>
            <a:off x="2171700" y="2000250"/>
            <a:ext cx="265168" cy="269421"/>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62C87B1B-2107-41B0-B06C-4272BE435682}"/>
              </a:ext>
            </a:extLst>
          </p:cNvPr>
          <p:cNvCxnSpPr>
            <a:cxnSpLocks/>
            <a:stCxn id="18" idx="6"/>
          </p:cNvCxnSpPr>
          <p:nvPr/>
        </p:nvCxnSpPr>
        <p:spPr>
          <a:xfrm>
            <a:off x="2436868" y="2134961"/>
            <a:ext cx="35354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8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27AE98-A0E8-4817-90B1-E62291607676}"/>
              </a:ext>
            </a:extLst>
          </p:cNvPr>
          <p:cNvSpPr txBox="1">
            <a:spLocks/>
          </p:cNvSpPr>
          <p:nvPr/>
        </p:nvSpPr>
        <p:spPr>
          <a:xfrm>
            <a:off x="838200" y="365126"/>
            <a:ext cx="10515600" cy="724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Hashtag sweep </a:t>
            </a:r>
            <a:r>
              <a:rPr lang="en-US" sz="2400" dirty="0"/>
              <a:t>(Sadie, Valeria)</a:t>
            </a:r>
            <a:endParaRPr lang="en-US" dirty="0"/>
          </a:p>
        </p:txBody>
      </p:sp>
      <p:sp>
        <p:nvSpPr>
          <p:cNvPr id="7" name="Content Placeholder 2">
            <a:extLst>
              <a:ext uri="{FF2B5EF4-FFF2-40B4-BE49-F238E27FC236}">
                <a16:creationId xmlns:a16="http://schemas.microsoft.com/office/drawing/2014/main" id="{7211E890-041D-407C-AF7C-748D221903F6}"/>
              </a:ext>
            </a:extLst>
          </p:cNvPr>
          <p:cNvSpPr>
            <a:spLocks noGrp="1"/>
          </p:cNvSpPr>
          <p:nvPr>
            <p:ph idx="1"/>
          </p:nvPr>
        </p:nvSpPr>
        <p:spPr>
          <a:xfrm>
            <a:off x="838200" y="1232807"/>
            <a:ext cx="10515600" cy="1569387"/>
          </a:xfrm>
        </p:spPr>
        <p:txBody>
          <a:bodyPr>
            <a:noAutofit/>
          </a:bodyPr>
          <a:lstStyle/>
          <a:p>
            <a:pPr>
              <a:lnSpc>
                <a:spcPct val="120000"/>
              </a:lnSpc>
            </a:pPr>
            <a:r>
              <a:rPr lang="en-US" sz="1600" dirty="0">
                <a:solidFill>
                  <a:srgbClr val="000000"/>
                </a:solidFill>
                <a:latin typeface="Open Sans" panose="020B0606030504020204" pitchFamily="34" charset="0"/>
              </a:rPr>
              <a:t>Examine the spatial dimensions of the role that Twitter played in the Black Lives Matter protests as well as the Capitol Insurrection. </a:t>
            </a:r>
          </a:p>
          <a:p>
            <a:pPr>
              <a:lnSpc>
                <a:spcPct val="120000"/>
              </a:lnSpc>
            </a:pPr>
            <a:r>
              <a:rPr lang="en-US" sz="1600" dirty="0">
                <a:solidFill>
                  <a:srgbClr val="000000"/>
                </a:solidFill>
                <a:latin typeface="Open Sans" panose="020B0606030504020204" pitchFamily="34" charset="0"/>
              </a:rPr>
              <a:t>Mapped the spatial distribution of the three most common hashtags for capitol insurrection (#stopthesteal, #voterfraud, #electionfraud) in key dates after the 2020 Presidential Election (November 3rd, 7th, 11th, 24th and 30th, December 14th, and January 6th</a:t>
            </a:r>
          </a:p>
          <a:p>
            <a:pPr>
              <a:lnSpc>
                <a:spcPct val="120000"/>
              </a:lnSpc>
            </a:pPr>
            <a:r>
              <a:rPr lang="en-US" sz="1600" dirty="0">
                <a:solidFill>
                  <a:srgbClr val="000000"/>
                </a:solidFill>
                <a:latin typeface="Open Sans" panose="020B0606030504020204" pitchFamily="34" charset="0"/>
              </a:rPr>
              <a:t>Mapped the spatial distribution of the Black Lives matter hashtags (using #blacklivesmatter, #blm, #icantbreathe, #georgefloyd) in key dates of the summer of 2020 (May 26th - 31st) and spring of 2021 (March 8th and 28th).</a:t>
            </a:r>
          </a:p>
        </p:txBody>
      </p:sp>
      <p:pic>
        <p:nvPicPr>
          <p:cNvPr id="9" name="Picture 8">
            <a:extLst>
              <a:ext uri="{FF2B5EF4-FFF2-40B4-BE49-F238E27FC236}">
                <a16:creationId xmlns:a16="http://schemas.microsoft.com/office/drawing/2014/main" id="{0DCFF3EC-90A2-4437-B74C-69B9B81FE46C}"/>
              </a:ext>
            </a:extLst>
          </p:cNvPr>
          <p:cNvPicPr>
            <a:picLocks noChangeAspect="1"/>
          </p:cNvPicPr>
          <p:nvPr/>
        </p:nvPicPr>
        <p:blipFill rotWithShape="1">
          <a:blip r:embed="rId2"/>
          <a:srcRect l="1699" t="1207" r="1"/>
          <a:stretch/>
        </p:blipFill>
        <p:spPr>
          <a:xfrm>
            <a:off x="3426691" y="3592964"/>
            <a:ext cx="3315853" cy="3084369"/>
          </a:xfrm>
          <a:prstGeom prst="rect">
            <a:avLst/>
          </a:prstGeom>
        </p:spPr>
      </p:pic>
      <p:pic>
        <p:nvPicPr>
          <p:cNvPr id="8196" name="Picture 4">
            <a:extLst>
              <a:ext uri="{FF2B5EF4-FFF2-40B4-BE49-F238E27FC236}">
                <a16:creationId xmlns:a16="http://schemas.microsoft.com/office/drawing/2014/main" id="{F3B748A9-26D5-4FB9-BC55-57D80FE21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473" y="3776125"/>
            <a:ext cx="4061691" cy="290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669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A3AD8322-6C7C-4BF7-B5F5-ED57C1D4B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527" y="3436793"/>
            <a:ext cx="4351251" cy="310803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EF2A92C4-4E61-400C-BE99-A05CD09F3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527" y="302491"/>
            <a:ext cx="4351251" cy="310803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0D663C93-D8C4-495D-ABE1-907EEFE6F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601" y="302491"/>
            <a:ext cx="4646527" cy="33189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63FFC2-DD65-4891-991F-AD66BB3409B9}"/>
              </a:ext>
            </a:extLst>
          </p:cNvPr>
          <p:cNvSpPr txBox="1"/>
          <p:nvPr/>
        </p:nvSpPr>
        <p:spPr>
          <a:xfrm>
            <a:off x="6896591" y="3946938"/>
            <a:ext cx="4332546" cy="1477328"/>
          </a:xfrm>
          <a:prstGeom prst="rect">
            <a:avLst/>
          </a:prstGeom>
          <a:noFill/>
        </p:spPr>
        <p:txBody>
          <a:bodyPr wrap="square" rtlCol="0">
            <a:spAutoFit/>
          </a:bodyPr>
          <a:lstStyle/>
          <a:p>
            <a:r>
              <a:rPr lang="en-US" dirty="0">
                <a:solidFill>
                  <a:srgbClr val="FF0000"/>
                </a:solidFill>
              </a:rPr>
              <a:t>Limitations: this plots not where the tweet is from but where the user is from. Which is rather neat, explains the cluster/heatmaps of larger tweet density. Although California’s heatmap or lack thereof is interesting.</a:t>
            </a:r>
          </a:p>
        </p:txBody>
      </p:sp>
    </p:spTree>
    <p:extLst>
      <p:ext uri="{BB962C8B-B14F-4D97-AF65-F5344CB8AC3E}">
        <p14:creationId xmlns:p14="http://schemas.microsoft.com/office/powerpoint/2010/main" val="1193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F2DB-4E58-4F53-902D-30C1605254FC}"/>
              </a:ext>
            </a:extLst>
          </p:cNvPr>
          <p:cNvSpPr>
            <a:spLocks noGrp="1"/>
          </p:cNvSpPr>
          <p:nvPr>
            <p:ph type="title"/>
          </p:nvPr>
        </p:nvSpPr>
        <p:spPr/>
        <p:txBody>
          <a:bodyPr/>
          <a:lstStyle/>
          <a:p>
            <a:r>
              <a:rPr lang="en-US" dirty="0"/>
              <a:t>Student Projects</a:t>
            </a:r>
          </a:p>
        </p:txBody>
      </p:sp>
      <p:sp>
        <p:nvSpPr>
          <p:cNvPr id="3" name="Content Placeholder 2">
            <a:extLst>
              <a:ext uri="{FF2B5EF4-FFF2-40B4-BE49-F238E27FC236}">
                <a16:creationId xmlns:a16="http://schemas.microsoft.com/office/drawing/2014/main" id="{AC59662A-8D20-445C-B891-14B7A53BF905}"/>
              </a:ext>
            </a:extLst>
          </p:cNvPr>
          <p:cNvSpPr>
            <a:spLocks noGrp="1"/>
          </p:cNvSpPr>
          <p:nvPr>
            <p:ph idx="1"/>
          </p:nvPr>
        </p:nvSpPr>
        <p:spPr/>
        <p:txBody>
          <a:bodyPr/>
          <a:lstStyle/>
          <a:p>
            <a:r>
              <a:rPr lang="en-US" dirty="0"/>
              <a:t>Surveillance: Detroit and Baltimore</a:t>
            </a:r>
          </a:p>
          <a:p>
            <a:r>
              <a:rPr lang="en-US" dirty="0" err="1"/>
              <a:t>BudgetFlow</a:t>
            </a:r>
            <a:r>
              <a:rPr lang="en-US" dirty="0"/>
              <a:t>: San Francisco</a:t>
            </a:r>
          </a:p>
          <a:p>
            <a:r>
              <a:rPr lang="en-US" dirty="0" err="1"/>
              <a:t>Policeprop</a:t>
            </a:r>
            <a:r>
              <a:rPr lang="en-US" dirty="0"/>
              <a:t>: San Francisco</a:t>
            </a:r>
          </a:p>
          <a:p>
            <a:r>
              <a:rPr lang="en-US" dirty="0"/>
              <a:t>Hashtag sweep: Continental US</a:t>
            </a:r>
          </a:p>
          <a:p>
            <a:endParaRPr lang="en-US" dirty="0"/>
          </a:p>
          <a:p>
            <a:r>
              <a:rPr lang="en-US" dirty="0"/>
              <a:t>Pilii comments in red.</a:t>
            </a:r>
          </a:p>
        </p:txBody>
      </p:sp>
    </p:spTree>
    <p:extLst>
      <p:ext uri="{BB962C8B-B14F-4D97-AF65-F5344CB8AC3E}">
        <p14:creationId xmlns:p14="http://schemas.microsoft.com/office/powerpoint/2010/main" val="316309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FE12-128C-49FA-8820-51DEFCA8FBBD}"/>
              </a:ext>
            </a:extLst>
          </p:cNvPr>
          <p:cNvSpPr>
            <a:spLocks noGrp="1"/>
          </p:cNvSpPr>
          <p:nvPr>
            <p:ph type="title"/>
          </p:nvPr>
        </p:nvSpPr>
        <p:spPr/>
        <p:txBody>
          <a:bodyPr/>
          <a:lstStyle/>
          <a:p>
            <a:r>
              <a:rPr lang="en-US" dirty="0"/>
              <a:t>#stopthesteal</a:t>
            </a:r>
          </a:p>
        </p:txBody>
      </p:sp>
      <p:pic>
        <p:nvPicPr>
          <p:cNvPr id="5" name="Picture 4">
            <a:extLst>
              <a:ext uri="{FF2B5EF4-FFF2-40B4-BE49-F238E27FC236}">
                <a16:creationId xmlns:a16="http://schemas.microsoft.com/office/drawing/2014/main" id="{C2DD8B10-BD2A-4CA5-A7C1-37B05C2BA9F2}"/>
              </a:ext>
            </a:extLst>
          </p:cNvPr>
          <p:cNvPicPr>
            <a:picLocks noChangeAspect="1"/>
          </p:cNvPicPr>
          <p:nvPr/>
        </p:nvPicPr>
        <p:blipFill>
          <a:blip r:embed="rId2"/>
          <a:stretch>
            <a:fillRect/>
          </a:stretch>
        </p:blipFill>
        <p:spPr>
          <a:xfrm>
            <a:off x="527391" y="1474529"/>
            <a:ext cx="5568609" cy="3805735"/>
          </a:xfrm>
          <a:prstGeom prst="rect">
            <a:avLst/>
          </a:prstGeom>
        </p:spPr>
      </p:pic>
      <p:pic>
        <p:nvPicPr>
          <p:cNvPr id="11" name="Picture 10">
            <a:extLst>
              <a:ext uri="{FF2B5EF4-FFF2-40B4-BE49-F238E27FC236}">
                <a16:creationId xmlns:a16="http://schemas.microsoft.com/office/drawing/2014/main" id="{0D259BDD-DCE5-4C53-B93E-8AFABAF6ADDE}"/>
              </a:ext>
            </a:extLst>
          </p:cNvPr>
          <p:cNvPicPr>
            <a:picLocks noChangeAspect="1"/>
          </p:cNvPicPr>
          <p:nvPr/>
        </p:nvPicPr>
        <p:blipFill>
          <a:blip r:embed="rId3"/>
          <a:stretch>
            <a:fillRect/>
          </a:stretch>
        </p:blipFill>
        <p:spPr>
          <a:xfrm>
            <a:off x="6287136" y="1745195"/>
            <a:ext cx="4875527" cy="3264401"/>
          </a:xfrm>
          <a:prstGeom prst="rect">
            <a:avLst/>
          </a:prstGeom>
        </p:spPr>
      </p:pic>
      <p:sp>
        <p:nvSpPr>
          <p:cNvPr id="12" name="TextBox 11">
            <a:extLst>
              <a:ext uri="{FF2B5EF4-FFF2-40B4-BE49-F238E27FC236}">
                <a16:creationId xmlns:a16="http://schemas.microsoft.com/office/drawing/2014/main" id="{2FA80E88-AB77-4314-82C1-373A27D5167E}"/>
              </a:ext>
            </a:extLst>
          </p:cNvPr>
          <p:cNvSpPr txBox="1"/>
          <p:nvPr/>
        </p:nvSpPr>
        <p:spPr>
          <a:xfrm>
            <a:off x="838200" y="5304684"/>
            <a:ext cx="4332546" cy="369332"/>
          </a:xfrm>
          <a:prstGeom prst="rect">
            <a:avLst/>
          </a:prstGeom>
          <a:noFill/>
        </p:spPr>
        <p:txBody>
          <a:bodyPr wrap="square" rtlCol="0">
            <a:spAutoFit/>
          </a:bodyPr>
          <a:lstStyle/>
          <a:p>
            <a:r>
              <a:rPr lang="en-US" dirty="0">
                <a:solidFill>
                  <a:srgbClr val="FF0000"/>
                </a:solidFill>
              </a:rPr>
              <a:t>Day 1</a:t>
            </a:r>
          </a:p>
        </p:txBody>
      </p:sp>
      <p:sp>
        <p:nvSpPr>
          <p:cNvPr id="13" name="TextBox 12">
            <a:extLst>
              <a:ext uri="{FF2B5EF4-FFF2-40B4-BE49-F238E27FC236}">
                <a16:creationId xmlns:a16="http://schemas.microsoft.com/office/drawing/2014/main" id="{CD1015E0-B577-4E71-A72B-9C354B8907FF}"/>
              </a:ext>
            </a:extLst>
          </p:cNvPr>
          <p:cNvSpPr txBox="1"/>
          <p:nvPr/>
        </p:nvSpPr>
        <p:spPr>
          <a:xfrm>
            <a:off x="6558626" y="5280264"/>
            <a:ext cx="4332546" cy="369332"/>
          </a:xfrm>
          <a:prstGeom prst="rect">
            <a:avLst/>
          </a:prstGeom>
          <a:noFill/>
        </p:spPr>
        <p:txBody>
          <a:bodyPr wrap="square" rtlCol="0">
            <a:spAutoFit/>
          </a:bodyPr>
          <a:lstStyle/>
          <a:p>
            <a:r>
              <a:rPr lang="en-US" dirty="0">
                <a:solidFill>
                  <a:srgbClr val="FF0000"/>
                </a:solidFill>
              </a:rPr>
              <a:t>Day 7</a:t>
            </a:r>
          </a:p>
        </p:txBody>
      </p:sp>
    </p:spTree>
    <p:extLst>
      <p:ext uri="{BB962C8B-B14F-4D97-AF65-F5344CB8AC3E}">
        <p14:creationId xmlns:p14="http://schemas.microsoft.com/office/powerpoint/2010/main" val="76940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FA3A-5B6B-400F-A4DA-83D5BBA81192}"/>
              </a:ext>
            </a:extLst>
          </p:cNvPr>
          <p:cNvSpPr>
            <a:spLocks noGrp="1"/>
          </p:cNvSpPr>
          <p:nvPr>
            <p:ph type="title"/>
          </p:nvPr>
        </p:nvSpPr>
        <p:spPr/>
        <p:txBody>
          <a:bodyPr/>
          <a:lstStyle/>
          <a:p>
            <a:r>
              <a:rPr lang="en-US" dirty="0"/>
              <a:t>AAG workshop 2022</a:t>
            </a:r>
          </a:p>
        </p:txBody>
      </p:sp>
      <p:sp>
        <p:nvSpPr>
          <p:cNvPr id="3" name="Content Placeholder 2">
            <a:extLst>
              <a:ext uri="{FF2B5EF4-FFF2-40B4-BE49-F238E27FC236}">
                <a16:creationId xmlns:a16="http://schemas.microsoft.com/office/drawing/2014/main" id="{8FACAF12-48E0-4CE4-8508-0F1AA460CAF6}"/>
              </a:ext>
            </a:extLst>
          </p:cNvPr>
          <p:cNvSpPr>
            <a:spLocks noGrp="1"/>
          </p:cNvSpPr>
          <p:nvPr>
            <p:ph idx="1"/>
          </p:nvPr>
        </p:nvSpPr>
        <p:spPr/>
        <p:txBody>
          <a:bodyPr/>
          <a:lstStyle/>
          <a:p>
            <a:r>
              <a:rPr lang="en-US" dirty="0"/>
              <a:t>This workshop explores how the tools of geospatial analysis and data visualization can be used to analyze and work against contemporary practices of urban policing. Participants will identify the types of datasets and visualizations that help us to “see” the structures that enable state violence, with the goal being to inform subsequent development of open geospatial tools that promote more just urban futures. The workshop will utilize open source software (e.g. QGIS, R) for data analysis and visualization. Participants are welcome to suggest in advance and provide their own datasets for integration into the workshop.</a:t>
            </a:r>
          </a:p>
          <a:p>
            <a:endParaRPr lang="en-US" dirty="0"/>
          </a:p>
        </p:txBody>
      </p:sp>
    </p:spTree>
    <p:extLst>
      <p:ext uri="{BB962C8B-B14F-4D97-AF65-F5344CB8AC3E}">
        <p14:creationId xmlns:p14="http://schemas.microsoft.com/office/powerpoint/2010/main" val="25767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B49-8BFF-4292-B289-41399EF56B62}"/>
              </a:ext>
            </a:extLst>
          </p:cNvPr>
          <p:cNvSpPr>
            <a:spLocks noGrp="1"/>
          </p:cNvSpPr>
          <p:nvPr>
            <p:ph type="title"/>
          </p:nvPr>
        </p:nvSpPr>
        <p:spPr>
          <a:xfrm>
            <a:off x="838200" y="365126"/>
            <a:ext cx="10515600" cy="724766"/>
          </a:xfrm>
        </p:spPr>
        <p:txBody>
          <a:bodyPr/>
          <a:lstStyle/>
          <a:p>
            <a:r>
              <a:rPr lang="en-US" dirty="0"/>
              <a:t>SURVEILLANCE </a:t>
            </a:r>
            <a:r>
              <a:rPr lang="en-US" sz="2400" dirty="0"/>
              <a:t>(Arman, </a:t>
            </a:r>
            <a:r>
              <a:rPr lang="en-US" sz="2400" dirty="0" err="1"/>
              <a:t>Aiyin</a:t>
            </a:r>
            <a:r>
              <a:rPr lang="en-US" sz="2400" dirty="0"/>
              <a:t>, Claire)</a:t>
            </a:r>
            <a:endParaRPr lang="en-US" dirty="0"/>
          </a:p>
        </p:txBody>
      </p:sp>
      <p:sp>
        <p:nvSpPr>
          <p:cNvPr id="3" name="Content Placeholder 2">
            <a:extLst>
              <a:ext uri="{FF2B5EF4-FFF2-40B4-BE49-F238E27FC236}">
                <a16:creationId xmlns:a16="http://schemas.microsoft.com/office/drawing/2014/main" id="{71A6D8ED-515F-446D-88A2-5908505C8445}"/>
              </a:ext>
            </a:extLst>
          </p:cNvPr>
          <p:cNvSpPr>
            <a:spLocks noGrp="1"/>
          </p:cNvSpPr>
          <p:nvPr>
            <p:ph idx="1"/>
          </p:nvPr>
        </p:nvSpPr>
        <p:spPr>
          <a:xfrm>
            <a:off x="838200" y="1089892"/>
            <a:ext cx="10515600" cy="5087071"/>
          </a:xfrm>
        </p:spPr>
        <p:txBody>
          <a:bodyPr>
            <a:normAutofit/>
          </a:bodyPr>
          <a:lstStyle/>
          <a:p>
            <a:r>
              <a:rPr lang="en-US" sz="1600" i="0" dirty="0">
                <a:solidFill>
                  <a:srgbClr val="000000"/>
                </a:solidFill>
                <a:effectLst/>
                <a:latin typeface="Open Sans" panose="020B0606030504020204" pitchFamily="34" charset="0"/>
              </a:rPr>
              <a:t>Interested in the correlation between surveillance and socioeconomic variables, such as local crime rate, </a:t>
            </a:r>
            <a:r>
              <a:rPr lang="en-US" sz="1600" dirty="0">
                <a:solidFill>
                  <a:srgbClr val="000000"/>
                </a:solidFill>
                <a:latin typeface="Open Sans" panose="020B0606030504020204" pitchFamily="34" charset="0"/>
              </a:rPr>
              <a:t>income, and the composition of population.</a:t>
            </a:r>
          </a:p>
          <a:p>
            <a:r>
              <a:rPr lang="en-US" sz="1600" dirty="0">
                <a:solidFill>
                  <a:srgbClr val="000000"/>
                </a:solidFill>
                <a:latin typeface="Open Sans" panose="020B0606030504020204" pitchFamily="34" charset="0"/>
              </a:rPr>
              <a:t>The analysis of surveillance across Detroit, MI, and Baltimore, MD are based on the distribution and relationships of </a:t>
            </a:r>
            <a:r>
              <a:rPr lang="en-US" sz="1600" dirty="0" err="1">
                <a:solidFill>
                  <a:srgbClr val="000000"/>
                </a:solidFill>
                <a:latin typeface="Open Sans" panose="020B0606030504020204" pitchFamily="34" charset="0"/>
              </a:rPr>
              <a:t>cctv</a:t>
            </a:r>
            <a:r>
              <a:rPr lang="en-US" sz="1600" dirty="0">
                <a:solidFill>
                  <a:srgbClr val="000000"/>
                </a:solidFill>
                <a:latin typeface="Open Sans" panose="020B0606030504020204" pitchFamily="34" charset="0"/>
              </a:rPr>
              <a:t> and crime, income, and minority population.</a:t>
            </a:r>
          </a:p>
          <a:p>
            <a:r>
              <a:rPr lang="en-US" sz="1600" dirty="0">
                <a:solidFill>
                  <a:srgbClr val="000000"/>
                </a:solidFill>
                <a:latin typeface="Open Sans" panose="020B0606030504020204" pitchFamily="34" charset="0"/>
              </a:rPr>
              <a:t>Crime: Arson, Assault, Homicide, Larceny, Robbery, Stolen vehicles.</a:t>
            </a:r>
          </a:p>
        </p:txBody>
      </p:sp>
      <p:pic>
        <p:nvPicPr>
          <p:cNvPr id="6" name="Picture 5">
            <a:extLst>
              <a:ext uri="{FF2B5EF4-FFF2-40B4-BE49-F238E27FC236}">
                <a16:creationId xmlns:a16="http://schemas.microsoft.com/office/drawing/2014/main" id="{3E3CBF9C-1B16-486B-ADBE-3066FD76B21D}"/>
              </a:ext>
            </a:extLst>
          </p:cNvPr>
          <p:cNvPicPr>
            <a:picLocks noChangeAspect="1"/>
          </p:cNvPicPr>
          <p:nvPr/>
        </p:nvPicPr>
        <p:blipFill rotWithShape="1">
          <a:blip r:embed="rId2"/>
          <a:srcRect l="15783" t="-330" r="18182"/>
          <a:stretch/>
        </p:blipFill>
        <p:spPr>
          <a:xfrm>
            <a:off x="1200728" y="2996577"/>
            <a:ext cx="3879273" cy="3315323"/>
          </a:xfrm>
          <a:prstGeom prst="rect">
            <a:avLst/>
          </a:prstGeom>
        </p:spPr>
      </p:pic>
      <p:pic>
        <p:nvPicPr>
          <p:cNvPr id="1026" name="Picture 2">
            <a:extLst>
              <a:ext uri="{FF2B5EF4-FFF2-40B4-BE49-F238E27FC236}">
                <a16:creationId xmlns:a16="http://schemas.microsoft.com/office/drawing/2014/main" id="{F9783E61-B39B-4571-B08B-AB3947002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3047522"/>
            <a:ext cx="5803339" cy="3264378"/>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5B645E4-0BD8-426D-A82D-54D254B42191}"/>
              </a:ext>
            </a:extLst>
          </p:cNvPr>
          <p:cNvSpPr/>
          <p:nvPr/>
        </p:nvSpPr>
        <p:spPr>
          <a:xfrm>
            <a:off x="2588079" y="4980214"/>
            <a:ext cx="473528" cy="52251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9A35501-93A1-4BBC-B9FC-D3D1BF021705}"/>
              </a:ext>
            </a:extLst>
          </p:cNvPr>
          <p:cNvSpPr/>
          <p:nvPr/>
        </p:nvSpPr>
        <p:spPr>
          <a:xfrm>
            <a:off x="8602437" y="3238500"/>
            <a:ext cx="473528" cy="52251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29BE7D-502F-4EE3-A8A7-2BE69D75B353}"/>
              </a:ext>
            </a:extLst>
          </p:cNvPr>
          <p:cNvSpPr txBox="1"/>
          <p:nvPr/>
        </p:nvSpPr>
        <p:spPr>
          <a:xfrm>
            <a:off x="757382" y="5241471"/>
            <a:ext cx="1830696" cy="577081"/>
          </a:xfrm>
          <a:prstGeom prst="rect">
            <a:avLst/>
          </a:prstGeom>
          <a:noFill/>
        </p:spPr>
        <p:txBody>
          <a:bodyPr wrap="square" rtlCol="0">
            <a:spAutoFit/>
          </a:bodyPr>
          <a:lstStyle/>
          <a:p>
            <a:pPr algn="r"/>
            <a:r>
              <a:rPr lang="en-US" sz="1050" dirty="0">
                <a:solidFill>
                  <a:srgbClr val="FF0000"/>
                </a:solidFill>
              </a:rPr>
              <a:t>Outlier spotted (</a:t>
            </a:r>
            <a:r>
              <a:rPr lang="en-US" sz="1050" dirty="0" err="1">
                <a:solidFill>
                  <a:srgbClr val="FF0000"/>
                </a:solidFill>
              </a:rPr>
              <a:t>cctv</a:t>
            </a:r>
            <a:r>
              <a:rPr lang="en-US" sz="1050" dirty="0">
                <a:solidFill>
                  <a:srgbClr val="FF0000"/>
                </a:solidFill>
              </a:rPr>
              <a:t> density)</a:t>
            </a:r>
          </a:p>
          <a:p>
            <a:pPr algn="r"/>
            <a:r>
              <a:rPr lang="en-US" sz="1050" dirty="0">
                <a:solidFill>
                  <a:srgbClr val="FF0000"/>
                </a:solidFill>
              </a:rPr>
              <a:t>Cherry Hill, Largest public housing project in the city</a:t>
            </a:r>
          </a:p>
        </p:txBody>
      </p:sp>
      <p:sp>
        <p:nvSpPr>
          <p:cNvPr id="11" name="TextBox 10">
            <a:extLst>
              <a:ext uri="{FF2B5EF4-FFF2-40B4-BE49-F238E27FC236}">
                <a16:creationId xmlns:a16="http://schemas.microsoft.com/office/drawing/2014/main" id="{19846EB5-30AB-40AB-8C98-F7B88DC2B215}"/>
              </a:ext>
            </a:extLst>
          </p:cNvPr>
          <p:cNvSpPr txBox="1"/>
          <p:nvPr/>
        </p:nvSpPr>
        <p:spPr>
          <a:xfrm>
            <a:off x="9146895" y="2949959"/>
            <a:ext cx="1817262" cy="738664"/>
          </a:xfrm>
          <a:prstGeom prst="rect">
            <a:avLst/>
          </a:prstGeom>
          <a:noFill/>
        </p:spPr>
        <p:txBody>
          <a:bodyPr wrap="square" rtlCol="0">
            <a:spAutoFit/>
          </a:bodyPr>
          <a:lstStyle/>
          <a:p>
            <a:r>
              <a:rPr lang="en-US" sz="1050" dirty="0">
                <a:solidFill>
                  <a:srgbClr val="FF0000"/>
                </a:solidFill>
              </a:rPr>
              <a:t>Outlier spotted (</a:t>
            </a:r>
            <a:r>
              <a:rPr lang="en-US" sz="1050" dirty="0" err="1">
                <a:solidFill>
                  <a:srgbClr val="FF0000"/>
                </a:solidFill>
              </a:rPr>
              <a:t>cctv</a:t>
            </a:r>
            <a:r>
              <a:rPr lang="en-US" sz="1050" dirty="0">
                <a:solidFill>
                  <a:srgbClr val="FF0000"/>
                </a:solidFill>
              </a:rPr>
              <a:t> density) Mohican Regent. Part of  48205 ZIP code “The Red Zone”.</a:t>
            </a:r>
          </a:p>
        </p:txBody>
      </p:sp>
      <p:sp>
        <p:nvSpPr>
          <p:cNvPr id="10" name="TextBox 9">
            <a:extLst>
              <a:ext uri="{FF2B5EF4-FFF2-40B4-BE49-F238E27FC236}">
                <a16:creationId xmlns:a16="http://schemas.microsoft.com/office/drawing/2014/main" id="{F2C155E2-2133-4CF2-BAB1-E20714982B6E}"/>
              </a:ext>
            </a:extLst>
          </p:cNvPr>
          <p:cNvSpPr txBox="1"/>
          <p:nvPr/>
        </p:nvSpPr>
        <p:spPr>
          <a:xfrm>
            <a:off x="4055175" y="6460716"/>
            <a:ext cx="8136825" cy="369332"/>
          </a:xfrm>
          <a:prstGeom prst="rect">
            <a:avLst/>
          </a:prstGeom>
          <a:noFill/>
        </p:spPr>
        <p:txBody>
          <a:bodyPr wrap="square" rtlCol="0">
            <a:spAutoFit/>
          </a:bodyPr>
          <a:lstStyle/>
          <a:p>
            <a:r>
              <a:rPr lang="en-US" dirty="0">
                <a:solidFill>
                  <a:srgbClr val="FF0000"/>
                </a:solidFill>
              </a:rPr>
              <a:t>Future research question: What is happening in the other high-density (</a:t>
            </a:r>
            <a:r>
              <a:rPr lang="en-US" dirty="0" err="1">
                <a:solidFill>
                  <a:srgbClr val="FF0000"/>
                </a:solidFill>
              </a:rPr>
              <a:t>cctv</a:t>
            </a:r>
            <a:r>
              <a:rPr lang="en-US" dirty="0">
                <a:solidFill>
                  <a:srgbClr val="FF0000"/>
                </a:solidFill>
              </a:rPr>
              <a:t>) tracts?</a:t>
            </a:r>
          </a:p>
        </p:txBody>
      </p:sp>
    </p:spTree>
    <p:extLst>
      <p:ext uri="{BB962C8B-B14F-4D97-AF65-F5344CB8AC3E}">
        <p14:creationId xmlns:p14="http://schemas.microsoft.com/office/powerpoint/2010/main" val="86194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map&#10;&#10;Description automatically generated">
            <a:extLst>
              <a:ext uri="{FF2B5EF4-FFF2-40B4-BE49-F238E27FC236}">
                <a16:creationId xmlns:a16="http://schemas.microsoft.com/office/drawing/2014/main" id="{E719A48D-B01F-403A-AB82-E03BCA34694D}"/>
              </a:ext>
            </a:extLst>
          </p:cNvPr>
          <p:cNvPicPr>
            <a:picLocks noChangeAspect="1"/>
          </p:cNvPicPr>
          <p:nvPr/>
        </p:nvPicPr>
        <p:blipFill rotWithShape="1">
          <a:blip r:embed="rId2">
            <a:extLst>
              <a:ext uri="{28A0092B-C50C-407E-A947-70E740481C1C}">
                <a14:useLocalDpi xmlns:a14="http://schemas.microsoft.com/office/drawing/2010/main" val="0"/>
              </a:ext>
            </a:extLst>
          </a:blip>
          <a:srcRect l="8507" b="4905"/>
          <a:stretch/>
        </p:blipFill>
        <p:spPr>
          <a:xfrm>
            <a:off x="65761" y="0"/>
            <a:ext cx="5773580" cy="3759930"/>
          </a:xfrm>
          <a:prstGeom prst="rect">
            <a:avLst/>
          </a:prstGeom>
        </p:spPr>
      </p:pic>
      <p:pic>
        <p:nvPicPr>
          <p:cNvPr id="4" name="Picture 3" descr="Chart, histogram&#10;&#10;Description automatically generated">
            <a:extLst>
              <a:ext uri="{FF2B5EF4-FFF2-40B4-BE49-F238E27FC236}">
                <a16:creationId xmlns:a16="http://schemas.microsoft.com/office/drawing/2014/main" id="{7CAE3158-CCDA-4599-A4F1-6F8CF9EF2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6254"/>
            <a:ext cx="6087522" cy="3045029"/>
          </a:xfrm>
          <a:prstGeom prst="rect">
            <a:avLst/>
          </a:prstGeom>
        </p:spPr>
      </p:pic>
      <p:pic>
        <p:nvPicPr>
          <p:cNvPr id="2050" name="Picture 2">
            <a:extLst>
              <a:ext uri="{FF2B5EF4-FFF2-40B4-BE49-F238E27FC236}">
                <a16:creationId xmlns:a16="http://schemas.microsoft.com/office/drawing/2014/main" id="{92735133-C86D-4035-904D-E79FF6440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3283" y="3646715"/>
            <a:ext cx="5552955" cy="3123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411FBF-7A1F-4281-A367-2D300D48D3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715" y="3646715"/>
            <a:ext cx="5552955" cy="3123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56A1B47-83C0-4475-9221-F487FB639219}"/>
              </a:ext>
            </a:extLst>
          </p:cNvPr>
          <p:cNvSpPr txBox="1"/>
          <p:nvPr/>
        </p:nvSpPr>
        <p:spPr>
          <a:xfrm>
            <a:off x="5950633" y="3113599"/>
            <a:ext cx="6175606" cy="646331"/>
          </a:xfrm>
          <a:prstGeom prst="rect">
            <a:avLst/>
          </a:prstGeom>
          <a:noFill/>
        </p:spPr>
        <p:txBody>
          <a:bodyPr wrap="square" rtlCol="0">
            <a:spAutoFit/>
          </a:bodyPr>
          <a:lstStyle/>
          <a:p>
            <a:pPr algn="r"/>
            <a:r>
              <a:rPr lang="en-US" dirty="0">
                <a:solidFill>
                  <a:srgbClr val="FF0000"/>
                </a:solidFill>
              </a:rPr>
              <a:t>Perhaps map distribution/density of business type surveillance by tract or income?</a:t>
            </a:r>
          </a:p>
        </p:txBody>
      </p:sp>
      <p:sp>
        <p:nvSpPr>
          <p:cNvPr id="12" name="TextBox 11">
            <a:extLst>
              <a:ext uri="{FF2B5EF4-FFF2-40B4-BE49-F238E27FC236}">
                <a16:creationId xmlns:a16="http://schemas.microsoft.com/office/drawing/2014/main" id="{C3BE6043-93BC-4DB7-91A2-88EBCA918109}"/>
              </a:ext>
            </a:extLst>
          </p:cNvPr>
          <p:cNvSpPr txBox="1"/>
          <p:nvPr/>
        </p:nvSpPr>
        <p:spPr>
          <a:xfrm>
            <a:off x="2551182" y="2733262"/>
            <a:ext cx="2542203" cy="461665"/>
          </a:xfrm>
          <a:prstGeom prst="rect">
            <a:avLst/>
          </a:prstGeom>
          <a:noFill/>
        </p:spPr>
        <p:txBody>
          <a:bodyPr wrap="square" rtlCol="0">
            <a:spAutoFit/>
          </a:bodyPr>
          <a:lstStyle/>
          <a:p>
            <a:pPr algn="r"/>
            <a:r>
              <a:rPr lang="en-US" sz="1200" dirty="0">
                <a:solidFill>
                  <a:srgbClr val="FF0000"/>
                </a:solidFill>
              </a:rPr>
              <a:t>How do these dates overlap with “rising crime” reports/narratives/etc.?</a:t>
            </a:r>
          </a:p>
        </p:txBody>
      </p:sp>
      <p:sp>
        <p:nvSpPr>
          <p:cNvPr id="13" name="TextBox 12">
            <a:extLst>
              <a:ext uri="{FF2B5EF4-FFF2-40B4-BE49-F238E27FC236}">
                <a16:creationId xmlns:a16="http://schemas.microsoft.com/office/drawing/2014/main" id="{690F3529-7A42-41BD-B9A3-DB72B9AB8A1E}"/>
              </a:ext>
            </a:extLst>
          </p:cNvPr>
          <p:cNvSpPr txBox="1"/>
          <p:nvPr/>
        </p:nvSpPr>
        <p:spPr>
          <a:xfrm>
            <a:off x="2439890" y="3116169"/>
            <a:ext cx="2542203" cy="276999"/>
          </a:xfrm>
          <a:prstGeom prst="rect">
            <a:avLst/>
          </a:prstGeom>
          <a:noFill/>
        </p:spPr>
        <p:txBody>
          <a:bodyPr wrap="square" rtlCol="0">
            <a:spAutoFit/>
          </a:bodyPr>
          <a:lstStyle/>
          <a:p>
            <a:pPr algn="r"/>
            <a:r>
              <a:rPr lang="en-US" sz="1200" dirty="0">
                <a:solidFill>
                  <a:srgbClr val="FF0000"/>
                </a:solidFill>
              </a:rPr>
              <a:t>Add zoning or land-use overlay</a:t>
            </a:r>
          </a:p>
        </p:txBody>
      </p:sp>
      <p:sp>
        <p:nvSpPr>
          <p:cNvPr id="9" name="AutoShape 6">
            <a:extLst>
              <a:ext uri="{FF2B5EF4-FFF2-40B4-BE49-F238E27FC236}">
                <a16:creationId xmlns:a16="http://schemas.microsoft.com/office/drawing/2014/main" id="{BD17A33D-AA9B-4B65-9A9E-0F9D3FC86B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515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descr="Map&#10;&#10;Description automatically generated">
            <a:extLst>
              <a:ext uri="{FF2B5EF4-FFF2-40B4-BE49-F238E27FC236}">
                <a16:creationId xmlns:a16="http://schemas.microsoft.com/office/drawing/2014/main" id="{8D49F899-77E9-4F23-9543-0CFEEA40DFC7}"/>
              </a:ext>
            </a:extLst>
          </p:cNvPr>
          <p:cNvPicPr>
            <a:picLocks noChangeAspect="1"/>
          </p:cNvPicPr>
          <p:nvPr/>
        </p:nvPicPr>
        <p:blipFill rotWithShape="1">
          <a:blip r:embed="rId2">
            <a:extLst>
              <a:ext uri="{28A0092B-C50C-407E-A947-70E740481C1C}">
                <a14:useLocalDpi xmlns:a14="http://schemas.microsoft.com/office/drawing/2010/main" val="0"/>
              </a:ext>
            </a:extLst>
          </a:blip>
          <a:srcRect l="58047" r="4641"/>
          <a:stretch/>
        </p:blipFill>
        <p:spPr>
          <a:xfrm>
            <a:off x="8469746" y="-2"/>
            <a:ext cx="3648363" cy="6733309"/>
          </a:xfrm>
          <a:prstGeom prst="rect">
            <a:avLst/>
          </a:prstGeom>
        </p:spPr>
      </p:pic>
      <p:pic>
        <p:nvPicPr>
          <p:cNvPr id="5" name="Content Placeholder 4" descr="Map&#10;&#10;Description automatically generated">
            <a:extLst>
              <a:ext uri="{FF2B5EF4-FFF2-40B4-BE49-F238E27FC236}">
                <a16:creationId xmlns:a16="http://schemas.microsoft.com/office/drawing/2014/main" id="{0981B708-52C4-44D4-BFE7-6643735723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45" r="63349"/>
          <a:stretch/>
        </p:blipFill>
        <p:spPr>
          <a:xfrm>
            <a:off x="212437" y="-1"/>
            <a:ext cx="3158836" cy="6733309"/>
          </a:xfrm>
        </p:spPr>
      </p:pic>
      <p:sp>
        <p:nvSpPr>
          <p:cNvPr id="6" name="TextBox 5">
            <a:extLst>
              <a:ext uri="{FF2B5EF4-FFF2-40B4-BE49-F238E27FC236}">
                <a16:creationId xmlns:a16="http://schemas.microsoft.com/office/drawing/2014/main" id="{CCF002BC-C87C-404A-B119-E10131B38F08}"/>
              </a:ext>
            </a:extLst>
          </p:cNvPr>
          <p:cNvSpPr txBox="1"/>
          <p:nvPr/>
        </p:nvSpPr>
        <p:spPr>
          <a:xfrm>
            <a:off x="3201423" y="124692"/>
            <a:ext cx="2386578" cy="830997"/>
          </a:xfrm>
          <a:prstGeom prst="rect">
            <a:avLst/>
          </a:prstGeom>
          <a:noFill/>
        </p:spPr>
        <p:txBody>
          <a:bodyPr wrap="square" rtlCol="0">
            <a:spAutoFit/>
          </a:bodyPr>
          <a:lstStyle/>
          <a:p>
            <a:pPr algn="r"/>
            <a:r>
              <a:rPr lang="en-US" sz="1200" dirty="0">
                <a:solidFill>
                  <a:srgbClr val="FF0000"/>
                </a:solidFill>
              </a:rPr>
              <a:t>No clear pattern in terms of categories of crime, maybe something comes up if we add temporal factor.</a:t>
            </a:r>
          </a:p>
        </p:txBody>
      </p:sp>
      <p:pic>
        <p:nvPicPr>
          <p:cNvPr id="8" name="Picture 7" descr="Chart, surface chart&#10;&#10;Description automatically generated">
            <a:extLst>
              <a:ext uri="{FF2B5EF4-FFF2-40B4-BE49-F238E27FC236}">
                <a16:creationId xmlns:a16="http://schemas.microsoft.com/office/drawing/2014/main" id="{8A2CAC26-92B4-4626-B30B-8F9F256F3E82}"/>
              </a:ext>
            </a:extLst>
          </p:cNvPr>
          <p:cNvPicPr>
            <a:picLocks noChangeAspect="1"/>
          </p:cNvPicPr>
          <p:nvPr/>
        </p:nvPicPr>
        <p:blipFill rotWithShape="1">
          <a:blip r:embed="rId3">
            <a:extLst>
              <a:ext uri="{28A0092B-C50C-407E-A947-70E740481C1C}">
                <a14:useLocalDpi xmlns:a14="http://schemas.microsoft.com/office/drawing/2010/main" val="0"/>
              </a:ext>
            </a:extLst>
          </a:blip>
          <a:srcRect l="8497" b="6973"/>
          <a:stretch/>
        </p:blipFill>
        <p:spPr>
          <a:xfrm>
            <a:off x="3722255" y="1449766"/>
            <a:ext cx="4575269" cy="2870628"/>
          </a:xfrm>
          <a:prstGeom prst="rect">
            <a:avLst/>
          </a:prstGeom>
        </p:spPr>
      </p:pic>
      <p:sp>
        <p:nvSpPr>
          <p:cNvPr id="10" name="Oval 9">
            <a:extLst>
              <a:ext uri="{FF2B5EF4-FFF2-40B4-BE49-F238E27FC236}">
                <a16:creationId xmlns:a16="http://schemas.microsoft.com/office/drawing/2014/main" id="{9C7A25F9-6526-467A-81CA-C1B20BC96486}"/>
              </a:ext>
            </a:extLst>
          </p:cNvPr>
          <p:cNvSpPr/>
          <p:nvPr/>
        </p:nvSpPr>
        <p:spPr>
          <a:xfrm>
            <a:off x="6755370" y="1845131"/>
            <a:ext cx="547007" cy="5715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148683-B84C-4DCD-A175-F7E39CD918A5}"/>
              </a:ext>
            </a:extLst>
          </p:cNvPr>
          <p:cNvSpPr txBox="1"/>
          <p:nvPr/>
        </p:nvSpPr>
        <p:spPr>
          <a:xfrm>
            <a:off x="6009889" y="911803"/>
            <a:ext cx="2386578" cy="1015663"/>
          </a:xfrm>
          <a:prstGeom prst="rect">
            <a:avLst/>
          </a:prstGeom>
          <a:noFill/>
        </p:spPr>
        <p:txBody>
          <a:bodyPr wrap="square" rtlCol="0">
            <a:spAutoFit/>
          </a:bodyPr>
          <a:lstStyle/>
          <a:p>
            <a:pPr algn="r"/>
            <a:r>
              <a:rPr lang="en-US" sz="1200" dirty="0">
                <a:solidFill>
                  <a:srgbClr val="FF0000"/>
                </a:solidFill>
              </a:rPr>
              <a:t>Outlier spotted: </a:t>
            </a:r>
            <a:r>
              <a:rPr lang="en-US" sz="1200" dirty="0" err="1">
                <a:solidFill>
                  <a:srgbClr val="FF0000"/>
                </a:solidFill>
              </a:rPr>
              <a:t>Denby</a:t>
            </a:r>
            <a:r>
              <a:rPr lang="en-US" sz="1200" dirty="0">
                <a:solidFill>
                  <a:srgbClr val="FF0000"/>
                </a:solidFill>
              </a:rPr>
              <a:t>, Yorkshire Woods, </a:t>
            </a:r>
            <a:r>
              <a:rPr lang="en-US" sz="1200" dirty="0" err="1">
                <a:solidFill>
                  <a:srgbClr val="FF0000"/>
                </a:solidFill>
              </a:rPr>
              <a:t>Moross</a:t>
            </a:r>
            <a:r>
              <a:rPr lang="en-US" sz="1200" dirty="0">
                <a:solidFill>
                  <a:srgbClr val="FF0000"/>
                </a:solidFill>
              </a:rPr>
              <a:t>-Morang neighborhoods.</a:t>
            </a:r>
            <a:br>
              <a:rPr lang="en-US" sz="1200" dirty="0">
                <a:solidFill>
                  <a:srgbClr val="FF0000"/>
                </a:solidFill>
              </a:rPr>
            </a:br>
            <a:r>
              <a:rPr lang="en-US" sz="1200" dirty="0">
                <a:solidFill>
                  <a:srgbClr val="FF0000"/>
                </a:solidFill>
              </a:rPr>
              <a:t>Next step: Look at property values/zoning.</a:t>
            </a:r>
          </a:p>
        </p:txBody>
      </p:sp>
      <p:sp>
        <p:nvSpPr>
          <p:cNvPr id="12" name="Oval 11">
            <a:extLst>
              <a:ext uri="{FF2B5EF4-FFF2-40B4-BE49-F238E27FC236}">
                <a16:creationId xmlns:a16="http://schemas.microsoft.com/office/drawing/2014/main" id="{C6E57857-00A1-4068-9941-97D47D4CF1CB}"/>
              </a:ext>
            </a:extLst>
          </p:cNvPr>
          <p:cNvSpPr/>
          <p:nvPr/>
        </p:nvSpPr>
        <p:spPr>
          <a:xfrm>
            <a:off x="5314497" y="3385460"/>
            <a:ext cx="547007" cy="5715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03139-3B09-4AA9-8023-CE3F64D5C8EB}"/>
              </a:ext>
            </a:extLst>
          </p:cNvPr>
          <p:cNvSpPr txBox="1"/>
          <p:nvPr/>
        </p:nvSpPr>
        <p:spPr>
          <a:xfrm>
            <a:off x="5256053" y="4001238"/>
            <a:ext cx="2386578" cy="646331"/>
          </a:xfrm>
          <a:prstGeom prst="rect">
            <a:avLst/>
          </a:prstGeom>
          <a:noFill/>
        </p:spPr>
        <p:txBody>
          <a:bodyPr wrap="square" rtlCol="0">
            <a:spAutoFit/>
          </a:bodyPr>
          <a:lstStyle/>
          <a:p>
            <a:pPr algn="r"/>
            <a:r>
              <a:rPr lang="en-US" sz="1200" dirty="0">
                <a:solidFill>
                  <a:srgbClr val="FF0000"/>
                </a:solidFill>
              </a:rPr>
              <a:t>Outlier spotted: Delray.</a:t>
            </a:r>
            <a:br>
              <a:rPr lang="en-US" sz="1200" dirty="0">
                <a:solidFill>
                  <a:srgbClr val="FF0000"/>
                </a:solidFill>
              </a:rPr>
            </a:br>
            <a:r>
              <a:rPr lang="en-US" sz="1200" dirty="0">
                <a:solidFill>
                  <a:srgbClr val="FF0000"/>
                </a:solidFill>
              </a:rPr>
              <a:t>Next step: Look at numbers, property values/zoning, policing.</a:t>
            </a:r>
          </a:p>
        </p:txBody>
      </p:sp>
    </p:spTree>
    <p:extLst>
      <p:ext uri="{BB962C8B-B14F-4D97-AF65-F5344CB8AC3E}">
        <p14:creationId xmlns:p14="http://schemas.microsoft.com/office/powerpoint/2010/main" val="133783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1CCC4DF-99A4-4A2B-B43C-400C5B2B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691"/>
            <a:ext cx="4696671" cy="4729018"/>
          </a:xfrm>
          <a:prstGeom prst="rect">
            <a:avLst/>
          </a:prstGeom>
        </p:spPr>
      </p:pic>
      <p:sp>
        <p:nvSpPr>
          <p:cNvPr id="6" name="TextBox 5">
            <a:extLst>
              <a:ext uri="{FF2B5EF4-FFF2-40B4-BE49-F238E27FC236}">
                <a16:creationId xmlns:a16="http://schemas.microsoft.com/office/drawing/2014/main" id="{DDE4EB36-EE9E-470A-BBA5-99FD7422B4F9}"/>
              </a:ext>
            </a:extLst>
          </p:cNvPr>
          <p:cNvSpPr txBox="1"/>
          <p:nvPr/>
        </p:nvSpPr>
        <p:spPr>
          <a:xfrm>
            <a:off x="540327" y="3764040"/>
            <a:ext cx="2200556" cy="646331"/>
          </a:xfrm>
          <a:prstGeom prst="rect">
            <a:avLst/>
          </a:prstGeom>
          <a:noFill/>
        </p:spPr>
        <p:txBody>
          <a:bodyPr wrap="square" rtlCol="0">
            <a:spAutoFit/>
          </a:bodyPr>
          <a:lstStyle/>
          <a:p>
            <a:pPr algn="r"/>
            <a:r>
              <a:rPr lang="en-US" sz="1200" dirty="0">
                <a:solidFill>
                  <a:srgbClr val="FF0000"/>
                </a:solidFill>
              </a:rPr>
              <a:t>Unlike Detroit, we don’t have dates of when these went online.</a:t>
            </a:r>
          </a:p>
        </p:txBody>
      </p:sp>
      <p:pic>
        <p:nvPicPr>
          <p:cNvPr id="8" name="Picture 7" descr="Graphical user interface&#10;&#10;Description automatically generated with medium confidence">
            <a:extLst>
              <a:ext uri="{FF2B5EF4-FFF2-40B4-BE49-F238E27FC236}">
                <a16:creationId xmlns:a16="http://schemas.microsoft.com/office/drawing/2014/main" id="{99BD046F-49B0-430A-BF71-67E3EF939343}"/>
              </a:ext>
            </a:extLst>
          </p:cNvPr>
          <p:cNvPicPr>
            <a:picLocks noChangeAspect="1"/>
          </p:cNvPicPr>
          <p:nvPr/>
        </p:nvPicPr>
        <p:blipFill rotWithShape="1">
          <a:blip r:embed="rId3">
            <a:extLst>
              <a:ext uri="{28A0092B-C50C-407E-A947-70E740481C1C}">
                <a14:useLocalDpi xmlns:a14="http://schemas.microsoft.com/office/drawing/2010/main" val="0"/>
              </a:ext>
            </a:extLst>
          </a:blip>
          <a:srcRect l="24067" r="17086" b="6172"/>
          <a:stretch/>
        </p:blipFill>
        <p:spPr>
          <a:xfrm>
            <a:off x="8121969" y="1405514"/>
            <a:ext cx="3923607" cy="3860800"/>
          </a:xfrm>
          <a:prstGeom prst="rect">
            <a:avLst/>
          </a:prstGeom>
        </p:spPr>
      </p:pic>
      <p:sp>
        <p:nvSpPr>
          <p:cNvPr id="10" name="TextBox 9">
            <a:extLst>
              <a:ext uri="{FF2B5EF4-FFF2-40B4-BE49-F238E27FC236}">
                <a16:creationId xmlns:a16="http://schemas.microsoft.com/office/drawing/2014/main" id="{7FE52DC8-8D2B-474B-96AB-A5D25F55DA7D}"/>
              </a:ext>
            </a:extLst>
          </p:cNvPr>
          <p:cNvSpPr txBox="1"/>
          <p:nvPr/>
        </p:nvSpPr>
        <p:spPr>
          <a:xfrm>
            <a:off x="8137781" y="5266314"/>
            <a:ext cx="3973863" cy="646331"/>
          </a:xfrm>
          <a:prstGeom prst="rect">
            <a:avLst/>
          </a:prstGeom>
          <a:noFill/>
        </p:spPr>
        <p:txBody>
          <a:bodyPr wrap="square" rtlCol="0">
            <a:spAutoFit/>
          </a:bodyPr>
          <a:lstStyle/>
          <a:p>
            <a:pPr algn="ctr"/>
            <a:r>
              <a:rPr lang="en-US" sz="1200" dirty="0">
                <a:solidFill>
                  <a:srgbClr val="FF0000"/>
                </a:solidFill>
              </a:rPr>
              <a:t>The contrast between some neighborhoods and others is striking. Is it underreporting? Overreporting? Police presence? Next step: Overlay with strategic policing areas.</a:t>
            </a:r>
          </a:p>
        </p:txBody>
      </p:sp>
      <p:pic>
        <p:nvPicPr>
          <p:cNvPr id="12" name="Picture 11">
            <a:extLst>
              <a:ext uri="{FF2B5EF4-FFF2-40B4-BE49-F238E27FC236}">
                <a16:creationId xmlns:a16="http://schemas.microsoft.com/office/drawing/2014/main" id="{7FAF38E2-B53A-46DA-BE51-047EE0D86BAB}"/>
              </a:ext>
            </a:extLst>
          </p:cNvPr>
          <p:cNvPicPr>
            <a:picLocks noChangeAspect="1"/>
          </p:cNvPicPr>
          <p:nvPr/>
        </p:nvPicPr>
        <p:blipFill rotWithShape="1">
          <a:blip r:embed="rId4"/>
          <a:srcRect l="10764" r="7529" b="5021"/>
          <a:stretch/>
        </p:blipFill>
        <p:spPr>
          <a:xfrm>
            <a:off x="4610338" y="510256"/>
            <a:ext cx="3089900" cy="2825658"/>
          </a:xfrm>
          <a:prstGeom prst="rect">
            <a:avLst/>
          </a:prstGeom>
        </p:spPr>
      </p:pic>
      <p:pic>
        <p:nvPicPr>
          <p:cNvPr id="14" name="Picture 13">
            <a:extLst>
              <a:ext uri="{FF2B5EF4-FFF2-40B4-BE49-F238E27FC236}">
                <a16:creationId xmlns:a16="http://schemas.microsoft.com/office/drawing/2014/main" id="{6804C8F8-5A0B-455C-B455-4F1E07F55074}"/>
              </a:ext>
            </a:extLst>
          </p:cNvPr>
          <p:cNvPicPr>
            <a:picLocks noChangeAspect="1"/>
          </p:cNvPicPr>
          <p:nvPr/>
        </p:nvPicPr>
        <p:blipFill>
          <a:blip r:embed="rId5"/>
          <a:stretch>
            <a:fillRect/>
          </a:stretch>
        </p:blipFill>
        <p:spPr>
          <a:xfrm>
            <a:off x="4633514" y="3440880"/>
            <a:ext cx="3082536" cy="2825657"/>
          </a:xfrm>
          <a:prstGeom prst="rect">
            <a:avLst/>
          </a:prstGeom>
        </p:spPr>
      </p:pic>
      <p:sp>
        <p:nvSpPr>
          <p:cNvPr id="15" name="TextBox 14">
            <a:extLst>
              <a:ext uri="{FF2B5EF4-FFF2-40B4-BE49-F238E27FC236}">
                <a16:creationId xmlns:a16="http://schemas.microsoft.com/office/drawing/2014/main" id="{53A8E5F5-46BF-4641-A645-BDE1A00683A8}"/>
              </a:ext>
            </a:extLst>
          </p:cNvPr>
          <p:cNvSpPr txBox="1"/>
          <p:nvPr/>
        </p:nvSpPr>
        <p:spPr>
          <a:xfrm>
            <a:off x="3361113" y="6210685"/>
            <a:ext cx="5469773" cy="646331"/>
          </a:xfrm>
          <a:prstGeom prst="rect">
            <a:avLst/>
          </a:prstGeom>
          <a:noFill/>
        </p:spPr>
        <p:txBody>
          <a:bodyPr wrap="square" rtlCol="0">
            <a:spAutoFit/>
          </a:bodyPr>
          <a:lstStyle/>
          <a:p>
            <a:pPr algn="ctr"/>
            <a:r>
              <a:rPr lang="en-US" sz="1200" dirty="0">
                <a:solidFill>
                  <a:srgbClr val="FF0000"/>
                </a:solidFill>
              </a:rPr>
              <a:t>These maps confirm what we already know. I would add more information, zoning, parcel values, another explanatory variable. Except, Baltimore city doesn’t share information. We could purchase it if needed or reach out to the city for data.</a:t>
            </a:r>
          </a:p>
        </p:txBody>
      </p:sp>
    </p:spTree>
    <p:extLst>
      <p:ext uri="{BB962C8B-B14F-4D97-AF65-F5344CB8AC3E}">
        <p14:creationId xmlns:p14="http://schemas.microsoft.com/office/powerpoint/2010/main" val="22780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BD4EDC56-D4C9-4EF7-A2EE-23BD34F87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199" y="-4650"/>
            <a:ext cx="4873475" cy="6862650"/>
          </a:xfrm>
        </p:spPr>
      </p:pic>
      <p:sp>
        <p:nvSpPr>
          <p:cNvPr id="6" name="TextBox 5">
            <a:extLst>
              <a:ext uri="{FF2B5EF4-FFF2-40B4-BE49-F238E27FC236}">
                <a16:creationId xmlns:a16="http://schemas.microsoft.com/office/drawing/2014/main" id="{4D237B44-088E-4657-B1F1-9B196A01BB9F}"/>
              </a:ext>
            </a:extLst>
          </p:cNvPr>
          <p:cNvSpPr txBox="1"/>
          <p:nvPr/>
        </p:nvSpPr>
        <p:spPr>
          <a:xfrm>
            <a:off x="621508" y="2818907"/>
            <a:ext cx="2386578" cy="830997"/>
          </a:xfrm>
          <a:prstGeom prst="rect">
            <a:avLst/>
          </a:prstGeom>
          <a:noFill/>
        </p:spPr>
        <p:txBody>
          <a:bodyPr wrap="square" rtlCol="0">
            <a:spAutoFit/>
          </a:bodyPr>
          <a:lstStyle/>
          <a:p>
            <a:pPr algn="r"/>
            <a:r>
              <a:rPr lang="en-US" sz="1200" dirty="0">
                <a:solidFill>
                  <a:srgbClr val="FF0000"/>
                </a:solidFill>
              </a:rPr>
              <a:t>Same as Detroit, no clear pattern in terms of categories of crime, maybe something comes up if we add temporal factor.</a:t>
            </a:r>
          </a:p>
        </p:txBody>
      </p:sp>
    </p:spTree>
    <p:extLst>
      <p:ext uri="{BB962C8B-B14F-4D97-AF65-F5344CB8AC3E}">
        <p14:creationId xmlns:p14="http://schemas.microsoft.com/office/powerpoint/2010/main" val="65078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A2ED70-9533-4EB6-907B-0EBF265E836E}"/>
              </a:ext>
            </a:extLst>
          </p:cNvPr>
          <p:cNvSpPr txBox="1"/>
          <p:nvPr/>
        </p:nvSpPr>
        <p:spPr>
          <a:xfrm>
            <a:off x="582834" y="5585066"/>
            <a:ext cx="5469773" cy="461665"/>
          </a:xfrm>
          <a:prstGeom prst="rect">
            <a:avLst/>
          </a:prstGeom>
          <a:noFill/>
        </p:spPr>
        <p:txBody>
          <a:bodyPr wrap="square" rtlCol="0">
            <a:spAutoFit/>
          </a:bodyPr>
          <a:lstStyle/>
          <a:p>
            <a:pPr algn="ctr"/>
            <a:r>
              <a:rPr lang="en-US" sz="1200" dirty="0">
                <a:solidFill>
                  <a:srgbClr val="FF0000"/>
                </a:solidFill>
              </a:rPr>
              <a:t>Correlations confirm intuition, more money = smaller crime rates. Black population density = higher crime rate. But the relationship is not statistically significant.</a:t>
            </a:r>
          </a:p>
        </p:txBody>
      </p:sp>
      <p:pic>
        <p:nvPicPr>
          <p:cNvPr id="8" name="Picture 7">
            <a:extLst>
              <a:ext uri="{FF2B5EF4-FFF2-40B4-BE49-F238E27FC236}">
                <a16:creationId xmlns:a16="http://schemas.microsoft.com/office/drawing/2014/main" id="{A68FE7D3-4A75-4E0E-AFAF-797BEA0ED288}"/>
              </a:ext>
            </a:extLst>
          </p:cNvPr>
          <p:cNvPicPr>
            <a:picLocks noChangeAspect="1"/>
          </p:cNvPicPr>
          <p:nvPr/>
        </p:nvPicPr>
        <p:blipFill>
          <a:blip r:embed="rId2"/>
          <a:stretch>
            <a:fillRect/>
          </a:stretch>
        </p:blipFill>
        <p:spPr>
          <a:xfrm>
            <a:off x="487378" y="868209"/>
            <a:ext cx="5911166" cy="4435785"/>
          </a:xfrm>
          <a:prstGeom prst="rect">
            <a:avLst/>
          </a:prstGeom>
        </p:spPr>
      </p:pic>
      <p:sp>
        <p:nvSpPr>
          <p:cNvPr id="9" name="AutoShape 2">
            <a:extLst>
              <a:ext uri="{FF2B5EF4-FFF2-40B4-BE49-F238E27FC236}">
                <a16:creationId xmlns:a16="http://schemas.microsoft.com/office/drawing/2014/main" id="{E687AEA1-3D2D-4F5E-B375-9877C9D033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a:extLst>
              <a:ext uri="{FF2B5EF4-FFF2-40B4-BE49-F238E27FC236}">
                <a16:creationId xmlns:a16="http://schemas.microsoft.com/office/drawing/2014/main" id="{3D61BBDE-24F6-4EC6-AD58-811F6D9B7E8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a:extLst>
              <a:ext uri="{FF2B5EF4-FFF2-40B4-BE49-F238E27FC236}">
                <a16:creationId xmlns:a16="http://schemas.microsoft.com/office/drawing/2014/main" id="{590258BA-31C0-46FD-B912-11A700A04BA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E28FBE8D-12CF-411F-A612-3657676F7ACF}"/>
              </a:ext>
            </a:extLst>
          </p:cNvPr>
          <p:cNvPicPr>
            <a:picLocks noChangeAspect="1"/>
          </p:cNvPicPr>
          <p:nvPr/>
        </p:nvPicPr>
        <p:blipFill rotWithShape="1">
          <a:blip r:embed="rId3"/>
          <a:srcRect l="1" r="242"/>
          <a:stretch/>
        </p:blipFill>
        <p:spPr>
          <a:xfrm>
            <a:off x="6553200" y="819718"/>
            <a:ext cx="5386356" cy="4830690"/>
          </a:xfrm>
          <a:prstGeom prst="rect">
            <a:avLst/>
          </a:prstGeom>
        </p:spPr>
      </p:pic>
      <p:sp>
        <p:nvSpPr>
          <p:cNvPr id="14" name="TextBox 13">
            <a:extLst>
              <a:ext uri="{FF2B5EF4-FFF2-40B4-BE49-F238E27FC236}">
                <a16:creationId xmlns:a16="http://schemas.microsoft.com/office/drawing/2014/main" id="{81190B31-A36D-424B-B15A-F5F5214FB4AF}"/>
              </a:ext>
            </a:extLst>
          </p:cNvPr>
          <p:cNvSpPr txBox="1"/>
          <p:nvPr/>
        </p:nvSpPr>
        <p:spPr>
          <a:xfrm>
            <a:off x="6553200" y="5840014"/>
            <a:ext cx="5469773" cy="830997"/>
          </a:xfrm>
          <a:prstGeom prst="rect">
            <a:avLst/>
          </a:prstGeom>
          <a:noFill/>
        </p:spPr>
        <p:txBody>
          <a:bodyPr wrap="square" rtlCol="0">
            <a:spAutoFit/>
          </a:bodyPr>
          <a:lstStyle/>
          <a:p>
            <a:pPr algn="ctr"/>
            <a:r>
              <a:rPr lang="en-US" sz="1200" dirty="0">
                <a:solidFill>
                  <a:srgbClr val="FF0000"/>
                </a:solidFill>
              </a:rPr>
              <a:t>Each X-axis variable is divided in 10 categories in density (unsure how the team produced that number) but for instance, graph D shows that there is a higher presence of </a:t>
            </a:r>
            <a:r>
              <a:rPr lang="en-US" sz="1200" dirty="0" err="1">
                <a:solidFill>
                  <a:srgbClr val="FF0000"/>
                </a:solidFill>
              </a:rPr>
              <a:t>cctv</a:t>
            </a:r>
            <a:r>
              <a:rPr lang="en-US" sz="1200" dirty="0">
                <a:solidFill>
                  <a:srgbClr val="FF0000"/>
                </a:solidFill>
              </a:rPr>
              <a:t> in areas with a lower income (less 50% metric). Baltimore’s </a:t>
            </a:r>
            <a:r>
              <a:rPr lang="en-US" sz="1200" dirty="0" err="1">
                <a:solidFill>
                  <a:srgbClr val="FF0000"/>
                </a:solidFill>
              </a:rPr>
              <a:t>cctv</a:t>
            </a:r>
            <a:r>
              <a:rPr lang="en-US" sz="1200" dirty="0">
                <a:solidFill>
                  <a:srgbClr val="FF0000"/>
                </a:solidFill>
              </a:rPr>
              <a:t> relation to population and income variables don’t show clear tendencies.</a:t>
            </a:r>
          </a:p>
        </p:txBody>
      </p:sp>
      <p:sp>
        <p:nvSpPr>
          <p:cNvPr id="15" name="TextBox 14">
            <a:extLst>
              <a:ext uri="{FF2B5EF4-FFF2-40B4-BE49-F238E27FC236}">
                <a16:creationId xmlns:a16="http://schemas.microsoft.com/office/drawing/2014/main" id="{DA63A72D-4C7B-4CFA-AB5E-32F7EC7CAAA7}"/>
              </a:ext>
            </a:extLst>
          </p:cNvPr>
          <p:cNvSpPr txBox="1"/>
          <p:nvPr/>
        </p:nvSpPr>
        <p:spPr>
          <a:xfrm>
            <a:off x="6553200" y="868209"/>
            <a:ext cx="170873"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BCB1A057-3F4C-4D52-91CC-7360D03C134F}"/>
              </a:ext>
            </a:extLst>
          </p:cNvPr>
          <p:cNvSpPr txBox="1"/>
          <p:nvPr/>
        </p:nvSpPr>
        <p:spPr>
          <a:xfrm>
            <a:off x="9237141" y="819718"/>
            <a:ext cx="170873" cy="369332"/>
          </a:xfrm>
          <a:prstGeom prst="rect">
            <a:avLst/>
          </a:prstGeom>
          <a:noFill/>
        </p:spPr>
        <p:txBody>
          <a:bodyPr wrap="square" rtlCol="0">
            <a:spAutoFit/>
          </a:bodyPr>
          <a:lstStyle/>
          <a:p>
            <a:r>
              <a:rPr lang="en-US" dirty="0"/>
              <a:t>B</a:t>
            </a:r>
          </a:p>
        </p:txBody>
      </p:sp>
      <p:sp>
        <p:nvSpPr>
          <p:cNvPr id="17" name="TextBox 16">
            <a:extLst>
              <a:ext uri="{FF2B5EF4-FFF2-40B4-BE49-F238E27FC236}">
                <a16:creationId xmlns:a16="http://schemas.microsoft.com/office/drawing/2014/main" id="{878437C7-C507-496A-B2D8-E4A7D68171DA}"/>
              </a:ext>
            </a:extLst>
          </p:cNvPr>
          <p:cNvSpPr txBox="1"/>
          <p:nvPr/>
        </p:nvSpPr>
        <p:spPr>
          <a:xfrm>
            <a:off x="6483926" y="2376045"/>
            <a:ext cx="170873" cy="369332"/>
          </a:xfrm>
          <a:prstGeom prst="rect">
            <a:avLst/>
          </a:prstGeom>
          <a:noFill/>
        </p:spPr>
        <p:txBody>
          <a:bodyPr wrap="square" rtlCol="0">
            <a:spAutoFit/>
          </a:bodyPr>
          <a:lstStyle/>
          <a:p>
            <a:r>
              <a:rPr lang="en-US" dirty="0"/>
              <a:t>C</a:t>
            </a:r>
          </a:p>
        </p:txBody>
      </p:sp>
      <p:sp>
        <p:nvSpPr>
          <p:cNvPr id="18" name="TextBox 17">
            <a:extLst>
              <a:ext uri="{FF2B5EF4-FFF2-40B4-BE49-F238E27FC236}">
                <a16:creationId xmlns:a16="http://schemas.microsoft.com/office/drawing/2014/main" id="{4D1BA8B5-7619-4E2C-B53E-632651E54EFD}"/>
              </a:ext>
            </a:extLst>
          </p:cNvPr>
          <p:cNvSpPr txBox="1"/>
          <p:nvPr/>
        </p:nvSpPr>
        <p:spPr>
          <a:xfrm>
            <a:off x="9237140" y="2341338"/>
            <a:ext cx="170873" cy="369332"/>
          </a:xfrm>
          <a:prstGeom prst="rect">
            <a:avLst/>
          </a:prstGeom>
          <a:noFill/>
        </p:spPr>
        <p:txBody>
          <a:bodyPr wrap="square" rtlCol="0">
            <a:spAutoFit/>
          </a:bodyPr>
          <a:lstStyle/>
          <a:p>
            <a:r>
              <a:rPr lang="en-US" dirty="0"/>
              <a:t>D</a:t>
            </a:r>
          </a:p>
        </p:txBody>
      </p:sp>
      <p:sp>
        <p:nvSpPr>
          <p:cNvPr id="19" name="TextBox 18">
            <a:extLst>
              <a:ext uri="{FF2B5EF4-FFF2-40B4-BE49-F238E27FC236}">
                <a16:creationId xmlns:a16="http://schemas.microsoft.com/office/drawing/2014/main" id="{7FCEDA1A-D405-44CB-953D-B093C5CA01D8}"/>
              </a:ext>
            </a:extLst>
          </p:cNvPr>
          <p:cNvSpPr txBox="1"/>
          <p:nvPr/>
        </p:nvSpPr>
        <p:spPr>
          <a:xfrm>
            <a:off x="6503177" y="3950732"/>
            <a:ext cx="170873" cy="369332"/>
          </a:xfrm>
          <a:prstGeom prst="rect">
            <a:avLst/>
          </a:prstGeom>
          <a:noFill/>
        </p:spPr>
        <p:txBody>
          <a:bodyPr wrap="square" rtlCol="0">
            <a:spAutoFit/>
          </a:bodyPr>
          <a:lstStyle/>
          <a:p>
            <a:r>
              <a:rPr lang="en-US" dirty="0"/>
              <a:t>E</a:t>
            </a:r>
          </a:p>
        </p:txBody>
      </p:sp>
      <p:sp>
        <p:nvSpPr>
          <p:cNvPr id="20" name="TextBox 19">
            <a:extLst>
              <a:ext uri="{FF2B5EF4-FFF2-40B4-BE49-F238E27FC236}">
                <a16:creationId xmlns:a16="http://schemas.microsoft.com/office/drawing/2014/main" id="{20E8405F-6C40-469A-8C14-10E5C02D0A12}"/>
              </a:ext>
            </a:extLst>
          </p:cNvPr>
          <p:cNvSpPr txBox="1"/>
          <p:nvPr/>
        </p:nvSpPr>
        <p:spPr>
          <a:xfrm>
            <a:off x="9288086" y="3950732"/>
            <a:ext cx="170873" cy="369332"/>
          </a:xfrm>
          <a:prstGeom prst="rect">
            <a:avLst/>
          </a:prstGeom>
          <a:noFill/>
        </p:spPr>
        <p:txBody>
          <a:bodyPr wrap="square" rtlCol="0">
            <a:spAutoFit/>
          </a:bodyPr>
          <a:lstStyle/>
          <a:p>
            <a:r>
              <a:rPr lang="en-US" dirty="0"/>
              <a:t>F</a:t>
            </a:r>
          </a:p>
        </p:txBody>
      </p:sp>
      <p:cxnSp>
        <p:nvCxnSpPr>
          <p:cNvPr id="23" name="Straight Arrow Connector 22">
            <a:extLst>
              <a:ext uri="{FF2B5EF4-FFF2-40B4-BE49-F238E27FC236}">
                <a16:creationId xmlns:a16="http://schemas.microsoft.com/office/drawing/2014/main" id="{05E16310-3314-48D9-9284-CC36D38F22A2}"/>
              </a:ext>
            </a:extLst>
          </p:cNvPr>
          <p:cNvCxnSpPr/>
          <p:nvPr/>
        </p:nvCxnSpPr>
        <p:spPr>
          <a:xfrm>
            <a:off x="9813471" y="2710670"/>
            <a:ext cx="1085850" cy="7183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569F19-F894-46D3-BEA6-901ED222251D}"/>
              </a:ext>
            </a:extLst>
          </p:cNvPr>
          <p:cNvCxnSpPr>
            <a:cxnSpLocks/>
          </p:cNvCxnSpPr>
          <p:nvPr/>
        </p:nvCxnSpPr>
        <p:spPr>
          <a:xfrm flipV="1">
            <a:off x="10695214" y="4299730"/>
            <a:ext cx="1009408" cy="860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86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3C054-5D2C-44E4-B913-25853A2F9C1A}"/>
              </a:ext>
            </a:extLst>
          </p:cNvPr>
          <p:cNvSpPr>
            <a:spLocks noGrp="1"/>
          </p:cNvSpPr>
          <p:nvPr>
            <p:ph idx="1"/>
          </p:nvPr>
        </p:nvSpPr>
        <p:spPr>
          <a:xfrm>
            <a:off x="838200" y="1232807"/>
            <a:ext cx="10515600" cy="1569387"/>
          </a:xfrm>
        </p:spPr>
        <p:txBody>
          <a:bodyPr/>
          <a:lstStyle/>
          <a:p>
            <a:r>
              <a:rPr lang="en-US" sz="1600" dirty="0">
                <a:solidFill>
                  <a:srgbClr val="000000"/>
                </a:solidFill>
                <a:latin typeface="Open Sans" panose="020B0606030504020204" pitchFamily="34" charset="0"/>
              </a:rPr>
              <a:t>Interested in how and where there is demand for and distribution of policing resources and the urban landscape being policed. Incident data serves as a proxy for police activity, as it includes not only crime reports but other policing activities such as serving arrest warrants and other non-crime related police activity.</a:t>
            </a:r>
          </a:p>
          <a:p>
            <a:r>
              <a:rPr lang="en-US" sz="1600" dirty="0">
                <a:solidFill>
                  <a:srgbClr val="000000"/>
                </a:solidFill>
                <a:latin typeface="Open Sans" panose="020B0606030504020204" pitchFamily="34" charset="0"/>
              </a:rPr>
              <a:t>Where is the most police activity in relation to socio-demographics and land-use in different areas of the city. Where is police staffing proportionate with police activity?</a:t>
            </a:r>
          </a:p>
        </p:txBody>
      </p:sp>
      <p:sp>
        <p:nvSpPr>
          <p:cNvPr id="4" name="Title 1">
            <a:extLst>
              <a:ext uri="{FF2B5EF4-FFF2-40B4-BE49-F238E27FC236}">
                <a16:creationId xmlns:a16="http://schemas.microsoft.com/office/drawing/2014/main" id="{327A90F2-9E90-44CA-AF0E-25C1E4E46913}"/>
              </a:ext>
            </a:extLst>
          </p:cNvPr>
          <p:cNvSpPr txBox="1">
            <a:spLocks/>
          </p:cNvSpPr>
          <p:nvPr/>
        </p:nvSpPr>
        <p:spPr>
          <a:xfrm>
            <a:off x="838200" y="365126"/>
            <a:ext cx="10515600" cy="724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BUDGETFLOW </a:t>
            </a:r>
            <a:r>
              <a:rPr lang="en-US" sz="2400" dirty="0"/>
              <a:t>(Anna, Robert, Ryan)</a:t>
            </a:r>
            <a:endParaRPr lang="en-US" dirty="0"/>
          </a:p>
        </p:txBody>
      </p:sp>
      <p:pic>
        <p:nvPicPr>
          <p:cNvPr id="8" name="Picture 7">
            <a:extLst>
              <a:ext uri="{FF2B5EF4-FFF2-40B4-BE49-F238E27FC236}">
                <a16:creationId xmlns:a16="http://schemas.microsoft.com/office/drawing/2014/main" id="{AFEDD227-DDB4-439C-901E-0978D419D4E5}"/>
              </a:ext>
            </a:extLst>
          </p:cNvPr>
          <p:cNvPicPr>
            <a:picLocks noChangeAspect="1"/>
          </p:cNvPicPr>
          <p:nvPr/>
        </p:nvPicPr>
        <p:blipFill>
          <a:blip r:embed="rId2"/>
          <a:stretch>
            <a:fillRect/>
          </a:stretch>
        </p:blipFill>
        <p:spPr>
          <a:xfrm>
            <a:off x="381000" y="2945109"/>
            <a:ext cx="5715000" cy="3575178"/>
          </a:xfrm>
          <a:prstGeom prst="rect">
            <a:avLst/>
          </a:prstGeom>
        </p:spPr>
      </p:pic>
      <p:sp>
        <p:nvSpPr>
          <p:cNvPr id="9" name="TextBox 8">
            <a:extLst>
              <a:ext uri="{FF2B5EF4-FFF2-40B4-BE49-F238E27FC236}">
                <a16:creationId xmlns:a16="http://schemas.microsoft.com/office/drawing/2014/main" id="{F6ED1D58-0984-4D94-AF23-E0C8EC6F919E}"/>
              </a:ext>
            </a:extLst>
          </p:cNvPr>
          <p:cNvSpPr txBox="1"/>
          <p:nvPr/>
        </p:nvSpPr>
        <p:spPr>
          <a:xfrm>
            <a:off x="722343" y="6520287"/>
            <a:ext cx="5715000" cy="369332"/>
          </a:xfrm>
          <a:prstGeom prst="rect">
            <a:avLst/>
          </a:prstGeom>
          <a:noFill/>
        </p:spPr>
        <p:txBody>
          <a:bodyPr wrap="square" rtlCol="0">
            <a:spAutoFit/>
          </a:bodyPr>
          <a:lstStyle/>
          <a:p>
            <a:r>
              <a:rPr lang="en-US" dirty="0">
                <a:solidFill>
                  <a:srgbClr val="FF0000"/>
                </a:solidFill>
              </a:rPr>
              <a:t>Interactive map (can’t export, will show on Weds)</a:t>
            </a:r>
          </a:p>
        </p:txBody>
      </p:sp>
      <p:pic>
        <p:nvPicPr>
          <p:cNvPr id="11" name="Picture 10">
            <a:extLst>
              <a:ext uri="{FF2B5EF4-FFF2-40B4-BE49-F238E27FC236}">
                <a16:creationId xmlns:a16="http://schemas.microsoft.com/office/drawing/2014/main" id="{C920A311-B6CA-4986-9573-C17ED0BA7722}"/>
              </a:ext>
            </a:extLst>
          </p:cNvPr>
          <p:cNvPicPr>
            <a:picLocks noChangeAspect="1"/>
          </p:cNvPicPr>
          <p:nvPr/>
        </p:nvPicPr>
        <p:blipFill>
          <a:blip r:embed="rId3"/>
          <a:stretch>
            <a:fillRect/>
          </a:stretch>
        </p:blipFill>
        <p:spPr>
          <a:xfrm>
            <a:off x="6552990" y="3118125"/>
            <a:ext cx="5171370" cy="3229145"/>
          </a:xfrm>
          <a:prstGeom prst="rect">
            <a:avLst/>
          </a:prstGeom>
        </p:spPr>
      </p:pic>
    </p:spTree>
    <p:extLst>
      <p:ext uri="{BB962C8B-B14F-4D97-AF65-F5344CB8AC3E}">
        <p14:creationId xmlns:p14="http://schemas.microsoft.com/office/powerpoint/2010/main" val="2746692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1073</Words>
  <Application>Microsoft Office PowerPoint</Application>
  <PresentationFormat>Widescreen</PresentationFormat>
  <Paragraphs>61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Open Sans</vt:lpstr>
      <vt:lpstr>Office Theme</vt:lpstr>
      <vt:lpstr>USF class projects</vt:lpstr>
      <vt:lpstr>Student Projects</vt:lpstr>
      <vt:lpstr>SURVEILLANCE (Arman, Aiyin, Claire)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#stopthesteal</vt:lpstr>
      <vt:lpstr>AAG workshop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USF class projects</dc:title>
  <dc:creator>Delpino Marimon, Pilar</dc:creator>
  <cp:lastModifiedBy>Delpino Marimon, Pilar</cp:lastModifiedBy>
  <cp:revision>3</cp:revision>
  <dcterms:created xsi:type="dcterms:W3CDTF">2022-01-25T15:14:18Z</dcterms:created>
  <dcterms:modified xsi:type="dcterms:W3CDTF">2022-01-26T23:10:14Z</dcterms:modified>
</cp:coreProperties>
</file>