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63" r:id="rId4"/>
    <p:sldId id="264" r:id="rId5"/>
    <p:sldId id="265" r:id="rId6"/>
    <p:sldId id="268" r:id="rId7"/>
    <p:sldId id="258" r:id="rId8"/>
    <p:sldId id="257" r:id="rId9"/>
    <p:sldId id="261" r:id="rId10"/>
    <p:sldId id="267"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0D2F3C-5880-4098-B27F-E372A846EF1F}">
          <p14:sldIdLst>
            <p14:sldId id="256"/>
            <p14:sldId id="262"/>
            <p14:sldId id="263"/>
            <p14:sldId id="264"/>
            <p14:sldId id="265"/>
            <p14:sldId id="268"/>
            <p14:sldId id="258"/>
            <p14:sldId id="257"/>
            <p14:sldId id="261"/>
            <p14:sldId id="26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0FD73-7BBD-4351-9386-EDFEE7AC27CE}" type="datetimeFigureOut">
              <a:rPr lang="en-US" smtClean="0"/>
              <a:t>7/16/2018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FAEC7-525F-4EC1-BC2B-E1271B845ED4}" type="slidenum">
              <a:rPr lang="en-US" smtClean="0"/>
              <a:t>‹#›</a:t>
            </a:fld>
            <a:endParaRPr lang="en-US"/>
          </a:p>
        </p:txBody>
      </p:sp>
    </p:spTree>
    <p:extLst>
      <p:ext uri="{BB962C8B-B14F-4D97-AF65-F5344CB8AC3E}">
        <p14:creationId xmlns:p14="http://schemas.microsoft.com/office/powerpoint/2010/main" val="181577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A91AC3-1979-452B-B7B6-6A6FA6FBB5B6}" type="datetime1">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731A9-84B7-40F6-B6CA-EE1DAD7ADB37}" type="slidenum">
              <a:rPr lang="en-US" smtClean="0"/>
              <a:t>‹#›</a:t>
            </a:fld>
            <a:endParaRPr lang="en-US"/>
          </a:p>
        </p:txBody>
      </p:sp>
    </p:spTree>
    <p:extLst>
      <p:ext uri="{BB962C8B-B14F-4D97-AF65-F5344CB8AC3E}">
        <p14:creationId xmlns:p14="http://schemas.microsoft.com/office/powerpoint/2010/main" val="128808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FC81F5-1462-460B-9169-DA50DA6495F7}" type="datetime1">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731A9-84B7-40F6-B6CA-EE1DAD7ADB37}" type="slidenum">
              <a:rPr lang="en-US" smtClean="0"/>
              <a:t>‹#›</a:t>
            </a:fld>
            <a:endParaRPr lang="en-US"/>
          </a:p>
        </p:txBody>
      </p:sp>
    </p:spTree>
    <p:extLst>
      <p:ext uri="{BB962C8B-B14F-4D97-AF65-F5344CB8AC3E}">
        <p14:creationId xmlns:p14="http://schemas.microsoft.com/office/powerpoint/2010/main" val="68357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B3A3DE-4310-41DD-B9A9-AC1F0492F66B}" type="datetime1">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731A9-84B7-40F6-B6CA-EE1DAD7ADB37}" type="slidenum">
              <a:rPr lang="en-US" smtClean="0"/>
              <a:t>‹#›</a:t>
            </a:fld>
            <a:endParaRPr lang="en-US"/>
          </a:p>
        </p:txBody>
      </p:sp>
    </p:spTree>
    <p:extLst>
      <p:ext uri="{BB962C8B-B14F-4D97-AF65-F5344CB8AC3E}">
        <p14:creationId xmlns:p14="http://schemas.microsoft.com/office/powerpoint/2010/main" val="366834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ACAB50-D598-43B0-9FEC-E3C4170C282E}" type="datetime1">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731A9-84B7-40F6-B6CA-EE1DAD7ADB37}" type="slidenum">
              <a:rPr lang="en-US" smtClean="0"/>
              <a:t>‹#›</a:t>
            </a:fld>
            <a:endParaRPr lang="en-US"/>
          </a:p>
        </p:txBody>
      </p:sp>
    </p:spTree>
    <p:extLst>
      <p:ext uri="{BB962C8B-B14F-4D97-AF65-F5344CB8AC3E}">
        <p14:creationId xmlns:p14="http://schemas.microsoft.com/office/powerpoint/2010/main" val="298862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A093BD-EB55-4718-9BE9-266E9337F8B6}" type="datetime1">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731A9-84B7-40F6-B6CA-EE1DAD7ADB37}" type="slidenum">
              <a:rPr lang="en-US" smtClean="0"/>
              <a:t>‹#›</a:t>
            </a:fld>
            <a:endParaRPr lang="en-US"/>
          </a:p>
        </p:txBody>
      </p:sp>
    </p:spTree>
    <p:extLst>
      <p:ext uri="{BB962C8B-B14F-4D97-AF65-F5344CB8AC3E}">
        <p14:creationId xmlns:p14="http://schemas.microsoft.com/office/powerpoint/2010/main" val="262300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A694AC-B17E-44E8-B6BB-B215103262C7}" type="datetime1">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731A9-84B7-40F6-B6CA-EE1DAD7ADB37}" type="slidenum">
              <a:rPr lang="en-US" smtClean="0"/>
              <a:t>‹#›</a:t>
            </a:fld>
            <a:endParaRPr lang="en-US"/>
          </a:p>
        </p:txBody>
      </p:sp>
    </p:spTree>
    <p:extLst>
      <p:ext uri="{BB962C8B-B14F-4D97-AF65-F5344CB8AC3E}">
        <p14:creationId xmlns:p14="http://schemas.microsoft.com/office/powerpoint/2010/main" val="48670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DB9E64-05EC-4C4B-A1DB-FDFAD96AF097}" type="datetime1">
              <a:rPr lang="en-US" smtClean="0"/>
              <a:t>7/16/2018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731A9-84B7-40F6-B6CA-EE1DAD7ADB37}" type="slidenum">
              <a:rPr lang="en-US" smtClean="0"/>
              <a:t>‹#›</a:t>
            </a:fld>
            <a:endParaRPr lang="en-US"/>
          </a:p>
        </p:txBody>
      </p:sp>
    </p:spTree>
    <p:extLst>
      <p:ext uri="{BB962C8B-B14F-4D97-AF65-F5344CB8AC3E}">
        <p14:creationId xmlns:p14="http://schemas.microsoft.com/office/powerpoint/2010/main" val="3318153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45CD1D-981C-4008-9DF4-26447C6CBAE0}" type="datetime1">
              <a:rPr lang="en-US" smtClean="0"/>
              <a:t>7/16/2018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731A9-84B7-40F6-B6CA-EE1DAD7ADB37}" type="slidenum">
              <a:rPr lang="en-US" smtClean="0"/>
              <a:t>‹#›</a:t>
            </a:fld>
            <a:endParaRPr lang="en-US"/>
          </a:p>
        </p:txBody>
      </p:sp>
    </p:spTree>
    <p:extLst>
      <p:ext uri="{BB962C8B-B14F-4D97-AF65-F5344CB8AC3E}">
        <p14:creationId xmlns:p14="http://schemas.microsoft.com/office/powerpoint/2010/main" val="245441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79078-E63E-4984-8899-8DFC6667B34E}" type="datetime1">
              <a:rPr lang="en-US" smtClean="0"/>
              <a:t>7/16/2018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731A9-84B7-40F6-B6CA-EE1DAD7ADB37}" type="slidenum">
              <a:rPr lang="en-US" smtClean="0"/>
              <a:t>‹#›</a:t>
            </a:fld>
            <a:endParaRPr lang="en-US"/>
          </a:p>
        </p:txBody>
      </p:sp>
    </p:spTree>
    <p:extLst>
      <p:ext uri="{BB962C8B-B14F-4D97-AF65-F5344CB8AC3E}">
        <p14:creationId xmlns:p14="http://schemas.microsoft.com/office/powerpoint/2010/main" val="316587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7CB2BC-1683-4C18-9903-C6945054C7B3}" type="datetime1">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731A9-84B7-40F6-B6CA-EE1DAD7ADB37}" type="slidenum">
              <a:rPr lang="en-US" smtClean="0"/>
              <a:t>‹#›</a:t>
            </a:fld>
            <a:endParaRPr lang="en-US"/>
          </a:p>
        </p:txBody>
      </p:sp>
    </p:spTree>
    <p:extLst>
      <p:ext uri="{BB962C8B-B14F-4D97-AF65-F5344CB8AC3E}">
        <p14:creationId xmlns:p14="http://schemas.microsoft.com/office/powerpoint/2010/main" val="196876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A2B463-2EEC-4657-877C-DF3195647263}" type="datetime1">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731A9-84B7-40F6-B6CA-EE1DAD7ADB37}" type="slidenum">
              <a:rPr lang="en-US" smtClean="0"/>
              <a:t>‹#›</a:t>
            </a:fld>
            <a:endParaRPr lang="en-US"/>
          </a:p>
        </p:txBody>
      </p:sp>
    </p:spTree>
    <p:extLst>
      <p:ext uri="{BB962C8B-B14F-4D97-AF65-F5344CB8AC3E}">
        <p14:creationId xmlns:p14="http://schemas.microsoft.com/office/powerpoint/2010/main" val="421419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AEFDD-C9E8-4177-9C1B-293D7BF7BF44}" type="datetime1">
              <a:rPr lang="en-US" smtClean="0"/>
              <a:t>7/16/2018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731A9-84B7-40F6-B6CA-EE1DAD7ADB37}" type="slidenum">
              <a:rPr lang="en-US" smtClean="0"/>
              <a:t>‹#›</a:t>
            </a:fld>
            <a:endParaRPr lang="en-US"/>
          </a:p>
        </p:txBody>
      </p:sp>
    </p:spTree>
    <p:extLst>
      <p:ext uri="{BB962C8B-B14F-4D97-AF65-F5344CB8AC3E}">
        <p14:creationId xmlns:p14="http://schemas.microsoft.com/office/powerpoint/2010/main" val="2165975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2.emf"/><Relationship Id="rId7" Type="http://schemas.openxmlformats.org/officeDocument/2006/relationships/image" Target="../media/image46.emf"/><Relationship Id="rId2"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image" Target="../media/image44.emf"/><Relationship Id="rId10" Type="http://schemas.openxmlformats.org/officeDocument/2006/relationships/image" Target="../media/image48.emf"/><Relationship Id="rId4" Type="http://schemas.openxmlformats.org/officeDocument/2006/relationships/image" Target="../media/image43.emf"/><Relationship Id="rId9" Type="http://schemas.openxmlformats.org/officeDocument/2006/relationships/image" Target="../media/image3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s>
</file>

<file path=ppt/slides/_rels/slide7.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s>
</file>

<file path=ppt/slides/_rels/slide8.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image" Target="../media/image25.emf"/><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10" Type="http://schemas.openxmlformats.org/officeDocument/2006/relationships/image" Target="../media/image23.emf"/><Relationship Id="rId4" Type="http://schemas.openxmlformats.org/officeDocument/2006/relationships/image" Target="../media/image27.emf"/><Relationship Id="rId9" Type="http://schemas.openxmlformats.org/officeDocument/2006/relationships/image" Target="../media/image22.emf"/></Relationships>
</file>

<file path=ppt/slides/_rels/slide9.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image" Target="../media/image32.emf"/><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10" Type="http://schemas.openxmlformats.org/officeDocument/2006/relationships/image" Target="../media/image40.emf"/><Relationship Id="rId4" Type="http://schemas.openxmlformats.org/officeDocument/2006/relationships/image" Target="../media/image34.emf"/><Relationship Id="rId9" Type="http://schemas.openxmlformats.org/officeDocument/2006/relationships/image" Target="../media/image3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7169" y="277091"/>
            <a:ext cx="9870831" cy="6092447"/>
          </a:xfrm>
        </p:spPr>
        <p:txBody>
          <a:bodyPr>
            <a:normAutofit/>
          </a:bodyPr>
          <a:lstStyle/>
          <a:p>
            <a:pPr algn="l"/>
            <a:r>
              <a:rPr lang="en-US" sz="1600" dirty="0" smtClean="0">
                <a:latin typeface="Times New Roman" panose="02020603050405020304" pitchFamily="18" charset="0"/>
                <a:cs typeface="Times New Roman" panose="02020603050405020304" pitchFamily="18" charset="0"/>
              </a:rPr>
              <a:t>7-Jul 2018</a:t>
            </a:r>
          </a:p>
          <a:p>
            <a:pPr algn="l"/>
            <a:r>
              <a:rPr lang="en-US" sz="1600" dirty="0" smtClean="0">
                <a:latin typeface="Times New Roman" panose="02020603050405020304" pitchFamily="18" charset="0"/>
                <a:cs typeface="Times New Roman" panose="02020603050405020304" pitchFamily="18" charset="0"/>
              </a:rPr>
              <a:t>Contact: sxiong@clarku.edu</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This slide shows the workflow and </a:t>
            </a:r>
            <a:r>
              <a:rPr lang="en-US" sz="1600" dirty="0">
                <a:latin typeface="Times New Roman" panose="02020603050405020304" pitchFamily="18" charset="0"/>
                <a:cs typeface="Times New Roman" panose="02020603050405020304" pitchFamily="18" charset="0"/>
              </a:rPr>
              <a:t>test result </a:t>
            </a:r>
            <a:r>
              <a:rPr lang="en-US" sz="1600" dirty="0" smtClean="0">
                <a:latin typeface="Times New Roman" panose="02020603050405020304" pitchFamily="18" charset="0"/>
                <a:cs typeface="Times New Roman" panose="02020603050405020304" pitchFamily="18" charset="0"/>
              </a:rPr>
              <a:t>of “</a:t>
            </a:r>
            <a:r>
              <a:rPr lang="en-US" sz="1600" dirty="0" err="1" smtClean="0">
                <a:latin typeface="Times New Roman" panose="02020603050405020304" pitchFamily="18" charset="0"/>
                <a:cs typeface="Times New Roman" panose="02020603050405020304" pitchFamily="18" charset="0"/>
              </a:rPr>
              <a:t>filter_rst.py”</a:t>
            </a:r>
            <a:r>
              <a:rPr lang="en-US" sz="1600" dirty="0" err="1" smtClean="0">
                <a:latin typeface="Times New Roman" panose="02020603050405020304" pitchFamily="18" charset="0"/>
                <a:cs typeface="Times New Roman" panose="02020603050405020304" pitchFamily="18" charset="0"/>
              </a:rPr>
              <a:t>on</a:t>
            </a:r>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planet </a:t>
            </a:r>
            <a:r>
              <a:rPr lang="en-US" sz="1600" dirty="0" smtClean="0">
                <a:latin typeface="Times New Roman" panose="02020603050405020304" pitchFamily="18" charset="0"/>
                <a:cs typeface="Times New Roman" panose="02020603050405020304" pitchFamily="18" charset="0"/>
              </a:rPr>
              <a:t>scenes.</a:t>
            </a:r>
          </a:p>
          <a:p>
            <a:pPr algn="l"/>
            <a:r>
              <a:rPr lang="en-US" sz="1600" dirty="0" smtClean="0">
                <a:latin typeface="Times New Roman" panose="02020603050405020304" pitchFamily="18" charset="0"/>
                <a:cs typeface="Times New Roman" panose="02020603050405020304" pitchFamily="18" charset="0"/>
              </a:rPr>
              <a:t>1. Max and min image is created from blue, green, red, and near infrared bands as b1,b2,b3,b4</a:t>
            </a:r>
          </a:p>
          <a:p>
            <a:pPr algn="l"/>
            <a:r>
              <a:rPr lang="en-US" sz="1600" dirty="0" smtClean="0">
                <a:latin typeface="Times New Roman" panose="02020603050405020304" pitchFamily="18" charset="0"/>
                <a:cs typeface="Times New Roman" panose="02020603050405020304" pitchFamily="18" charset="0"/>
              </a:rPr>
              <a:t>2. Apply 7x7 max filter on max image</a:t>
            </a:r>
            <a:r>
              <a:rPr lang="en-US" sz="1600" dirty="0" smtClean="0">
                <a:latin typeface="Times New Roman" panose="02020603050405020304" pitchFamily="18" charset="0"/>
                <a:cs typeface="Times New Roman" panose="02020603050405020304" pitchFamily="18" charset="0"/>
              </a:rPr>
              <a:t>.  This is intend to get rid of the small dark areas, which are smaller or thinner than 7x7 pixels, e.g., burned fields, canals, or asphalt road.  This will also lead shadows lost their edges.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smtClean="0">
                <a:latin typeface="Times New Roman" panose="02020603050405020304" pitchFamily="18" charset="0"/>
                <a:cs typeface="Times New Roman" panose="02020603050405020304" pitchFamily="18" charset="0"/>
              </a:rPr>
              <a:t>pply </a:t>
            </a:r>
            <a:r>
              <a:rPr lang="en-US" sz="1600" dirty="0">
                <a:latin typeface="Times New Roman" panose="02020603050405020304" pitchFamily="18" charset="0"/>
                <a:cs typeface="Times New Roman" panose="02020603050405020304" pitchFamily="18" charset="0"/>
              </a:rPr>
              <a:t>7x7 min filter on min </a:t>
            </a:r>
            <a:r>
              <a:rPr lang="en-US" sz="1600" dirty="0" smtClean="0">
                <a:latin typeface="Times New Roman" panose="02020603050405020304" pitchFamily="18" charset="0"/>
                <a:cs typeface="Times New Roman" panose="02020603050405020304" pitchFamily="18" charset="0"/>
              </a:rPr>
              <a:t>image. This </a:t>
            </a:r>
            <a:r>
              <a:rPr lang="en-US" sz="1600" dirty="0">
                <a:latin typeface="Times New Roman" panose="02020603050405020304" pitchFamily="18" charset="0"/>
                <a:cs typeface="Times New Roman" panose="02020603050405020304" pitchFamily="18" charset="0"/>
              </a:rPr>
              <a:t>is intend to get rid of </a:t>
            </a:r>
            <a:r>
              <a:rPr lang="en-US" sz="1600" dirty="0" smtClean="0">
                <a:latin typeface="Times New Roman" panose="02020603050405020304" pitchFamily="18" charset="0"/>
                <a:cs typeface="Times New Roman" panose="02020603050405020304" pitchFamily="18" charset="0"/>
              </a:rPr>
              <a:t>the small </a:t>
            </a:r>
            <a:r>
              <a:rPr lang="en-US" sz="1600" dirty="0">
                <a:latin typeface="Times New Roman" panose="02020603050405020304" pitchFamily="18" charset="0"/>
                <a:cs typeface="Times New Roman" panose="02020603050405020304" pitchFamily="18" charset="0"/>
              </a:rPr>
              <a:t>roofs which </a:t>
            </a:r>
            <a:r>
              <a:rPr lang="en-US" sz="1600" dirty="0" smtClean="0">
                <a:latin typeface="Times New Roman" panose="02020603050405020304" pitchFamily="18" charset="0"/>
                <a:cs typeface="Times New Roman" panose="02020603050405020304" pitchFamily="18" charset="0"/>
              </a:rPr>
              <a:t>are smaller </a:t>
            </a:r>
            <a:r>
              <a:rPr lang="en-US" sz="1600" dirty="0">
                <a:latin typeface="Times New Roman" panose="02020603050405020304" pitchFamily="18" charset="0"/>
                <a:cs typeface="Times New Roman" panose="02020603050405020304" pitchFamily="18" charset="0"/>
              </a:rPr>
              <a:t>than 7x7 </a:t>
            </a:r>
            <a:r>
              <a:rPr lang="en-US" sz="1600" dirty="0" smtClean="0">
                <a:latin typeface="Times New Roman" panose="02020603050405020304" pitchFamily="18" charset="0"/>
                <a:cs typeface="Times New Roman" panose="02020603050405020304" pitchFamily="18" charset="0"/>
              </a:rPr>
              <a:t>pixels.  This will also lead the clouds lost their edges.</a:t>
            </a:r>
            <a:endParaRPr lang="en-US" sz="1600" dirty="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3. Extract cloud, shadow plus water, and land.</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	Cloud </a:t>
            </a:r>
            <a:r>
              <a:rPr lang="en-US" sz="1600" dirty="0" smtClean="0">
                <a:latin typeface="Times New Roman" panose="02020603050405020304" pitchFamily="18" charset="0"/>
                <a:cs typeface="Times New Roman" panose="02020603050405020304" pitchFamily="18" charset="0"/>
              </a:rPr>
              <a:t>is extracted from min image (7x7 filtered min image), where reflectance &gt; threshold</a:t>
            </a:r>
          </a:p>
          <a:p>
            <a:pPr algn="l"/>
            <a:r>
              <a:rPr lang="en-US" sz="1600" dirty="0" smtClean="0">
                <a:latin typeface="Times New Roman" panose="02020603050405020304" pitchFamily="18" charset="0"/>
                <a:cs typeface="Times New Roman" panose="02020603050405020304" pitchFamily="18" charset="0"/>
              </a:rPr>
              <a:t>	Shadow </a:t>
            </a:r>
            <a:r>
              <a:rPr lang="en-US" sz="1600" dirty="0" smtClean="0">
                <a:latin typeface="Times New Roman" panose="02020603050405020304" pitchFamily="18" charset="0"/>
                <a:cs typeface="Times New Roman" panose="02020603050405020304" pitchFamily="18" charset="0"/>
              </a:rPr>
              <a:t>is extracted from max image (7x7 filtered max image), where reflectance &lt; threshold </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	Land </a:t>
            </a:r>
            <a:r>
              <a:rPr lang="en-US" sz="1600" dirty="0">
                <a:latin typeface="Times New Roman" panose="02020603050405020304" pitchFamily="18" charset="0"/>
                <a:cs typeface="Times New Roman" panose="02020603050405020304" pitchFamily="18" charset="0"/>
              </a:rPr>
              <a:t>area is extracted using &gt;1000 in NIR band (b4).</a:t>
            </a:r>
          </a:p>
          <a:p>
            <a:pPr algn="l"/>
            <a:r>
              <a:rPr lang="en-US" sz="1600" dirty="0" smtClean="0">
                <a:latin typeface="Times New Roman" panose="02020603050405020304" pitchFamily="18" charset="0"/>
                <a:cs typeface="Times New Roman" panose="02020603050405020304" pitchFamily="18" charset="0"/>
              </a:rPr>
              <a:t>4. The </a:t>
            </a:r>
            <a:r>
              <a:rPr lang="en-US" sz="1600" dirty="0" smtClean="0">
                <a:latin typeface="Times New Roman" panose="02020603050405020304" pitchFamily="18" charset="0"/>
                <a:cs typeface="Times New Roman" panose="02020603050405020304" pitchFamily="18" charset="0"/>
              </a:rPr>
              <a:t>shadow is further masked by land area, </a:t>
            </a:r>
            <a:r>
              <a:rPr lang="en-US" sz="1600" dirty="0" smtClean="0">
                <a:latin typeface="Times New Roman" panose="02020603050405020304" pitchFamily="18" charset="0"/>
                <a:cs typeface="Times New Roman" panose="02020603050405020304" pitchFamily="18" charset="0"/>
              </a:rPr>
              <a:t>thus</a:t>
            </a:r>
            <a:r>
              <a:rPr lang="en-US" sz="1600" dirty="0" smtClean="0">
                <a:latin typeface="Times New Roman" panose="02020603050405020304" pitchFamily="18" charset="0"/>
                <a:cs typeface="Times New Roman" panose="02020603050405020304" pitchFamily="18" charset="0"/>
              </a:rPr>
              <a:t> excludes </a:t>
            </a:r>
            <a:r>
              <a:rPr lang="en-US" sz="1600" dirty="0">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he </a:t>
            </a:r>
            <a:r>
              <a:rPr lang="en-US" sz="1600" dirty="0" smtClean="0">
                <a:latin typeface="Times New Roman" panose="02020603050405020304" pitchFamily="18" charset="0"/>
                <a:cs typeface="Times New Roman" panose="02020603050405020304" pitchFamily="18" charset="0"/>
              </a:rPr>
              <a:t>water. </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Test </a:t>
            </a:r>
            <a:r>
              <a:rPr lang="en-US" sz="1600" dirty="0" smtClean="0">
                <a:latin typeface="Times New Roman" panose="02020603050405020304" pitchFamily="18" charset="0"/>
                <a:cs typeface="Times New Roman" panose="02020603050405020304" pitchFamily="18" charset="0"/>
              </a:rPr>
              <a:t>images:</a:t>
            </a:r>
          </a:p>
          <a:p>
            <a:pPr algn="l">
              <a:spcBef>
                <a:spcPts val="200"/>
              </a:spcBef>
            </a:pPr>
            <a:r>
              <a:rPr lang="en-US" sz="1000" dirty="0" smtClean="0">
                <a:latin typeface="Times New Roman" panose="02020603050405020304" pitchFamily="18" charset="0"/>
                <a:cs typeface="Times New Roman" panose="02020603050405020304" pitchFamily="18" charset="0"/>
              </a:rPr>
              <a:t>on next two pages, from left to right, from up to bottom.</a:t>
            </a:r>
          </a:p>
          <a:p>
            <a:pPr algn="l">
              <a:spcBef>
                <a:spcPts val="200"/>
              </a:spcBef>
            </a:pPr>
            <a:r>
              <a:rPr lang="en-US" sz="1000" dirty="0" smtClean="0"/>
              <a:t>1. "20180228_095050_102f_3B_AnalyticMS_SR</a:t>
            </a:r>
            <a:r>
              <a:rPr lang="en-US" sz="1000" dirty="0"/>
              <a:t>_",</a:t>
            </a:r>
          </a:p>
          <a:p>
            <a:pPr algn="l">
              <a:spcBef>
                <a:spcPts val="200"/>
              </a:spcBef>
            </a:pPr>
            <a:r>
              <a:rPr lang="en-US" sz="1000" dirty="0" smtClean="0"/>
              <a:t>2. "20180228_095154_1025_3B_AnalyticMS_SR</a:t>
            </a:r>
            <a:r>
              <a:rPr lang="en-US" sz="1000" dirty="0"/>
              <a:t>_",</a:t>
            </a:r>
          </a:p>
          <a:p>
            <a:pPr algn="l">
              <a:spcBef>
                <a:spcPts val="200"/>
              </a:spcBef>
            </a:pPr>
            <a:r>
              <a:rPr lang="en-US" sz="1000" dirty="0" smtClean="0"/>
              <a:t>3. "20180303_095157_1014_3B_AnalyticMS_SR</a:t>
            </a:r>
            <a:r>
              <a:rPr lang="en-US" sz="1000" dirty="0"/>
              <a:t>_",</a:t>
            </a:r>
          </a:p>
          <a:p>
            <a:pPr algn="l">
              <a:spcBef>
                <a:spcPts val="200"/>
              </a:spcBef>
            </a:pPr>
            <a:r>
              <a:rPr lang="en-US" sz="1000" dirty="0" smtClean="0"/>
              <a:t>4. "20180303_105144_1050_3B_AnalyticMS_SR</a:t>
            </a:r>
            <a:r>
              <a:rPr lang="en-US" sz="1000" dirty="0"/>
              <a:t>_",</a:t>
            </a:r>
          </a:p>
          <a:p>
            <a:pPr algn="l">
              <a:spcBef>
                <a:spcPts val="200"/>
              </a:spcBef>
            </a:pPr>
            <a:r>
              <a:rPr lang="en-US" sz="1000" dirty="0" smtClean="0"/>
              <a:t>5. "20180306_095153_0f52_3B_AnalyticMS_SR</a:t>
            </a:r>
            <a:r>
              <a:rPr lang="en-US" sz="1000" dirty="0"/>
              <a:t>_",</a:t>
            </a:r>
          </a:p>
          <a:p>
            <a:pPr algn="l">
              <a:spcBef>
                <a:spcPts val="200"/>
              </a:spcBef>
            </a:pPr>
            <a:r>
              <a:rPr lang="en-US" sz="1000" dirty="0" smtClean="0"/>
              <a:t>6. "20180310_095138_102e_3B_AnalyticMS_SR</a:t>
            </a:r>
            <a:r>
              <a:rPr lang="en-US" sz="1000" dirty="0"/>
              <a:t>_",</a:t>
            </a:r>
          </a:p>
          <a:p>
            <a:pPr algn="l">
              <a:spcBef>
                <a:spcPts val="200"/>
              </a:spcBef>
            </a:pPr>
            <a:r>
              <a:rPr lang="en-US" sz="1000" dirty="0" smtClean="0"/>
              <a:t>7. </a:t>
            </a:r>
            <a:r>
              <a:rPr lang="en-US" sz="1000" dirty="0" smtClean="0"/>
              <a:t>"8</a:t>
            </a:r>
            <a:r>
              <a:rPr lang="en-US" sz="1000" dirty="0" smtClean="0"/>
              <a:t>. "20180314_095225_1042_3B_AnalyticMS_SR</a:t>
            </a:r>
            <a:r>
              <a:rPr lang="en-US" sz="1000" dirty="0"/>
              <a:t>_",</a:t>
            </a:r>
          </a:p>
          <a:p>
            <a:pPr algn="l">
              <a:spcBef>
                <a:spcPts val="200"/>
              </a:spcBef>
            </a:pPr>
            <a:r>
              <a:rPr lang="en-US" sz="1000" dirty="0"/>
              <a:t>8</a:t>
            </a:r>
            <a:r>
              <a:rPr lang="en-US" sz="1000" dirty="0" smtClean="0"/>
              <a:t>. </a:t>
            </a:r>
            <a:r>
              <a:rPr lang="en-US" sz="1000" dirty="0" smtClean="0"/>
              <a:t>"20180314_095225_1042_3B_AnalyticMS_SR_win</a:t>
            </a:r>
            <a:r>
              <a:rPr lang="en-US" sz="1000" dirty="0"/>
              <a:t>_",</a:t>
            </a:r>
          </a:p>
          <a:p>
            <a:pPr algn="l">
              <a:spcBef>
                <a:spcPts val="200"/>
              </a:spcBef>
            </a:pPr>
            <a:r>
              <a:rPr lang="en-US" sz="1000" dirty="0"/>
              <a:t>9</a:t>
            </a:r>
            <a:r>
              <a:rPr lang="en-US" sz="1000" dirty="0" smtClean="0"/>
              <a:t>. </a:t>
            </a:r>
            <a:r>
              <a:rPr lang="en-US" sz="1000" dirty="0" smtClean="0"/>
              <a:t>"20180314_095229_1042_3B_AnalyticMS_SR</a:t>
            </a:r>
            <a:r>
              <a:rPr lang="en-US" sz="1000" dirty="0"/>
              <a:t>_"</a:t>
            </a:r>
          </a:p>
          <a:p>
            <a:pPr algn="l"/>
            <a:endParaRPr lang="en-US" sz="16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32E731A9-84B7-40F6-B6CA-EE1DAD7ADB37}" type="slidenum">
              <a:rPr lang="en-US" smtClean="0"/>
              <a:t>1</a:t>
            </a:fld>
            <a:endParaRPr lang="en-US"/>
          </a:p>
        </p:txBody>
      </p:sp>
    </p:spTree>
    <p:extLst>
      <p:ext uri="{BB962C8B-B14F-4D97-AF65-F5344CB8AC3E}">
        <p14:creationId xmlns:p14="http://schemas.microsoft.com/office/powerpoint/2010/main" val="843209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25697" y="3713018"/>
            <a:ext cx="2083176" cy="2463945"/>
          </a:xfrm>
        </p:spPr>
        <p:txBody>
          <a:bodyPr>
            <a:normAutofit/>
          </a:bodyPr>
          <a:lstStyle/>
          <a:p>
            <a:pPr marL="0" indent="0">
              <a:lnSpc>
                <a:spcPct val="100000"/>
              </a:lnSpc>
              <a:buNone/>
            </a:pPr>
            <a:r>
              <a:rPr lang="en-US" sz="1000" b="1" dirty="0" smtClean="0"/>
              <a:t>1 = Shadow</a:t>
            </a:r>
          </a:p>
          <a:p>
            <a:pPr marL="0" indent="0">
              <a:lnSpc>
                <a:spcPct val="100000"/>
              </a:lnSpc>
              <a:buNone/>
            </a:pPr>
            <a:r>
              <a:rPr lang="en-US" sz="1000" b="1" dirty="0" smtClean="0"/>
              <a:t>2 = Cloud</a:t>
            </a:r>
          </a:p>
          <a:p>
            <a:pPr marL="0" indent="0">
              <a:lnSpc>
                <a:spcPct val="100000"/>
              </a:lnSpc>
              <a:buNone/>
            </a:pPr>
            <a:endParaRPr lang="en-US" sz="1000" b="1" dirty="0"/>
          </a:p>
          <a:p>
            <a:pPr marL="0" indent="0">
              <a:lnSpc>
                <a:spcPct val="100000"/>
              </a:lnSpc>
              <a:buNone/>
            </a:pPr>
            <a:r>
              <a:rPr lang="en-US" sz="1000" b="1" dirty="0" smtClean="0"/>
              <a:t>Cloud &gt; </a:t>
            </a:r>
            <a:r>
              <a:rPr lang="en-US" sz="1000" b="1" dirty="0" smtClean="0">
                <a:solidFill>
                  <a:srgbClr val="FF0000"/>
                </a:solidFill>
              </a:rPr>
              <a:t>3150</a:t>
            </a:r>
            <a:endParaRPr lang="en-US" sz="1000" b="1" dirty="0" smtClean="0">
              <a:solidFill>
                <a:srgbClr val="FF0000"/>
              </a:solidFill>
            </a:endParaRPr>
          </a:p>
          <a:p>
            <a:pPr marL="0" indent="0">
              <a:lnSpc>
                <a:spcPct val="100000"/>
              </a:lnSpc>
              <a:buNone/>
            </a:pPr>
            <a:r>
              <a:rPr lang="en-US" sz="1000" b="1" dirty="0" smtClean="0"/>
              <a:t>Shadow </a:t>
            </a:r>
            <a:r>
              <a:rPr lang="en-US" sz="1000" b="1" dirty="0" smtClean="0"/>
              <a:t>&lt; </a:t>
            </a:r>
            <a:r>
              <a:rPr lang="en-US" sz="1000" b="1" dirty="0" smtClean="0"/>
              <a:t>2000</a:t>
            </a:r>
            <a:endParaRPr lang="en-US" sz="1000" b="1" dirty="0"/>
          </a:p>
        </p:txBody>
      </p:sp>
      <p:sp>
        <p:nvSpPr>
          <p:cNvPr id="12" name="Slide Number Placeholder 11"/>
          <p:cNvSpPr>
            <a:spLocks noGrp="1"/>
          </p:cNvSpPr>
          <p:nvPr>
            <p:ph type="sldNum" sz="quarter" idx="12"/>
          </p:nvPr>
        </p:nvSpPr>
        <p:spPr/>
        <p:txBody>
          <a:bodyPr/>
          <a:lstStyle/>
          <a:p>
            <a:fld id="{32E731A9-84B7-40F6-B6CA-EE1DAD7ADB37}" type="slidenum">
              <a:rPr lang="en-US" smtClean="0"/>
              <a:t>10</a:t>
            </a:fld>
            <a:endParaRPr lang="en-US"/>
          </a:p>
        </p:txBody>
      </p:sp>
      <p:pic>
        <p:nvPicPr>
          <p:cNvPr id="13" name="Picture 12"/>
          <p:cNvPicPr>
            <a:picLocks noChangeAspect="1"/>
          </p:cNvPicPr>
          <p:nvPr/>
        </p:nvPicPr>
        <p:blipFill>
          <a:blip r:embed="rId2"/>
          <a:stretch>
            <a:fillRect/>
          </a:stretch>
        </p:blipFill>
        <p:spPr>
          <a:xfrm>
            <a:off x="393192" y="347472"/>
            <a:ext cx="3340346" cy="1554480"/>
          </a:xfrm>
          <a:prstGeom prst="rect">
            <a:avLst/>
          </a:prstGeom>
        </p:spPr>
      </p:pic>
      <p:pic>
        <p:nvPicPr>
          <p:cNvPr id="14" name="Picture 13"/>
          <p:cNvPicPr>
            <a:picLocks noChangeAspect="1"/>
          </p:cNvPicPr>
          <p:nvPr/>
        </p:nvPicPr>
        <p:blipFill>
          <a:blip r:embed="rId3"/>
          <a:stretch>
            <a:fillRect/>
          </a:stretch>
        </p:blipFill>
        <p:spPr>
          <a:xfrm>
            <a:off x="3886200" y="347472"/>
            <a:ext cx="3323390" cy="1554480"/>
          </a:xfrm>
          <a:prstGeom prst="rect">
            <a:avLst/>
          </a:prstGeom>
        </p:spPr>
      </p:pic>
      <p:pic>
        <p:nvPicPr>
          <p:cNvPr id="15" name="Picture 14"/>
          <p:cNvPicPr>
            <a:picLocks noChangeAspect="1"/>
          </p:cNvPicPr>
          <p:nvPr/>
        </p:nvPicPr>
        <p:blipFill>
          <a:blip r:embed="rId4"/>
          <a:stretch>
            <a:fillRect/>
          </a:stretch>
        </p:blipFill>
        <p:spPr>
          <a:xfrm>
            <a:off x="7434072" y="347472"/>
            <a:ext cx="3340346" cy="1554480"/>
          </a:xfrm>
          <a:prstGeom prst="rect">
            <a:avLst/>
          </a:prstGeom>
        </p:spPr>
      </p:pic>
      <p:pic>
        <p:nvPicPr>
          <p:cNvPr id="17" name="Picture 16"/>
          <p:cNvPicPr>
            <a:picLocks noChangeAspect="1"/>
          </p:cNvPicPr>
          <p:nvPr/>
        </p:nvPicPr>
        <p:blipFill>
          <a:blip r:embed="rId5"/>
          <a:stretch>
            <a:fillRect/>
          </a:stretch>
        </p:blipFill>
        <p:spPr>
          <a:xfrm>
            <a:off x="393192" y="1956816"/>
            <a:ext cx="3314977" cy="1554480"/>
          </a:xfrm>
          <a:prstGeom prst="rect">
            <a:avLst/>
          </a:prstGeom>
        </p:spPr>
      </p:pic>
      <p:pic>
        <p:nvPicPr>
          <p:cNvPr id="18" name="Picture 17"/>
          <p:cNvPicPr>
            <a:picLocks noChangeAspect="1"/>
          </p:cNvPicPr>
          <p:nvPr/>
        </p:nvPicPr>
        <p:blipFill>
          <a:blip r:embed="rId6"/>
          <a:stretch>
            <a:fillRect/>
          </a:stretch>
        </p:blipFill>
        <p:spPr>
          <a:xfrm>
            <a:off x="3886200" y="1956816"/>
            <a:ext cx="3331848" cy="1554480"/>
          </a:xfrm>
          <a:prstGeom prst="rect">
            <a:avLst/>
          </a:prstGeom>
        </p:spPr>
      </p:pic>
      <p:pic>
        <p:nvPicPr>
          <p:cNvPr id="19" name="Picture 18"/>
          <p:cNvPicPr>
            <a:picLocks noChangeAspect="1"/>
          </p:cNvPicPr>
          <p:nvPr/>
        </p:nvPicPr>
        <p:blipFill>
          <a:blip r:embed="rId7"/>
          <a:stretch>
            <a:fillRect/>
          </a:stretch>
        </p:blipFill>
        <p:spPr>
          <a:xfrm>
            <a:off x="7434072" y="1956816"/>
            <a:ext cx="3340347" cy="1554480"/>
          </a:xfrm>
          <a:prstGeom prst="rect">
            <a:avLst/>
          </a:prstGeom>
        </p:spPr>
      </p:pic>
      <p:pic>
        <p:nvPicPr>
          <p:cNvPr id="20" name="Picture 19"/>
          <p:cNvPicPr>
            <a:picLocks noChangeAspect="1"/>
          </p:cNvPicPr>
          <p:nvPr/>
        </p:nvPicPr>
        <p:blipFill>
          <a:blip r:embed="rId8"/>
          <a:stretch>
            <a:fillRect/>
          </a:stretch>
        </p:blipFill>
        <p:spPr>
          <a:xfrm>
            <a:off x="393192" y="3566160"/>
            <a:ext cx="3357477" cy="1554480"/>
          </a:xfrm>
          <a:prstGeom prst="rect">
            <a:avLst/>
          </a:prstGeom>
        </p:spPr>
      </p:pic>
      <p:pic>
        <p:nvPicPr>
          <p:cNvPr id="21" name="Picture 20"/>
          <p:cNvPicPr>
            <a:picLocks noChangeAspect="1"/>
          </p:cNvPicPr>
          <p:nvPr/>
        </p:nvPicPr>
        <p:blipFill>
          <a:blip r:embed="rId9"/>
          <a:stretch>
            <a:fillRect/>
          </a:stretch>
        </p:blipFill>
        <p:spPr>
          <a:xfrm>
            <a:off x="3886200" y="3566160"/>
            <a:ext cx="1665159" cy="1554480"/>
          </a:xfrm>
          <a:prstGeom prst="rect">
            <a:avLst/>
          </a:prstGeom>
        </p:spPr>
      </p:pic>
      <p:pic>
        <p:nvPicPr>
          <p:cNvPr id="22" name="Picture 21"/>
          <p:cNvPicPr>
            <a:picLocks noChangeAspect="1"/>
          </p:cNvPicPr>
          <p:nvPr/>
        </p:nvPicPr>
        <p:blipFill>
          <a:blip r:embed="rId10"/>
          <a:stretch>
            <a:fillRect/>
          </a:stretch>
        </p:blipFill>
        <p:spPr>
          <a:xfrm>
            <a:off x="5815584" y="3566160"/>
            <a:ext cx="3366107" cy="1554480"/>
          </a:xfrm>
          <a:prstGeom prst="rect">
            <a:avLst/>
          </a:prstGeom>
        </p:spPr>
      </p:pic>
    </p:spTree>
    <p:extLst>
      <p:ext uri="{BB962C8B-B14F-4D97-AF65-F5344CB8AC3E}">
        <p14:creationId xmlns:p14="http://schemas.microsoft.com/office/powerpoint/2010/main" val="2080322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262" y="445477"/>
            <a:ext cx="10314354" cy="1769086"/>
          </a:xfrm>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Conclusion:</a:t>
            </a:r>
          </a:p>
          <a:p>
            <a:pPr marL="0" indent="0">
              <a:buNone/>
            </a:pPr>
            <a:r>
              <a:rPr lang="en-US" sz="1600" dirty="0" smtClean="0">
                <a:latin typeface="Times New Roman" panose="02020603050405020304" pitchFamily="18" charset="0"/>
                <a:cs typeface="Times New Roman" panose="02020603050405020304" pitchFamily="18" charset="0"/>
              </a:rPr>
              <a:t>Use </a:t>
            </a:r>
            <a:r>
              <a:rPr lang="en-US" sz="1600" dirty="0" smtClean="0">
                <a:latin typeface="Times New Roman" panose="02020603050405020304" pitchFamily="18" charset="0"/>
                <a:cs typeface="Times New Roman" panose="02020603050405020304" pitchFamily="18" charset="0"/>
              </a:rPr>
              <a:t>4000 will under estimate clouds, as well as use </a:t>
            </a:r>
            <a:r>
              <a:rPr lang="en-US" sz="1600" dirty="0" smtClean="0">
                <a:latin typeface="Times New Roman" panose="02020603050405020304" pitchFamily="18" charset="0"/>
                <a:cs typeface="Times New Roman" panose="02020603050405020304" pitchFamily="18" charset="0"/>
              </a:rPr>
              <a:t>3800.  We kept lower the threshold for cloud until 3150, and more cloud get picked up without picked up trees, urban, or something else.</a:t>
            </a:r>
          </a:p>
          <a:p>
            <a:pPr marL="0" indent="0">
              <a:buNone/>
            </a:pPr>
            <a:r>
              <a:rPr lang="en-US" sz="1600" dirty="0">
                <a:latin typeface="Times New Roman" panose="02020603050405020304" pitchFamily="18" charset="0"/>
                <a:cs typeface="Times New Roman" panose="02020603050405020304" pitchFamily="18" charset="0"/>
              </a:rPr>
              <a:t>There is a threshold works for shadows in all scene, that is &lt; 2000. </a:t>
            </a: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The algorithm may pick up large bright roof (larger than 7x7) as cloud, and the bright water as shadow. </a:t>
            </a:r>
            <a:r>
              <a:rPr lang="en-US" sz="1600" dirty="0" smtClean="0">
                <a:latin typeface="Times New Roman" panose="02020603050405020304" pitchFamily="18" charset="0"/>
                <a:cs typeface="Times New Roman" panose="02020603050405020304" pitchFamily="18" charset="0"/>
              </a:rPr>
              <a:t> </a:t>
            </a:r>
          </a:p>
        </p:txBody>
      </p:sp>
      <p:sp>
        <p:nvSpPr>
          <p:cNvPr id="2" name="Slide Number Placeholder 1"/>
          <p:cNvSpPr>
            <a:spLocks noGrp="1"/>
          </p:cNvSpPr>
          <p:nvPr>
            <p:ph type="sldNum" sz="quarter" idx="12"/>
          </p:nvPr>
        </p:nvSpPr>
        <p:spPr/>
        <p:txBody>
          <a:bodyPr/>
          <a:lstStyle/>
          <a:p>
            <a:fld id="{32E731A9-84B7-40F6-B6CA-EE1DAD7ADB37}" type="slidenum">
              <a:rPr lang="en-US" smtClean="0"/>
              <a:t>11</a:t>
            </a:fld>
            <a:endParaRPr lang="en-US"/>
          </a:p>
        </p:txBody>
      </p:sp>
    </p:spTree>
    <p:extLst>
      <p:ext uri="{BB962C8B-B14F-4D97-AF65-F5344CB8AC3E}">
        <p14:creationId xmlns:p14="http://schemas.microsoft.com/office/powerpoint/2010/main" val="2979975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Max and min image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19421" y="5198774"/>
            <a:ext cx="3029528" cy="415636"/>
          </a:xfrm>
        </p:spPr>
        <p:txBody>
          <a:bodyPr>
            <a:normAutofit lnSpcReduction="10000"/>
          </a:bodyPr>
          <a:lstStyle/>
          <a:p>
            <a:pPr marL="0" indent="0">
              <a:buNone/>
            </a:pPr>
            <a:r>
              <a:rPr lang="en-US" sz="1200" dirty="0" smtClean="0">
                <a:latin typeface="Times New Roman" panose="02020603050405020304" pitchFamily="18" charset="0"/>
                <a:cs typeface="Times New Roman" panose="02020603050405020304" pitchFamily="18" charset="0"/>
              </a:rPr>
              <a:t>Max and min image (the display palette makes the min image looks bright)</a:t>
            </a: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2E731A9-84B7-40F6-B6CA-EE1DAD7ADB37}" type="slidenum">
              <a:rPr lang="en-US" smtClean="0"/>
              <a:t>2</a:t>
            </a:fld>
            <a:endParaRPr lang="en-US"/>
          </a:p>
        </p:txBody>
      </p:sp>
      <p:pic>
        <p:nvPicPr>
          <p:cNvPr id="5" name="Picture 4"/>
          <p:cNvPicPr>
            <a:picLocks noChangeAspect="1"/>
          </p:cNvPicPr>
          <p:nvPr/>
        </p:nvPicPr>
        <p:blipFill>
          <a:blip r:embed="rId2"/>
          <a:stretch>
            <a:fillRect/>
          </a:stretch>
        </p:blipFill>
        <p:spPr>
          <a:xfrm>
            <a:off x="9456014" y="1552142"/>
            <a:ext cx="2143125" cy="2990850"/>
          </a:xfrm>
          <a:prstGeom prst="rect">
            <a:avLst/>
          </a:prstGeom>
        </p:spPr>
      </p:pic>
      <p:pic>
        <p:nvPicPr>
          <p:cNvPr id="6" name="Picture 5"/>
          <p:cNvPicPr>
            <a:picLocks noChangeAspect="1"/>
          </p:cNvPicPr>
          <p:nvPr/>
        </p:nvPicPr>
        <p:blipFill>
          <a:blip r:embed="rId3"/>
          <a:stretch>
            <a:fillRect/>
          </a:stretch>
        </p:blipFill>
        <p:spPr>
          <a:xfrm>
            <a:off x="5177990" y="1515197"/>
            <a:ext cx="3805383" cy="3567033"/>
          </a:xfrm>
          <a:prstGeom prst="rect">
            <a:avLst/>
          </a:prstGeom>
        </p:spPr>
      </p:pic>
      <p:pic>
        <p:nvPicPr>
          <p:cNvPr id="7" name="Picture 6"/>
          <p:cNvPicPr>
            <a:picLocks noChangeAspect="1"/>
          </p:cNvPicPr>
          <p:nvPr/>
        </p:nvPicPr>
        <p:blipFill>
          <a:blip r:embed="rId4"/>
          <a:stretch>
            <a:fillRect/>
          </a:stretch>
        </p:blipFill>
        <p:spPr>
          <a:xfrm>
            <a:off x="76410" y="1690688"/>
            <a:ext cx="4737899" cy="2246764"/>
          </a:xfrm>
          <a:prstGeom prst="rect">
            <a:avLst/>
          </a:prstGeom>
        </p:spPr>
      </p:pic>
      <p:sp>
        <p:nvSpPr>
          <p:cNvPr id="11" name="Content Placeholder 2"/>
          <p:cNvSpPr txBox="1">
            <a:spLocks/>
          </p:cNvSpPr>
          <p:nvPr/>
        </p:nvSpPr>
        <p:spPr>
          <a:xfrm>
            <a:off x="604258" y="4335174"/>
            <a:ext cx="3029528" cy="4156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latin typeface="Times New Roman" panose="02020603050405020304" pitchFamily="18" charset="0"/>
                <a:cs typeface="Times New Roman" panose="02020603050405020304" pitchFamily="18" charset="0"/>
              </a:rPr>
              <a:t>Original b1,b2,b3,b4</a:t>
            </a:r>
            <a:endParaRPr lang="en-US" sz="1200" dirty="0">
              <a:latin typeface="Times New Roman" panose="02020603050405020304" pitchFamily="18" charset="0"/>
              <a:cs typeface="Times New Roman" panose="02020603050405020304" pitchFamily="18" charset="0"/>
            </a:endParaRPr>
          </a:p>
        </p:txBody>
      </p:sp>
      <p:sp>
        <p:nvSpPr>
          <p:cNvPr id="12" name="Content Placeholder 2"/>
          <p:cNvSpPr txBox="1">
            <a:spLocks/>
          </p:cNvSpPr>
          <p:nvPr/>
        </p:nvSpPr>
        <p:spPr>
          <a:xfrm>
            <a:off x="9347054" y="4707947"/>
            <a:ext cx="3029528" cy="4156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latin typeface="Times New Roman" panose="02020603050405020304" pitchFamily="18" charset="0"/>
                <a:cs typeface="Times New Roman" panose="02020603050405020304" pitchFamily="18" charset="0"/>
              </a:rPr>
              <a:t>Values of b1,b2,b3,b4, max, min of a single pixel</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125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Max and min image vs. max7x7 and min 7x7</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2E731A9-84B7-40F6-B6CA-EE1DAD7ADB37}" type="slidenum">
              <a:rPr lang="en-US" smtClean="0"/>
              <a:t>3</a:t>
            </a:fld>
            <a:endParaRPr lang="en-US"/>
          </a:p>
        </p:txBody>
      </p:sp>
      <p:pic>
        <p:nvPicPr>
          <p:cNvPr id="5" name="Picture 4"/>
          <p:cNvPicPr>
            <a:picLocks noChangeAspect="1"/>
          </p:cNvPicPr>
          <p:nvPr/>
        </p:nvPicPr>
        <p:blipFill>
          <a:blip r:embed="rId2"/>
          <a:stretch>
            <a:fillRect/>
          </a:stretch>
        </p:blipFill>
        <p:spPr>
          <a:xfrm>
            <a:off x="143514" y="1472410"/>
            <a:ext cx="5774301" cy="2678112"/>
          </a:xfrm>
          <a:prstGeom prst="rect">
            <a:avLst/>
          </a:prstGeom>
        </p:spPr>
      </p:pic>
      <p:sp>
        <p:nvSpPr>
          <p:cNvPr id="6" name="Content Placeholder 2"/>
          <p:cNvSpPr txBox="1">
            <a:spLocks/>
          </p:cNvSpPr>
          <p:nvPr/>
        </p:nvSpPr>
        <p:spPr>
          <a:xfrm>
            <a:off x="1809667" y="4293612"/>
            <a:ext cx="3029528" cy="4156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latin typeface="Times New Roman" panose="02020603050405020304" pitchFamily="18" charset="0"/>
                <a:cs typeface="Times New Roman" panose="02020603050405020304" pitchFamily="18" charset="0"/>
              </a:rPr>
              <a:t>Max(left) and Max7x7(right)</a:t>
            </a:r>
            <a:endParaRPr lang="en-US" sz="1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909238" y="3413054"/>
            <a:ext cx="6181363" cy="2592388"/>
          </a:xfrm>
          <a:prstGeom prst="rect">
            <a:avLst/>
          </a:prstGeom>
        </p:spPr>
      </p:pic>
      <p:sp>
        <p:nvSpPr>
          <p:cNvPr id="8" name="Content Placeholder 2"/>
          <p:cNvSpPr txBox="1">
            <a:spLocks/>
          </p:cNvSpPr>
          <p:nvPr/>
        </p:nvSpPr>
        <p:spPr>
          <a:xfrm>
            <a:off x="7919522" y="6148532"/>
            <a:ext cx="3029528" cy="4156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latin typeface="Times New Roman" panose="02020603050405020304" pitchFamily="18" charset="0"/>
                <a:cs typeface="Times New Roman" panose="02020603050405020304" pitchFamily="18" charset="0"/>
              </a:rPr>
              <a:t>Min(left) and Min7x7(right)</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069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Shadow plus water, land, and shadow</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2E731A9-84B7-40F6-B6CA-EE1DAD7ADB37}" type="slidenum">
              <a:rPr lang="en-US" smtClean="0"/>
              <a:t>4</a:t>
            </a:fld>
            <a:endParaRPr lang="en-US"/>
          </a:p>
        </p:txBody>
      </p:sp>
      <p:pic>
        <p:nvPicPr>
          <p:cNvPr id="5" name="Picture 4"/>
          <p:cNvPicPr>
            <a:picLocks noChangeAspect="1"/>
          </p:cNvPicPr>
          <p:nvPr/>
        </p:nvPicPr>
        <p:blipFill>
          <a:blip r:embed="rId2"/>
          <a:stretch>
            <a:fillRect/>
          </a:stretch>
        </p:blipFill>
        <p:spPr>
          <a:xfrm>
            <a:off x="1191490" y="1521226"/>
            <a:ext cx="3543589" cy="5200249"/>
          </a:xfrm>
          <a:prstGeom prst="rect">
            <a:avLst/>
          </a:prstGeom>
        </p:spPr>
      </p:pic>
      <p:sp>
        <p:nvSpPr>
          <p:cNvPr id="6" name="Content Placeholder 2"/>
          <p:cNvSpPr txBox="1">
            <a:spLocks/>
          </p:cNvSpPr>
          <p:nvPr/>
        </p:nvSpPr>
        <p:spPr>
          <a:xfrm>
            <a:off x="5014911" y="2594122"/>
            <a:ext cx="3029528" cy="4156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latin typeface="Times New Roman" panose="02020603050405020304" pitchFamily="18" charset="0"/>
                <a:cs typeface="Times New Roman" panose="02020603050405020304" pitchFamily="18" charset="0"/>
              </a:rPr>
              <a:t>Shadow plus water (top), land (meddle) and shadow(bottom)</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826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and shadow</a:t>
            </a:r>
            <a:endParaRPr lang="en-US" dirty="0"/>
          </a:p>
        </p:txBody>
      </p:sp>
      <p:sp>
        <p:nvSpPr>
          <p:cNvPr id="3" name="Content Placeholder 2"/>
          <p:cNvSpPr>
            <a:spLocks noGrp="1"/>
          </p:cNvSpPr>
          <p:nvPr>
            <p:ph idx="1"/>
          </p:nvPr>
        </p:nvSpPr>
        <p:spPr/>
        <p:txBody>
          <a:bodyPr/>
          <a:lstStyle/>
          <a:p>
            <a:r>
              <a:rPr lang="en-US" dirty="0" smtClean="0"/>
              <a:t>The following slides show cloud and shadow together, using different threshold for cloud.</a:t>
            </a:r>
            <a:endParaRPr lang="en-US" dirty="0"/>
          </a:p>
        </p:txBody>
      </p:sp>
      <p:sp>
        <p:nvSpPr>
          <p:cNvPr id="4" name="Slide Number Placeholder 3"/>
          <p:cNvSpPr>
            <a:spLocks noGrp="1"/>
          </p:cNvSpPr>
          <p:nvPr>
            <p:ph type="sldNum" sz="quarter" idx="12"/>
          </p:nvPr>
        </p:nvSpPr>
        <p:spPr/>
        <p:txBody>
          <a:bodyPr/>
          <a:lstStyle/>
          <a:p>
            <a:fld id="{32E731A9-84B7-40F6-B6CA-EE1DAD7ADB37}" type="slidenum">
              <a:rPr lang="en-US" smtClean="0"/>
              <a:t>5</a:t>
            </a:fld>
            <a:endParaRPr lang="en-US"/>
          </a:p>
        </p:txBody>
      </p:sp>
    </p:spTree>
    <p:extLst>
      <p:ext uri="{BB962C8B-B14F-4D97-AF65-F5344CB8AC3E}">
        <p14:creationId xmlns:p14="http://schemas.microsoft.com/office/powerpoint/2010/main" val="3188404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2E731A9-84B7-40F6-B6CA-EE1DAD7ADB37}" type="slidenum">
              <a:rPr lang="en-US" smtClean="0"/>
              <a:t>6</a:t>
            </a:fld>
            <a:endParaRPr lang="en-US"/>
          </a:p>
        </p:txBody>
      </p:sp>
      <p:pic>
        <p:nvPicPr>
          <p:cNvPr id="5" name="Picture 4"/>
          <p:cNvPicPr>
            <a:picLocks noChangeAspect="1"/>
          </p:cNvPicPr>
          <p:nvPr/>
        </p:nvPicPr>
        <p:blipFill>
          <a:blip r:embed="rId2"/>
          <a:stretch>
            <a:fillRect/>
          </a:stretch>
        </p:blipFill>
        <p:spPr>
          <a:xfrm>
            <a:off x="142529" y="1070812"/>
            <a:ext cx="3699798" cy="1621721"/>
          </a:xfrm>
          <a:prstGeom prst="rect">
            <a:avLst/>
          </a:prstGeom>
        </p:spPr>
      </p:pic>
      <p:pic>
        <p:nvPicPr>
          <p:cNvPr id="6" name="Picture 5"/>
          <p:cNvPicPr>
            <a:picLocks noChangeAspect="1"/>
          </p:cNvPicPr>
          <p:nvPr/>
        </p:nvPicPr>
        <p:blipFill>
          <a:blip r:embed="rId3"/>
          <a:stretch>
            <a:fillRect/>
          </a:stretch>
        </p:blipFill>
        <p:spPr>
          <a:xfrm>
            <a:off x="3968575" y="1070813"/>
            <a:ext cx="3753025" cy="1653446"/>
          </a:xfrm>
          <a:prstGeom prst="rect">
            <a:avLst/>
          </a:prstGeom>
        </p:spPr>
      </p:pic>
      <p:pic>
        <p:nvPicPr>
          <p:cNvPr id="7" name="Picture 6"/>
          <p:cNvPicPr>
            <a:picLocks noChangeAspect="1"/>
          </p:cNvPicPr>
          <p:nvPr/>
        </p:nvPicPr>
        <p:blipFill>
          <a:blip r:embed="rId4"/>
          <a:stretch>
            <a:fillRect/>
          </a:stretch>
        </p:blipFill>
        <p:spPr>
          <a:xfrm>
            <a:off x="7847848" y="1082294"/>
            <a:ext cx="3745981" cy="1641965"/>
          </a:xfrm>
          <a:prstGeom prst="rect">
            <a:avLst/>
          </a:prstGeom>
        </p:spPr>
      </p:pic>
      <p:pic>
        <p:nvPicPr>
          <p:cNvPr id="8" name="Picture 7"/>
          <p:cNvPicPr>
            <a:picLocks noChangeAspect="1"/>
          </p:cNvPicPr>
          <p:nvPr/>
        </p:nvPicPr>
        <p:blipFill>
          <a:blip r:embed="rId5"/>
          <a:stretch>
            <a:fillRect/>
          </a:stretch>
        </p:blipFill>
        <p:spPr>
          <a:xfrm>
            <a:off x="142529" y="2913226"/>
            <a:ext cx="3699798" cy="1634132"/>
          </a:xfrm>
          <a:prstGeom prst="rect">
            <a:avLst/>
          </a:prstGeom>
        </p:spPr>
      </p:pic>
      <p:pic>
        <p:nvPicPr>
          <p:cNvPr id="9" name="Picture 8"/>
          <p:cNvPicPr>
            <a:picLocks noChangeAspect="1"/>
          </p:cNvPicPr>
          <p:nvPr/>
        </p:nvPicPr>
        <p:blipFill>
          <a:blip r:embed="rId6"/>
          <a:stretch>
            <a:fillRect/>
          </a:stretch>
        </p:blipFill>
        <p:spPr>
          <a:xfrm>
            <a:off x="3961836" y="2913226"/>
            <a:ext cx="3857221" cy="1714190"/>
          </a:xfrm>
          <a:prstGeom prst="rect">
            <a:avLst/>
          </a:prstGeom>
        </p:spPr>
      </p:pic>
      <p:pic>
        <p:nvPicPr>
          <p:cNvPr id="10" name="Picture 9"/>
          <p:cNvPicPr>
            <a:picLocks noChangeAspect="1"/>
          </p:cNvPicPr>
          <p:nvPr/>
        </p:nvPicPr>
        <p:blipFill>
          <a:blip r:embed="rId7"/>
          <a:stretch>
            <a:fillRect/>
          </a:stretch>
        </p:blipFill>
        <p:spPr>
          <a:xfrm>
            <a:off x="7847848" y="2913226"/>
            <a:ext cx="3844445" cy="1685124"/>
          </a:xfrm>
          <a:prstGeom prst="rect">
            <a:avLst/>
          </a:prstGeom>
        </p:spPr>
      </p:pic>
      <p:pic>
        <p:nvPicPr>
          <p:cNvPr id="11" name="Picture 10"/>
          <p:cNvPicPr>
            <a:picLocks noChangeAspect="1"/>
          </p:cNvPicPr>
          <p:nvPr/>
        </p:nvPicPr>
        <p:blipFill>
          <a:blip r:embed="rId8"/>
          <a:stretch>
            <a:fillRect/>
          </a:stretch>
        </p:blipFill>
        <p:spPr>
          <a:xfrm>
            <a:off x="142529" y="4736325"/>
            <a:ext cx="3710906" cy="1618291"/>
          </a:xfrm>
          <a:prstGeom prst="rect">
            <a:avLst/>
          </a:prstGeom>
        </p:spPr>
      </p:pic>
      <p:pic>
        <p:nvPicPr>
          <p:cNvPr id="12" name="Picture 11"/>
          <p:cNvPicPr>
            <a:picLocks noChangeAspect="1"/>
          </p:cNvPicPr>
          <p:nvPr/>
        </p:nvPicPr>
        <p:blipFill>
          <a:blip r:embed="rId9"/>
          <a:stretch>
            <a:fillRect/>
          </a:stretch>
        </p:blipFill>
        <p:spPr>
          <a:xfrm>
            <a:off x="4160574" y="4792358"/>
            <a:ext cx="2286409" cy="2002991"/>
          </a:xfrm>
          <a:prstGeom prst="rect">
            <a:avLst/>
          </a:prstGeom>
        </p:spPr>
      </p:pic>
      <p:pic>
        <p:nvPicPr>
          <p:cNvPr id="13" name="Picture 12"/>
          <p:cNvPicPr>
            <a:picLocks noChangeAspect="1"/>
          </p:cNvPicPr>
          <p:nvPr/>
        </p:nvPicPr>
        <p:blipFill>
          <a:blip r:embed="rId10"/>
          <a:stretch>
            <a:fillRect/>
          </a:stretch>
        </p:blipFill>
        <p:spPr>
          <a:xfrm>
            <a:off x="7373657" y="4787317"/>
            <a:ext cx="4318636" cy="1878488"/>
          </a:xfrm>
          <a:prstGeom prst="rect">
            <a:avLst/>
          </a:prstGeom>
        </p:spPr>
      </p:pic>
      <p:sp>
        <p:nvSpPr>
          <p:cNvPr id="14" name="Content Placeholder 2"/>
          <p:cNvSpPr>
            <a:spLocks noGrp="1"/>
          </p:cNvSpPr>
          <p:nvPr>
            <p:ph idx="1"/>
          </p:nvPr>
        </p:nvSpPr>
        <p:spPr>
          <a:xfrm>
            <a:off x="480291" y="290504"/>
            <a:ext cx="10667955" cy="736120"/>
          </a:xfrm>
        </p:spPr>
        <p:txBody>
          <a:bodyPr>
            <a:normAutofit/>
          </a:bodyPr>
          <a:lstStyle/>
          <a:p>
            <a:pPr marL="0" indent="0">
              <a:buNone/>
            </a:pPr>
            <a:r>
              <a:rPr lang="en-US" dirty="0" smtClean="0"/>
              <a:t>Test images</a:t>
            </a:r>
            <a:endParaRPr lang="en-US" dirty="0"/>
          </a:p>
        </p:txBody>
      </p:sp>
    </p:spTree>
    <p:extLst>
      <p:ext uri="{BB962C8B-B14F-4D97-AF65-F5344CB8AC3E}">
        <p14:creationId xmlns:p14="http://schemas.microsoft.com/office/powerpoint/2010/main" val="2575980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25697" y="3713018"/>
            <a:ext cx="2083176" cy="2463945"/>
          </a:xfrm>
        </p:spPr>
        <p:txBody>
          <a:bodyPr>
            <a:normAutofit/>
          </a:bodyPr>
          <a:lstStyle/>
          <a:p>
            <a:pPr marL="0" indent="0">
              <a:lnSpc>
                <a:spcPct val="100000"/>
              </a:lnSpc>
              <a:buNone/>
            </a:pPr>
            <a:r>
              <a:rPr lang="en-US" sz="1000" b="1" dirty="0" smtClean="0"/>
              <a:t>1 = Shadow</a:t>
            </a:r>
          </a:p>
          <a:p>
            <a:pPr marL="0" indent="0">
              <a:lnSpc>
                <a:spcPct val="100000"/>
              </a:lnSpc>
              <a:buNone/>
            </a:pPr>
            <a:r>
              <a:rPr lang="en-US" sz="1000" b="1" dirty="0" smtClean="0"/>
              <a:t>2 = Cloud</a:t>
            </a:r>
          </a:p>
          <a:p>
            <a:pPr marL="0" indent="0">
              <a:lnSpc>
                <a:spcPct val="100000"/>
              </a:lnSpc>
              <a:buNone/>
            </a:pPr>
            <a:endParaRPr lang="en-US" sz="1000" b="1" dirty="0"/>
          </a:p>
          <a:p>
            <a:pPr marL="0" indent="0">
              <a:lnSpc>
                <a:spcPct val="100000"/>
              </a:lnSpc>
              <a:buNone/>
            </a:pPr>
            <a:r>
              <a:rPr lang="en-US" sz="1000" b="1" dirty="0" smtClean="0"/>
              <a:t>Cloud &gt; </a:t>
            </a:r>
            <a:r>
              <a:rPr lang="en-US" sz="1000" b="1" dirty="0" smtClean="0">
                <a:solidFill>
                  <a:srgbClr val="FF0000"/>
                </a:solidFill>
              </a:rPr>
              <a:t>4000</a:t>
            </a:r>
          </a:p>
          <a:p>
            <a:pPr marL="0" indent="0">
              <a:lnSpc>
                <a:spcPct val="100000"/>
              </a:lnSpc>
              <a:buNone/>
            </a:pPr>
            <a:r>
              <a:rPr lang="en-US" sz="1000" b="1" dirty="0" smtClean="0"/>
              <a:t>Shadow &lt; </a:t>
            </a:r>
            <a:r>
              <a:rPr lang="en-US" sz="1000" b="1" dirty="0" smtClean="0"/>
              <a:t>2000</a:t>
            </a:r>
            <a:endParaRPr lang="en-US" sz="1000" b="1" dirty="0"/>
          </a:p>
        </p:txBody>
      </p:sp>
      <p:pic>
        <p:nvPicPr>
          <p:cNvPr id="9" name="Picture 8"/>
          <p:cNvPicPr>
            <a:picLocks noChangeAspect="1"/>
          </p:cNvPicPr>
          <p:nvPr/>
        </p:nvPicPr>
        <p:blipFill>
          <a:blip r:embed="rId2"/>
          <a:stretch>
            <a:fillRect/>
          </a:stretch>
        </p:blipFill>
        <p:spPr>
          <a:xfrm>
            <a:off x="392236" y="351139"/>
            <a:ext cx="3344009" cy="1554480"/>
          </a:xfrm>
          <a:prstGeom prst="rect">
            <a:avLst/>
          </a:prstGeom>
        </p:spPr>
      </p:pic>
      <p:pic>
        <p:nvPicPr>
          <p:cNvPr id="16" name="Picture 15"/>
          <p:cNvPicPr>
            <a:picLocks noChangeAspect="1"/>
          </p:cNvPicPr>
          <p:nvPr/>
        </p:nvPicPr>
        <p:blipFill>
          <a:blip r:embed="rId3"/>
          <a:stretch>
            <a:fillRect/>
          </a:stretch>
        </p:blipFill>
        <p:spPr>
          <a:xfrm>
            <a:off x="3886801" y="351139"/>
            <a:ext cx="3327617" cy="1554480"/>
          </a:xfrm>
          <a:prstGeom prst="rect">
            <a:avLst/>
          </a:prstGeom>
        </p:spPr>
      </p:pic>
      <p:pic>
        <p:nvPicPr>
          <p:cNvPr id="17" name="Picture 16"/>
          <p:cNvPicPr>
            <a:picLocks noChangeAspect="1"/>
          </p:cNvPicPr>
          <p:nvPr/>
        </p:nvPicPr>
        <p:blipFill>
          <a:blip r:embed="rId4"/>
          <a:stretch>
            <a:fillRect/>
          </a:stretch>
        </p:blipFill>
        <p:spPr>
          <a:xfrm>
            <a:off x="7437132" y="351139"/>
            <a:ext cx="3344009" cy="1554480"/>
          </a:xfrm>
          <a:prstGeom prst="rect">
            <a:avLst/>
          </a:prstGeom>
        </p:spPr>
      </p:pic>
      <p:pic>
        <p:nvPicPr>
          <p:cNvPr id="19" name="Picture 18"/>
          <p:cNvPicPr>
            <a:picLocks noChangeAspect="1"/>
          </p:cNvPicPr>
          <p:nvPr/>
        </p:nvPicPr>
        <p:blipFill>
          <a:blip r:embed="rId5"/>
          <a:stretch>
            <a:fillRect/>
          </a:stretch>
        </p:blipFill>
        <p:spPr>
          <a:xfrm>
            <a:off x="3886801" y="1957653"/>
            <a:ext cx="3327617" cy="1554480"/>
          </a:xfrm>
          <a:prstGeom prst="rect">
            <a:avLst/>
          </a:prstGeom>
        </p:spPr>
      </p:pic>
      <p:pic>
        <p:nvPicPr>
          <p:cNvPr id="20" name="Picture 19"/>
          <p:cNvPicPr>
            <a:picLocks noChangeAspect="1"/>
          </p:cNvPicPr>
          <p:nvPr/>
        </p:nvPicPr>
        <p:blipFill>
          <a:blip r:embed="rId6"/>
          <a:stretch>
            <a:fillRect/>
          </a:stretch>
        </p:blipFill>
        <p:spPr>
          <a:xfrm>
            <a:off x="7439645" y="1956816"/>
            <a:ext cx="3344009" cy="1554480"/>
          </a:xfrm>
          <a:prstGeom prst="rect">
            <a:avLst/>
          </a:prstGeom>
        </p:spPr>
      </p:pic>
      <p:pic>
        <p:nvPicPr>
          <p:cNvPr id="22" name="Picture 21"/>
          <p:cNvPicPr>
            <a:picLocks noChangeAspect="1"/>
          </p:cNvPicPr>
          <p:nvPr/>
        </p:nvPicPr>
        <p:blipFill>
          <a:blip r:embed="rId7"/>
          <a:stretch>
            <a:fillRect/>
          </a:stretch>
        </p:blipFill>
        <p:spPr>
          <a:xfrm>
            <a:off x="403007" y="3564167"/>
            <a:ext cx="3360564" cy="1554480"/>
          </a:xfrm>
          <a:prstGeom prst="rect">
            <a:avLst/>
          </a:prstGeom>
        </p:spPr>
      </p:pic>
      <p:pic>
        <p:nvPicPr>
          <p:cNvPr id="23" name="Picture 22"/>
          <p:cNvPicPr>
            <a:picLocks noChangeAspect="1"/>
          </p:cNvPicPr>
          <p:nvPr/>
        </p:nvPicPr>
        <p:blipFill>
          <a:blip r:embed="rId8"/>
          <a:stretch>
            <a:fillRect/>
          </a:stretch>
        </p:blipFill>
        <p:spPr>
          <a:xfrm>
            <a:off x="3956241" y="3564167"/>
            <a:ext cx="1669101" cy="1554480"/>
          </a:xfrm>
          <a:prstGeom prst="rect">
            <a:avLst/>
          </a:prstGeom>
        </p:spPr>
      </p:pic>
      <p:pic>
        <p:nvPicPr>
          <p:cNvPr id="25" name="Picture 24"/>
          <p:cNvPicPr>
            <a:picLocks noChangeAspect="1"/>
          </p:cNvPicPr>
          <p:nvPr/>
        </p:nvPicPr>
        <p:blipFill>
          <a:blip r:embed="rId9"/>
          <a:stretch>
            <a:fillRect/>
          </a:stretch>
        </p:blipFill>
        <p:spPr>
          <a:xfrm>
            <a:off x="5818012" y="3564167"/>
            <a:ext cx="3368903" cy="1554480"/>
          </a:xfrm>
          <a:prstGeom prst="rect">
            <a:avLst/>
          </a:prstGeom>
        </p:spPr>
      </p:pic>
      <p:pic>
        <p:nvPicPr>
          <p:cNvPr id="26" name="Picture 25"/>
          <p:cNvPicPr>
            <a:picLocks noChangeAspect="1"/>
          </p:cNvPicPr>
          <p:nvPr/>
        </p:nvPicPr>
        <p:blipFill>
          <a:blip r:embed="rId10"/>
          <a:stretch>
            <a:fillRect/>
          </a:stretch>
        </p:blipFill>
        <p:spPr>
          <a:xfrm>
            <a:off x="403007" y="1957653"/>
            <a:ext cx="3319481" cy="1554480"/>
          </a:xfrm>
          <a:prstGeom prst="rect">
            <a:avLst/>
          </a:prstGeom>
        </p:spPr>
      </p:pic>
      <p:sp>
        <p:nvSpPr>
          <p:cNvPr id="2" name="Slide Number Placeholder 1"/>
          <p:cNvSpPr>
            <a:spLocks noGrp="1"/>
          </p:cNvSpPr>
          <p:nvPr>
            <p:ph type="sldNum" sz="quarter" idx="12"/>
          </p:nvPr>
        </p:nvSpPr>
        <p:spPr/>
        <p:txBody>
          <a:bodyPr/>
          <a:lstStyle/>
          <a:p>
            <a:fld id="{32E731A9-84B7-40F6-B6CA-EE1DAD7ADB37}" type="slidenum">
              <a:rPr lang="en-US" smtClean="0"/>
              <a:t>7</a:t>
            </a:fld>
            <a:endParaRPr lang="en-US"/>
          </a:p>
        </p:txBody>
      </p:sp>
    </p:spTree>
    <p:extLst>
      <p:ext uri="{BB962C8B-B14F-4D97-AF65-F5344CB8AC3E}">
        <p14:creationId xmlns:p14="http://schemas.microsoft.com/office/powerpoint/2010/main" val="2379911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25697" y="3713018"/>
            <a:ext cx="2083176" cy="2463945"/>
          </a:xfrm>
        </p:spPr>
        <p:txBody>
          <a:bodyPr>
            <a:normAutofit/>
          </a:bodyPr>
          <a:lstStyle/>
          <a:p>
            <a:pPr marL="0" indent="0">
              <a:lnSpc>
                <a:spcPct val="100000"/>
              </a:lnSpc>
              <a:buNone/>
            </a:pPr>
            <a:r>
              <a:rPr lang="en-US" sz="1000" b="1" dirty="0" smtClean="0"/>
              <a:t>1 = Shadow</a:t>
            </a:r>
          </a:p>
          <a:p>
            <a:pPr marL="0" indent="0">
              <a:lnSpc>
                <a:spcPct val="100000"/>
              </a:lnSpc>
              <a:buNone/>
            </a:pPr>
            <a:r>
              <a:rPr lang="en-US" sz="1000" b="1" dirty="0" smtClean="0"/>
              <a:t>2 = Cloud</a:t>
            </a:r>
          </a:p>
          <a:p>
            <a:pPr marL="0" indent="0">
              <a:lnSpc>
                <a:spcPct val="100000"/>
              </a:lnSpc>
              <a:buNone/>
            </a:pPr>
            <a:endParaRPr lang="en-US" sz="1000" b="1" dirty="0"/>
          </a:p>
          <a:p>
            <a:pPr marL="0" indent="0">
              <a:lnSpc>
                <a:spcPct val="100000"/>
              </a:lnSpc>
              <a:buNone/>
            </a:pPr>
            <a:r>
              <a:rPr lang="en-US" sz="1000" b="1" dirty="0" smtClean="0"/>
              <a:t>Cloud &gt; </a:t>
            </a:r>
            <a:r>
              <a:rPr lang="en-US" sz="1000" b="1" dirty="0" smtClean="0">
                <a:solidFill>
                  <a:srgbClr val="FF0000"/>
                </a:solidFill>
              </a:rPr>
              <a:t>3800</a:t>
            </a:r>
          </a:p>
          <a:p>
            <a:pPr marL="0" indent="0">
              <a:lnSpc>
                <a:spcPct val="100000"/>
              </a:lnSpc>
              <a:buNone/>
            </a:pPr>
            <a:r>
              <a:rPr lang="en-US" sz="1000" b="1" dirty="0" smtClean="0"/>
              <a:t>Shadow </a:t>
            </a:r>
            <a:r>
              <a:rPr lang="en-US" sz="1000" b="1" dirty="0" smtClean="0"/>
              <a:t>&lt; </a:t>
            </a:r>
            <a:r>
              <a:rPr lang="en-US" sz="1000" b="1" dirty="0" smtClean="0"/>
              <a:t>2000</a:t>
            </a:r>
            <a:endParaRPr lang="en-US" sz="1000" b="1" dirty="0"/>
          </a:p>
        </p:txBody>
      </p:sp>
      <p:pic>
        <p:nvPicPr>
          <p:cNvPr id="18" name="Picture 17"/>
          <p:cNvPicPr>
            <a:picLocks noChangeAspect="1"/>
          </p:cNvPicPr>
          <p:nvPr/>
        </p:nvPicPr>
        <p:blipFill>
          <a:blip r:embed="rId2"/>
          <a:stretch>
            <a:fillRect/>
          </a:stretch>
        </p:blipFill>
        <p:spPr>
          <a:xfrm>
            <a:off x="392236" y="351139"/>
            <a:ext cx="3344009" cy="1554480"/>
          </a:xfrm>
          <a:prstGeom prst="rect">
            <a:avLst/>
          </a:prstGeom>
        </p:spPr>
      </p:pic>
      <p:pic>
        <p:nvPicPr>
          <p:cNvPr id="19" name="Picture 18"/>
          <p:cNvPicPr>
            <a:picLocks noChangeAspect="1"/>
          </p:cNvPicPr>
          <p:nvPr/>
        </p:nvPicPr>
        <p:blipFill>
          <a:blip r:embed="rId3"/>
          <a:stretch>
            <a:fillRect/>
          </a:stretch>
        </p:blipFill>
        <p:spPr>
          <a:xfrm>
            <a:off x="3886200" y="351139"/>
            <a:ext cx="3327617" cy="1554480"/>
          </a:xfrm>
          <a:prstGeom prst="rect">
            <a:avLst/>
          </a:prstGeom>
        </p:spPr>
      </p:pic>
      <p:pic>
        <p:nvPicPr>
          <p:cNvPr id="20" name="Picture 19"/>
          <p:cNvPicPr>
            <a:picLocks noChangeAspect="1"/>
          </p:cNvPicPr>
          <p:nvPr/>
        </p:nvPicPr>
        <p:blipFill>
          <a:blip r:embed="rId4"/>
          <a:stretch>
            <a:fillRect/>
          </a:stretch>
        </p:blipFill>
        <p:spPr>
          <a:xfrm>
            <a:off x="7434072" y="351139"/>
            <a:ext cx="3344009" cy="1554480"/>
          </a:xfrm>
          <a:prstGeom prst="rect">
            <a:avLst/>
          </a:prstGeom>
        </p:spPr>
      </p:pic>
      <p:pic>
        <p:nvPicPr>
          <p:cNvPr id="21" name="Picture 20"/>
          <p:cNvPicPr>
            <a:picLocks noChangeAspect="1"/>
          </p:cNvPicPr>
          <p:nvPr/>
        </p:nvPicPr>
        <p:blipFill>
          <a:blip r:embed="rId5"/>
          <a:stretch>
            <a:fillRect/>
          </a:stretch>
        </p:blipFill>
        <p:spPr>
          <a:xfrm>
            <a:off x="402336" y="1956816"/>
            <a:ext cx="3319481" cy="1554480"/>
          </a:xfrm>
          <a:prstGeom prst="rect">
            <a:avLst/>
          </a:prstGeom>
        </p:spPr>
      </p:pic>
      <p:pic>
        <p:nvPicPr>
          <p:cNvPr id="22" name="Picture 21"/>
          <p:cNvPicPr>
            <a:picLocks noChangeAspect="1"/>
          </p:cNvPicPr>
          <p:nvPr/>
        </p:nvPicPr>
        <p:blipFill>
          <a:blip r:embed="rId6"/>
          <a:stretch>
            <a:fillRect/>
          </a:stretch>
        </p:blipFill>
        <p:spPr>
          <a:xfrm>
            <a:off x="3886200" y="1956816"/>
            <a:ext cx="3327617" cy="1554480"/>
          </a:xfrm>
          <a:prstGeom prst="rect">
            <a:avLst/>
          </a:prstGeom>
        </p:spPr>
      </p:pic>
      <p:pic>
        <p:nvPicPr>
          <p:cNvPr id="23" name="Picture 22"/>
          <p:cNvPicPr>
            <a:picLocks noChangeAspect="1"/>
          </p:cNvPicPr>
          <p:nvPr/>
        </p:nvPicPr>
        <p:blipFill>
          <a:blip r:embed="rId7"/>
          <a:stretch>
            <a:fillRect/>
          </a:stretch>
        </p:blipFill>
        <p:spPr>
          <a:xfrm>
            <a:off x="7443216" y="1956816"/>
            <a:ext cx="3344009" cy="1554480"/>
          </a:xfrm>
          <a:prstGeom prst="rect">
            <a:avLst/>
          </a:prstGeom>
        </p:spPr>
      </p:pic>
      <p:pic>
        <p:nvPicPr>
          <p:cNvPr id="25" name="Picture 24"/>
          <p:cNvPicPr>
            <a:picLocks noChangeAspect="1"/>
          </p:cNvPicPr>
          <p:nvPr/>
        </p:nvPicPr>
        <p:blipFill>
          <a:blip r:embed="rId8"/>
          <a:stretch>
            <a:fillRect/>
          </a:stretch>
        </p:blipFill>
        <p:spPr>
          <a:xfrm>
            <a:off x="402336" y="3566160"/>
            <a:ext cx="3360564" cy="1554480"/>
          </a:xfrm>
          <a:prstGeom prst="rect">
            <a:avLst/>
          </a:prstGeom>
        </p:spPr>
      </p:pic>
      <p:pic>
        <p:nvPicPr>
          <p:cNvPr id="26" name="Picture 25"/>
          <p:cNvPicPr>
            <a:picLocks noChangeAspect="1"/>
          </p:cNvPicPr>
          <p:nvPr/>
        </p:nvPicPr>
        <p:blipFill>
          <a:blip r:embed="rId9"/>
          <a:stretch>
            <a:fillRect/>
          </a:stretch>
        </p:blipFill>
        <p:spPr>
          <a:xfrm>
            <a:off x="3959352" y="3566160"/>
            <a:ext cx="1669101" cy="1554480"/>
          </a:xfrm>
          <a:prstGeom prst="rect">
            <a:avLst/>
          </a:prstGeom>
        </p:spPr>
      </p:pic>
      <p:pic>
        <p:nvPicPr>
          <p:cNvPr id="28" name="Picture 27"/>
          <p:cNvPicPr>
            <a:picLocks noChangeAspect="1"/>
          </p:cNvPicPr>
          <p:nvPr/>
        </p:nvPicPr>
        <p:blipFill>
          <a:blip r:embed="rId10"/>
          <a:stretch>
            <a:fillRect/>
          </a:stretch>
        </p:blipFill>
        <p:spPr>
          <a:xfrm>
            <a:off x="5815584" y="3566160"/>
            <a:ext cx="3368903" cy="1554480"/>
          </a:xfrm>
          <a:prstGeom prst="rect">
            <a:avLst/>
          </a:prstGeom>
        </p:spPr>
      </p:pic>
      <p:sp>
        <p:nvSpPr>
          <p:cNvPr id="4" name="Slide Number Placeholder 3"/>
          <p:cNvSpPr>
            <a:spLocks noGrp="1"/>
          </p:cNvSpPr>
          <p:nvPr>
            <p:ph type="sldNum" sz="quarter" idx="12"/>
          </p:nvPr>
        </p:nvSpPr>
        <p:spPr/>
        <p:txBody>
          <a:bodyPr/>
          <a:lstStyle/>
          <a:p>
            <a:fld id="{32E731A9-84B7-40F6-B6CA-EE1DAD7ADB37}" type="slidenum">
              <a:rPr lang="en-US" smtClean="0"/>
              <a:t>8</a:t>
            </a:fld>
            <a:endParaRPr lang="en-US"/>
          </a:p>
        </p:txBody>
      </p:sp>
    </p:spTree>
    <p:extLst>
      <p:ext uri="{BB962C8B-B14F-4D97-AF65-F5344CB8AC3E}">
        <p14:creationId xmlns:p14="http://schemas.microsoft.com/office/powerpoint/2010/main" val="491237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25697" y="3713018"/>
            <a:ext cx="2083176" cy="2463945"/>
          </a:xfrm>
        </p:spPr>
        <p:txBody>
          <a:bodyPr>
            <a:normAutofit/>
          </a:bodyPr>
          <a:lstStyle/>
          <a:p>
            <a:pPr marL="0" indent="0">
              <a:lnSpc>
                <a:spcPct val="100000"/>
              </a:lnSpc>
              <a:buNone/>
            </a:pPr>
            <a:r>
              <a:rPr lang="en-US" sz="1000" b="1" dirty="0" smtClean="0"/>
              <a:t>1 = Shadow</a:t>
            </a:r>
          </a:p>
          <a:p>
            <a:pPr marL="0" indent="0">
              <a:lnSpc>
                <a:spcPct val="100000"/>
              </a:lnSpc>
              <a:buNone/>
            </a:pPr>
            <a:r>
              <a:rPr lang="en-US" sz="1000" b="1" dirty="0" smtClean="0"/>
              <a:t>2 = Cloud</a:t>
            </a:r>
          </a:p>
          <a:p>
            <a:pPr marL="0" indent="0">
              <a:lnSpc>
                <a:spcPct val="100000"/>
              </a:lnSpc>
              <a:buNone/>
            </a:pPr>
            <a:endParaRPr lang="en-US" sz="1000" b="1" dirty="0"/>
          </a:p>
          <a:p>
            <a:pPr marL="0" indent="0">
              <a:lnSpc>
                <a:spcPct val="100000"/>
              </a:lnSpc>
              <a:buNone/>
            </a:pPr>
            <a:r>
              <a:rPr lang="en-US" sz="1000" b="1" dirty="0" smtClean="0"/>
              <a:t>Cloud &gt; </a:t>
            </a:r>
            <a:r>
              <a:rPr lang="en-US" sz="1000" b="1" dirty="0" smtClean="0">
                <a:solidFill>
                  <a:srgbClr val="FF0000"/>
                </a:solidFill>
              </a:rPr>
              <a:t>3150</a:t>
            </a:r>
            <a:endParaRPr lang="en-US" sz="1000" b="1" dirty="0" smtClean="0">
              <a:solidFill>
                <a:srgbClr val="FF0000"/>
              </a:solidFill>
            </a:endParaRPr>
          </a:p>
          <a:p>
            <a:pPr marL="0" indent="0">
              <a:lnSpc>
                <a:spcPct val="100000"/>
              </a:lnSpc>
              <a:buNone/>
            </a:pPr>
            <a:r>
              <a:rPr lang="en-US" sz="1000" b="1" dirty="0" smtClean="0"/>
              <a:t>Shadow </a:t>
            </a:r>
            <a:r>
              <a:rPr lang="en-US" sz="1000" b="1" dirty="0" smtClean="0"/>
              <a:t>&lt; </a:t>
            </a:r>
            <a:r>
              <a:rPr lang="en-US" sz="1000" b="1" dirty="0" smtClean="0"/>
              <a:t>2000</a:t>
            </a:r>
            <a:endParaRPr lang="en-US" sz="1000" b="1" dirty="0"/>
          </a:p>
        </p:txBody>
      </p:sp>
      <p:pic>
        <p:nvPicPr>
          <p:cNvPr id="2" name="Picture 1"/>
          <p:cNvPicPr>
            <a:picLocks noChangeAspect="1"/>
          </p:cNvPicPr>
          <p:nvPr/>
        </p:nvPicPr>
        <p:blipFill>
          <a:blip r:embed="rId2"/>
          <a:stretch>
            <a:fillRect/>
          </a:stretch>
        </p:blipFill>
        <p:spPr>
          <a:xfrm>
            <a:off x="393192" y="347472"/>
            <a:ext cx="3340346" cy="1554480"/>
          </a:xfrm>
          <a:prstGeom prst="rect">
            <a:avLst/>
          </a:prstGeom>
        </p:spPr>
      </p:pic>
      <p:pic>
        <p:nvPicPr>
          <p:cNvPr id="4" name="Picture 3"/>
          <p:cNvPicPr>
            <a:picLocks noChangeAspect="1"/>
          </p:cNvPicPr>
          <p:nvPr/>
        </p:nvPicPr>
        <p:blipFill>
          <a:blip r:embed="rId3"/>
          <a:stretch>
            <a:fillRect/>
          </a:stretch>
        </p:blipFill>
        <p:spPr>
          <a:xfrm>
            <a:off x="3886200" y="347472"/>
            <a:ext cx="3323390" cy="1554480"/>
          </a:xfrm>
          <a:prstGeom prst="rect">
            <a:avLst/>
          </a:prstGeom>
        </p:spPr>
      </p:pic>
      <p:pic>
        <p:nvPicPr>
          <p:cNvPr id="5" name="Picture 4"/>
          <p:cNvPicPr>
            <a:picLocks noChangeAspect="1"/>
          </p:cNvPicPr>
          <p:nvPr/>
        </p:nvPicPr>
        <p:blipFill>
          <a:blip r:embed="rId4"/>
          <a:stretch>
            <a:fillRect/>
          </a:stretch>
        </p:blipFill>
        <p:spPr>
          <a:xfrm>
            <a:off x="7434072" y="347472"/>
            <a:ext cx="3340346" cy="1554480"/>
          </a:xfrm>
          <a:prstGeom prst="rect">
            <a:avLst/>
          </a:prstGeom>
        </p:spPr>
      </p:pic>
      <p:pic>
        <p:nvPicPr>
          <p:cNvPr id="6" name="Picture 5"/>
          <p:cNvPicPr>
            <a:picLocks noChangeAspect="1"/>
          </p:cNvPicPr>
          <p:nvPr/>
        </p:nvPicPr>
        <p:blipFill>
          <a:blip r:embed="rId5"/>
          <a:stretch>
            <a:fillRect/>
          </a:stretch>
        </p:blipFill>
        <p:spPr>
          <a:xfrm>
            <a:off x="402336" y="1956816"/>
            <a:ext cx="3314977" cy="1554480"/>
          </a:xfrm>
          <a:prstGeom prst="rect">
            <a:avLst/>
          </a:prstGeom>
        </p:spPr>
      </p:pic>
      <p:pic>
        <p:nvPicPr>
          <p:cNvPr id="7" name="Picture 6"/>
          <p:cNvPicPr>
            <a:picLocks noChangeAspect="1"/>
          </p:cNvPicPr>
          <p:nvPr/>
        </p:nvPicPr>
        <p:blipFill>
          <a:blip r:embed="rId6"/>
          <a:stretch>
            <a:fillRect/>
          </a:stretch>
        </p:blipFill>
        <p:spPr>
          <a:xfrm>
            <a:off x="3886200" y="1956816"/>
            <a:ext cx="3331846" cy="1554480"/>
          </a:xfrm>
          <a:prstGeom prst="rect">
            <a:avLst/>
          </a:prstGeom>
        </p:spPr>
      </p:pic>
      <p:pic>
        <p:nvPicPr>
          <p:cNvPr id="8" name="Picture 7"/>
          <p:cNvPicPr>
            <a:picLocks noChangeAspect="1"/>
          </p:cNvPicPr>
          <p:nvPr/>
        </p:nvPicPr>
        <p:blipFill>
          <a:blip r:embed="rId7"/>
          <a:stretch>
            <a:fillRect/>
          </a:stretch>
        </p:blipFill>
        <p:spPr>
          <a:xfrm>
            <a:off x="7443216" y="1956816"/>
            <a:ext cx="3340347" cy="1554480"/>
          </a:xfrm>
          <a:prstGeom prst="rect">
            <a:avLst/>
          </a:prstGeom>
        </p:spPr>
      </p:pic>
      <p:pic>
        <p:nvPicPr>
          <p:cNvPr id="9" name="Picture 8"/>
          <p:cNvPicPr>
            <a:picLocks noChangeAspect="1"/>
          </p:cNvPicPr>
          <p:nvPr/>
        </p:nvPicPr>
        <p:blipFill>
          <a:blip r:embed="rId8"/>
          <a:stretch>
            <a:fillRect/>
          </a:stretch>
        </p:blipFill>
        <p:spPr>
          <a:xfrm>
            <a:off x="385816" y="3566160"/>
            <a:ext cx="3357476" cy="1554480"/>
          </a:xfrm>
          <a:prstGeom prst="rect">
            <a:avLst/>
          </a:prstGeom>
        </p:spPr>
      </p:pic>
      <p:pic>
        <p:nvPicPr>
          <p:cNvPr id="10" name="Picture 9"/>
          <p:cNvPicPr>
            <a:picLocks noChangeAspect="1"/>
          </p:cNvPicPr>
          <p:nvPr/>
        </p:nvPicPr>
        <p:blipFill>
          <a:blip r:embed="rId9"/>
          <a:stretch>
            <a:fillRect/>
          </a:stretch>
        </p:blipFill>
        <p:spPr>
          <a:xfrm>
            <a:off x="3959352" y="3566160"/>
            <a:ext cx="1665158" cy="1554480"/>
          </a:xfrm>
          <a:prstGeom prst="rect">
            <a:avLst/>
          </a:prstGeom>
        </p:spPr>
      </p:pic>
      <p:pic>
        <p:nvPicPr>
          <p:cNvPr id="11" name="Picture 10"/>
          <p:cNvPicPr>
            <a:picLocks noChangeAspect="1"/>
          </p:cNvPicPr>
          <p:nvPr/>
        </p:nvPicPr>
        <p:blipFill>
          <a:blip r:embed="rId10"/>
          <a:stretch>
            <a:fillRect/>
          </a:stretch>
        </p:blipFill>
        <p:spPr>
          <a:xfrm>
            <a:off x="5815584" y="3566160"/>
            <a:ext cx="3366108" cy="1554480"/>
          </a:xfrm>
          <a:prstGeom prst="rect">
            <a:avLst/>
          </a:prstGeom>
        </p:spPr>
      </p:pic>
      <p:sp>
        <p:nvSpPr>
          <p:cNvPr id="12" name="Slide Number Placeholder 11"/>
          <p:cNvSpPr>
            <a:spLocks noGrp="1"/>
          </p:cNvSpPr>
          <p:nvPr>
            <p:ph type="sldNum" sz="quarter" idx="12"/>
          </p:nvPr>
        </p:nvSpPr>
        <p:spPr/>
        <p:txBody>
          <a:bodyPr/>
          <a:lstStyle/>
          <a:p>
            <a:fld id="{32E731A9-84B7-40F6-B6CA-EE1DAD7ADB37}" type="slidenum">
              <a:rPr lang="en-US" smtClean="0"/>
              <a:t>9</a:t>
            </a:fld>
            <a:endParaRPr lang="en-US"/>
          </a:p>
        </p:txBody>
      </p:sp>
    </p:spTree>
    <p:extLst>
      <p:ext uri="{BB962C8B-B14F-4D97-AF65-F5344CB8AC3E}">
        <p14:creationId xmlns:p14="http://schemas.microsoft.com/office/powerpoint/2010/main" val="2152123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371</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Max and min image</vt:lpstr>
      <vt:lpstr>Max and min image vs. max7x7 and min 7x7</vt:lpstr>
      <vt:lpstr>Shadow plus water, land, and shadow</vt:lpstr>
      <vt:lpstr>Cloud and shadow</vt:lpstr>
      <vt:lpstr>PowerPoint Presentation</vt:lpstr>
      <vt:lpstr>PowerPoint Presentation</vt:lpstr>
      <vt:lpstr>PowerPoint Presentation</vt:lpstr>
      <vt:lpstr>PowerPoint Presentation</vt:lpstr>
      <vt:lpstr>PowerPoint Presentation</vt:lpstr>
      <vt:lpstr>PowerPoint Presentation</vt:lpstr>
    </vt:vector>
  </TitlesOfParts>
  <Company>Clark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sxiong</dc:creator>
  <cp:lastModifiedBy>sxiong</cp:lastModifiedBy>
  <cp:revision>27</cp:revision>
  <dcterms:created xsi:type="dcterms:W3CDTF">2018-07-16T01:42:33Z</dcterms:created>
  <dcterms:modified xsi:type="dcterms:W3CDTF">2018-07-16T23:00:06Z</dcterms:modified>
</cp:coreProperties>
</file>