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57" r:id="rId4"/>
    <p:sldId id="260" r:id="rId5"/>
    <p:sldId id="259" r:id="rId6"/>
    <p:sldId id="261" r:id="rId7"/>
    <p:sldId id="262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D952-4EBD-4E35-81CF-E57A442A551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4A79A-7F85-4FA9-AB8F-BE6153EF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4A79A-7F85-4FA9-AB8F-BE6153EF8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4A79A-7F85-4FA9-AB8F-BE6153EF8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C6F3-04AC-461F-99BE-57D5047CAF49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88C9-082A-4D9F-B225-663D7A72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3608"/>
            <a:ext cx="7772400" cy="1462502"/>
          </a:xfrm>
        </p:spPr>
        <p:txBody>
          <a:bodyPr>
            <a:normAutofit/>
          </a:bodyPr>
          <a:lstStyle/>
          <a:p>
            <a:r>
              <a:rPr lang="en-US" sz="4400" dirty="0"/>
              <a:t>I</a:t>
            </a:r>
            <a:r>
              <a:rPr lang="en-US" altLang="zh-CN" sz="4400" dirty="0"/>
              <a:t>nstruction of masking cloud and shadow in time series by ATSA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438277"/>
          </a:xfrm>
        </p:spPr>
        <p:txBody>
          <a:bodyPr>
            <a:normAutofit/>
          </a:bodyPr>
          <a:lstStyle/>
          <a:p>
            <a:r>
              <a:rPr lang="en-US" sz="2800" dirty="0"/>
              <a:t>Xiaolin Zhu</a:t>
            </a:r>
          </a:p>
          <a:p>
            <a:r>
              <a:rPr lang="en-US" dirty="0"/>
              <a:t>Department of Land Surveying and Geo-Informatics</a:t>
            </a:r>
            <a:br>
              <a:rPr lang="en-US" dirty="0"/>
            </a:br>
            <a:r>
              <a:rPr lang="en-US" dirty="0"/>
              <a:t>The Hong Kong Polytechnic University</a:t>
            </a:r>
          </a:p>
          <a:p>
            <a:r>
              <a:rPr lang="en-US" dirty="0"/>
              <a:t>5/25/2018</a:t>
            </a:r>
          </a:p>
          <a:p>
            <a:r>
              <a:rPr lang="en-US" dirty="0"/>
              <a:t>zhuxiaolin55@gmail.com</a:t>
            </a:r>
          </a:p>
        </p:txBody>
      </p:sp>
    </p:spTree>
    <p:extLst>
      <p:ext uri="{BB962C8B-B14F-4D97-AF65-F5344CB8AC3E}">
        <p14:creationId xmlns:p14="http://schemas.microsoft.com/office/powerpoint/2010/main" val="35459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C782-15FC-43E8-BAB5-E76EBBD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499"/>
            <a:ext cx="7886700" cy="1325563"/>
          </a:xfrm>
        </p:spPr>
        <p:txBody>
          <a:bodyPr/>
          <a:lstStyle/>
          <a:p>
            <a:r>
              <a:rPr lang="en-HK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0F85-6666-44F7-B672-667FEBAA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62F7B-3A07-4303-8701-11F165A4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" y="1035124"/>
            <a:ext cx="7886700" cy="4211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D6113-14CF-4A4C-9036-B62C13C853C1}"/>
              </a:ext>
            </a:extLst>
          </p:cNvPr>
          <p:cNvSpPr txBox="1"/>
          <p:nvPr/>
        </p:nvSpPr>
        <p:spPr>
          <a:xfrm>
            <a:off x="356070" y="5638210"/>
            <a:ext cx="843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Download link: https://www.sciencedirect.com/science/article/pii/S0034425718302530</a:t>
            </a:r>
          </a:p>
        </p:txBody>
      </p:sp>
    </p:spTree>
    <p:extLst>
      <p:ext uri="{BB962C8B-B14F-4D97-AF65-F5344CB8AC3E}">
        <p14:creationId xmlns:p14="http://schemas.microsoft.com/office/powerpoint/2010/main" val="22245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sets needed:</a:t>
            </a:r>
          </a:p>
          <a:p>
            <a:pPr marL="514350" indent="-514350">
              <a:buAutoNum type="arabicParenR"/>
            </a:pPr>
            <a:r>
              <a:rPr lang="en-US" dirty="0"/>
              <a:t>a time series: all images should be stacked together </a:t>
            </a:r>
          </a:p>
          <a:p>
            <a:pPr marL="514350" indent="-514350">
              <a:buAutoNum type="arabicParenR"/>
            </a:pPr>
            <a:r>
              <a:rPr lang="en-US" dirty="0"/>
              <a:t>Water mask: with same resolution and size of the time series images. Pixels with value 0 are water body</a:t>
            </a:r>
          </a:p>
          <a:p>
            <a:pPr marL="514350" indent="-514350">
              <a:buAutoNum type="arabicParenR"/>
            </a:pPr>
            <a:r>
              <a:rPr lang="en-US" dirty="0"/>
              <a:t>Sun angles: sun elevation (1</a:t>
            </a:r>
            <a:r>
              <a:rPr lang="en-US" baseline="30000" dirty="0"/>
              <a:t>st</a:t>
            </a:r>
            <a:r>
              <a:rPr lang="en-US" dirty="0"/>
              <a:t> column) and azimuth (2</a:t>
            </a:r>
            <a:r>
              <a:rPr lang="en-US" baseline="30000" dirty="0"/>
              <a:t>st</a:t>
            </a:r>
            <a:r>
              <a:rPr lang="en-US" dirty="0"/>
              <a:t> column) of each image in the time series</a:t>
            </a:r>
          </a:p>
        </p:txBody>
      </p:sp>
    </p:spTree>
    <p:extLst>
      <p:ext uri="{BB962C8B-B14F-4D97-AF65-F5344CB8AC3E}">
        <p14:creationId xmlns:p14="http://schemas.microsoft.com/office/powerpoint/2010/main" val="29599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964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data sets:</a:t>
            </a:r>
          </a:p>
          <a:p>
            <a:pPr marL="514350" indent="-514350">
              <a:buAutoNum type="arabicParenR"/>
            </a:pPr>
            <a:r>
              <a:rPr lang="en-US" dirty="0"/>
              <a:t>Landsat8_18images_2015_Hkisland:  a time series with 18 images in 2015 covering Hong Kong Island. Each image has 5 bands: blue, green, red, </a:t>
            </a:r>
            <a:r>
              <a:rPr lang="en-US" dirty="0" err="1"/>
              <a:t>nir</a:t>
            </a:r>
            <a:r>
              <a:rPr lang="en-US" dirty="0"/>
              <a:t> and </a:t>
            </a:r>
            <a:r>
              <a:rPr lang="en-US" dirty="0" err="1"/>
              <a:t>swir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Water_mask_Hkisland</a:t>
            </a:r>
            <a:r>
              <a:rPr lang="en-US" dirty="0"/>
              <a:t>: water mask</a:t>
            </a:r>
          </a:p>
          <a:p>
            <a:pPr marL="514350" indent="-514350">
              <a:buAutoNum type="arabicParenR"/>
            </a:pPr>
            <a:r>
              <a:rPr lang="en-US" dirty="0"/>
              <a:t>sun angle.txt: sun elevation and azimuth angles of the 18 images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75990"/>
              </p:ext>
            </p:extLst>
          </p:nvPr>
        </p:nvGraphicFramePr>
        <p:xfrm>
          <a:off x="7084943" y="1825625"/>
          <a:ext cx="1430407" cy="444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85006020"/>
                    </a:ext>
                  </a:extLst>
                </a:gridCol>
                <a:gridCol w="820807">
                  <a:extLst>
                    <a:ext uri="{9D8B030D-6E8A-4147-A177-3AD203B41FA5}">
                      <a16:colId xmlns:a16="http://schemas.microsoft.com/office/drawing/2014/main" val="8602366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Day of 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19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28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57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56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12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884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037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348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408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94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677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922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35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0355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821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7617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343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2991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64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2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9632"/>
            <a:ext cx="7886700" cy="4351338"/>
          </a:xfrm>
        </p:spPr>
        <p:txBody>
          <a:bodyPr/>
          <a:lstStyle/>
          <a:p>
            <a:r>
              <a:rPr lang="en-US" dirty="0"/>
              <a:t>Open IDL and classic ENVI;</a:t>
            </a:r>
          </a:p>
          <a:p>
            <a:r>
              <a:rPr lang="en-US" dirty="0"/>
              <a:t>Open the ATSA code in IDL: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81" y="2419350"/>
            <a:ext cx="4690330" cy="39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4680"/>
            <a:ext cx="7886700" cy="1325563"/>
          </a:xfrm>
        </p:spPr>
        <p:txBody>
          <a:bodyPr/>
          <a:lstStyle/>
          <a:p>
            <a:r>
              <a:rPr lang="en-US" dirty="0"/>
              <a:t>Step2: Set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567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Follow the explanation in the code and refer to the RSE paper</a:t>
            </a:r>
          </a:p>
          <a:p>
            <a:r>
              <a:rPr lang="en-US" dirty="0"/>
              <a:t>There are three important parameters:</a:t>
            </a:r>
          </a:p>
          <a:p>
            <a:pPr lvl="1"/>
            <a:r>
              <a:rPr lang="en-US" sz="2000" dirty="0" err="1"/>
              <a:t>A_cloud</a:t>
            </a:r>
            <a:r>
              <a:rPr lang="en-US" sz="2000" dirty="0"/>
              <a:t>=0.5 ; threshold to identify cloud (</a:t>
            </a:r>
            <a:r>
              <a:rPr lang="en-US" sz="2000" dirty="0" err="1"/>
              <a:t>mean+A_cloud</a:t>
            </a:r>
            <a:r>
              <a:rPr lang="en-US" sz="2000" dirty="0"/>
              <a:t>*</a:t>
            </a:r>
            <a:r>
              <a:rPr lang="en-US" sz="2000" dirty="0" err="1"/>
              <a:t>sd</a:t>
            </a:r>
            <a:r>
              <a:rPr lang="en-US" sz="2000" dirty="0"/>
              <a:t>), recommend 0.5-1.5, smaller values can detect thinner clouds</a:t>
            </a:r>
          </a:p>
          <a:p>
            <a:pPr lvl="1"/>
            <a:r>
              <a:rPr lang="en-US" sz="2000" dirty="0" err="1"/>
              <a:t>B_shadow</a:t>
            </a:r>
            <a:r>
              <a:rPr lang="en-US" sz="2000" dirty="0"/>
              <a:t>=1.5 ;  threshold to identify shadow (mean-</a:t>
            </a:r>
            <a:r>
              <a:rPr lang="en-US" sz="2000" dirty="0" err="1"/>
              <a:t>B_shadow</a:t>
            </a:r>
            <a:r>
              <a:rPr lang="en-US" sz="2000" dirty="0"/>
              <a:t>*</a:t>
            </a:r>
            <a:r>
              <a:rPr lang="en-US" sz="2000" dirty="0" err="1"/>
              <a:t>sd</a:t>
            </a:r>
            <a:r>
              <a:rPr lang="en-US" sz="2000" dirty="0"/>
              <a:t>), recommend 1-3, smaller values can detect lighter shadows</a:t>
            </a:r>
          </a:p>
          <a:p>
            <a:pPr lvl="1"/>
            <a:r>
              <a:rPr lang="en-US" sz="2000" dirty="0" err="1"/>
              <a:t>longest_d</a:t>
            </a:r>
            <a:r>
              <a:rPr lang="en-US" sz="2000" dirty="0"/>
              <a:t>=50.0  ;longest distance between shadow and its corresponding cloud, unit is “pixel”, can be set empirically by inspecting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85" y="4821116"/>
            <a:ext cx="1905000" cy="1905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440115" y="5284177"/>
            <a:ext cx="703385" cy="66821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94174" y="5002823"/>
            <a:ext cx="10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37589" y="5319346"/>
            <a:ext cx="618392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0146" y="5433645"/>
            <a:ext cx="367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default parameters are used for the attached test dataset!</a:t>
            </a:r>
          </a:p>
        </p:txBody>
      </p:sp>
    </p:spTree>
    <p:extLst>
      <p:ext uri="{BB962C8B-B14F-4D97-AF65-F5344CB8AC3E}">
        <p14:creationId xmlns:p14="http://schemas.microsoft.com/office/powerpoint/2010/main" val="302607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Compile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according to pop-up window</a:t>
            </a:r>
          </a:p>
          <a:p>
            <a:r>
              <a:rPr lang="en-US" dirty="0"/>
              <a:t>Final mask is stored in the same folder of input time series, with “_</a:t>
            </a:r>
            <a:r>
              <a:rPr lang="en-US" dirty="0" err="1"/>
              <a:t>cloud_mask_ATSA</a:t>
            </a:r>
            <a:r>
              <a:rPr lang="en-US" dirty="0"/>
              <a:t>” as postfix. </a:t>
            </a:r>
          </a:p>
          <a:p>
            <a:pPr marL="0" indent="0">
              <a:buNone/>
            </a:pPr>
            <a:r>
              <a:rPr lang="en-US" dirty="0"/>
              <a:t>  Code:  shadow 0, clear 1, cloud 2, background 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the intermediate results stored in the </a:t>
            </a:r>
            <a:r>
              <a:rPr lang="en-US" altLang="zh-CN" dirty="0"/>
              <a:t>user-created </a:t>
            </a:r>
            <a:r>
              <a:rPr lang="en-US" dirty="0"/>
              <a:t>temporal folder: including 4 files</a:t>
            </a:r>
          </a:p>
          <a:p>
            <a:pPr marL="0" indent="0">
              <a:buNone/>
            </a:pPr>
            <a:r>
              <a:rPr lang="en-US" dirty="0" err="1"/>
              <a:t>hot_image</a:t>
            </a:r>
            <a:r>
              <a:rPr lang="en-US" dirty="0"/>
              <a:t>, </a:t>
            </a:r>
            <a:r>
              <a:rPr lang="en-US" dirty="0" err="1"/>
              <a:t>shadow_index</a:t>
            </a:r>
            <a:r>
              <a:rPr lang="en-US" dirty="0"/>
              <a:t>, </a:t>
            </a:r>
            <a:r>
              <a:rPr lang="en-US" dirty="0" err="1"/>
              <a:t>potential_shadow_zone</a:t>
            </a:r>
            <a:r>
              <a:rPr lang="en-US" dirty="0"/>
              <a:t>, </a:t>
            </a:r>
            <a:r>
              <a:rPr lang="en-US" dirty="0" err="1"/>
              <a:t>IDW_shadow_darkness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anually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method can get 100% perfect cloud/shadow mask</a:t>
            </a:r>
          </a:p>
          <a:p>
            <a:r>
              <a:rPr lang="en-US" dirty="0"/>
              <a:t>In RS software, such as ENVI, users can correct the mask manually</a:t>
            </a:r>
          </a:p>
        </p:txBody>
      </p:sp>
    </p:spTree>
    <p:extLst>
      <p:ext uri="{BB962C8B-B14F-4D97-AF65-F5344CB8AC3E}">
        <p14:creationId xmlns:p14="http://schemas.microsoft.com/office/powerpoint/2010/main" val="291010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444</Words>
  <Application>Microsoft Office PowerPoint</Application>
  <PresentationFormat>On-screen Show (4:3)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Instruction of masking cloud and shadow in time series by ATSA</vt:lpstr>
      <vt:lpstr>Reference </vt:lpstr>
      <vt:lpstr>Input data prepare</vt:lpstr>
      <vt:lpstr>Input data prepare</vt:lpstr>
      <vt:lpstr>Step1 </vt:lpstr>
      <vt:lpstr>Step2: Set parameters</vt:lpstr>
      <vt:lpstr>Step3: Compile and run</vt:lpstr>
      <vt:lpstr>Manually edit</vt:lpstr>
      <vt:lpstr>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of phenology detection using a single year time-series </dc:title>
  <dc:creator>Xiaolin Zhu</dc:creator>
  <cp:lastModifiedBy>Xiaolin Zhu</cp:lastModifiedBy>
  <cp:revision>21</cp:revision>
  <dcterms:created xsi:type="dcterms:W3CDTF">2015-09-25T13:26:24Z</dcterms:created>
  <dcterms:modified xsi:type="dcterms:W3CDTF">2018-05-26T16:58:29Z</dcterms:modified>
</cp:coreProperties>
</file>