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80" r:id="rId2"/>
    <p:sldId id="281" r:id="rId3"/>
    <p:sldId id="262" r:id="rId4"/>
    <p:sldId id="282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4" r:id="rId13"/>
  </p:sldIdLst>
  <p:sldSz cx="9144000" cy="6858000" type="screen4x3"/>
  <p:notesSz cx="6858000" cy="9926638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C2E0B-A242-4579-BB14-F7B2DDBDFC0F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4674-256C-4E9F-8D95-E1AA043FF5D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0756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pPr/>
              <a:t>2/11/2015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drivas@aua.gr" TargetMode="External"/><Relationship Id="rId2" Type="http://schemas.openxmlformats.org/officeDocument/2006/relationships/hyperlink" Target="https://sites.google.com/site/kyriakosdriv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251520" y="3140968"/>
            <a:ext cx="8677472" cy="720080"/>
          </a:xfrm>
        </p:spPr>
        <p:txBody>
          <a:bodyPr>
            <a:noAutofit/>
          </a:bodyPr>
          <a:lstStyle/>
          <a:p>
            <a:r>
              <a:rPr lang="el-GR" sz="2000" b="1" dirty="0" smtClean="0">
                <a:solidFill>
                  <a:schemeClr val="tx1"/>
                </a:solidFill>
              </a:rPr>
              <a:t>5 Νοεμβρίου, 2015</a:t>
            </a:r>
            <a:endParaRPr lang="el-GR" sz="1800" b="1" dirty="0">
              <a:solidFill>
                <a:schemeClr val="tx1"/>
              </a:solidFill>
            </a:endParaRPr>
          </a:p>
        </p:txBody>
      </p:sp>
      <p:sp>
        <p:nvSpPr>
          <p:cNvPr id="4" name="Υπότιτλος 2"/>
          <p:cNvSpPr txBox="1">
            <a:spLocks/>
          </p:cNvSpPr>
          <p:nvPr/>
        </p:nvSpPr>
        <p:spPr>
          <a:xfrm>
            <a:off x="0" y="1052736"/>
            <a:ext cx="892899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b="1" dirty="0" smtClean="0">
                <a:solidFill>
                  <a:schemeClr val="tx1"/>
                </a:solidFill>
              </a:rPr>
              <a:t>Ελληνικός Γεωργικός Οργανισμός Δήμητρα</a:t>
            </a:r>
          </a:p>
          <a:p>
            <a:r>
              <a:rPr lang="el-GR" sz="2400" b="1" dirty="0" smtClean="0">
                <a:solidFill>
                  <a:schemeClr val="tx1"/>
                </a:solidFill>
              </a:rPr>
              <a:t>Ινστιτούτο </a:t>
            </a:r>
            <a:r>
              <a:rPr lang="el-GR" sz="2400" b="1" dirty="0" err="1" smtClean="0">
                <a:solidFill>
                  <a:schemeClr val="tx1"/>
                </a:solidFill>
              </a:rPr>
              <a:t>Γεωργοοικονομικών</a:t>
            </a:r>
            <a:r>
              <a:rPr lang="el-GR" sz="2400" b="1" dirty="0" smtClean="0">
                <a:solidFill>
                  <a:schemeClr val="tx1"/>
                </a:solidFill>
              </a:rPr>
              <a:t> </a:t>
            </a:r>
            <a:r>
              <a:rPr lang="el-GR" sz="2400" b="1" dirty="0">
                <a:solidFill>
                  <a:schemeClr val="tx1"/>
                </a:solidFill>
              </a:rPr>
              <a:t>&amp; Κοινωνιολογικών Ερευνών</a:t>
            </a:r>
            <a:r>
              <a:rPr lang="el-GR" sz="2400" b="1" dirty="0" smtClean="0">
                <a:solidFill>
                  <a:schemeClr val="tx1"/>
                </a:solidFill>
              </a:rPr>
              <a:t>.</a:t>
            </a:r>
          </a:p>
          <a:p>
            <a:endParaRPr lang="el-GR" sz="2400" b="1" dirty="0" smtClean="0">
              <a:solidFill>
                <a:schemeClr val="tx1"/>
              </a:solidFill>
            </a:endParaRPr>
          </a:p>
          <a:p>
            <a:r>
              <a:rPr lang="el-GR" sz="2400" b="1" dirty="0" smtClean="0">
                <a:solidFill>
                  <a:schemeClr val="tx1"/>
                </a:solidFill>
              </a:rPr>
              <a:t>Τίτλος Έργου: </a:t>
            </a:r>
            <a:r>
              <a:rPr lang="el-GR" sz="2400" b="1" dirty="0">
                <a:solidFill>
                  <a:schemeClr val="tx1"/>
                </a:solidFill>
              </a:rPr>
              <a:t>Καταγραφή και Αξιολόγηση Διπλωμάτων Ευρεσιτεχνίας στον Αγρό-τροφικό Τομέα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Υπότιτλος 2"/>
          <p:cNvSpPr txBox="1">
            <a:spLocks/>
          </p:cNvSpPr>
          <p:nvPr/>
        </p:nvSpPr>
        <p:spPr>
          <a:xfrm>
            <a:off x="550210" y="4058848"/>
            <a:ext cx="8208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l-GR" sz="2000" b="1" dirty="0">
              <a:solidFill>
                <a:schemeClr val="tx1"/>
              </a:solidFill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9" name="Υπότιτλος 2"/>
          <p:cNvSpPr txBox="1">
            <a:spLocks/>
          </p:cNvSpPr>
          <p:nvPr/>
        </p:nvSpPr>
        <p:spPr>
          <a:xfrm>
            <a:off x="827584" y="4058848"/>
            <a:ext cx="741682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2800" b="1" dirty="0">
              <a:solidFill>
                <a:schemeClr val="tx1"/>
              </a:solidFill>
            </a:endParaRPr>
          </a:p>
        </p:txBody>
      </p:sp>
      <p:sp>
        <p:nvSpPr>
          <p:cNvPr id="11" name="Υπότιτλος 2"/>
          <p:cNvSpPr txBox="1">
            <a:spLocks/>
          </p:cNvSpPr>
          <p:nvPr/>
        </p:nvSpPr>
        <p:spPr>
          <a:xfrm>
            <a:off x="358428" y="4058848"/>
            <a:ext cx="8208912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l-GR" sz="1400" b="1" dirty="0" smtClean="0">
                <a:solidFill>
                  <a:schemeClr val="tx1"/>
                </a:solidFill>
                <a:latin typeface="+mj-lt"/>
              </a:rPr>
              <a:t>Κυριάκος Δρίβας, </a:t>
            </a:r>
          </a:p>
          <a:p>
            <a:pPr algn="l"/>
            <a:r>
              <a:rPr lang="el-GR" sz="1400" b="1" dirty="0" smtClean="0">
                <a:solidFill>
                  <a:schemeClr val="tx1"/>
                </a:solidFill>
                <a:latin typeface="+mj-lt"/>
              </a:rPr>
              <a:t>Μεταδιδακτορικός Ερευνητής</a:t>
            </a:r>
            <a:endParaRPr lang="el-GR" sz="1400" b="1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l-GR" sz="1400" b="1" dirty="0" smtClean="0">
                <a:solidFill>
                  <a:schemeClr val="tx1"/>
                </a:solidFill>
                <a:latin typeface="+mj-lt"/>
              </a:rPr>
              <a:t>Ινστιτούτο </a:t>
            </a:r>
            <a:r>
              <a:rPr lang="el-GR" sz="1400" b="1" dirty="0" err="1">
                <a:solidFill>
                  <a:schemeClr val="tx1"/>
                </a:solidFill>
                <a:latin typeface="+mj-lt"/>
              </a:rPr>
              <a:t>Γεωργοοικονομικών</a:t>
            </a:r>
            <a:r>
              <a:rPr lang="el-GR" sz="1400" b="1" dirty="0">
                <a:solidFill>
                  <a:schemeClr val="tx1"/>
                </a:solidFill>
                <a:latin typeface="+mj-lt"/>
              </a:rPr>
              <a:t> &amp; Κοινωνιολογικών Ερευνών.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+mj-lt"/>
                <a:hlinkClick r:id="rId2"/>
              </a:rPr>
              <a:t>https</a:t>
            </a:r>
            <a:r>
              <a:rPr lang="en-US" sz="1400" b="1" dirty="0">
                <a:solidFill>
                  <a:schemeClr val="tx1"/>
                </a:solidFill>
                <a:latin typeface="+mj-lt"/>
                <a:hlinkClick r:id="rId2"/>
              </a:rPr>
              <a:t>://sites.google.com/site/kyriakosdriv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  <a:hlinkClick r:id="rId2"/>
              </a:rPr>
              <a:t>/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</a:t>
            </a:r>
            <a:endParaRPr lang="el-GR" sz="1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+mj-lt"/>
                <a:hlinkClick r:id="rId3"/>
              </a:rPr>
              <a:t>kdrivas@aua.gr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</a:t>
            </a:r>
            <a:endParaRPr lang="el-GR" sz="1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Εικόνα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45" y="38100"/>
            <a:ext cx="5274310" cy="730250"/>
          </a:xfrm>
          <a:prstGeom prst="rect">
            <a:avLst/>
          </a:prstGeom>
          <a:noFill/>
        </p:spPr>
      </p:pic>
      <p:pic>
        <p:nvPicPr>
          <p:cNvPr id="12" name="Εικόνα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41" y="6187440"/>
            <a:ext cx="5274310" cy="624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1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l-GR" b="1" dirty="0" smtClean="0"/>
              <a:t>Αποτελέσματα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 fontScale="92500"/>
          </a:bodyPr>
          <a:lstStyle/>
          <a:p>
            <a:r>
              <a:rPr lang="el-GR" sz="3600" dirty="0" smtClean="0"/>
              <a:t>Διαπιστώνουμε </a:t>
            </a:r>
            <a:r>
              <a:rPr lang="el-GR" sz="3600" dirty="0"/>
              <a:t>ότι η συσχέτιση μεταξύ εμπορικών σημάτων στην εγχώρια αγορά, από τοπικούς φορείς συσχετίζεται θετικά με ΠΟΠ/ΠΓΕ. </a:t>
            </a:r>
            <a:endParaRPr lang="el-GR" sz="3600" dirty="0" smtClean="0"/>
          </a:p>
          <a:p>
            <a:pPr lvl="1"/>
            <a:r>
              <a:rPr lang="el-GR" dirty="0" smtClean="0"/>
              <a:t>Το </a:t>
            </a:r>
            <a:r>
              <a:rPr lang="el-GR" dirty="0"/>
              <a:t>ίδιο βρίσκουμε για σήματα του ΟΗΙΜ και USPTO, όπου στην τελευταία  δικαιοδοσία τα ΠΟΠ/ΠΓΕ δεν αναγνωρίζονται. 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Τα </a:t>
            </a:r>
            <a:r>
              <a:rPr lang="el-GR" dirty="0"/>
              <a:t>αποτελέσματα αυτά υποδηλώνουν ότι οι ιδιωτικές επενδύσεις στο </a:t>
            </a:r>
            <a:r>
              <a:rPr lang="el-GR" dirty="0" err="1"/>
              <a:t>branding</a:t>
            </a:r>
            <a:r>
              <a:rPr lang="el-GR" dirty="0"/>
              <a:t>/</a:t>
            </a:r>
            <a:r>
              <a:rPr lang="en-US" dirty="0"/>
              <a:t>marketing</a:t>
            </a:r>
            <a:r>
              <a:rPr lang="el-GR" dirty="0"/>
              <a:t>, φαίνεται να είναι συμπληρωματικά και όχι υποκατάστατα</a:t>
            </a:r>
            <a:r>
              <a:rPr lang="el-GR" dirty="0" smtClean="0"/>
              <a:t>.</a:t>
            </a:r>
            <a:endParaRPr lang="el-GR" dirty="0"/>
          </a:p>
          <a:p>
            <a:endParaRPr lang="el-GR" sz="3600" dirty="0"/>
          </a:p>
          <a:p>
            <a:endParaRPr lang="en-US" sz="3600" dirty="0" smtClean="0"/>
          </a:p>
          <a:p>
            <a:endParaRPr lang="el-GR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4942"/>
          </a:xfrm>
        </p:spPr>
        <p:txBody>
          <a:bodyPr>
            <a:noAutofit/>
          </a:bodyPr>
          <a:lstStyle/>
          <a:p>
            <a:pPr lvl="0"/>
            <a:r>
              <a:rPr lang="el-GR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l-GR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υχνότητα </a:t>
            </a:r>
            <a:r>
              <a:rPr lang="el-GR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των ΠΟΠ/ΠΓΕ ανά κατηγορία </a:t>
            </a:r>
            <a:r>
              <a:rPr lang="el-GR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προϊόντος</a:t>
            </a:r>
            <a:endParaRPr lang="el-GR" sz="30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" y="1380499"/>
            <a:ext cx="6336704" cy="5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4942"/>
          </a:xfrm>
        </p:spPr>
        <p:txBody>
          <a:bodyPr>
            <a:noAutofit/>
          </a:bodyPr>
          <a:lstStyle/>
          <a:p>
            <a:r>
              <a:rPr lang="el-GR" sz="3200" b="1" dirty="0" smtClean="0"/>
              <a:t>Συζήτηση</a:t>
            </a:r>
            <a:endParaRPr lang="el-GR" sz="3200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/>
          </a:bodyPr>
          <a:lstStyle/>
          <a:p>
            <a:r>
              <a:rPr lang="el-GR" sz="2800" b="1" dirty="0" smtClean="0"/>
              <a:t>Μελλοντικά βήματα</a:t>
            </a:r>
          </a:p>
          <a:p>
            <a:endParaRPr lang="el-GR" sz="2800" b="1" dirty="0" smtClean="0"/>
          </a:p>
          <a:p>
            <a:r>
              <a:rPr lang="el-GR" sz="2800" b="1" dirty="0" smtClean="0"/>
              <a:t>Εγχειρίδιο επιμόρφωσης</a:t>
            </a:r>
          </a:p>
          <a:p>
            <a:endParaRPr lang="el-GR" sz="2800" b="1" dirty="0" smtClean="0"/>
          </a:p>
          <a:p>
            <a:r>
              <a:rPr lang="el-GR" sz="2800" b="1" dirty="0" smtClean="0"/>
              <a:t>Ερωτηματολόγιο</a:t>
            </a:r>
          </a:p>
          <a:p>
            <a:endParaRPr lang="el-GR" sz="2800" b="1" dirty="0"/>
          </a:p>
          <a:p>
            <a:endParaRPr lang="el-GR" sz="28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730250"/>
            <a:ext cx="8229600" cy="854968"/>
          </a:xfrm>
        </p:spPr>
        <p:txBody>
          <a:bodyPr/>
          <a:lstStyle/>
          <a:p>
            <a:r>
              <a:rPr lang="el-GR" b="1" dirty="0" smtClean="0"/>
              <a:t>Ευχαριστίες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l-GR" dirty="0" smtClean="0"/>
              <a:t>Το </a:t>
            </a:r>
            <a:r>
              <a:rPr lang="el-GR" dirty="0"/>
              <a:t>έργο εντάσσεται στη Πράξη</a:t>
            </a:r>
            <a:r>
              <a:rPr lang="el-GR" i="1" dirty="0"/>
              <a:t> «Εκπόνηση σχεδίων Ερευνητικών &amp; Τεχνολογικών Αναπτυξιακών Έργων Καινοτομίας (</a:t>
            </a:r>
            <a:r>
              <a:rPr lang="el-GR" i="1" dirty="0" err="1"/>
              <a:t>ΑγροΕΤΑΚ</a:t>
            </a:r>
            <a:r>
              <a:rPr lang="el-GR" i="1" dirty="0"/>
              <a:t>)»</a:t>
            </a:r>
            <a:r>
              <a:rPr lang="el-GR" dirty="0"/>
              <a:t> </a:t>
            </a:r>
            <a:r>
              <a:rPr lang="en-US" dirty="0"/>
              <a:t>MIS</a:t>
            </a:r>
            <a:r>
              <a:rPr lang="el-GR" dirty="0"/>
              <a:t> 453350, </a:t>
            </a:r>
            <a:r>
              <a:rPr lang="el-GR" i="1" dirty="0"/>
              <a:t> στο </a:t>
            </a:r>
            <a:r>
              <a:rPr lang="el-GR" dirty="0"/>
              <a:t>πλαίσιο του ΕΠ «</a:t>
            </a:r>
            <a:r>
              <a:rPr lang="en-US" dirty="0"/>
              <a:t>A</a:t>
            </a:r>
            <a:r>
              <a:rPr lang="el-GR" dirty="0"/>
              <a:t>ΝΑΠΤΥΞΗ ΑΝΘΡΩΠΙΝΟΥ ΔΥΝΑΜΙΚΟΥ, (ΕΠΑΝΑΔ,ΕΣΠΑ 2007-2013). Το έργο συγχρηματοδοτείται από το Ευρωπαϊκό Κοινωνικό Ταμείο (ΕΚΤ) και από Εθνικούς πόρους (ΕΣΠΑ 2007-2014), το οποίο συντονίζεται από το ΕΛΓΟ-ΔΗΜΗΤΡΑ,  Ινστιτούτο </a:t>
            </a:r>
            <a:r>
              <a:rPr lang="el-GR" dirty="0" err="1"/>
              <a:t>Γεωργοοικονομικών</a:t>
            </a:r>
            <a:r>
              <a:rPr lang="el-GR" dirty="0"/>
              <a:t> &amp; Κοινωνιολογικών Ερευνών. </a:t>
            </a:r>
            <a:endParaRPr lang="el-GR" dirty="0" smtClean="0"/>
          </a:p>
          <a:p>
            <a:pPr algn="just"/>
            <a:endParaRPr lang="el-GR" dirty="0"/>
          </a:p>
          <a:p>
            <a:pPr marL="0" indent="0">
              <a:buNone/>
            </a:pPr>
            <a:r>
              <a:rPr lang="el-GR" dirty="0" smtClean="0"/>
              <a:t>Υπεύθυνος Παρακολούθησης</a:t>
            </a:r>
            <a:r>
              <a:rPr lang="el-GR" dirty="0"/>
              <a:t>: Δρ Κωνσταντίνος Ηλιόπουλος</a:t>
            </a:r>
          </a:p>
          <a:p>
            <a:pPr algn="just"/>
            <a:endParaRPr lang="el-GR" dirty="0" smtClean="0"/>
          </a:p>
          <a:p>
            <a:pPr algn="just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pPr/>
              <a:t>2</a:t>
            </a:fld>
            <a:endParaRPr lang="el-GR"/>
          </a:p>
        </p:txBody>
      </p:sp>
      <p:pic>
        <p:nvPicPr>
          <p:cNvPr id="5" name="Εικόνα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45" y="0"/>
            <a:ext cx="5274310" cy="730250"/>
          </a:xfrm>
          <a:prstGeom prst="rect">
            <a:avLst/>
          </a:prstGeom>
          <a:noFill/>
        </p:spPr>
      </p:pic>
      <p:pic>
        <p:nvPicPr>
          <p:cNvPr id="6" name="Εικόνα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41" y="6187440"/>
            <a:ext cx="5274310" cy="624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84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l-GR" b="1" dirty="0" smtClean="0"/>
              <a:t>Εισαγωγή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 fontScale="92500" lnSpcReduction="20000"/>
          </a:bodyPr>
          <a:lstStyle/>
          <a:p>
            <a:r>
              <a:rPr lang="el-GR" dirty="0"/>
              <a:t>Η καινοτομική δραστηριότητα και κατ’ επέκταση τεχνολογική πρόοδος είναι ακρογωνιαίος λίθος στην οικονομική ανάπτυξη μιας χώρας</a:t>
            </a:r>
            <a:r>
              <a:rPr lang="el-GR" dirty="0" smtClean="0"/>
              <a:t>.</a:t>
            </a:r>
          </a:p>
          <a:p>
            <a:endParaRPr lang="el-GR" dirty="0" smtClean="0"/>
          </a:p>
          <a:p>
            <a:r>
              <a:rPr lang="el-GR" dirty="0" smtClean="0"/>
              <a:t>Στην </a:t>
            </a:r>
            <a:r>
              <a:rPr lang="el-GR" dirty="0"/>
              <a:t>Ελλάδα ο αγρό-τροφικός τομέας </a:t>
            </a:r>
            <a:r>
              <a:rPr lang="el-GR" dirty="0" smtClean="0"/>
              <a:t>έχει </a:t>
            </a:r>
            <a:r>
              <a:rPr lang="el-GR" dirty="0"/>
              <a:t>αναγνωριστεί ως ένας από τους άξονες </a:t>
            </a:r>
            <a:r>
              <a:rPr lang="el-GR" dirty="0" smtClean="0"/>
              <a:t>προτεραιότητας.</a:t>
            </a:r>
          </a:p>
          <a:p>
            <a:endParaRPr lang="el-GR" dirty="0" smtClean="0"/>
          </a:p>
          <a:p>
            <a:r>
              <a:rPr lang="el-GR" dirty="0"/>
              <a:t>Π</a:t>
            </a:r>
            <a:r>
              <a:rPr lang="el-GR" dirty="0" smtClean="0"/>
              <a:t>ολιτικές </a:t>
            </a:r>
            <a:r>
              <a:rPr lang="el-GR" dirty="0"/>
              <a:t>που υποστηρίζουν την καινοτομική δραστηριότητα μπορούν να έχουν μικρό αντίκτυπο εάν δεν έχουν λάβει υπόψη τους τα Πνευματικά Δικαιώματα Ιδιοκτησίας (ΠΔΙ</a:t>
            </a:r>
            <a:r>
              <a:rPr lang="el-GR" dirty="0" smtClean="0"/>
              <a:t>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94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l-GR" b="1" dirty="0" smtClean="0"/>
              <a:t>Εισαγωγή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/>
              <a:t>Κεφάλαιο </a:t>
            </a:r>
            <a:r>
              <a:rPr lang="el-GR" b="1" dirty="0" smtClean="0"/>
              <a:t>1</a:t>
            </a:r>
            <a:r>
              <a:rPr lang="el-GR" b="1" dirty="0"/>
              <a:t>:</a:t>
            </a:r>
            <a:endParaRPr lang="el-GR" dirty="0"/>
          </a:p>
          <a:p>
            <a:r>
              <a:rPr lang="el-GR" b="1" dirty="0"/>
              <a:t>Η Σχέση των ΔΕ και ΕΣ με Οικονομικά </a:t>
            </a:r>
            <a:r>
              <a:rPr lang="el-GR" b="1" dirty="0" smtClean="0"/>
              <a:t>Στοιχεία</a:t>
            </a:r>
          </a:p>
          <a:p>
            <a:endParaRPr lang="el-GR" b="1" dirty="0"/>
          </a:p>
          <a:p>
            <a:pPr marL="0" indent="0">
              <a:buNone/>
            </a:pPr>
            <a:r>
              <a:rPr lang="el-GR" b="1" dirty="0"/>
              <a:t>Κεφάλαιο </a:t>
            </a:r>
            <a:r>
              <a:rPr lang="el-GR" b="1" dirty="0" smtClean="0"/>
              <a:t>2:</a:t>
            </a:r>
            <a:endParaRPr lang="el-GR" dirty="0"/>
          </a:p>
          <a:p>
            <a:r>
              <a:rPr lang="el-GR" b="1" dirty="0"/>
              <a:t>Η αλληλεπίδραση μεταξύ ΠΟΠ/ΠΓΕ και Εμπορικών Σημάτων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187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9180512" cy="724942"/>
          </a:xfrm>
        </p:spPr>
        <p:txBody>
          <a:bodyPr>
            <a:noAutofit/>
          </a:bodyPr>
          <a:lstStyle/>
          <a:p>
            <a:r>
              <a:rPr lang="el-GR" sz="3600" b="1" dirty="0"/>
              <a:t>Η Σχέση των ΔΕ και ΕΣ με Οικονομικά Στοιχεία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 fontScale="77500" lnSpcReduction="20000"/>
          </a:bodyPr>
          <a:lstStyle/>
          <a:p>
            <a:r>
              <a:rPr lang="el-GR" dirty="0" smtClean="0"/>
              <a:t>Πρώτον</a:t>
            </a:r>
            <a:r>
              <a:rPr lang="el-GR" dirty="0"/>
              <a:t>, η δραστηριότητα τόσο σε ΔΕ και ΕΣ στον Ελληνικό χώρο είναι περιορισμένη και δυστυχώς περιορίζεται στα αστικά κέντρα (Αττική και Θεσσαλονίκη). 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Διαφαίνεται </a:t>
            </a:r>
            <a:r>
              <a:rPr lang="el-GR" dirty="0"/>
              <a:t>να υπάρχει θετική συσχέτιση με τα ΠΔΙ και την αξία του αγρό-τροφικού τομέα. </a:t>
            </a:r>
            <a:endParaRPr lang="el-GR" dirty="0" smtClean="0"/>
          </a:p>
          <a:p>
            <a:pPr lvl="1"/>
            <a:r>
              <a:rPr lang="el-GR" dirty="0" smtClean="0"/>
              <a:t>Τόσο </a:t>
            </a:r>
            <a:r>
              <a:rPr lang="el-GR" dirty="0"/>
              <a:t>σε </a:t>
            </a:r>
            <a:r>
              <a:rPr lang="el-GR" dirty="0" smtClean="0"/>
              <a:t>επίπεδο περιοχών όσο </a:t>
            </a:r>
            <a:r>
              <a:rPr lang="el-GR" dirty="0"/>
              <a:t>και σε επίπεδο εταιρειών. 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Ως </a:t>
            </a:r>
            <a:r>
              <a:rPr lang="el-GR" dirty="0"/>
              <a:t>μελλοντικά βήματα πολιτικής λοιπόν προτείνονται η υποστήριξη και των περιφερειών σε καινοτομική δραστηριότητα και σε επενδύσεις μάρκετινγκ.  </a:t>
            </a:r>
            <a:endParaRPr lang="el-GR" dirty="0" smtClean="0"/>
          </a:p>
          <a:p>
            <a:pPr lvl="1"/>
            <a:r>
              <a:rPr lang="el-GR" dirty="0" smtClean="0"/>
              <a:t>Αν </a:t>
            </a:r>
            <a:r>
              <a:rPr lang="el-GR" dirty="0"/>
              <a:t>και διαφαίνεται να υπάρχει μια «αδύναμη» θετική σχέση μεταξύ ΠΔΙ και οικονομικής αξίας στον αγρό-τροφικό τομέα αυτή πρέπει να ερμηνευθεί με προσοχή ούτος ώστε μελλοντικά βήματα να είναι προς την σωστή κατεύθυνση καινοτομίας και επιχειρηματικότητας.</a:t>
            </a:r>
          </a:p>
        </p:txBody>
      </p:sp>
    </p:spTree>
    <p:extLst>
      <p:ext uri="{BB962C8B-B14F-4D97-AF65-F5344CB8AC3E}">
        <p14:creationId xmlns:p14="http://schemas.microsoft.com/office/powerpoint/2010/main" val="17650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572" y="294221"/>
            <a:ext cx="9144000" cy="724942"/>
          </a:xfrm>
        </p:spPr>
        <p:txBody>
          <a:bodyPr>
            <a:noAutofit/>
          </a:bodyPr>
          <a:lstStyle/>
          <a:p>
            <a:pPr lvl="0"/>
            <a:r>
              <a:rPr lang="el-G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Συχνότητα </a:t>
            </a:r>
            <a:r>
              <a:rPr lang="el-G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Διπλωμάτων Ευρεσιτεχνίας ανά περιοχή </a:t>
            </a:r>
            <a:r>
              <a:rPr lang="el-G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Ελλάδος</a:t>
            </a:r>
            <a:endParaRPr lang="el-GR" sz="3200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sz="3200" dirty="0"/>
          </a:p>
        </p:txBody>
      </p: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" y="1431828"/>
            <a:ext cx="6675401" cy="48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58072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6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/>
          </a:bodyPr>
          <a:lstStyle/>
          <a:p>
            <a:endParaRPr lang="el-GR" sz="3200" dirty="0"/>
          </a:p>
        </p:txBody>
      </p:sp>
      <p:pic>
        <p:nvPicPr>
          <p:cNvPr id="20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" y="1629744"/>
            <a:ext cx="7087483" cy="51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62392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6" name="Τίτλος 1"/>
          <p:cNvSpPr txBox="1">
            <a:spLocks/>
          </p:cNvSpPr>
          <p:nvPr/>
        </p:nvSpPr>
        <p:spPr>
          <a:xfrm>
            <a:off x="11572" y="294221"/>
            <a:ext cx="9144000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Συχνότητα </a:t>
            </a:r>
            <a:r>
              <a:rPr lang="el-G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Εμπορικών Σημάτων </a:t>
            </a:r>
            <a:r>
              <a:rPr lang="el-G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ανά περιοχή Ελλάδος</a:t>
            </a:r>
            <a:endParaRPr lang="el-GR" sz="3200" b="1" dirty="0"/>
          </a:p>
        </p:txBody>
      </p:sp>
    </p:spTree>
    <p:extLst>
      <p:ext uri="{BB962C8B-B14F-4D97-AF65-F5344CB8AC3E}">
        <p14:creationId xmlns:p14="http://schemas.microsoft.com/office/powerpoint/2010/main" val="39932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23528" y="34311"/>
            <a:ext cx="8229600" cy="724942"/>
          </a:xfrm>
        </p:spPr>
        <p:txBody>
          <a:bodyPr>
            <a:noAutofit/>
          </a:bodyPr>
          <a:lstStyle/>
          <a:p>
            <a:r>
              <a:rPr lang="el-GR" sz="3600" dirty="0"/>
              <a:t/>
            </a:r>
            <a:br>
              <a:rPr lang="el-GR" sz="3600" dirty="0"/>
            </a:br>
            <a:r>
              <a:rPr lang="el-GR" sz="3600" b="1" dirty="0"/>
              <a:t>Η αλληλεπίδραση μεταξύ ΠΟΠ/ΠΓΕ και Εμπορικών </a:t>
            </a:r>
            <a:r>
              <a:rPr lang="el-GR" sz="3600" b="1" dirty="0" smtClean="0"/>
              <a:t>Σημάτων</a:t>
            </a:r>
            <a:endParaRPr lang="el-GR" sz="3600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 fontScale="92500" lnSpcReduction="20000"/>
          </a:bodyPr>
          <a:lstStyle/>
          <a:p>
            <a:r>
              <a:rPr lang="el-GR" sz="3600" dirty="0"/>
              <a:t>Το 2010, τα γεωργικά προϊόντα διατροφής που προστατεύονται από το ΓΕ είχαν πωλήσεις στις χώρες της Ευρωπαϊκής Ένωσης (ΕΕ) 54,3 δις € (</a:t>
            </a:r>
            <a:r>
              <a:rPr lang="en-US" sz="3600" dirty="0" err="1"/>
              <a:t>Chever</a:t>
            </a:r>
            <a:r>
              <a:rPr lang="en-US" sz="3600" dirty="0"/>
              <a:t> et al</a:t>
            </a:r>
            <a:r>
              <a:rPr lang="el-GR" sz="3600" dirty="0" smtClean="0"/>
              <a:t>).</a:t>
            </a:r>
          </a:p>
          <a:p>
            <a:endParaRPr lang="el-GR" sz="3600" dirty="0"/>
          </a:p>
          <a:p>
            <a:r>
              <a:rPr lang="el-GR" sz="3600" dirty="0" smtClean="0"/>
              <a:t> </a:t>
            </a:r>
            <a:r>
              <a:rPr lang="el-GR" sz="3600" dirty="0"/>
              <a:t>Αυτό αποτελεί το 5,7% των συνολικών πωλήσεων στον τομέα των τροφίμων και ποτών αφού το συνολικό εκτιμήθηκε σε 956 δις. €</a:t>
            </a:r>
            <a:r>
              <a:rPr lang="el-GR" sz="3600" dirty="0" smtClean="0"/>
              <a:t>.</a:t>
            </a:r>
          </a:p>
          <a:p>
            <a:endParaRPr lang="el-GR" sz="3600" dirty="0" smtClean="0"/>
          </a:p>
          <a:p>
            <a:r>
              <a:rPr lang="el-GR" sz="3600" dirty="0" smtClean="0"/>
              <a:t>Επικεντρωνόμαστε </a:t>
            </a:r>
            <a:r>
              <a:rPr lang="el-GR" sz="3600" dirty="0"/>
              <a:t>σε δεκατρείς ευρωπαϊκές χώρες όπου αντιπροσωπεύουν περίπου το 92% του συνόλου των ΠΟΠ/ΠΓΕ.</a:t>
            </a:r>
            <a:endParaRPr lang="el-GR" sz="3600" dirty="0" smtClean="0"/>
          </a:p>
          <a:p>
            <a:endParaRPr lang="en-US" sz="3600" dirty="0" smtClean="0"/>
          </a:p>
          <a:p>
            <a:endParaRPr lang="el-GR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24942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Frequency </a:t>
            </a: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of PDOs/PGIs by European country (1996-2012).</a:t>
            </a:r>
            <a:endParaRPr lang="el-G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-7493" y="1124744"/>
            <a:ext cx="9144000" cy="5328592"/>
          </a:xfrm>
        </p:spPr>
        <p:txBody>
          <a:bodyPr>
            <a:normAutofit/>
          </a:bodyPr>
          <a:lstStyle/>
          <a:p>
            <a:endParaRPr lang="el-GR" sz="3200" dirty="0"/>
          </a:p>
        </p:txBody>
      </p:sp>
      <p:pic>
        <p:nvPicPr>
          <p:cNvPr id="1025" name="Εικόνα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9" b="16084"/>
          <a:stretch>
            <a:fillRect/>
          </a:stretch>
        </p:blipFill>
        <p:spPr bwMode="auto">
          <a:xfrm>
            <a:off x="395536" y="1239268"/>
            <a:ext cx="7992888" cy="49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476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Θέμα του Office</vt:lpstr>
      <vt:lpstr>PowerPoint Presentation</vt:lpstr>
      <vt:lpstr>Ευχαριστίες</vt:lpstr>
      <vt:lpstr>Εισαγωγή</vt:lpstr>
      <vt:lpstr>Εισαγωγή</vt:lpstr>
      <vt:lpstr>Η Σχέση των ΔΕ και ΕΣ με Οικονομικά Στοιχεία</vt:lpstr>
      <vt:lpstr>Συχνότητα Διπλωμάτων Ευρεσιτεχνίας ανά περιοχή Ελλάδος</vt:lpstr>
      <vt:lpstr>PowerPoint Presentation</vt:lpstr>
      <vt:lpstr> Η αλληλεπίδραση μεταξύ ΠΟΠ/ΠΓΕ και Εμπορικών Σημάτων</vt:lpstr>
      <vt:lpstr>Frequency of PDOs/PGIs by European country (1996-2012).</vt:lpstr>
      <vt:lpstr>Αποτελέσματα</vt:lpstr>
      <vt:lpstr>Συχνότητα των ΠΟΠ/ΠΓΕ ανά κατηγορία προϊόντος</vt:lpstr>
      <vt:lpstr>Συζήτηση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Interplay between PDOs/PGIs and Trademarks</dc:title>
  <dc:creator>aaaaa</dc:creator>
  <cp:lastModifiedBy>kyriakos</cp:lastModifiedBy>
  <cp:revision>21</cp:revision>
  <dcterms:created xsi:type="dcterms:W3CDTF">2015-07-02T05:58:49Z</dcterms:created>
  <dcterms:modified xsi:type="dcterms:W3CDTF">2015-11-02T09:29:16Z</dcterms:modified>
</cp:coreProperties>
</file>