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920EAA-6344-41C7-AB6B-B79909D1F35A}" v="517" dt="2024-03-03T23:07:28.3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26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255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8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2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3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2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7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1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6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8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828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84" r:id="rId8"/>
    <p:sldLayoutId id="2147483685" r:id="rId9"/>
    <p:sldLayoutId id="2147483686" r:id="rId10"/>
    <p:sldLayoutId id="2147483694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77BCF1F-1E1C-40E7-A7B1-3F567EA7B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75316" y="1436914"/>
            <a:ext cx="4516583" cy="2939143"/>
          </a:xfrm>
        </p:spPr>
        <p:txBody>
          <a:bodyPr anchor="t">
            <a:normAutofit/>
          </a:bodyPr>
          <a:lstStyle/>
          <a:p>
            <a:pPr algn="r"/>
            <a:r>
              <a:rPr lang="es-ES" sz="2300"/>
              <a:t>Modelo de segmentación de clientes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70702" y="5165775"/>
            <a:ext cx="4521197" cy="890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s-ES" dirty="0" err="1"/>
              <a:t>Jose</a:t>
            </a:r>
            <a:r>
              <a:rPr lang="es-ES" dirty="0"/>
              <a:t> Ripoll Pina</a:t>
            </a:r>
          </a:p>
          <a:p>
            <a:pPr algn="r"/>
            <a:r>
              <a:rPr lang="es-ES" dirty="0" err="1"/>
              <a:t>Bootcamp</a:t>
            </a:r>
            <a:r>
              <a:rPr lang="es-ES" dirty="0"/>
              <a:t> DS NOv23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44ECD5E8-3FCB-41DC-8B77-590D5265A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9529" y="3026358"/>
            <a:ext cx="3745582" cy="3917703"/>
          </a:xfrm>
          <a:custGeom>
            <a:avLst/>
            <a:gdLst>
              <a:gd name="connsiteX0" fmla="*/ 0 w 1369143"/>
              <a:gd name="connsiteY0" fmla="*/ 0 h 1229160"/>
              <a:gd name="connsiteX1" fmla="*/ 1369143 w 1369143"/>
              <a:gd name="connsiteY1" fmla="*/ 0 h 1229160"/>
              <a:gd name="connsiteX2" fmla="*/ 1369143 w 1369143"/>
              <a:gd name="connsiteY2" fmla="*/ 1229160 h 1229160"/>
              <a:gd name="connsiteX3" fmla="*/ 0 w 1369143"/>
              <a:gd name="connsiteY3" fmla="*/ 1229160 h 1229160"/>
              <a:gd name="connsiteX4" fmla="*/ 0 w 1369143"/>
              <a:gd name="connsiteY4" fmla="*/ 0 h 1229160"/>
              <a:gd name="connsiteX0" fmla="*/ 0 w 1369143"/>
              <a:gd name="connsiteY0" fmla="*/ 0 h 1229160"/>
              <a:gd name="connsiteX1" fmla="*/ 1369143 w 1369143"/>
              <a:gd name="connsiteY1" fmla="*/ 0 h 1229160"/>
              <a:gd name="connsiteX2" fmla="*/ 0 w 1369143"/>
              <a:gd name="connsiteY2" fmla="*/ 1229160 h 1229160"/>
              <a:gd name="connsiteX3" fmla="*/ 0 w 1369143"/>
              <a:gd name="connsiteY3" fmla="*/ 0 h 122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9143" h="1229160">
                <a:moveTo>
                  <a:pt x="0" y="0"/>
                </a:moveTo>
                <a:lnTo>
                  <a:pt x="1369143" y="0"/>
                </a:lnTo>
                <a:lnTo>
                  <a:pt x="0" y="12291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CE001FA-02B8-4073-B3B1-6BB414E19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29" y="3026358"/>
            <a:ext cx="3745582" cy="3917703"/>
          </a:xfrm>
          <a:custGeom>
            <a:avLst/>
            <a:gdLst>
              <a:gd name="connsiteX0" fmla="*/ 3745582 w 3745582"/>
              <a:gd name="connsiteY0" fmla="*/ 0 h 3917703"/>
              <a:gd name="connsiteX1" fmla="*/ 3745582 w 3745582"/>
              <a:gd name="connsiteY1" fmla="*/ 3917703 h 3917703"/>
              <a:gd name="connsiteX2" fmla="*/ 0 w 3745582"/>
              <a:gd name="connsiteY2" fmla="*/ 3917703 h 3917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5582" h="3917703">
                <a:moveTo>
                  <a:pt x="3745582" y="0"/>
                </a:moveTo>
                <a:lnTo>
                  <a:pt x="3745582" y="3917703"/>
                </a:lnTo>
                <a:lnTo>
                  <a:pt x="0" y="3917703"/>
                </a:lnTo>
                <a:close/>
              </a:path>
            </a:pathLst>
          </a:custGeom>
          <a:blipFill dpi="0" rotWithShape="0">
            <a:blip r:embed="rId2">
              <a:alphaModFix amt="9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40000" sy="4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Patrones coloridos en el cielo">
            <a:extLst>
              <a:ext uri="{FF2B5EF4-FFF2-40B4-BE49-F238E27FC236}">
                <a16:creationId xmlns:a16="http://schemas.microsoft.com/office/drawing/2014/main" id="{C46640CB-6E8B-D8A8-074F-48EAE8C0C7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64" r="-2" b="9539"/>
          <a:stretch/>
        </p:blipFill>
        <p:spPr>
          <a:xfrm>
            <a:off x="800101" y="3156745"/>
            <a:ext cx="5275114" cy="297167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DDD66E1-3885-409E-A90C-365AFEC05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986775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3226DE-7000-4FAF-BE14-E3C3CE373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233AC3-4E84-4387-AAFF-A500B445A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884" y="0"/>
            <a:ext cx="12196884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000D408D-84C2-4911-89AE-8BBD2C54A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884" y="3058886"/>
            <a:ext cx="3831080" cy="3799114"/>
          </a:xfrm>
          <a:custGeom>
            <a:avLst/>
            <a:gdLst>
              <a:gd name="connsiteX0" fmla="*/ 0 w 6918934"/>
              <a:gd name="connsiteY0" fmla="*/ 0 h 6861203"/>
              <a:gd name="connsiteX1" fmla="*/ 6918934 w 6918934"/>
              <a:gd name="connsiteY1" fmla="*/ 0 h 6861203"/>
              <a:gd name="connsiteX2" fmla="*/ 6918934 w 6918934"/>
              <a:gd name="connsiteY2" fmla="*/ 6861203 h 6861203"/>
              <a:gd name="connsiteX3" fmla="*/ 0 w 6918934"/>
              <a:gd name="connsiteY3" fmla="*/ 6861203 h 6861203"/>
              <a:gd name="connsiteX4" fmla="*/ 0 w 6918934"/>
              <a:gd name="connsiteY4" fmla="*/ 0 h 6861203"/>
              <a:gd name="connsiteX0" fmla="*/ 0 w 6918934"/>
              <a:gd name="connsiteY0" fmla="*/ 0 h 6861203"/>
              <a:gd name="connsiteX1" fmla="*/ 6918934 w 6918934"/>
              <a:gd name="connsiteY1" fmla="*/ 6861203 h 6861203"/>
              <a:gd name="connsiteX2" fmla="*/ 0 w 6918934"/>
              <a:gd name="connsiteY2" fmla="*/ 6861203 h 6861203"/>
              <a:gd name="connsiteX3" fmla="*/ 0 w 6918934"/>
              <a:gd name="connsiteY3" fmla="*/ 0 h 686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934" h="6861203">
                <a:moveTo>
                  <a:pt x="0" y="0"/>
                </a:moveTo>
                <a:lnTo>
                  <a:pt x="6918934" y="6861203"/>
                </a:lnTo>
                <a:lnTo>
                  <a:pt x="0" y="686120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99C0D10-35E6-46AC-A9BC-C31599F54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1655" y="0"/>
            <a:ext cx="4920343" cy="4920343"/>
          </a:xfrm>
          <a:custGeom>
            <a:avLst/>
            <a:gdLst>
              <a:gd name="connsiteX0" fmla="*/ 0 w 4920343"/>
              <a:gd name="connsiteY0" fmla="*/ 0 h 4920343"/>
              <a:gd name="connsiteX1" fmla="*/ 4920343 w 4920343"/>
              <a:gd name="connsiteY1" fmla="*/ 0 h 4920343"/>
              <a:gd name="connsiteX2" fmla="*/ 4920343 w 4920343"/>
              <a:gd name="connsiteY2" fmla="*/ 4920343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0343" h="4920343">
                <a:moveTo>
                  <a:pt x="0" y="0"/>
                </a:moveTo>
                <a:lnTo>
                  <a:pt x="4920343" y="0"/>
                </a:lnTo>
                <a:lnTo>
                  <a:pt x="4920343" y="4920343"/>
                </a:lnTo>
                <a:close/>
              </a:path>
            </a:pathLst>
          </a:custGeom>
          <a:blipFill dpi="0" rotWithShape="0">
            <a:blip r:embed="rId4">
              <a:alphaModFix amt="9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tile tx="0" ty="0" sx="40000" sy="4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6259759-A9F9-4D41-AF92-198AAC53F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195" y="1374192"/>
            <a:ext cx="9443611" cy="4154323"/>
          </a:xfrm>
          <a:prstGeom prst="rect">
            <a:avLst/>
          </a:prstGeom>
          <a:ln w="38100">
            <a:noFill/>
          </a:ln>
          <a:effectLst>
            <a:outerShdw dist="1651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EB4459-1E40-25C1-5941-B3F4BF3B0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74" y="1828800"/>
            <a:ext cx="8273442" cy="19359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130000"/>
              </a:lnSpc>
            </a:pPr>
            <a:r>
              <a:rPr lang="en-US" sz="3600" spc="1300" dirty="0" err="1"/>
              <a:t>REsultado</a:t>
            </a:r>
            <a:r>
              <a:rPr lang="en-US" sz="3600" spc="1300" dirty="0"/>
              <a:t> y </a:t>
            </a:r>
            <a:r>
              <a:rPr lang="en-US" sz="3600" spc="1300" dirty="0" err="1"/>
              <a:t>análisis</a:t>
            </a:r>
            <a:r>
              <a:rPr lang="en-US" sz="3600" spc="1300" dirty="0"/>
              <a:t> del </a:t>
            </a:r>
            <a:r>
              <a:rPr lang="en-US" sz="3600" spc="1300" dirty="0" err="1"/>
              <a:t>modelo</a:t>
            </a:r>
          </a:p>
        </p:txBody>
      </p:sp>
    </p:spTree>
    <p:extLst>
      <p:ext uri="{BB962C8B-B14F-4D97-AF65-F5344CB8AC3E}">
        <p14:creationId xmlns:p14="http://schemas.microsoft.com/office/powerpoint/2010/main" val="3490560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386851BD-2AA0-2228-CBB7-C69FCE224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879" y="0"/>
            <a:ext cx="9266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9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7C22088B-8B53-8D7B-88F9-FA5414C06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9" y="0"/>
            <a:ext cx="12061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77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CED7A639-9F9C-DC42-74D7-1D14C970F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956771"/>
              </p:ext>
            </p:extLst>
          </p:nvPr>
        </p:nvGraphicFramePr>
        <p:xfrm>
          <a:off x="2011680" y="1887788"/>
          <a:ext cx="81686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364">
                  <a:extLst>
                    <a:ext uri="{9D8B030D-6E8A-4147-A177-3AD203B41FA5}">
                      <a16:colId xmlns:a16="http://schemas.microsoft.com/office/drawing/2014/main" val="1675886446"/>
                    </a:ext>
                  </a:extLst>
                </a:gridCol>
                <a:gridCol w="3034952">
                  <a:extLst>
                    <a:ext uri="{9D8B030D-6E8A-4147-A177-3AD203B41FA5}">
                      <a16:colId xmlns:a16="http://schemas.microsoft.com/office/drawing/2014/main" val="2012850882"/>
                    </a:ext>
                  </a:extLst>
                </a:gridCol>
                <a:gridCol w="2042158">
                  <a:extLst>
                    <a:ext uri="{9D8B030D-6E8A-4147-A177-3AD203B41FA5}">
                      <a16:colId xmlns:a16="http://schemas.microsoft.com/office/drawing/2014/main" val="3310274758"/>
                    </a:ext>
                  </a:extLst>
                </a:gridCol>
                <a:gridCol w="2042158">
                  <a:extLst>
                    <a:ext uri="{9D8B030D-6E8A-4147-A177-3AD203B41FA5}">
                      <a16:colId xmlns:a16="http://schemas.microsoft.com/office/drawing/2014/main" val="1188465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err="1"/>
                        <a:t>Cluster</a:t>
                      </a:r>
                      <a:endParaRPr lang="es-E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Customer_Age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Order_Quantity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308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29.69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157.97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5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31.61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22.74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233.91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132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191.73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52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35.23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1546.53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3921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EC725E6F-13D5-1747-6F36-20EB59C5C034}"/>
              </a:ext>
            </a:extLst>
          </p:cNvPr>
          <p:cNvSpPr txBox="1"/>
          <p:nvPr/>
        </p:nvSpPr>
        <p:spPr>
          <a:xfrm>
            <a:off x="1598685" y="678229"/>
            <a:ext cx="888158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dirty="0"/>
              <a:t>Centroides e interpretación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79AE96B-CF38-4897-8BAF-BBA638A80D4E}"/>
              </a:ext>
            </a:extLst>
          </p:cNvPr>
          <p:cNvSpPr txBox="1"/>
          <p:nvPr/>
        </p:nvSpPr>
        <p:spPr>
          <a:xfrm>
            <a:off x="1162679" y="4133973"/>
            <a:ext cx="1030263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s-ES" b="1" dirty="0" err="1"/>
              <a:t>Cluster</a:t>
            </a:r>
            <a:r>
              <a:rPr lang="es-ES" b="1" dirty="0"/>
              <a:t> 0:</a:t>
            </a:r>
            <a:r>
              <a:rPr lang="es-ES" dirty="0"/>
              <a:t> Jóvenes con compras moderadas y contribución de beneficio modesta.</a:t>
            </a:r>
          </a:p>
          <a:p>
            <a:pPr>
              <a:buFont typeface=""/>
              <a:buChar char="•"/>
            </a:pPr>
            <a:r>
              <a:rPr lang="es-ES" b="1" dirty="0" err="1"/>
              <a:t>Cluster</a:t>
            </a:r>
            <a:r>
              <a:rPr lang="es-ES" b="1" dirty="0"/>
              <a:t> 1:</a:t>
            </a:r>
            <a:r>
              <a:rPr lang="es-ES" dirty="0"/>
              <a:t> Jóvenes adultos que compran en grandes cantidades pero con un beneficio moderado.</a:t>
            </a:r>
          </a:p>
          <a:p>
            <a:pPr>
              <a:buFont typeface=""/>
              <a:buChar char="•"/>
            </a:pPr>
            <a:r>
              <a:rPr lang="es-ES" b="1" dirty="0" err="1"/>
              <a:t>Cluster</a:t>
            </a:r>
            <a:r>
              <a:rPr lang="es-ES" b="1" dirty="0"/>
              <a:t> 2:</a:t>
            </a:r>
            <a:r>
              <a:rPr lang="es-ES" dirty="0"/>
              <a:t> Adultos de mediana edad con un volumen de compra y un beneficio promedio.</a:t>
            </a:r>
          </a:p>
          <a:p>
            <a:pPr>
              <a:buFont typeface=""/>
              <a:buChar char="•"/>
            </a:pPr>
            <a:r>
              <a:rPr lang="es-ES" b="1" dirty="0" err="1"/>
              <a:t>Cluster</a:t>
            </a:r>
            <a:r>
              <a:rPr lang="es-ES" b="1" dirty="0"/>
              <a:t> 3:</a:t>
            </a:r>
            <a:r>
              <a:rPr lang="es-ES" dirty="0"/>
              <a:t> Un grupo interesante de adultos jóvenes que, aunque compran pocas unidades, generan un beneficio muy alto.</a:t>
            </a:r>
          </a:p>
        </p:txBody>
      </p:sp>
    </p:spTree>
    <p:extLst>
      <p:ext uri="{BB962C8B-B14F-4D97-AF65-F5344CB8AC3E}">
        <p14:creationId xmlns:p14="http://schemas.microsoft.com/office/powerpoint/2010/main" val="240988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366F5-1F0F-5F6E-5EEC-69059E8E6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867" y="656478"/>
            <a:ext cx="10357666" cy="1270362"/>
          </a:xfrm>
        </p:spPr>
        <p:txBody>
          <a:bodyPr/>
          <a:lstStyle/>
          <a:p>
            <a:r>
              <a:rPr lang="es-ES" dirty="0"/>
              <a:t>evolución de ingresos en un marco temporal</a:t>
            </a:r>
          </a:p>
          <a:p>
            <a:endParaRPr lang="es-ES" dirty="0"/>
          </a:p>
        </p:txBody>
      </p:sp>
      <p:pic>
        <p:nvPicPr>
          <p:cNvPr id="7" name="Marcador de contenido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8BE9CD3-4DBD-1A5A-2417-A2331AE1A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033" y="1290917"/>
            <a:ext cx="9731813" cy="4843183"/>
          </a:xfrm>
        </p:spPr>
      </p:pic>
    </p:spTree>
    <p:extLst>
      <p:ext uri="{BB962C8B-B14F-4D97-AF65-F5344CB8AC3E}">
        <p14:creationId xmlns:p14="http://schemas.microsoft.com/office/powerpoint/2010/main" val="287190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FB218D5-4113-4932-85E2-DDB688509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910699-0CD1-98E4-E113-32136F6DF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420482"/>
            <a:ext cx="7638222" cy="269431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600" spc="1300" dirty="0" err="1"/>
              <a:t>análisis</a:t>
            </a:r>
            <a:r>
              <a:rPr lang="en-US" sz="3600" spc="1300" dirty="0"/>
              <a:t> de </a:t>
            </a:r>
            <a:r>
              <a:rPr lang="en-US" sz="3600" spc="1300" dirty="0" err="1"/>
              <a:t>cliente</a:t>
            </a:r>
            <a:endParaRPr lang="en-US" sz="3600" spc="13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3885F2-B999-4FF9-80EA-E2C531C1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1731ED-7FEE-45AA-8D71-B7B63E5ED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242010" y="2749419"/>
            <a:ext cx="949990" cy="41147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D1C8CAD-5C9D-40C7-A67D-24E98048C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52828" y="2930143"/>
            <a:ext cx="5214382" cy="1269732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8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Gráfico, Gráfico de líneas, Histograma&#10;&#10;Descripción generada automáticamente">
            <a:extLst>
              <a:ext uri="{FF2B5EF4-FFF2-40B4-BE49-F238E27FC236}">
                <a16:creationId xmlns:a16="http://schemas.microsoft.com/office/drawing/2014/main" id="{8D39EF51-E46F-4BF1-2323-1FEFF8C72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47" y="1415701"/>
            <a:ext cx="5825886" cy="4114801"/>
          </a:xfrm>
        </p:spPr>
      </p:pic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48E381B3-3FCD-228F-5839-F01CB06E7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431" y="1444859"/>
            <a:ext cx="5965873" cy="405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4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B218D5-4113-4932-85E2-DDB688509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5DFE99-C36B-E8F3-00B5-4F0DC03C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420482"/>
            <a:ext cx="7638222" cy="269431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600" spc="1300" dirty="0" err="1"/>
              <a:t>Análisis</a:t>
            </a:r>
            <a:r>
              <a:rPr lang="en-US" sz="3600" spc="1300" dirty="0"/>
              <a:t> de </a:t>
            </a:r>
            <a:r>
              <a:rPr lang="en-US" sz="3600" spc="1300" dirty="0" err="1"/>
              <a:t>rendimiento</a:t>
            </a:r>
            <a:r>
              <a:rPr lang="en-US" sz="3600" spc="1300" dirty="0"/>
              <a:t> de </a:t>
            </a:r>
            <a:r>
              <a:rPr lang="en-US" sz="3600" spc="1300" dirty="0" err="1"/>
              <a:t>producto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3885F2-B999-4FF9-80EA-E2C531C1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1731ED-7FEE-45AA-8D71-B7B63E5ED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242010" y="2749419"/>
            <a:ext cx="949990" cy="41147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D1C8CAD-5C9D-40C7-A67D-24E98048C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52828" y="2930143"/>
            <a:ext cx="5214382" cy="1269732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12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82D14B1A-CA5C-B3D1-EC78-AC1AA893F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85" y="1873623"/>
            <a:ext cx="5706295" cy="4260477"/>
          </a:xfrm>
        </p:spPr>
      </p:pic>
      <p:pic>
        <p:nvPicPr>
          <p:cNvPr id="5" name="Imagen 4" descr="Gráfico, Gráfico de barras, Gráfico en cascada&#10;&#10;Descripción generada automáticamente">
            <a:extLst>
              <a:ext uri="{FF2B5EF4-FFF2-40B4-BE49-F238E27FC236}">
                <a16:creationId xmlns:a16="http://schemas.microsoft.com/office/drawing/2014/main" id="{B515B6F5-DE63-2FE7-F50A-F9B34D207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344" y="1870682"/>
            <a:ext cx="5596079" cy="42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B218D5-4113-4932-85E2-DDB688509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787C93-D7A6-2BC0-ADCD-DB0B5CB08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420482"/>
            <a:ext cx="7638222" cy="269431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600" spc="1300" dirty="0" err="1"/>
              <a:t>Aspectos</a:t>
            </a:r>
            <a:r>
              <a:rPr lang="en-US" sz="3600" spc="1300" dirty="0"/>
              <a:t> </a:t>
            </a:r>
            <a:r>
              <a:rPr lang="en-US" sz="3600" spc="1300" dirty="0" err="1"/>
              <a:t>técnicos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3885F2-B999-4FF9-80EA-E2C531C1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1731ED-7FEE-45AA-8D71-B7B63E5ED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242010" y="2749419"/>
            <a:ext cx="949990" cy="41147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D1C8CAD-5C9D-40C7-A67D-24E98048C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52828" y="2930143"/>
            <a:ext cx="5214382" cy="1269732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4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lendario&#10;&#10;Descripción generada automáticamente">
            <a:extLst>
              <a:ext uri="{FF2B5EF4-FFF2-40B4-BE49-F238E27FC236}">
                <a16:creationId xmlns:a16="http://schemas.microsoft.com/office/drawing/2014/main" id="{A6455D6A-EA70-0AFB-ABBF-0E214376A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525" y="0"/>
            <a:ext cx="7638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33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3304DA67-958A-1A5A-C33E-7F155EE23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74" y="0"/>
            <a:ext cx="108928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1298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VeniceBeachVTI</vt:lpstr>
      <vt:lpstr>Modelo de segmentación de clientes</vt:lpstr>
      <vt:lpstr>evolución de ingresos en un marco temporal </vt:lpstr>
      <vt:lpstr>análisis de cliente</vt:lpstr>
      <vt:lpstr>Presentación de PowerPoint</vt:lpstr>
      <vt:lpstr>Análisis de rendimiento de producto</vt:lpstr>
      <vt:lpstr>Presentación de PowerPoint</vt:lpstr>
      <vt:lpstr>Aspectos técnicos</vt:lpstr>
      <vt:lpstr>Presentación de PowerPoint</vt:lpstr>
      <vt:lpstr>Presentación de PowerPoint</vt:lpstr>
      <vt:lpstr>REsultado y análisis del modelo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157</cp:revision>
  <dcterms:created xsi:type="dcterms:W3CDTF">2024-03-03T22:27:05Z</dcterms:created>
  <dcterms:modified xsi:type="dcterms:W3CDTF">2024-03-03T23:08:02Z</dcterms:modified>
</cp:coreProperties>
</file>