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handoutMasterIdLst>
    <p:handoutMasterId r:id="rId45"/>
  </p:handoutMasterIdLst>
  <p:sldIdLst>
    <p:sldId id="256" r:id="rId4"/>
    <p:sldId id="277" r:id="rId5"/>
    <p:sldId id="278" r:id="rId6"/>
    <p:sldId id="274" r:id="rId7"/>
    <p:sldId id="258" r:id="rId8"/>
    <p:sldId id="273" r:id="rId9"/>
    <p:sldId id="259" r:id="rId10"/>
    <p:sldId id="260" r:id="rId11"/>
    <p:sldId id="261" r:id="rId12"/>
    <p:sldId id="264" r:id="rId13"/>
    <p:sldId id="262" r:id="rId14"/>
    <p:sldId id="26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5" r:id="rId24"/>
    <p:sldId id="276" r:id="rId25"/>
    <p:sldId id="279" r:id="rId26"/>
    <p:sldId id="280" r:id="rId27"/>
    <p:sldId id="281" r:id="rId28"/>
    <p:sldId id="287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-4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36A66-C406-4E05-835F-45A9F305F6A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9997A-934F-4864-AAFD-0301FAB49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3413" y="1458913"/>
            <a:ext cx="7870825" cy="1524000"/>
          </a:xfrm>
        </p:spPr>
        <p:txBody>
          <a:bodyPr anchor="b"/>
          <a:lstStyle>
            <a:lvl1pPr algn="l">
              <a:defRPr sz="4500"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3413" y="3173413"/>
            <a:ext cx="7870825" cy="1270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7E002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24580" name="Picture 4" descr="logo_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506413"/>
            <a:ext cx="79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 descr="gol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6286500"/>
            <a:ext cx="83153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 descr="logo_u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219825"/>
            <a:ext cx="285115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7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7325" y="706438"/>
            <a:ext cx="1966913" cy="5259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3413" y="706438"/>
            <a:ext cx="5751512" cy="5259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39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788" y="706438"/>
            <a:ext cx="7366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3413" y="1989138"/>
            <a:ext cx="3859212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9138"/>
            <a:ext cx="38592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25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3413" y="1458913"/>
            <a:ext cx="7870825" cy="1524000"/>
          </a:xfrm>
        </p:spPr>
        <p:txBody>
          <a:bodyPr anchor="b"/>
          <a:lstStyle>
            <a:lvl1pPr algn="l">
              <a:defRPr sz="4500"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3413" y="3173413"/>
            <a:ext cx="7870825" cy="1270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7E002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27652" name="Picture 4" descr="logo_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506413"/>
            <a:ext cx="79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22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6053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413" y="2189163"/>
            <a:ext cx="3859212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2189163"/>
            <a:ext cx="3859213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66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4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79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55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24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2905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71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913" y="908050"/>
            <a:ext cx="2009775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3413" y="908050"/>
            <a:ext cx="5880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125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3413" y="1458913"/>
            <a:ext cx="7870825" cy="1524000"/>
          </a:xfrm>
        </p:spPr>
        <p:txBody>
          <a:bodyPr anchor="b"/>
          <a:lstStyle>
            <a:lvl1pPr algn="l">
              <a:defRPr sz="4500"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3413" y="3173413"/>
            <a:ext cx="7870825" cy="1270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7E002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07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66862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413" y="1989138"/>
            <a:ext cx="3859212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9138"/>
            <a:ext cx="3859213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89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23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3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80844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6799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52412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14715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40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7325" y="549275"/>
            <a:ext cx="1966913" cy="5416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3413" y="549275"/>
            <a:ext cx="5751512" cy="5416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213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33413" y="549275"/>
            <a:ext cx="7870825" cy="5416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2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413" y="1989138"/>
            <a:ext cx="3859212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9138"/>
            <a:ext cx="3859213" cy="397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0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9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6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85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231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456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gol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6286500"/>
            <a:ext cx="83153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706438"/>
            <a:ext cx="73660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3413" y="1989138"/>
            <a:ext cx="7870825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9950450" y="64833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616825" y="6372225"/>
            <a:ext cx="889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fld id="{934C6CA8-D978-4252-A35C-77EBD06C58E1}" type="slidenum">
              <a:rPr lang="en-US">
                <a:solidFill>
                  <a:schemeClr val="bg1"/>
                </a:solidFill>
                <a:latin typeface="Verdan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/>
          </a:p>
        </p:txBody>
      </p:sp>
      <p:pic>
        <p:nvPicPr>
          <p:cNvPr id="23559" name="Picture 7" descr="logo_u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506413"/>
            <a:ext cx="79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logo_ua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6219825"/>
            <a:ext cx="285115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rgbClr val="003D6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-"/>
        <a:defRPr sz="2200">
          <a:solidFill>
            <a:srgbClr val="003D6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3D6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3D6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8100" y="908050"/>
            <a:ext cx="73675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3413" y="2189163"/>
            <a:ext cx="7870825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950450" y="64833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616825" y="6372225"/>
            <a:ext cx="889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fld id="{8C7C3277-A09B-441A-97E9-DA4546C2F773}" type="slidenum">
              <a:rPr lang="en-US">
                <a:solidFill>
                  <a:schemeClr val="bg1"/>
                </a:solidFill>
                <a:latin typeface="Verdan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/>
          </a:p>
        </p:txBody>
      </p:sp>
      <p:pic>
        <p:nvPicPr>
          <p:cNvPr id="26630" name="Picture 6" descr="logo_u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506413"/>
            <a:ext cx="79375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3D6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-"/>
        <a:defRPr sz="2400">
          <a:solidFill>
            <a:srgbClr val="003D6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3D6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3D6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549275"/>
            <a:ext cx="7367587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3413" y="1989138"/>
            <a:ext cx="7870825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9950450" y="64833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7616825" y="6372225"/>
            <a:ext cx="889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fld id="{864D0C77-85D8-465D-88C0-8E672709A1BE}" type="slidenum">
              <a:rPr lang="en-US">
                <a:solidFill>
                  <a:schemeClr val="bg1"/>
                </a:solidFill>
                <a:latin typeface="Verdan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rgbClr val="003D6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-"/>
        <a:defRPr sz="2200">
          <a:solidFill>
            <a:srgbClr val="003D6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3D6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3D6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Beyond GWAS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Erik </a:t>
            </a:r>
            <a:r>
              <a:rPr lang="en-US" smtClean="0"/>
              <a:t>Fransen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5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Collapsing</a:t>
            </a:r>
            <a:r>
              <a:rPr lang="nl-BE" dirty="0" smtClean="0"/>
              <a:t> rare </a:t>
            </a:r>
            <a:r>
              <a:rPr lang="nl-BE" dirty="0" err="1" smtClean="0"/>
              <a:t>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Collapsed</a:t>
            </a:r>
            <a:r>
              <a:rPr lang="nl-BE" dirty="0"/>
              <a:t> genotype : </a:t>
            </a:r>
          </a:p>
          <a:p>
            <a:pPr lvl="1"/>
            <a:r>
              <a:rPr lang="nl-BE" dirty="0" smtClean="0"/>
              <a:t>Gene-</a:t>
            </a:r>
            <a:r>
              <a:rPr lang="nl-BE" dirty="0" err="1" smtClean="0"/>
              <a:t>by</a:t>
            </a:r>
            <a:r>
              <a:rPr lang="nl-BE" dirty="0" smtClean="0"/>
              <a:t>-gene </a:t>
            </a:r>
            <a:r>
              <a:rPr lang="nl-BE" dirty="0" err="1" smtClean="0"/>
              <a:t>recoding</a:t>
            </a:r>
            <a:r>
              <a:rPr lang="nl-BE" dirty="0" smtClean="0"/>
              <a:t> genotype</a:t>
            </a:r>
          </a:p>
          <a:p>
            <a:pPr lvl="2"/>
            <a:r>
              <a:rPr lang="nl-BE" dirty="0" err="1" smtClean="0"/>
              <a:t>Any</a:t>
            </a:r>
            <a:r>
              <a:rPr lang="nl-BE" dirty="0" smtClean="0"/>
              <a:t> </a:t>
            </a:r>
            <a:r>
              <a:rPr lang="nl-BE" dirty="0"/>
              <a:t>rare variant present or </a:t>
            </a:r>
            <a:r>
              <a:rPr lang="nl-BE" dirty="0" err="1"/>
              <a:t>not</a:t>
            </a:r>
            <a:r>
              <a:rPr lang="nl-BE" dirty="0"/>
              <a:t> (yes/no)</a:t>
            </a:r>
          </a:p>
          <a:p>
            <a:pPr lvl="1"/>
            <a:r>
              <a:rPr lang="nl-BE" dirty="0" err="1" smtClean="0"/>
              <a:t>Associate</a:t>
            </a:r>
            <a:r>
              <a:rPr lang="nl-BE" dirty="0" smtClean="0"/>
              <a:t> </a:t>
            </a:r>
            <a:r>
              <a:rPr lang="nl-BE" dirty="0" err="1"/>
              <a:t>collapsed</a:t>
            </a:r>
            <a:r>
              <a:rPr lang="nl-BE" dirty="0"/>
              <a:t> GT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phenotype</a:t>
            </a:r>
            <a:endParaRPr lang="nl-BE" dirty="0"/>
          </a:p>
          <a:p>
            <a:pPr lvl="1"/>
            <a:endParaRPr lang="nl-BE" dirty="0" smtClean="0"/>
          </a:p>
          <a:p>
            <a:pPr lvl="1"/>
            <a:endParaRPr lang="nl-BE" dirty="0"/>
          </a:p>
          <a:p>
            <a:pPr lvl="1"/>
            <a:endParaRPr lang="nl-BE" dirty="0" smtClean="0"/>
          </a:p>
          <a:p>
            <a:pPr marL="457200" lvl="1" indent="0">
              <a:buNone/>
            </a:pPr>
            <a:endParaRPr lang="nl-BE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24880"/>
              </p:ext>
            </p:extLst>
          </p:nvPr>
        </p:nvGraphicFramePr>
        <p:xfrm>
          <a:off x="1219200" y="3677920"/>
          <a:ext cx="5867400" cy="165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850"/>
                <a:gridCol w="1466850"/>
                <a:gridCol w="1466850"/>
                <a:gridCol w="14668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No rare</a:t>
                      </a:r>
                      <a:br>
                        <a:rPr lang="nl-BE" dirty="0" smtClean="0"/>
                      </a:br>
                      <a:r>
                        <a:rPr lang="nl-BE" dirty="0" smtClean="0"/>
                        <a:t>variant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At </a:t>
                      </a:r>
                      <a:r>
                        <a:rPr lang="nl-BE" dirty="0" err="1" smtClean="0"/>
                        <a:t>least</a:t>
                      </a:r>
                      <a:r>
                        <a:rPr lang="nl-BE" dirty="0" smtClean="0"/>
                        <a:t> 1 rare variant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850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150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889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65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Burden</a:t>
            </a:r>
            <a:r>
              <a:rPr lang="nl-BE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Test the </a:t>
            </a:r>
            <a:r>
              <a:rPr lang="nl-BE" dirty="0" err="1" smtClean="0"/>
              <a:t>burden</a:t>
            </a:r>
            <a:r>
              <a:rPr lang="nl-BE" dirty="0" smtClean="0"/>
              <a:t> of rare </a:t>
            </a:r>
            <a:r>
              <a:rPr lang="nl-BE" dirty="0" err="1" smtClean="0"/>
              <a:t>variants</a:t>
            </a:r>
            <a:r>
              <a:rPr lang="nl-BE" dirty="0" smtClean="0"/>
              <a:t>: </a:t>
            </a:r>
          </a:p>
          <a:p>
            <a:pPr lvl="1"/>
            <a:r>
              <a:rPr lang="nl-BE" dirty="0" err="1" smtClean="0"/>
              <a:t>Count</a:t>
            </a:r>
            <a:r>
              <a:rPr lang="nl-BE" dirty="0" smtClean="0"/>
              <a:t> #rare </a:t>
            </a:r>
            <a:r>
              <a:rPr lang="nl-BE" dirty="0" err="1" smtClean="0"/>
              <a:t>variants</a:t>
            </a:r>
            <a:r>
              <a:rPr lang="nl-BE" dirty="0" smtClean="0"/>
              <a:t> </a:t>
            </a:r>
            <a:r>
              <a:rPr lang="nl-BE" dirty="0" err="1" smtClean="0"/>
              <a:t>within</a:t>
            </a:r>
            <a:r>
              <a:rPr lang="nl-BE" dirty="0" smtClean="0"/>
              <a:t> </a:t>
            </a:r>
            <a:r>
              <a:rPr lang="nl-BE" dirty="0" err="1" smtClean="0"/>
              <a:t>each</a:t>
            </a:r>
            <a:r>
              <a:rPr lang="nl-BE" dirty="0" smtClean="0"/>
              <a:t> gene</a:t>
            </a:r>
          </a:p>
          <a:p>
            <a:pPr lvl="1"/>
            <a:r>
              <a:rPr lang="nl-BE" dirty="0" err="1" smtClean="0"/>
              <a:t>Associate</a:t>
            </a:r>
            <a:r>
              <a:rPr lang="nl-BE" dirty="0" smtClean="0"/>
              <a:t> #</a:t>
            </a:r>
            <a:r>
              <a:rPr lang="nl-BE" dirty="0" err="1" smtClean="0"/>
              <a:t>variants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phenotype</a:t>
            </a:r>
            <a:endParaRPr lang="nl-B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66" r="17939" b="5114"/>
          <a:stretch/>
        </p:blipFill>
        <p:spPr>
          <a:xfrm>
            <a:off x="2149173" y="3429000"/>
            <a:ext cx="397642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Problem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burden</a:t>
            </a:r>
            <a:r>
              <a:rPr lang="nl-BE" dirty="0" smtClean="0"/>
              <a:t>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Collapsing</a:t>
            </a:r>
            <a:r>
              <a:rPr lang="nl-BE" dirty="0" smtClean="0"/>
              <a:t> &amp; </a:t>
            </a:r>
            <a:r>
              <a:rPr lang="nl-BE" dirty="0" err="1" smtClean="0"/>
              <a:t>burden</a:t>
            </a:r>
            <a:r>
              <a:rPr lang="nl-BE" dirty="0" smtClean="0"/>
              <a:t> test </a:t>
            </a:r>
            <a:r>
              <a:rPr lang="nl-BE" dirty="0" err="1" smtClean="0"/>
              <a:t>assume</a:t>
            </a:r>
            <a:r>
              <a:rPr lang="nl-BE" dirty="0" smtClean="0"/>
              <a:t> </a:t>
            </a:r>
            <a:r>
              <a:rPr lang="nl-BE" dirty="0" err="1" smtClean="0"/>
              <a:t>all</a:t>
            </a:r>
            <a:r>
              <a:rPr lang="nl-BE" dirty="0" smtClean="0"/>
              <a:t> rare </a:t>
            </a:r>
            <a:r>
              <a:rPr lang="nl-BE" dirty="0" err="1" smtClean="0"/>
              <a:t>alleles</a:t>
            </a:r>
            <a:r>
              <a:rPr lang="nl-BE" dirty="0" smtClean="0"/>
              <a:t> act in </a:t>
            </a:r>
            <a:r>
              <a:rPr lang="nl-BE" dirty="0" err="1" smtClean="0"/>
              <a:t>one</a:t>
            </a:r>
            <a:r>
              <a:rPr lang="nl-BE" dirty="0" smtClean="0"/>
              <a:t> </a:t>
            </a:r>
            <a:r>
              <a:rPr lang="nl-BE" dirty="0" err="1" smtClean="0"/>
              <a:t>direction</a:t>
            </a:r>
            <a:endParaRPr lang="nl-BE" dirty="0" smtClean="0"/>
          </a:p>
          <a:p>
            <a:pPr lvl="1"/>
            <a:r>
              <a:rPr lang="nl-BE" dirty="0" err="1" smtClean="0"/>
              <a:t>Assume</a:t>
            </a:r>
            <a:r>
              <a:rPr lang="nl-BE" dirty="0" smtClean="0"/>
              <a:t> </a:t>
            </a:r>
            <a:r>
              <a:rPr lang="nl-BE" dirty="0" err="1" smtClean="0"/>
              <a:t>deleterious</a:t>
            </a:r>
            <a:r>
              <a:rPr lang="nl-BE" dirty="0" smtClean="0"/>
              <a:t> effect</a:t>
            </a:r>
          </a:p>
          <a:p>
            <a:pPr lvl="1"/>
            <a:r>
              <a:rPr lang="nl-BE" dirty="0" err="1" smtClean="0"/>
              <a:t>Ignore</a:t>
            </a:r>
            <a:r>
              <a:rPr lang="nl-BE" dirty="0" smtClean="0"/>
              <a:t> </a:t>
            </a:r>
            <a:r>
              <a:rPr lang="nl-BE" dirty="0" err="1" smtClean="0"/>
              <a:t>neutral</a:t>
            </a:r>
            <a:r>
              <a:rPr lang="nl-BE" dirty="0" smtClean="0"/>
              <a:t>/</a:t>
            </a:r>
            <a:r>
              <a:rPr lang="nl-BE" dirty="0" err="1" smtClean="0"/>
              <a:t>beneficial</a:t>
            </a:r>
            <a:r>
              <a:rPr lang="nl-BE" dirty="0" smtClean="0"/>
              <a:t> </a:t>
            </a:r>
            <a:r>
              <a:rPr lang="nl-BE" dirty="0" err="1" smtClean="0"/>
              <a:t>alleles</a:t>
            </a:r>
            <a:endParaRPr lang="nl-BE" dirty="0" smtClean="0"/>
          </a:p>
          <a:p>
            <a:pPr lvl="1"/>
            <a:r>
              <a:rPr lang="nl-BE" dirty="0" smtClean="0"/>
              <a:t>Controls </a:t>
            </a:r>
            <a:r>
              <a:rPr lang="nl-BE" dirty="0" err="1" smtClean="0"/>
              <a:t>may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enriched</a:t>
            </a:r>
            <a:r>
              <a:rPr lang="nl-BE" dirty="0" smtClean="0"/>
              <a:t> in </a:t>
            </a:r>
            <a:r>
              <a:rPr lang="nl-BE" dirty="0" err="1" smtClean="0"/>
              <a:t>beneficial</a:t>
            </a:r>
            <a:r>
              <a:rPr lang="nl-BE" dirty="0" smtClean="0"/>
              <a:t> </a:t>
            </a:r>
            <a:r>
              <a:rPr lang="nl-BE" dirty="0" err="1" smtClean="0"/>
              <a:t>variants</a:t>
            </a:r>
            <a:endParaRPr lang="nl-B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Non-</a:t>
            </a:r>
            <a:r>
              <a:rPr lang="nl-BE" dirty="0" err="1" smtClean="0"/>
              <a:t>burden</a:t>
            </a:r>
            <a:r>
              <a:rPr lang="nl-BE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Effects</a:t>
            </a:r>
            <a:r>
              <a:rPr lang="nl-BE" dirty="0" smtClean="0"/>
              <a:t> of rare </a:t>
            </a:r>
            <a:r>
              <a:rPr lang="nl-BE" dirty="0" err="1" smtClean="0"/>
              <a:t>alleles</a:t>
            </a:r>
            <a:r>
              <a:rPr lang="nl-BE" dirty="0" smtClean="0"/>
              <a:t> </a:t>
            </a:r>
            <a:r>
              <a:rPr lang="nl-BE" dirty="0" err="1" smtClean="0"/>
              <a:t>represent</a:t>
            </a:r>
            <a:r>
              <a:rPr lang="nl-BE" dirty="0" smtClean="0"/>
              <a:t> a </a:t>
            </a:r>
            <a:r>
              <a:rPr lang="nl-BE" dirty="0" err="1" smtClean="0"/>
              <a:t>distribution</a:t>
            </a:r>
            <a:endParaRPr lang="nl-BE" dirty="0" smtClean="0"/>
          </a:p>
          <a:p>
            <a:pPr lvl="1"/>
            <a:r>
              <a:rPr lang="nl-BE" dirty="0" err="1" smtClean="0"/>
              <a:t>Beneficial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deleterious</a:t>
            </a:r>
            <a:r>
              <a:rPr lang="nl-BE" dirty="0" smtClean="0"/>
              <a:t> </a:t>
            </a:r>
            <a:r>
              <a:rPr lang="nl-BE" dirty="0" err="1" smtClean="0"/>
              <a:t>alleles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6" t="46343" r="18855" b="4855"/>
          <a:stretch/>
        </p:blipFill>
        <p:spPr>
          <a:xfrm>
            <a:off x="2638147" y="3352800"/>
            <a:ext cx="429605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Non-</a:t>
            </a:r>
            <a:r>
              <a:rPr lang="nl-BE" dirty="0" err="1" smtClean="0"/>
              <a:t>burden</a:t>
            </a:r>
            <a:r>
              <a:rPr lang="nl-BE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13" y="1989138"/>
            <a:ext cx="3938587" cy="3976687"/>
          </a:xfrm>
        </p:spPr>
        <p:txBody>
          <a:bodyPr/>
          <a:lstStyle/>
          <a:p>
            <a:r>
              <a:rPr lang="nl-BE" dirty="0" err="1" smtClean="0"/>
              <a:t>Sequence</a:t>
            </a:r>
            <a:r>
              <a:rPr lang="nl-BE" dirty="0" smtClean="0"/>
              <a:t> </a:t>
            </a:r>
            <a:r>
              <a:rPr lang="nl-BE" dirty="0" err="1" smtClean="0"/>
              <a:t>Kernel</a:t>
            </a:r>
            <a:r>
              <a:rPr lang="nl-BE" dirty="0" smtClean="0"/>
              <a:t> </a:t>
            </a:r>
            <a:r>
              <a:rPr lang="nl-BE" dirty="0" err="1" smtClean="0"/>
              <a:t>Association</a:t>
            </a:r>
            <a:r>
              <a:rPr lang="nl-BE" dirty="0" smtClean="0"/>
              <a:t> Test (SKAT)</a:t>
            </a:r>
          </a:p>
          <a:p>
            <a:r>
              <a:rPr lang="nl-BE" dirty="0" err="1" smtClean="0"/>
              <a:t>Estimate</a:t>
            </a:r>
            <a:r>
              <a:rPr lang="nl-BE" dirty="0" smtClean="0"/>
              <a:t> </a:t>
            </a:r>
            <a:r>
              <a:rPr lang="nl-BE" dirty="0" err="1" smtClean="0"/>
              <a:t>allelic</a:t>
            </a:r>
            <a:r>
              <a:rPr lang="nl-BE" dirty="0" smtClean="0"/>
              <a:t> effect </a:t>
            </a:r>
            <a:r>
              <a:rPr lang="nl-BE" dirty="0" err="1" smtClean="0"/>
              <a:t>sizes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all</a:t>
            </a:r>
            <a:r>
              <a:rPr lang="nl-BE" dirty="0" smtClean="0"/>
              <a:t> </a:t>
            </a:r>
            <a:r>
              <a:rPr lang="nl-BE" dirty="0" err="1" smtClean="0"/>
              <a:t>SNPs</a:t>
            </a:r>
            <a:endParaRPr lang="nl-BE" dirty="0" smtClean="0"/>
          </a:p>
          <a:p>
            <a:pPr lvl="1"/>
            <a:r>
              <a:rPr lang="nl-BE" dirty="0" err="1" smtClean="0"/>
              <a:t>Compare</a:t>
            </a:r>
            <a:r>
              <a:rPr lang="nl-BE" dirty="0" smtClean="0"/>
              <a:t> </a:t>
            </a:r>
            <a:r>
              <a:rPr lang="nl-BE" dirty="0" err="1" smtClean="0"/>
              <a:t>distribution</a:t>
            </a:r>
            <a:r>
              <a:rPr lang="nl-BE" dirty="0" smtClean="0"/>
              <a:t> of </a:t>
            </a:r>
            <a:r>
              <a:rPr lang="nl-BE" dirty="0" err="1" smtClean="0"/>
              <a:t>effects</a:t>
            </a:r>
            <a:r>
              <a:rPr lang="nl-BE" dirty="0" smtClean="0"/>
              <a:t> </a:t>
            </a:r>
            <a:r>
              <a:rPr lang="nl-BE" dirty="0" err="1" smtClean="0"/>
              <a:t>between</a:t>
            </a:r>
            <a:r>
              <a:rPr lang="nl-BE" dirty="0" smtClean="0"/>
              <a:t> cases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controls</a:t>
            </a:r>
            <a:endParaRPr lang="nl-BE" dirty="0" smtClean="0"/>
          </a:p>
          <a:p>
            <a:pPr lvl="1"/>
            <a:r>
              <a:rPr lang="nl-BE" dirty="0" err="1" smtClean="0"/>
              <a:t>Collective</a:t>
            </a:r>
            <a:r>
              <a:rPr lang="nl-BE" dirty="0" smtClean="0"/>
              <a:t> effect of </a:t>
            </a:r>
            <a:r>
              <a:rPr lang="nl-BE" dirty="0" err="1" smtClean="0"/>
              <a:t>all</a:t>
            </a:r>
            <a:r>
              <a:rPr lang="nl-BE" dirty="0" smtClean="0"/>
              <a:t> </a:t>
            </a:r>
            <a:r>
              <a:rPr lang="nl-BE" dirty="0" err="1" smtClean="0"/>
              <a:t>SNPs</a:t>
            </a:r>
            <a:r>
              <a:rPr lang="nl-BE" dirty="0" smtClean="0"/>
              <a:t> per gene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" t="46473" r="19221" b="4855"/>
          <a:stretch/>
        </p:blipFill>
        <p:spPr>
          <a:xfrm>
            <a:off x="5410200" y="1600200"/>
            <a:ext cx="2819400" cy="2347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" t="46213" r="19404" b="4984"/>
          <a:stretch/>
        </p:blipFill>
        <p:spPr>
          <a:xfrm>
            <a:off x="5410200" y="3733802"/>
            <a:ext cx="2819400" cy="228599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6629400" y="1676400"/>
            <a:ext cx="76200" cy="411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6629400" y="1676399"/>
            <a:ext cx="0" cy="411480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979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Recent </a:t>
            </a:r>
            <a:r>
              <a:rPr lang="nl-BE" dirty="0" err="1" smtClean="0"/>
              <a:t>results</a:t>
            </a:r>
            <a:r>
              <a:rPr lang="nl-BE" dirty="0" smtClean="0"/>
              <a:t> on rare </a:t>
            </a:r>
            <a:r>
              <a:rPr lang="nl-BE" dirty="0" err="1" smtClean="0"/>
              <a:t>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Require</a:t>
            </a:r>
            <a:r>
              <a:rPr lang="nl-BE" dirty="0" smtClean="0"/>
              <a:t> </a:t>
            </a:r>
            <a:r>
              <a:rPr lang="nl-BE" dirty="0" err="1" smtClean="0"/>
              <a:t>combination</a:t>
            </a:r>
            <a:r>
              <a:rPr lang="nl-BE" dirty="0" smtClean="0"/>
              <a:t> of :</a:t>
            </a:r>
          </a:p>
          <a:p>
            <a:pPr lvl="1"/>
            <a:r>
              <a:rPr lang="nl-BE" dirty="0" smtClean="0"/>
              <a:t>GWAS data</a:t>
            </a:r>
          </a:p>
          <a:p>
            <a:pPr lvl="1"/>
            <a:r>
              <a:rPr lang="nl-BE" dirty="0" err="1" smtClean="0"/>
              <a:t>Whole</a:t>
            </a:r>
            <a:r>
              <a:rPr lang="nl-BE" dirty="0" smtClean="0"/>
              <a:t> </a:t>
            </a:r>
            <a:r>
              <a:rPr lang="nl-BE" dirty="0" err="1" smtClean="0"/>
              <a:t>exome</a:t>
            </a:r>
            <a:r>
              <a:rPr lang="nl-BE" dirty="0" smtClean="0"/>
              <a:t>/</a:t>
            </a:r>
            <a:r>
              <a:rPr lang="nl-BE" dirty="0" err="1" smtClean="0"/>
              <a:t>targeted</a:t>
            </a:r>
            <a:r>
              <a:rPr lang="nl-BE" dirty="0" smtClean="0"/>
              <a:t> </a:t>
            </a:r>
            <a:r>
              <a:rPr lang="nl-BE" dirty="0" err="1" smtClean="0"/>
              <a:t>resequencing</a:t>
            </a:r>
            <a:r>
              <a:rPr lang="nl-BE" dirty="0" smtClean="0"/>
              <a:t>/</a:t>
            </a:r>
            <a:r>
              <a:rPr lang="nl-BE" dirty="0" err="1" smtClean="0"/>
              <a:t>whole</a:t>
            </a:r>
            <a:r>
              <a:rPr lang="nl-BE" dirty="0" smtClean="0"/>
              <a:t> </a:t>
            </a:r>
            <a:r>
              <a:rPr lang="nl-BE" dirty="0" err="1" smtClean="0"/>
              <a:t>genome</a:t>
            </a:r>
            <a:r>
              <a:rPr lang="nl-BE" dirty="0" smtClean="0"/>
              <a:t> </a:t>
            </a:r>
            <a:r>
              <a:rPr lang="nl-BE" dirty="0" err="1" smtClean="0"/>
              <a:t>sequencing</a:t>
            </a:r>
            <a:endParaRPr lang="nl-BE" dirty="0"/>
          </a:p>
          <a:p>
            <a:r>
              <a:rPr lang="nl-BE" dirty="0" err="1" smtClean="0"/>
              <a:t>Often</a:t>
            </a:r>
            <a:endParaRPr lang="nl-BE" dirty="0"/>
          </a:p>
          <a:p>
            <a:pPr lvl="1"/>
            <a:r>
              <a:rPr lang="nl-BE" dirty="0" err="1" smtClean="0"/>
              <a:t>Exome</a:t>
            </a:r>
            <a:r>
              <a:rPr lang="nl-BE" dirty="0" smtClean="0"/>
              <a:t> </a:t>
            </a:r>
            <a:r>
              <a:rPr lang="nl-BE" dirty="0" err="1" smtClean="0"/>
              <a:t>sequencing</a:t>
            </a:r>
            <a:r>
              <a:rPr lang="nl-BE" dirty="0" smtClean="0"/>
              <a:t> form GWAS </a:t>
            </a:r>
            <a:r>
              <a:rPr lang="nl-BE" dirty="0" err="1" smtClean="0"/>
              <a:t>cohorts</a:t>
            </a:r>
            <a:endParaRPr lang="nl-BE" dirty="0" smtClean="0"/>
          </a:p>
          <a:p>
            <a:pPr lvl="1"/>
            <a:r>
              <a:rPr lang="nl-BE" dirty="0" err="1" smtClean="0"/>
              <a:t>Targeted</a:t>
            </a:r>
            <a:r>
              <a:rPr lang="nl-BE" dirty="0" smtClean="0"/>
              <a:t> </a:t>
            </a:r>
            <a:r>
              <a:rPr lang="nl-BE" dirty="0" err="1" smtClean="0"/>
              <a:t>resequencing</a:t>
            </a:r>
            <a:r>
              <a:rPr lang="nl-BE" dirty="0" smtClean="0"/>
              <a:t> of </a:t>
            </a:r>
            <a:r>
              <a:rPr lang="nl-BE" dirty="0" err="1" smtClean="0"/>
              <a:t>previous</a:t>
            </a:r>
            <a:r>
              <a:rPr lang="nl-BE" dirty="0" smtClean="0"/>
              <a:t> GWAS hits</a:t>
            </a:r>
          </a:p>
          <a:p>
            <a:r>
              <a:rPr lang="nl-BE" dirty="0" smtClean="0"/>
              <a:t>N : 5,000 – 10,000</a:t>
            </a:r>
          </a:p>
        </p:txBody>
      </p:sp>
    </p:spTree>
    <p:extLst>
      <p:ext uri="{BB962C8B-B14F-4D97-AF65-F5344CB8AC3E}">
        <p14:creationId xmlns:p14="http://schemas.microsoft.com/office/powerpoint/2010/main" val="11731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Study1 : </a:t>
            </a:r>
            <a:r>
              <a:rPr lang="nl-BE" dirty="0" err="1" smtClean="0"/>
              <a:t>Amino</a:t>
            </a:r>
            <a:r>
              <a:rPr lang="nl-BE" dirty="0" smtClean="0"/>
              <a:t> acid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9 </a:t>
            </a:r>
            <a:r>
              <a:rPr lang="nl-BE" dirty="0" err="1"/>
              <a:t>phenotypes</a:t>
            </a:r>
            <a:r>
              <a:rPr lang="nl-BE" dirty="0"/>
              <a:t> = levels of 9 AA</a:t>
            </a:r>
            <a:endParaRPr lang="en-US" dirty="0"/>
          </a:p>
          <a:p>
            <a:pPr lvl="1"/>
            <a:r>
              <a:rPr lang="nl-BE" dirty="0" smtClean="0"/>
              <a:t>Risk factors </a:t>
            </a:r>
            <a:r>
              <a:rPr lang="nl-BE" dirty="0" err="1" smtClean="0"/>
              <a:t>for</a:t>
            </a:r>
            <a:r>
              <a:rPr lang="nl-BE" dirty="0" smtClean="0"/>
              <a:t> (</a:t>
            </a:r>
            <a:r>
              <a:rPr lang="nl-BE" dirty="0" err="1" smtClean="0"/>
              <a:t>ao.</a:t>
            </a:r>
            <a:r>
              <a:rPr lang="nl-BE" dirty="0" smtClean="0"/>
              <a:t>) T2D, </a:t>
            </a:r>
            <a:r>
              <a:rPr lang="nl-BE" dirty="0" err="1" smtClean="0"/>
              <a:t>Alzheimers</a:t>
            </a:r>
            <a:r>
              <a:rPr lang="nl-BE" dirty="0" smtClean="0"/>
              <a:t>)</a:t>
            </a:r>
          </a:p>
          <a:p>
            <a:pPr lvl="1"/>
            <a:r>
              <a:rPr lang="nl-BE" dirty="0" err="1" smtClean="0"/>
              <a:t>Exome</a:t>
            </a:r>
            <a:r>
              <a:rPr lang="nl-BE" dirty="0" smtClean="0"/>
              <a:t> </a:t>
            </a:r>
            <a:r>
              <a:rPr lang="nl-BE" dirty="0" err="1" smtClean="0"/>
              <a:t>sequencing</a:t>
            </a:r>
            <a:r>
              <a:rPr lang="nl-BE" dirty="0" smtClean="0"/>
              <a:t> on 8,800 ID + GWAS data</a:t>
            </a:r>
          </a:p>
          <a:p>
            <a:r>
              <a:rPr lang="nl-BE" dirty="0" smtClean="0"/>
              <a:t>Single-marker test:</a:t>
            </a:r>
          </a:p>
          <a:p>
            <a:pPr lvl="1"/>
            <a:r>
              <a:rPr lang="nl-BE" dirty="0" smtClean="0"/>
              <a:t>17 </a:t>
            </a:r>
            <a:r>
              <a:rPr lang="nl-BE" dirty="0" err="1" smtClean="0"/>
              <a:t>associations</a:t>
            </a:r>
            <a:r>
              <a:rPr lang="nl-BE" dirty="0" smtClean="0"/>
              <a:t> G-W significant at 12 </a:t>
            </a:r>
            <a:r>
              <a:rPr lang="nl-BE" dirty="0" err="1" smtClean="0"/>
              <a:t>loci</a:t>
            </a:r>
            <a:endParaRPr lang="nl-BE" dirty="0" smtClean="0"/>
          </a:p>
          <a:p>
            <a:pPr lvl="1"/>
            <a:r>
              <a:rPr lang="nl-BE" dirty="0" smtClean="0"/>
              <a:t>3 </a:t>
            </a:r>
            <a:r>
              <a:rPr lang="nl-BE" dirty="0" err="1" smtClean="0"/>
              <a:t>novel</a:t>
            </a:r>
            <a:r>
              <a:rPr lang="nl-BE" dirty="0" smtClean="0"/>
              <a:t> </a:t>
            </a:r>
            <a:r>
              <a:rPr lang="nl-BE" dirty="0" err="1" smtClean="0"/>
              <a:t>loci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1429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Study1 : </a:t>
            </a:r>
            <a:r>
              <a:rPr lang="nl-BE" dirty="0" err="1" smtClean="0"/>
              <a:t>Amino</a:t>
            </a:r>
            <a:r>
              <a:rPr lang="nl-BE" dirty="0" smtClean="0"/>
              <a:t> acid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9 </a:t>
            </a:r>
            <a:r>
              <a:rPr lang="nl-BE" dirty="0" err="1"/>
              <a:t>phenotypes</a:t>
            </a:r>
            <a:r>
              <a:rPr lang="nl-BE" dirty="0"/>
              <a:t> = levels of 9 AA</a:t>
            </a:r>
            <a:endParaRPr lang="en-US" dirty="0"/>
          </a:p>
          <a:p>
            <a:pPr lvl="1"/>
            <a:r>
              <a:rPr lang="nl-BE" dirty="0" smtClean="0"/>
              <a:t>Risk factors </a:t>
            </a:r>
            <a:r>
              <a:rPr lang="nl-BE" dirty="0" err="1" smtClean="0"/>
              <a:t>for</a:t>
            </a:r>
            <a:r>
              <a:rPr lang="nl-BE" dirty="0" smtClean="0"/>
              <a:t> (</a:t>
            </a:r>
            <a:r>
              <a:rPr lang="nl-BE" dirty="0" err="1" smtClean="0"/>
              <a:t>ao.</a:t>
            </a:r>
            <a:r>
              <a:rPr lang="nl-BE" dirty="0" smtClean="0"/>
              <a:t>) T2D, </a:t>
            </a:r>
            <a:r>
              <a:rPr lang="nl-BE" dirty="0" err="1" smtClean="0"/>
              <a:t>Alzheimers</a:t>
            </a:r>
            <a:r>
              <a:rPr lang="nl-BE" dirty="0" smtClean="0"/>
              <a:t>)</a:t>
            </a:r>
          </a:p>
          <a:p>
            <a:pPr lvl="1"/>
            <a:r>
              <a:rPr lang="nl-BE" dirty="0" err="1" smtClean="0"/>
              <a:t>Exome</a:t>
            </a:r>
            <a:r>
              <a:rPr lang="nl-BE" dirty="0" smtClean="0"/>
              <a:t> </a:t>
            </a:r>
            <a:r>
              <a:rPr lang="nl-BE" dirty="0" err="1" smtClean="0"/>
              <a:t>sequencing</a:t>
            </a:r>
            <a:r>
              <a:rPr lang="nl-BE" dirty="0" smtClean="0"/>
              <a:t> on 8,800 ID + GWAS data</a:t>
            </a:r>
          </a:p>
          <a:p>
            <a:r>
              <a:rPr lang="nl-BE" dirty="0" smtClean="0">
                <a:solidFill>
                  <a:schemeClr val="bg1">
                    <a:lumMod val="75000"/>
                  </a:schemeClr>
                </a:solidFill>
              </a:rPr>
              <a:t>Single-marker test</a:t>
            </a:r>
          </a:p>
          <a:p>
            <a:r>
              <a:rPr lang="nl-BE" dirty="0" smtClean="0"/>
              <a:t>Gene-</a:t>
            </a:r>
            <a:r>
              <a:rPr lang="nl-BE" dirty="0" err="1" smtClean="0"/>
              <a:t>based</a:t>
            </a:r>
            <a:r>
              <a:rPr lang="nl-BE" dirty="0" smtClean="0"/>
              <a:t> (SKAT) test</a:t>
            </a:r>
          </a:p>
          <a:p>
            <a:pPr lvl="1"/>
            <a:r>
              <a:rPr lang="nl-BE" dirty="0" smtClean="0"/>
              <a:t>1 </a:t>
            </a:r>
            <a:r>
              <a:rPr lang="nl-BE" dirty="0" err="1" smtClean="0"/>
              <a:t>additional</a:t>
            </a:r>
            <a:r>
              <a:rPr lang="nl-BE" dirty="0" smtClean="0"/>
              <a:t> gene </a:t>
            </a:r>
          </a:p>
          <a:p>
            <a:pPr lvl="1"/>
            <a:r>
              <a:rPr lang="nl-BE" dirty="0" smtClean="0"/>
              <a:t>p=9</a:t>
            </a:r>
            <a:r>
              <a:rPr lang="nl-BE" baseline="30000" dirty="0" smtClean="0"/>
              <a:t>E</a:t>
            </a:r>
            <a:r>
              <a:rPr lang="nl-BE" dirty="0" smtClean="0"/>
              <a:t>-8 on </a:t>
            </a:r>
            <a:r>
              <a:rPr lang="nl-BE" dirty="0" err="1" smtClean="0"/>
              <a:t>aggregated</a:t>
            </a:r>
            <a:r>
              <a:rPr lang="nl-BE" dirty="0" smtClean="0"/>
              <a:t> effect of </a:t>
            </a:r>
            <a:r>
              <a:rPr lang="nl-BE" dirty="0" err="1" smtClean="0"/>
              <a:t>all</a:t>
            </a:r>
            <a:r>
              <a:rPr lang="nl-BE" dirty="0" smtClean="0"/>
              <a:t> </a:t>
            </a:r>
            <a:r>
              <a:rPr lang="nl-BE" dirty="0" err="1" smtClean="0"/>
              <a:t>variants</a:t>
            </a:r>
            <a:endParaRPr lang="nl-BE" dirty="0" smtClean="0"/>
          </a:p>
          <a:p>
            <a:pPr lvl="1"/>
            <a:r>
              <a:rPr lang="nl-BE" dirty="0" smtClean="0"/>
              <a:t>most </a:t>
            </a:r>
            <a:r>
              <a:rPr lang="nl-BE" dirty="0" err="1" smtClean="0"/>
              <a:t>sig</a:t>
            </a:r>
            <a:r>
              <a:rPr lang="nl-BE" dirty="0" smtClean="0"/>
              <a:t>. single SNP:10</a:t>
            </a:r>
            <a:r>
              <a:rPr lang="nl-BE" baseline="30000" dirty="0" smtClean="0"/>
              <a:t>E</a:t>
            </a:r>
            <a:r>
              <a:rPr lang="nl-BE" dirty="0" smtClean="0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10172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Study1 : </a:t>
            </a:r>
            <a:r>
              <a:rPr lang="nl-BE" dirty="0" err="1" smtClean="0"/>
              <a:t>Amino</a:t>
            </a:r>
            <a:r>
              <a:rPr lang="nl-BE" dirty="0" smtClean="0"/>
              <a:t> acid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9 </a:t>
            </a:r>
            <a:r>
              <a:rPr lang="nl-BE" dirty="0" err="1"/>
              <a:t>phenotypes</a:t>
            </a:r>
            <a:r>
              <a:rPr lang="nl-BE" dirty="0"/>
              <a:t> = levels of 9 AA</a:t>
            </a:r>
            <a:endParaRPr lang="en-US" dirty="0"/>
          </a:p>
          <a:p>
            <a:pPr lvl="1"/>
            <a:r>
              <a:rPr lang="nl-BE" dirty="0" smtClean="0"/>
              <a:t>Risk factors </a:t>
            </a:r>
            <a:r>
              <a:rPr lang="nl-BE" dirty="0" err="1" smtClean="0"/>
              <a:t>for</a:t>
            </a:r>
            <a:r>
              <a:rPr lang="nl-BE" dirty="0" smtClean="0"/>
              <a:t> (</a:t>
            </a:r>
            <a:r>
              <a:rPr lang="nl-BE" dirty="0" err="1" smtClean="0"/>
              <a:t>ao.</a:t>
            </a:r>
            <a:r>
              <a:rPr lang="nl-BE" dirty="0" smtClean="0"/>
              <a:t>) T2D, </a:t>
            </a:r>
            <a:r>
              <a:rPr lang="nl-BE" dirty="0" err="1" smtClean="0"/>
              <a:t>Alzheimers</a:t>
            </a:r>
            <a:r>
              <a:rPr lang="nl-BE" dirty="0" smtClean="0"/>
              <a:t>)</a:t>
            </a:r>
          </a:p>
          <a:p>
            <a:pPr lvl="1"/>
            <a:r>
              <a:rPr lang="nl-BE" dirty="0" err="1" smtClean="0"/>
              <a:t>Exome</a:t>
            </a:r>
            <a:r>
              <a:rPr lang="nl-BE" dirty="0" smtClean="0"/>
              <a:t> </a:t>
            </a:r>
            <a:r>
              <a:rPr lang="nl-BE" dirty="0" err="1" smtClean="0"/>
              <a:t>sequencing</a:t>
            </a:r>
            <a:r>
              <a:rPr lang="nl-BE" dirty="0" smtClean="0"/>
              <a:t> on 8,800 ID + GWAS data</a:t>
            </a:r>
          </a:p>
          <a:p>
            <a:r>
              <a:rPr lang="nl-BE" dirty="0" smtClean="0">
                <a:solidFill>
                  <a:schemeClr val="bg1">
                    <a:lumMod val="75000"/>
                  </a:schemeClr>
                </a:solidFill>
              </a:rPr>
              <a:t>Single-marker test</a:t>
            </a:r>
          </a:p>
          <a:p>
            <a:r>
              <a:rPr lang="nl-BE" dirty="0" smtClean="0">
                <a:solidFill>
                  <a:schemeClr val="bg1">
                    <a:lumMod val="75000"/>
                  </a:schemeClr>
                </a:solidFill>
              </a:rPr>
              <a:t>Gene-</a:t>
            </a:r>
            <a:r>
              <a:rPr lang="nl-BE" dirty="0" err="1" smtClean="0">
                <a:solidFill>
                  <a:schemeClr val="bg1">
                    <a:lumMod val="75000"/>
                  </a:schemeClr>
                </a:solidFill>
              </a:rPr>
              <a:t>based</a:t>
            </a:r>
            <a:r>
              <a:rPr lang="nl-BE" dirty="0" smtClean="0">
                <a:solidFill>
                  <a:schemeClr val="bg1">
                    <a:lumMod val="75000"/>
                  </a:schemeClr>
                </a:solidFill>
              </a:rPr>
              <a:t> (SKAT) test</a:t>
            </a:r>
          </a:p>
          <a:p>
            <a:r>
              <a:rPr lang="nl-BE" dirty="0" smtClean="0"/>
              <a:t>Missing </a:t>
            </a:r>
            <a:r>
              <a:rPr lang="nl-BE" dirty="0" err="1" smtClean="0"/>
              <a:t>heritability</a:t>
            </a:r>
            <a:r>
              <a:rPr lang="nl-BE" dirty="0" smtClean="0"/>
              <a:t>?</a:t>
            </a:r>
          </a:p>
          <a:p>
            <a:pPr lvl="1"/>
            <a:r>
              <a:rPr lang="nl-BE" dirty="0" smtClean="0"/>
              <a:t>Common </a:t>
            </a:r>
            <a:r>
              <a:rPr lang="nl-BE" dirty="0" err="1" smtClean="0"/>
              <a:t>variants</a:t>
            </a:r>
            <a:r>
              <a:rPr lang="nl-BE" dirty="0" smtClean="0"/>
              <a:t> (GWAS) : 6%</a:t>
            </a:r>
          </a:p>
          <a:p>
            <a:pPr lvl="1"/>
            <a:r>
              <a:rPr lang="nl-BE" dirty="0" smtClean="0"/>
              <a:t>Plus rare </a:t>
            </a:r>
            <a:r>
              <a:rPr lang="nl-BE" dirty="0" err="1" smtClean="0"/>
              <a:t>variants</a:t>
            </a:r>
            <a:r>
              <a:rPr lang="nl-BE" dirty="0" smtClean="0"/>
              <a:t> (</a:t>
            </a:r>
            <a:r>
              <a:rPr lang="nl-BE" dirty="0" err="1" smtClean="0"/>
              <a:t>exome</a:t>
            </a:r>
            <a:r>
              <a:rPr lang="nl-BE" dirty="0" smtClean="0"/>
              <a:t>) : 15-20%</a:t>
            </a:r>
          </a:p>
        </p:txBody>
      </p:sp>
    </p:spTree>
    <p:extLst>
      <p:ext uri="{BB962C8B-B14F-4D97-AF65-F5344CB8AC3E}">
        <p14:creationId xmlns:p14="http://schemas.microsoft.com/office/powerpoint/2010/main" val="9930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Study</a:t>
            </a:r>
            <a:r>
              <a:rPr lang="nl-BE" dirty="0" smtClean="0"/>
              <a:t> 2 : Type2 diabetes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Meta-analysis of 23k cases </a:t>
            </a:r>
            <a:r>
              <a:rPr lang="nl-BE" dirty="0" err="1" smtClean="0"/>
              <a:t>and</a:t>
            </a:r>
            <a:r>
              <a:rPr lang="nl-BE" dirty="0" smtClean="0"/>
              <a:t> 40k </a:t>
            </a:r>
            <a:r>
              <a:rPr lang="nl-BE" dirty="0" err="1" smtClean="0"/>
              <a:t>controls</a:t>
            </a:r>
            <a:endParaRPr lang="nl-BE" dirty="0" smtClean="0"/>
          </a:p>
          <a:p>
            <a:r>
              <a:rPr lang="nl-BE" dirty="0" smtClean="0"/>
              <a:t>Combine:</a:t>
            </a:r>
          </a:p>
          <a:p>
            <a:pPr lvl="1"/>
            <a:r>
              <a:rPr lang="nl-BE" dirty="0" smtClean="0"/>
              <a:t>(</a:t>
            </a:r>
            <a:r>
              <a:rPr lang="nl-BE" dirty="0" err="1" smtClean="0"/>
              <a:t>old</a:t>
            </a:r>
            <a:r>
              <a:rPr lang="nl-BE" dirty="0" smtClean="0"/>
              <a:t>) GWAS data</a:t>
            </a:r>
          </a:p>
          <a:p>
            <a:pPr lvl="1"/>
            <a:r>
              <a:rPr lang="nl-BE" dirty="0" err="1" smtClean="0"/>
              <a:t>Whole</a:t>
            </a:r>
            <a:r>
              <a:rPr lang="nl-BE" dirty="0" smtClean="0"/>
              <a:t> </a:t>
            </a:r>
            <a:r>
              <a:rPr lang="nl-BE" dirty="0" err="1" smtClean="0"/>
              <a:t>exome</a:t>
            </a:r>
            <a:r>
              <a:rPr lang="nl-BE" dirty="0" smtClean="0"/>
              <a:t> </a:t>
            </a:r>
            <a:r>
              <a:rPr lang="nl-BE" dirty="0" err="1" smtClean="0"/>
              <a:t>resequencing</a:t>
            </a:r>
            <a:r>
              <a:rPr lang="nl-BE" dirty="0" smtClean="0"/>
              <a:t> (50x </a:t>
            </a:r>
            <a:r>
              <a:rPr lang="nl-BE" dirty="0" err="1" smtClean="0"/>
              <a:t>depth</a:t>
            </a:r>
            <a:r>
              <a:rPr lang="nl-BE" dirty="0" smtClean="0"/>
              <a:t>)</a:t>
            </a:r>
          </a:p>
          <a:p>
            <a:pPr lvl="1"/>
            <a:r>
              <a:rPr lang="nl-BE" dirty="0" err="1" smtClean="0"/>
              <a:t>Whole</a:t>
            </a:r>
            <a:r>
              <a:rPr lang="nl-BE" dirty="0" smtClean="0"/>
              <a:t> </a:t>
            </a:r>
            <a:r>
              <a:rPr lang="nl-BE" dirty="0" err="1" smtClean="0"/>
              <a:t>genome</a:t>
            </a:r>
            <a:r>
              <a:rPr lang="nl-BE" dirty="0" smtClean="0"/>
              <a:t> </a:t>
            </a:r>
            <a:r>
              <a:rPr lang="nl-BE" dirty="0" err="1" smtClean="0"/>
              <a:t>resequencing</a:t>
            </a:r>
            <a:r>
              <a:rPr lang="nl-BE" dirty="0" smtClean="0"/>
              <a:t> (4x </a:t>
            </a:r>
            <a:r>
              <a:rPr lang="nl-BE" dirty="0" err="1" smtClean="0"/>
              <a:t>depth</a:t>
            </a:r>
            <a:r>
              <a:rPr lang="nl-BE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Missing </a:t>
            </a:r>
            <a:r>
              <a:rPr lang="nl-BE" dirty="0" err="1" smtClean="0"/>
              <a:t>heritability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Rare </a:t>
            </a:r>
            <a:r>
              <a:rPr lang="nl-BE" dirty="0" err="1" smtClean="0"/>
              <a:t>variants</a:t>
            </a:r>
            <a:endParaRPr lang="nl-BE" dirty="0" smtClean="0"/>
          </a:p>
          <a:p>
            <a:r>
              <a:rPr lang="nl-BE" dirty="0" smtClean="0"/>
              <a:t>Common </a:t>
            </a:r>
            <a:r>
              <a:rPr lang="nl-BE" dirty="0" err="1" smtClean="0"/>
              <a:t>variants</a:t>
            </a:r>
            <a:r>
              <a:rPr lang="nl-BE" dirty="0" smtClean="0"/>
              <a:t> of smaller effect</a:t>
            </a:r>
          </a:p>
          <a:p>
            <a:r>
              <a:rPr lang="nl-BE" dirty="0" err="1" smtClean="0"/>
              <a:t>Structural</a:t>
            </a:r>
            <a:r>
              <a:rPr lang="nl-BE" dirty="0" smtClean="0"/>
              <a:t> </a:t>
            </a:r>
            <a:r>
              <a:rPr lang="nl-BE" dirty="0" err="1" smtClean="0"/>
              <a:t>variants</a:t>
            </a:r>
            <a:endParaRPr lang="nl-BE" dirty="0" smtClean="0"/>
          </a:p>
          <a:p>
            <a:r>
              <a:rPr lang="nl-BE" dirty="0" smtClean="0"/>
              <a:t>Gene-gene </a:t>
            </a:r>
            <a:r>
              <a:rPr lang="nl-BE" dirty="0" err="1" smtClean="0"/>
              <a:t>interactions</a:t>
            </a:r>
            <a:endParaRPr lang="nl-BE" dirty="0" smtClean="0"/>
          </a:p>
          <a:p>
            <a:r>
              <a:rPr lang="nl-BE" dirty="0" err="1" smtClean="0"/>
              <a:t>Inflated</a:t>
            </a:r>
            <a:r>
              <a:rPr lang="nl-BE" dirty="0" smtClean="0"/>
              <a:t> </a:t>
            </a:r>
            <a:r>
              <a:rPr lang="nl-BE" dirty="0" err="1" smtClean="0"/>
              <a:t>heritability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7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Study</a:t>
            </a:r>
            <a:r>
              <a:rPr lang="nl-BE" dirty="0" smtClean="0"/>
              <a:t> 2 : Type2 diabetes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Meta-analysis of 23k cases </a:t>
            </a:r>
            <a:r>
              <a:rPr lang="nl-BE" dirty="0" err="1" smtClean="0"/>
              <a:t>and</a:t>
            </a:r>
            <a:r>
              <a:rPr lang="nl-BE" dirty="0" smtClean="0"/>
              <a:t> 40k </a:t>
            </a:r>
            <a:r>
              <a:rPr lang="nl-BE" dirty="0" err="1" smtClean="0"/>
              <a:t>controls</a:t>
            </a:r>
            <a:endParaRPr lang="nl-BE" dirty="0" smtClean="0"/>
          </a:p>
          <a:p>
            <a:r>
              <a:rPr lang="nl-BE" dirty="0" smtClean="0">
                <a:solidFill>
                  <a:schemeClr val="bg1">
                    <a:lumMod val="75000"/>
                  </a:schemeClr>
                </a:solidFill>
              </a:rPr>
              <a:t>Combine:</a:t>
            </a:r>
          </a:p>
          <a:p>
            <a:r>
              <a:rPr lang="nl-BE" dirty="0" err="1" smtClean="0"/>
              <a:t>Results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175K LF </a:t>
            </a:r>
            <a:r>
              <a:rPr lang="nl-BE" dirty="0" err="1" smtClean="0"/>
              <a:t>variants</a:t>
            </a:r>
            <a:r>
              <a:rPr lang="nl-BE" dirty="0" smtClean="0"/>
              <a:t> </a:t>
            </a:r>
            <a:r>
              <a:rPr lang="nl-BE" dirty="0" err="1" smtClean="0"/>
              <a:t>identified</a:t>
            </a:r>
            <a:endParaRPr lang="nl-BE" dirty="0" smtClean="0"/>
          </a:p>
          <a:p>
            <a:pPr lvl="1"/>
            <a:r>
              <a:rPr lang="nl-BE" dirty="0" smtClean="0"/>
              <a:t>No LF </a:t>
            </a:r>
            <a:r>
              <a:rPr lang="nl-BE" dirty="0" err="1" smtClean="0"/>
              <a:t>variants</a:t>
            </a:r>
            <a:r>
              <a:rPr lang="nl-BE" dirty="0" smtClean="0"/>
              <a:t> </a:t>
            </a:r>
            <a:r>
              <a:rPr lang="nl-BE" dirty="0" err="1" smtClean="0"/>
              <a:t>were</a:t>
            </a:r>
            <a:r>
              <a:rPr lang="nl-BE" dirty="0" smtClean="0"/>
              <a:t> </a:t>
            </a:r>
            <a:r>
              <a:rPr lang="nl-BE" dirty="0" err="1" smtClean="0"/>
              <a:t>genome-wide</a:t>
            </a:r>
            <a:r>
              <a:rPr lang="nl-BE" dirty="0" smtClean="0"/>
              <a:t> significant</a:t>
            </a:r>
          </a:p>
          <a:p>
            <a:pPr lvl="1"/>
            <a:r>
              <a:rPr lang="nl-BE" dirty="0" err="1" smtClean="0"/>
              <a:t>Only</a:t>
            </a:r>
            <a:r>
              <a:rPr lang="nl-BE" dirty="0" smtClean="0"/>
              <a:t> </a:t>
            </a:r>
            <a:r>
              <a:rPr lang="nl-BE" dirty="0" err="1" smtClean="0"/>
              <a:t>one</a:t>
            </a:r>
            <a:r>
              <a:rPr lang="nl-BE" dirty="0" smtClean="0"/>
              <a:t> </a:t>
            </a:r>
            <a:r>
              <a:rPr lang="nl-BE" dirty="0" err="1" smtClean="0"/>
              <a:t>highly</a:t>
            </a:r>
            <a:r>
              <a:rPr lang="nl-BE" dirty="0" smtClean="0"/>
              <a:t> </a:t>
            </a:r>
            <a:r>
              <a:rPr lang="nl-BE" dirty="0" err="1" smtClean="0"/>
              <a:t>sig</a:t>
            </a:r>
            <a:r>
              <a:rPr lang="nl-BE" dirty="0" smtClean="0"/>
              <a:t>. LF </a:t>
            </a:r>
            <a:r>
              <a:rPr lang="nl-BE" dirty="0" err="1" smtClean="0"/>
              <a:t>variants</a:t>
            </a:r>
            <a:r>
              <a:rPr lang="nl-BE" dirty="0" smtClean="0"/>
              <a:t> in </a:t>
            </a:r>
            <a:r>
              <a:rPr lang="nl-BE" dirty="0" err="1" smtClean="0"/>
              <a:t>previously</a:t>
            </a:r>
            <a:r>
              <a:rPr lang="nl-BE" dirty="0" smtClean="0"/>
              <a:t> </a:t>
            </a:r>
            <a:r>
              <a:rPr lang="nl-BE" dirty="0" err="1" smtClean="0"/>
              <a:t>unidentified</a:t>
            </a:r>
            <a:r>
              <a:rPr lang="nl-BE" dirty="0" smtClean="0"/>
              <a:t> gene</a:t>
            </a:r>
            <a:endParaRPr lang="nl-BE" dirty="0"/>
          </a:p>
          <a:p>
            <a:pPr lvl="1"/>
            <a:r>
              <a:rPr lang="nl-BE" dirty="0" smtClean="0"/>
              <a:t>SKAT (of LF </a:t>
            </a:r>
            <a:r>
              <a:rPr lang="nl-BE" dirty="0" err="1" smtClean="0"/>
              <a:t>variants</a:t>
            </a:r>
            <a:r>
              <a:rPr lang="nl-BE" dirty="0" smtClean="0"/>
              <a:t>): no </a:t>
            </a:r>
            <a:r>
              <a:rPr lang="nl-BE" dirty="0" err="1" smtClean="0"/>
              <a:t>genome-wide</a:t>
            </a:r>
            <a:r>
              <a:rPr lang="nl-BE" dirty="0" smtClean="0"/>
              <a:t> </a:t>
            </a:r>
            <a:r>
              <a:rPr lang="nl-BE" dirty="0" err="1" smtClean="0"/>
              <a:t>sig</a:t>
            </a:r>
            <a:r>
              <a:rPr lang="nl-BE" dirty="0" smtClean="0"/>
              <a:t>. </a:t>
            </a:r>
            <a:r>
              <a:rPr lang="nl-BE" dirty="0" err="1" smtClean="0"/>
              <a:t>genes</a:t>
            </a:r>
            <a:endParaRPr lang="nl-BE" dirty="0" smtClean="0"/>
          </a:p>
          <a:p>
            <a:pPr marL="457200" lvl="1" indent="0">
              <a:buNone/>
            </a:pPr>
            <a:r>
              <a:rPr lang="nl-BE" dirty="0" smtClean="0">
                <a:sym typeface="Wingdings" panose="05000000000000000000" pitchFamily="2" charset="2"/>
              </a:rPr>
              <a:t> no LF </a:t>
            </a:r>
            <a:r>
              <a:rPr lang="nl-BE" dirty="0" err="1" smtClean="0">
                <a:sym typeface="Wingdings" panose="05000000000000000000" pitchFamily="2" charset="2"/>
              </a:rPr>
              <a:t>variants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with</a:t>
            </a:r>
            <a:r>
              <a:rPr lang="nl-BE" dirty="0" smtClean="0">
                <a:sym typeface="Wingdings" panose="05000000000000000000" pitchFamily="2" charset="2"/>
              </a:rPr>
              <a:t> high effect in T2D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9261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Study</a:t>
            </a:r>
            <a:r>
              <a:rPr lang="nl-BE" dirty="0" smtClean="0"/>
              <a:t> 2 : Type2 diabetes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Meta-analysis of 23k cases </a:t>
            </a:r>
            <a:r>
              <a:rPr lang="nl-BE" dirty="0" err="1" smtClean="0"/>
              <a:t>and</a:t>
            </a:r>
            <a:r>
              <a:rPr lang="nl-BE" dirty="0" smtClean="0"/>
              <a:t> 40k </a:t>
            </a:r>
            <a:r>
              <a:rPr lang="nl-BE" dirty="0" err="1" smtClean="0"/>
              <a:t>controls</a:t>
            </a:r>
            <a:endParaRPr lang="nl-BE" dirty="0" smtClean="0"/>
          </a:p>
          <a:p>
            <a:r>
              <a:rPr lang="nl-BE" dirty="0" smtClean="0">
                <a:solidFill>
                  <a:schemeClr val="bg1">
                    <a:lumMod val="75000"/>
                  </a:schemeClr>
                </a:solidFill>
              </a:rPr>
              <a:t>Combine:</a:t>
            </a:r>
          </a:p>
          <a:p>
            <a:r>
              <a:rPr lang="nl-BE" dirty="0" err="1" smtClean="0"/>
              <a:t>Results</a:t>
            </a:r>
            <a:r>
              <a:rPr lang="nl-BE" dirty="0" smtClean="0"/>
              <a:t>:</a:t>
            </a:r>
          </a:p>
          <a:p>
            <a:pPr lvl="1">
              <a:buFont typeface="Wingdings" pitchFamily="2" charset="2"/>
              <a:buChar char="à"/>
            </a:pPr>
            <a:r>
              <a:rPr lang="nl-BE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no LF </a:t>
            </a:r>
            <a:r>
              <a:rPr lang="nl-BE" dirty="0" err="1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variants</a:t>
            </a:r>
            <a:r>
              <a:rPr lang="nl-BE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nl-BE" dirty="0" err="1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with</a:t>
            </a:r>
            <a:r>
              <a:rPr lang="nl-BE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high effect in T2D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>
                <a:sym typeface="Wingdings" panose="05000000000000000000" pitchFamily="2" charset="2"/>
              </a:rPr>
              <a:t>LF </a:t>
            </a:r>
            <a:r>
              <a:rPr lang="nl-BE" dirty="0" err="1" smtClean="0">
                <a:sym typeface="Wingdings" panose="05000000000000000000" pitchFamily="2" charset="2"/>
              </a:rPr>
              <a:t>variants</a:t>
            </a:r>
            <a:r>
              <a:rPr lang="nl-BE" dirty="0" smtClean="0">
                <a:sym typeface="Wingdings" panose="05000000000000000000" pitchFamily="2" charset="2"/>
              </a:rPr>
              <a:t> in </a:t>
            </a:r>
            <a:r>
              <a:rPr lang="nl-BE" dirty="0" err="1" smtClean="0">
                <a:sym typeface="Wingdings" panose="05000000000000000000" pitchFamily="2" charset="2"/>
              </a:rPr>
              <a:t>previously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known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loci</a:t>
            </a:r>
            <a:endParaRPr lang="nl-BE" dirty="0" smtClean="0">
              <a:sym typeface="Wingdings" panose="05000000000000000000" pitchFamily="2" charset="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nl-BE" dirty="0" smtClean="0">
                <a:sym typeface="Wingdings" panose="05000000000000000000" pitchFamily="2" charset="2"/>
              </a:rPr>
              <a:t>LF </a:t>
            </a:r>
            <a:r>
              <a:rPr lang="nl-BE" dirty="0" err="1" smtClean="0">
                <a:sym typeface="Wingdings" panose="05000000000000000000" pitchFamily="2" charset="2"/>
              </a:rPr>
              <a:t>variants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underly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old</a:t>
            </a:r>
            <a:r>
              <a:rPr lang="nl-BE" dirty="0" smtClean="0">
                <a:sym typeface="Wingdings" panose="05000000000000000000" pitchFamily="2" charset="2"/>
              </a:rPr>
              <a:t> GWAS </a:t>
            </a:r>
            <a:r>
              <a:rPr lang="nl-BE" dirty="0" err="1" smtClean="0">
                <a:sym typeface="Wingdings" panose="05000000000000000000" pitchFamily="2" charset="2"/>
              </a:rPr>
              <a:t>signal</a:t>
            </a:r>
            <a:endParaRPr lang="nl-BE" dirty="0" smtClean="0">
              <a:sym typeface="Wingdings" panose="05000000000000000000" pitchFamily="2" charset="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nl-BE" dirty="0" smtClean="0">
                <a:sym typeface="Wingdings" panose="05000000000000000000" pitchFamily="2" charset="2"/>
              </a:rPr>
              <a:t>Old GWAS hit </a:t>
            </a:r>
            <a:r>
              <a:rPr lang="nl-BE" dirty="0" err="1" smtClean="0">
                <a:sym typeface="Wingdings" panose="05000000000000000000" pitchFamily="2" charset="2"/>
              </a:rPr>
              <a:t>often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due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to</a:t>
            </a:r>
            <a:r>
              <a:rPr lang="nl-BE" dirty="0" smtClean="0">
                <a:sym typeface="Wingdings" panose="05000000000000000000" pitchFamily="2" charset="2"/>
              </a:rPr>
              <a:t> &gt;1 LF variant</a:t>
            </a:r>
          </a:p>
          <a:p>
            <a:pPr marL="457200" lvl="1" indent="0">
              <a:buNone/>
            </a:pP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>
                <a:sym typeface="Wingdings" panose="05000000000000000000" pitchFamily="2" charset="2"/>
              </a:rPr>
              <a:t>better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pinpointing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causal</a:t>
            </a:r>
            <a:r>
              <a:rPr lang="nl-BE" dirty="0" smtClean="0">
                <a:sym typeface="Wingdings" panose="05000000000000000000" pitchFamily="2" charset="2"/>
              </a:rPr>
              <a:t> variant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40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Conclusion</a:t>
            </a:r>
            <a:r>
              <a:rPr lang="nl-BE" dirty="0" smtClean="0"/>
              <a:t> LF </a:t>
            </a:r>
            <a:r>
              <a:rPr lang="nl-BE" dirty="0" err="1" smtClean="0"/>
              <a:t>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Most, but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all</a:t>
            </a:r>
            <a:r>
              <a:rPr lang="nl-BE" dirty="0" smtClean="0"/>
              <a:t>, LF analyses point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loci</a:t>
            </a:r>
            <a:r>
              <a:rPr lang="nl-BE" dirty="0" smtClean="0"/>
              <a:t>/</a:t>
            </a:r>
            <a:r>
              <a:rPr lang="nl-BE" dirty="0" err="1" smtClean="0"/>
              <a:t>genes</a:t>
            </a:r>
            <a:r>
              <a:rPr lang="nl-BE" dirty="0" smtClean="0"/>
              <a:t> </a:t>
            </a:r>
            <a:r>
              <a:rPr lang="nl-BE" dirty="0" err="1" smtClean="0"/>
              <a:t>previously</a:t>
            </a:r>
            <a:r>
              <a:rPr lang="nl-BE" dirty="0" smtClean="0"/>
              <a:t> </a:t>
            </a:r>
            <a:r>
              <a:rPr lang="nl-BE" dirty="0" err="1" smtClean="0"/>
              <a:t>identified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GWAS</a:t>
            </a:r>
          </a:p>
          <a:p>
            <a:r>
              <a:rPr lang="nl-BE" dirty="0" smtClean="0"/>
              <a:t>LF </a:t>
            </a:r>
            <a:r>
              <a:rPr lang="nl-BE" dirty="0" err="1" smtClean="0"/>
              <a:t>variants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large effect </a:t>
            </a:r>
            <a:r>
              <a:rPr lang="nl-BE" dirty="0" err="1" smtClean="0"/>
              <a:t>size</a:t>
            </a:r>
            <a:r>
              <a:rPr lang="nl-BE" dirty="0" smtClean="0"/>
              <a:t> : </a:t>
            </a:r>
            <a:r>
              <a:rPr lang="nl-BE" dirty="0" err="1" smtClean="0"/>
              <a:t>not</a:t>
            </a:r>
            <a:r>
              <a:rPr lang="nl-BE" dirty="0" smtClean="0"/>
              <a:t> found (</a:t>
            </a:r>
            <a:r>
              <a:rPr lang="nl-BE" dirty="0" err="1" smtClean="0"/>
              <a:t>yet</a:t>
            </a:r>
            <a:r>
              <a:rPr lang="nl-BE" dirty="0" smtClean="0"/>
              <a:t>?)</a:t>
            </a:r>
          </a:p>
          <a:p>
            <a:r>
              <a:rPr lang="nl-BE" dirty="0" smtClean="0"/>
              <a:t>LF </a:t>
            </a:r>
            <a:r>
              <a:rPr lang="nl-BE" dirty="0" err="1" smtClean="0"/>
              <a:t>variants</a:t>
            </a:r>
            <a:r>
              <a:rPr lang="nl-BE" dirty="0" smtClean="0"/>
              <a:t> </a:t>
            </a:r>
            <a:r>
              <a:rPr lang="nl-BE" dirty="0" err="1" smtClean="0"/>
              <a:t>may</a:t>
            </a:r>
            <a:r>
              <a:rPr lang="nl-BE" dirty="0" smtClean="0"/>
              <a:t> </a:t>
            </a:r>
            <a:r>
              <a:rPr lang="nl-BE" dirty="0" err="1" smtClean="0"/>
              <a:t>explain</a:t>
            </a:r>
            <a:r>
              <a:rPr lang="nl-BE" dirty="0" smtClean="0"/>
              <a:t> part of missing </a:t>
            </a:r>
            <a:r>
              <a:rPr lang="nl-BE" dirty="0" err="1" smtClean="0"/>
              <a:t>heritability</a:t>
            </a:r>
            <a:r>
              <a:rPr lang="nl-BE" dirty="0" smtClean="0"/>
              <a:t>, but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all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1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Missing </a:t>
            </a:r>
            <a:r>
              <a:rPr lang="nl-BE" dirty="0" err="1" smtClean="0"/>
              <a:t>heritability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Rare </a:t>
            </a:r>
            <a:r>
              <a:rPr lang="nl-BE" dirty="0" err="1" smtClean="0"/>
              <a:t>variants</a:t>
            </a:r>
            <a:endParaRPr lang="nl-BE" dirty="0" smtClean="0"/>
          </a:p>
          <a:p>
            <a:r>
              <a:rPr lang="nl-BE" dirty="0" smtClean="0">
                <a:solidFill>
                  <a:srgbClr val="FF0000"/>
                </a:solidFill>
              </a:rPr>
              <a:t>Common </a:t>
            </a:r>
            <a:r>
              <a:rPr lang="nl-BE" dirty="0" err="1" smtClean="0">
                <a:solidFill>
                  <a:srgbClr val="FF0000"/>
                </a:solidFill>
              </a:rPr>
              <a:t>variants</a:t>
            </a:r>
            <a:r>
              <a:rPr lang="nl-BE" dirty="0" smtClean="0">
                <a:solidFill>
                  <a:srgbClr val="FF0000"/>
                </a:solidFill>
              </a:rPr>
              <a:t> of smaller effect</a:t>
            </a:r>
          </a:p>
          <a:p>
            <a:r>
              <a:rPr lang="nl-BE" dirty="0" err="1" smtClean="0"/>
              <a:t>Structural</a:t>
            </a:r>
            <a:r>
              <a:rPr lang="nl-BE" dirty="0" smtClean="0"/>
              <a:t> </a:t>
            </a:r>
            <a:r>
              <a:rPr lang="nl-BE" dirty="0" err="1" smtClean="0"/>
              <a:t>variants</a:t>
            </a:r>
            <a:endParaRPr lang="nl-BE" dirty="0" smtClean="0"/>
          </a:p>
          <a:p>
            <a:r>
              <a:rPr lang="nl-BE" dirty="0" smtClean="0"/>
              <a:t>Gene-gene </a:t>
            </a:r>
            <a:r>
              <a:rPr lang="nl-BE" dirty="0" err="1" smtClean="0"/>
              <a:t>interactions</a:t>
            </a:r>
            <a:endParaRPr lang="nl-BE" dirty="0" smtClean="0"/>
          </a:p>
          <a:p>
            <a:r>
              <a:rPr lang="nl-BE" dirty="0" err="1" smtClean="0"/>
              <a:t>Inflated</a:t>
            </a:r>
            <a:r>
              <a:rPr lang="nl-BE" dirty="0" smtClean="0"/>
              <a:t> </a:t>
            </a:r>
            <a:r>
              <a:rPr lang="nl-BE" dirty="0" err="1" smtClean="0"/>
              <a:t>heritability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Heritability</a:t>
            </a:r>
            <a:r>
              <a:rPr lang="nl-BE" dirty="0" smtClean="0"/>
              <a:t> in common </a:t>
            </a:r>
            <a:r>
              <a:rPr lang="nl-BE" dirty="0" err="1" smtClean="0"/>
              <a:t>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GWAS </a:t>
            </a:r>
            <a:r>
              <a:rPr lang="nl-BE" dirty="0" err="1" smtClean="0"/>
              <a:t>results</a:t>
            </a:r>
            <a:r>
              <a:rPr lang="nl-BE" dirty="0" smtClean="0"/>
              <a:t> on human adult </a:t>
            </a:r>
            <a:r>
              <a:rPr lang="nl-BE" dirty="0" err="1" smtClean="0"/>
              <a:t>height</a:t>
            </a:r>
            <a:endParaRPr lang="nl-BE" dirty="0" smtClean="0"/>
          </a:p>
          <a:p>
            <a:pPr lvl="1"/>
            <a:r>
              <a:rPr lang="nl-BE" dirty="0" smtClean="0"/>
              <a:t>N = 34,000 	</a:t>
            </a:r>
            <a:r>
              <a:rPr lang="nl-BE" dirty="0" smtClean="0">
                <a:sym typeface="Wingdings" panose="05000000000000000000" pitchFamily="2" charset="2"/>
              </a:rPr>
              <a:t> 20 </a:t>
            </a:r>
            <a:r>
              <a:rPr lang="nl-BE" dirty="0" err="1" smtClean="0">
                <a:sym typeface="Wingdings" panose="05000000000000000000" pitchFamily="2" charset="2"/>
              </a:rPr>
              <a:t>loci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associated</a:t>
            </a:r>
            <a:endParaRPr lang="nl-BE" dirty="0" smtClean="0">
              <a:sym typeface="Wingdings" panose="05000000000000000000" pitchFamily="2" charset="2"/>
            </a:endParaRP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N = 180,000	 180 </a:t>
            </a:r>
            <a:r>
              <a:rPr lang="nl-BE" dirty="0" err="1" smtClean="0">
                <a:sym typeface="Wingdings" panose="05000000000000000000" pitchFamily="2" charset="2"/>
              </a:rPr>
              <a:t>loci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associated</a:t>
            </a:r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err="1" smtClean="0"/>
              <a:t>All</a:t>
            </a:r>
            <a:r>
              <a:rPr lang="nl-BE" dirty="0" smtClean="0"/>
              <a:t> </a:t>
            </a:r>
            <a:r>
              <a:rPr lang="nl-BE" dirty="0" err="1" smtClean="0"/>
              <a:t>associated</a:t>
            </a:r>
            <a:r>
              <a:rPr lang="nl-BE" dirty="0" smtClean="0"/>
              <a:t> </a:t>
            </a:r>
            <a:r>
              <a:rPr lang="nl-BE" dirty="0" err="1" smtClean="0"/>
              <a:t>SNPs</a:t>
            </a:r>
            <a:r>
              <a:rPr lang="nl-BE" dirty="0" smtClean="0"/>
              <a:t> account </a:t>
            </a:r>
            <a:r>
              <a:rPr lang="nl-BE" dirty="0" err="1" smtClean="0"/>
              <a:t>for</a:t>
            </a:r>
            <a:r>
              <a:rPr lang="nl-BE" dirty="0" smtClean="0"/>
              <a:t> 10% of </a:t>
            </a:r>
            <a:r>
              <a:rPr lang="nl-BE" dirty="0" err="1" smtClean="0"/>
              <a:t>phenotypic</a:t>
            </a:r>
            <a:r>
              <a:rPr lang="nl-BE" dirty="0" smtClean="0"/>
              <a:t> </a:t>
            </a:r>
            <a:r>
              <a:rPr lang="nl-BE" dirty="0" err="1" smtClean="0"/>
              <a:t>variation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8409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Heritability</a:t>
            </a:r>
            <a:r>
              <a:rPr lang="nl-BE" dirty="0" smtClean="0"/>
              <a:t> in common </a:t>
            </a:r>
            <a:r>
              <a:rPr lang="nl-BE" dirty="0" err="1" smtClean="0"/>
              <a:t>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GWAS </a:t>
            </a:r>
            <a:r>
              <a:rPr lang="nl-BE" dirty="0" err="1" smtClean="0"/>
              <a:t>results</a:t>
            </a:r>
            <a:r>
              <a:rPr lang="nl-BE" dirty="0" smtClean="0"/>
              <a:t> on human adult </a:t>
            </a:r>
            <a:r>
              <a:rPr lang="nl-BE" dirty="0" err="1" smtClean="0"/>
              <a:t>height</a:t>
            </a:r>
            <a:endParaRPr lang="nl-BE" dirty="0" smtClean="0"/>
          </a:p>
          <a:p>
            <a:pPr lvl="1"/>
            <a:r>
              <a:rPr lang="nl-BE" dirty="0" smtClean="0"/>
              <a:t>N = 34,000 	</a:t>
            </a:r>
            <a:r>
              <a:rPr lang="nl-BE" dirty="0" smtClean="0">
                <a:sym typeface="Wingdings" panose="05000000000000000000" pitchFamily="2" charset="2"/>
              </a:rPr>
              <a:t> 20 </a:t>
            </a:r>
            <a:r>
              <a:rPr lang="nl-BE" dirty="0" err="1" smtClean="0">
                <a:sym typeface="Wingdings" panose="05000000000000000000" pitchFamily="2" charset="2"/>
              </a:rPr>
              <a:t>loci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associated</a:t>
            </a:r>
            <a:endParaRPr lang="nl-BE" dirty="0" smtClean="0">
              <a:sym typeface="Wingdings" panose="05000000000000000000" pitchFamily="2" charset="2"/>
            </a:endParaRP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N = 180,000	 180 </a:t>
            </a:r>
            <a:r>
              <a:rPr lang="nl-BE" dirty="0" err="1" smtClean="0">
                <a:sym typeface="Wingdings" panose="05000000000000000000" pitchFamily="2" charset="2"/>
              </a:rPr>
              <a:t>loci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associated</a:t>
            </a:r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err="1" smtClean="0"/>
              <a:t>All</a:t>
            </a:r>
            <a:r>
              <a:rPr lang="nl-BE" dirty="0" smtClean="0"/>
              <a:t> </a:t>
            </a:r>
            <a:r>
              <a:rPr lang="nl-BE" dirty="0" err="1" smtClean="0">
                <a:solidFill>
                  <a:srgbClr val="FF0000"/>
                </a:solidFill>
              </a:rPr>
              <a:t>associated</a:t>
            </a:r>
            <a:r>
              <a:rPr lang="nl-BE" dirty="0" smtClean="0">
                <a:solidFill>
                  <a:srgbClr val="FF0000"/>
                </a:solidFill>
              </a:rPr>
              <a:t> </a:t>
            </a:r>
            <a:r>
              <a:rPr lang="nl-BE" dirty="0" err="1" smtClean="0">
                <a:solidFill>
                  <a:srgbClr val="FF0000"/>
                </a:solidFill>
              </a:rPr>
              <a:t>SNPs</a:t>
            </a:r>
            <a:r>
              <a:rPr lang="nl-BE" dirty="0" smtClean="0">
                <a:solidFill>
                  <a:srgbClr val="FF0000"/>
                </a:solidFill>
              </a:rPr>
              <a:t> </a:t>
            </a:r>
            <a:r>
              <a:rPr lang="nl-BE" dirty="0" smtClean="0"/>
              <a:t>account </a:t>
            </a:r>
            <a:r>
              <a:rPr lang="nl-BE" dirty="0" err="1" smtClean="0"/>
              <a:t>for</a:t>
            </a:r>
            <a:r>
              <a:rPr lang="nl-BE" dirty="0" smtClean="0"/>
              <a:t> 10% of </a:t>
            </a:r>
            <a:r>
              <a:rPr lang="nl-BE" dirty="0" err="1" smtClean="0"/>
              <a:t>phenotypic</a:t>
            </a:r>
            <a:r>
              <a:rPr lang="nl-BE" dirty="0" smtClean="0"/>
              <a:t> </a:t>
            </a:r>
            <a:r>
              <a:rPr lang="nl-BE" dirty="0" err="1" smtClean="0"/>
              <a:t>variation</a:t>
            </a:r>
            <a:endParaRPr lang="nl-BE" dirty="0" smtClean="0"/>
          </a:p>
          <a:p>
            <a:pPr lvl="1"/>
            <a:r>
              <a:rPr lang="nl-BE" dirty="0" err="1" smtClean="0">
                <a:solidFill>
                  <a:srgbClr val="FF0000"/>
                </a:solidFill>
              </a:rPr>
              <a:t>SNPs</a:t>
            </a:r>
            <a:r>
              <a:rPr lang="nl-BE" dirty="0" smtClean="0">
                <a:solidFill>
                  <a:srgbClr val="FF0000"/>
                </a:solidFill>
              </a:rPr>
              <a:t> </a:t>
            </a:r>
            <a:r>
              <a:rPr lang="nl-BE" dirty="0" err="1" smtClean="0">
                <a:solidFill>
                  <a:srgbClr val="FF0000"/>
                </a:solidFill>
              </a:rPr>
              <a:t>with</a:t>
            </a:r>
            <a:r>
              <a:rPr lang="nl-BE" dirty="0" smtClean="0">
                <a:solidFill>
                  <a:srgbClr val="FF0000"/>
                </a:solidFill>
              </a:rPr>
              <a:t> p&lt;5.0</a:t>
            </a:r>
            <a:r>
              <a:rPr lang="nl-BE" baseline="30000" dirty="0" smtClean="0">
                <a:solidFill>
                  <a:srgbClr val="FF0000"/>
                </a:solidFill>
              </a:rPr>
              <a:t>E</a:t>
            </a:r>
            <a:r>
              <a:rPr lang="nl-BE" dirty="0" smtClean="0">
                <a:solidFill>
                  <a:srgbClr val="FF0000"/>
                </a:solidFill>
              </a:rPr>
              <a:t>-8 </a:t>
            </a:r>
          </a:p>
        </p:txBody>
      </p:sp>
    </p:spTree>
    <p:extLst>
      <p:ext uri="{BB962C8B-B14F-4D97-AF65-F5344CB8AC3E}">
        <p14:creationId xmlns:p14="http://schemas.microsoft.com/office/powerpoint/2010/main" val="25247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Common </a:t>
            </a:r>
            <a:r>
              <a:rPr lang="nl-BE" dirty="0" err="1" smtClean="0"/>
              <a:t>SNPs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height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2021"/>
            <a:ext cx="8229600" cy="3841078"/>
          </a:xfrm>
          <a:solidFill>
            <a:srgbClr val="FFC000">
              <a:alpha val="17000"/>
            </a:srgbClr>
          </a:solidFill>
        </p:spPr>
      </p:pic>
    </p:spTree>
    <p:extLst>
      <p:ext uri="{BB962C8B-B14F-4D97-AF65-F5344CB8AC3E}">
        <p14:creationId xmlns:p14="http://schemas.microsoft.com/office/powerpoint/2010/main" val="12677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Common </a:t>
            </a:r>
            <a:r>
              <a:rPr lang="nl-BE" dirty="0" err="1" smtClean="0"/>
              <a:t>SNPs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Missing </a:t>
            </a:r>
            <a:r>
              <a:rPr lang="nl-BE" dirty="0" err="1" smtClean="0"/>
              <a:t>heritability</a:t>
            </a:r>
            <a:r>
              <a:rPr lang="nl-BE" dirty="0" smtClean="0"/>
              <a:t> in common </a:t>
            </a:r>
            <a:r>
              <a:rPr lang="nl-BE" dirty="0" err="1" smtClean="0"/>
              <a:t>SNPs</a:t>
            </a:r>
            <a:r>
              <a:rPr lang="nl-BE" dirty="0" smtClean="0"/>
              <a:t> ?</a:t>
            </a:r>
          </a:p>
          <a:p>
            <a:pPr lvl="1"/>
            <a:r>
              <a:rPr lang="nl-BE" dirty="0" err="1" smtClean="0"/>
              <a:t>SNPs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reaching</a:t>
            </a:r>
            <a:r>
              <a:rPr lang="nl-BE" dirty="0" smtClean="0"/>
              <a:t> </a:t>
            </a:r>
            <a:r>
              <a:rPr lang="nl-BE" dirty="0" err="1" smtClean="0"/>
              <a:t>genome-wide</a:t>
            </a:r>
            <a:r>
              <a:rPr lang="nl-BE" dirty="0" smtClean="0"/>
              <a:t> </a:t>
            </a:r>
            <a:r>
              <a:rPr lang="nl-BE" dirty="0" err="1" smtClean="0"/>
              <a:t>significance</a:t>
            </a:r>
            <a:endParaRPr lang="nl-BE" dirty="0" smtClean="0"/>
          </a:p>
          <a:p>
            <a:pPr lvl="1"/>
            <a:r>
              <a:rPr lang="nl-BE" dirty="0" err="1" smtClean="0"/>
              <a:t>Causal</a:t>
            </a:r>
            <a:r>
              <a:rPr lang="nl-BE" dirty="0" smtClean="0"/>
              <a:t> </a:t>
            </a:r>
            <a:r>
              <a:rPr lang="nl-BE" dirty="0" err="1" smtClean="0"/>
              <a:t>variants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in complete LD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typed</a:t>
            </a:r>
            <a:r>
              <a:rPr lang="nl-BE" dirty="0" smtClean="0"/>
              <a:t> </a:t>
            </a:r>
            <a:r>
              <a:rPr lang="nl-BE" dirty="0" err="1" smtClean="0"/>
              <a:t>SNPs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Common </a:t>
            </a:r>
            <a:r>
              <a:rPr lang="nl-BE" dirty="0" err="1" smtClean="0"/>
              <a:t>SNPs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Missing </a:t>
            </a:r>
            <a:r>
              <a:rPr lang="nl-BE" dirty="0" err="1" smtClean="0"/>
              <a:t>heritability</a:t>
            </a:r>
            <a:r>
              <a:rPr lang="nl-BE" dirty="0" smtClean="0"/>
              <a:t> in common </a:t>
            </a:r>
            <a:r>
              <a:rPr lang="nl-BE" dirty="0" err="1" smtClean="0"/>
              <a:t>SNPs</a:t>
            </a:r>
            <a:r>
              <a:rPr lang="nl-BE" dirty="0" smtClean="0"/>
              <a:t> ?</a:t>
            </a:r>
          </a:p>
          <a:p>
            <a:pPr lvl="1"/>
            <a:r>
              <a:rPr lang="nl-BE" dirty="0" err="1" smtClean="0"/>
              <a:t>SNPs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reaching</a:t>
            </a:r>
            <a:r>
              <a:rPr lang="nl-BE" dirty="0" smtClean="0"/>
              <a:t> </a:t>
            </a:r>
            <a:r>
              <a:rPr lang="nl-BE" dirty="0" err="1" smtClean="0"/>
              <a:t>genome-wide</a:t>
            </a:r>
            <a:r>
              <a:rPr lang="nl-BE" dirty="0" smtClean="0"/>
              <a:t> </a:t>
            </a:r>
            <a:r>
              <a:rPr lang="nl-BE" dirty="0" err="1" smtClean="0"/>
              <a:t>significance</a:t>
            </a:r>
            <a:endParaRPr lang="nl-BE" dirty="0" smtClean="0"/>
          </a:p>
          <a:p>
            <a:pPr lvl="1"/>
            <a:r>
              <a:rPr lang="nl-BE" dirty="0" err="1" smtClean="0">
                <a:solidFill>
                  <a:schemeClr val="bg1">
                    <a:lumMod val="75000"/>
                  </a:schemeClr>
                </a:solidFill>
              </a:rPr>
              <a:t>Causal</a:t>
            </a:r>
            <a:r>
              <a:rPr lang="nl-B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1">
                    <a:lumMod val="75000"/>
                  </a:schemeClr>
                </a:solidFill>
              </a:rPr>
              <a:t>variants</a:t>
            </a:r>
            <a:r>
              <a:rPr lang="nl-B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1">
                    <a:lumMod val="75000"/>
                  </a:schemeClr>
                </a:solidFill>
              </a:rPr>
              <a:t>not</a:t>
            </a:r>
            <a:r>
              <a:rPr lang="nl-BE" dirty="0" smtClean="0">
                <a:solidFill>
                  <a:schemeClr val="bg1">
                    <a:lumMod val="75000"/>
                  </a:schemeClr>
                </a:solidFill>
              </a:rPr>
              <a:t> in complete LD </a:t>
            </a:r>
            <a:r>
              <a:rPr lang="nl-BE" dirty="0" err="1" smtClean="0">
                <a:solidFill>
                  <a:schemeClr val="bg1">
                    <a:lumMod val="75000"/>
                  </a:schemeClr>
                </a:solidFill>
              </a:rPr>
              <a:t>with</a:t>
            </a:r>
            <a:r>
              <a:rPr lang="nl-B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1">
                    <a:lumMod val="75000"/>
                  </a:schemeClr>
                </a:solidFill>
              </a:rPr>
              <a:t>typed</a:t>
            </a:r>
            <a:r>
              <a:rPr lang="nl-B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1">
                    <a:lumMod val="75000"/>
                  </a:schemeClr>
                </a:solidFill>
              </a:rPr>
              <a:t>SNPs</a:t>
            </a:r>
            <a:endParaRPr lang="nl-BE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l-BE" dirty="0" smtClean="0"/>
              <a:t>Effect of </a:t>
            </a:r>
            <a:r>
              <a:rPr lang="nl-BE" dirty="0" err="1" smtClean="0"/>
              <a:t>all</a:t>
            </a:r>
            <a:r>
              <a:rPr lang="nl-BE" dirty="0" smtClean="0"/>
              <a:t> </a:t>
            </a:r>
            <a:r>
              <a:rPr lang="nl-BE" dirty="0" err="1" smtClean="0"/>
              <a:t>SNPs</a:t>
            </a:r>
            <a:r>
              <a:rPr lang="nl-BE" dirty="0" smtClean="0"/>
              <a:t> </a:t>
            </a:r>
            <a:r>
              <a:rPr lang="nl-BE" dirty="0" err="1" smtClean="0"/>
              <a:t>together</a:t>
            </a:r>
            <a:r>
              <a:rPr lang="nl-BE" dirty="0" smtClean="0"/>
              <a:t>:</a:t>
            </a:r>
            <a:endParaRPr lang="nl-BE" dirty="0" smtClean="0">
              <a:solidFill>
                <a:srgbClr val="FF0000"/>
              </a:solidFill>
            </a:endParaRPr>
          </a:p>
          <a:p>
            <a:pPr lvl="1"/>
            <a:r>
              <a:rPr lang="nl-BE" dirty="0" smtClean="0"/>
              <a:t>No </a:t>
            </a:r>
            <a:r>
              <a:rPr lang="nl-BE" dirty="0" err="1" smtClean="0"/>
              <a:t>individual</a:t>
            </a:r>
            <a:r>
              <a:rPr lang="nl-BE" dirty="0" smtClean="0"/>
              <a:t> </a:t>
            </a:r>
            <a:r>
              <a:rPr lang="nl-BE" dirty="0" err="1" smtClean="0"/>
              <a:t>SNPs</a:t>
            </a:r>
            <a:r>
              <a:rPr lang="nl-BE" dirty="0" smtClean="0"/>
              <a:t> </a:t>
            </a:r>
            <a:r>
              <a:rPr lang="nl-BE" dirty="0" err="1" smtClean="0"/>
              <a:t>pinpointed</a:t>
            </a:r>
            <a:endParaRPr lang="nl-BE" dirty="0" smtClean="0"/>
          </a:p>
          <a:p>
            <a:pPr lvl="1"/>
            <a:r>
              <a:rPr lang="nl-BE" dirty="0" err="1" smtClean="0"/>
              <a:t>Aggregated</a:t>
            </a:r>
            <a:r>
              <a:rPr lang="nl-BE" dirty="0" smtClean="0"/>
              <a:t> effect of </a:t>
            </a:r>
            <a:r>
              <a:rPr lang="nl-BE" dirty="0" err="1" smtClean="0"/>
              <a:t>all</a:t>
            </a:r>
            <a:r>
              <a:rPr lang="nl-BE" dirty="0" smtClean="0"/>
              <a:t> </a:t>
            </a:r>
            <a:r>
              <a:rPr lang="nl-BE" dirty="0" err="1" smtClean="0"/>
              <a:t>SNPs</a:t>
            </a:r>
            <a:endParaRPr lang="nl-BE" dirty="0" smtClean="0"/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45% </a:t>
            </a:r>
            <a:r>
              <a:rPr lang="nl-BE" dirty="0" smtClean="0"/>
              <a:t>&lt; H²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4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Common </a:t>
            </a:r>
            <a:r>
              <a:rPr lang="nl-BE" dirty="0" err="1" smtClean="0"/>
              <a:t>SNPs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Missing </a:t>
            </a:r>
            <a:r>
              <a:rPr lang="nl-BE" dirty="0" err="1" smtClean="0"/>
              <a:t>heritability</a:t>
            </a:r>
            <a:r>
              <a:rPr lang="nl-BE" dirty="0" smtClean="0"/>
              <a:t> in common </a:t>
            </a:r>
            <a:r>
              <a:rPr lang="nl-BE" dirty="0" err="1" smtClean="0"/>
              <a:t>SNPs</a:t>
            </a:r>
            <a:r>
              <a:rPr lang="nl-BE" dirty="0" smtClean="0"/>
              <a:t> ?</a:t>
            </a:r>
          </a:p>
          <a:p>
            <a:pPr lvl="1"/>
            <a:r>
              <a:rPr lang="nl-BE" dirty="0" err="1" smtClean="0">
                <a:solidFill>
                  <a:schemeClr val="bg1">
                    <a:lumMod val="75000"/>
                  </a:schemeClr>
                </a:solidFill>
              </a:rPr>
              <a:t>SNPs</a:t>
            </a:r>
            <a:r>
              <a:rPr lang="nl-B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1">
                    <a:lumMod val="75000"/>
                  </a:schemeClr>
                </a:solidFill>
              </a:rPr>
              <a:t>not</a:t>
            </a:r>
            <a:r>
              <a:rPr lang="nl-B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1">
                    <a:lumMod val="75000"/>
                  </a:schemeClr>
                </a:solidFill>
              </a:rPr>
              <a:t>reaching</a:t>
            </a:r>
            <a:r>
              <a:rPr lang="nl-B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1">
                    <a:lumMod val="75000"/>
                  </a:schemeClr>
                </a:solidFill>
              </a:rPr>
              <a:t>genome-wide</a:t>
            </a:r>
            <a:r>
              <a:rPr lang="nl-B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1">
                    <a:lumMod val="75000"/>
                  </a:schemeClr>
                </a:solidFill>
              </a:rPr>
              <a:t>significance</a:t>
            </a:r>
            <a:endParaRPr lang="nl-BE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nl-BE" dirty="0" err="1" smtClean="0"/>
              <a:t>Causal</a:t>
            </a:r>
            <a:r>
              <a:rPr lang="nl-BE" dirty="0" smtClean="0"/>
              <a:t> </a:t>
            </a:r>
            <a:r>
              <a:rPr lang="nl-BE" dirty="0" err="1" smtClean="0"/>
              <a:t>variants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in complete LD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typed</a:t>
            </a:r>
            <a:r>
              <a:rPr lang="nl-BE" dirty="0" smtClean="0"/>
              <a:t> </a:t>
            </a:r>
            <a:r>
              <a:rPr lang="nl-BE" dirty="0" err="1" smtClean="0"/>
              <a:t>SNPs</a:t>
            </a:r>
            <a:endParaRPr lang="nl-BE" dirty="0"/>
          </a:p>
          <a:p>
            <a:r>
              <a:rPr lang="nl-BE" dirty="0" smtClean="0"/>
              <a:t>Correct </a:t>
            </a:r>
            <a:r>
              <a:rPr lang="nl-BE" dirty="0" err="1" smtClean="0"/>
              <a:t>for</a:t>
            </a:r>
            <a:r>
              <a:rPr lang="nl-BE" dirty="0" smtClean="0"/>
              <a:t> incomplete LD :</a:t>
            </a:r>
          </a:p>
          <a:p>
            <a:pPr lvl="1"/>
            <a:r>
              <a:rPr lang="nl-BE" dirty="0" err="1" smtClean="0"/>
              <a:t>Correction</a:t>
            </a:r>
            <a:r>
              <a:rPr lang="nl-BE" dirty="0" smtClean="0"/>
              <a:t> </a:t>
            </a:r>
            <a:r>
              <a:rPr lang="nl-BE" dirty="0" err="1" smtClean="0"/>
              <a:t>depends</a:t>
            </a:r>
            <a:r>
              <a:rPr lang="nl-BE" dirty="0" smtClean="0"/>
              <a:t> on MAF of </a:t>
            </a:r>
            <a:r>
              <a:rPr lang="nl-BE" dirty="0" err="1" smtClean="0"/>
              <a:t>causal</a:t>
            </a:r>
            <a:r>
              <a:rPr lang="nl-BE" dirty="0" smtClean="0"/>
              <a:t> </a:t>
            </a:r>
            <a:r>
              <a:rPr lang="nl-BE" dirty="0" err="1" smtClean="0"/>
              <a:t>SNPs</a:t>
            </a:r>
            <a:endParaRPr lang="nl-BE" dirty="0" smtClean="0"/>
          </a:p>
          <a:p>
            <a:pPr lvl="1"/>
            <a:r>
              <a:rPr lang="nl-BE" dirty="0" smtClean="0"/>
              <a:t>MAF ~ </a:t>
            </a:r>
            <a:r>
              <a:rPr lang="nl-BE" dirty="0" err="1" smtClean="0"/>
              <a:t>typed</a:t>
            </a:r>
            <a:r>
              <a:rPr lang="nl-BE" dirty="0" smtClean="0"/>
              <a:t> </a:t>
            </a:r>
            <a:r>
              <a:rPr lang="nl-BE" dirty="0" err="1" smtClean="0"/>
              <a:t>SNPs</a:t>
            </a:r>
            <a:r>
              <a:rPr lang="nl-BE" dirty="0" smtClean="0"/>
              <a:t> : </a:t>
            </a:r>
            <a:r>
              <a:rPr lang="nl-BE" dirty="0" smtClean="0">
                <a:solidFill>
                  <a:srgbClr val="FF0000"/>
                </a:solidFill>
              </a:rPr>
              <a:t>54%</a:t>
            </a:r>
          </a:p>
          <a:p>
            <a:pPr lvl="1"/>
            <a:r>
              <a:rPr lang="nl-BE" dirty="0" smtClean="0"/>
              <a:t>MAF </a:t>
            </a:r>
            <a:r>
              <a:rPr lang="nl-BE" dirty="0" err="1" smtClean="0"/>
              <a:t>lower</a:t>
            </a:r>
            <a:r>
              <a:rPr lang="nl-BE" dirty="0" smtClean="0"/>
              <a:t> : </a:t>
            </a:r>
            <a:r>
              <a:rPr lang="nl-BE" dirty="0" smtClean="0">
                <a:solidFill>
                  <a:srgbClr val="FF0000"/>
                </a:solidFill>
              </a:rPr>
              <a:t>80%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8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Missing </a:t>
            </a:r>
            <a:r>
              <a:rPr lang="nl-BE" dirty="0" err="1" smtClean="0"/>
              <a:t>heritability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>
                <a:solidFill>
                  <a:srgbClr val="FF0000"/>
                </a:solidFill>
              </a:rPr>
              <a:t>Rare </a:t>
            </a:r>
            <a:r>
              <a:rPr lang="nl-BE" dirty="0" err="1" smtClean="0">
                <a:solidFill>
                  <a:srgbClr val="FF0000"/>
                </a:solidFill>
              </a:rPr>
              <a:t>variants</a:t>
            </a:r>
            <a:endParaRPr lang="nl-BE" dirty="0" smtClean="0">
              <a:solidFill>
                <a:srgbClr val="FF0000"/>
              </a:solidFill>
            </a:endParaRPr>
          </a:p>
          <a:p>
            <a:r>
              <a:rPr lang="nl-BE" dirty="0" smtClean="0">
                <a:solidFill>
                  <a:srgbClr val="FF0000"/>
                </a:solidFill>
              </a:rPr>
              <a:t>Common </a:t>
            </a:r>
            <a:r>
              <a:rPr lang="nl-BE" dirty="0" err="1" smtClean="0">
                <a:solidFill>
                  <a:srgbClr val="FF0000"/>
                </a:solidFill>
              </a:rPr>
              <a:t>variants</a:t>
            </a:r>
            <a:r>
              <a:rPr lang="nl-BE" dirty="0" smtClean="0">
                <a:solidFill>
                  <a:srgbClr val="FF0000"/>
                </a:solidFill>
              </a:rPr>
              <a:t> of smaller effect</a:t>
            </a:r>
          </a:p>
          <a:p>
            <a:r>
              <a:rPr lang="nl-BE" dirty="0" err="1" smtClean="0"/>
              <a:t>Structural</a:t>
            </a:r>
            <a:r>
              <a:rPr lang="nl-BE" dirty="0" smtClean="0"/>
              <a:t> </a:t>
            </a:r>
            <a:r>
              <a:rPr lang="nl-BE" dirty="0" err="1" smtClean="0"/>
              <a:t>variants</a:t>
            </a:r>
            <a:endParaRPr lang="nl-BE" dirty="0" smtClean="0"/>
          </a:p>
          <a:p>
            <a:r>
              <a:rPr lang="nl-BE" dirty="0" smtClean="0"/>
              <a:t>Gene-gene </a:t>
            </a:r>
            <a:r>
              <a:rPr lang="nl-BE" dirty="0" err="1" smtClean="0"/>
              <a:t>interactions</a:t>
            </a:r>
            <a:endParaRPr lang="nl-BE" dirty="0" smtClean="0"/>
          </a:p>
          <a:p>
            <a:r>
              <a:rPr lang="nl-BE" dirty="0" err="1" smtClean="0"/>
              <a:t>Inflated</a:t>
            </a:r>
            <a:r>
              <a:rPr lang="nl-BE" dirty="0" smtClean="0"/>
              <a:t> </a:t>
            </a:r>
            <a:r>
              <a:rPr lang="nl-BE" dirty="0" err="1" smtClean="0"/>
              <a:t>heritability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Typed</a:t>
            </a:r>
            <a:r>
              <a:rPr lang="nl-BE" dirty="0" smtClean="0"/>
              <a:t> </a:t>
            </a:r>
            <a:r>
              <a:rPr lang="nl-BE" dirty="0" err="1" smtClean="0"/>
              <a:t>SNPs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explain</a:t>
            </a:r>
            <a:r>
              <a:rPr lang="nl-BE" dirty="0" smtClean="0"/>
              <a:t> over 50% of H²</a:t>
            </a:r>
          </a:p>
          <a:p>
            <a:pPr lvl="1"/>
            <a:r>
              <a:rPr lang="nl-BE" dirty="0" err="1" smtClean="0"/>
              <a:t>Remainder</a:t>
            </a:r>
            <a:r>
              <a:rPr lang="nl-BE" dirty="0" smtClean="0"/>
              <a:t> : incomplete LD </a:t>
            </a:r>
            <a:r>
              <a:rPr lang="nl-BE" dirty="0" err="1" smtClean="0"/>
              <a:t>and</a:t>
            </a:r>
            <a:r>
              <a:rPr lang="nl-BE" dirty="0" smtClean="0"/>
              <a:t> (compatible </a:t>
            </a:r>
            <a:r>
              <a:rPr lang="nl-BE" dirty="0" err="1" smtClean="0"/>
              <a:t>with</a:t>
            </a:r>
            <a:r>
              <a:rPr lang="nl-BE" dirty="0" smtClean="0"/>
              <a:t>) </a:t>
            </a:r>
            <a:r>
              <a:rPr lang="nl-BE" dirty="0" err="1" smtClean="0"/>
              <a:t>lower</a:t>
            </a:r>
            <a:r>
              <a:rPr lang="nl-BE" dirty="0" smtClean="0"/>
              <a:t> MAF</a:t>
            </a:r>
          </a:p>
          <a:p>
            <a:r>
              <a:rPr lang="nl-BE" dirty="0" err="1" smtClean="0"/>
              <a:t>Larger</a:t>
            </a:r>
            <a:r>
              <a:rPr lang="nl-BE" dirty="0" smtClean="0"/>
              <a:t> GWAS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identify</a:t>
            </a:r>
            <a:r>
              <a:rPr lang="nl-BE" dirty="0" smtClean="0"/>
              <a:t> more </a:t>
            </a:r>
            <a:r>
              <a:rPr lang="nl-BE" dirty="0" err="1" smtClean="0"/>
              <a:t>SNPs</a:t>
            </a:r>
            <a:endParaRPr lang="nl-BE" dirty="0" smtClean="0"/>
          </a:p>
          <a:p>
            <a:pPr lvl="1"/>
            <a:r>
              <a:rPr lang="nl-BE" dirty="0" smtClean="0"/>
              <a:t>P </a:t>
            </a:r>
            <a:r>
              <a:rPr lang="nl-BE" dirty="0" err="1" smtClean="0"/>
              <a:t>lowers</a:t>
            </a:r>
            <a:r>
              <a:rPr lang="nl-BE" dirty="0" smtClean="0"/>
              <a:t> as N </a:t>
            </a:r>
            <a:r>
              <a:rPr lang="nl-BE" dirty="0" err="1" smtClean="0"/>
              <a:t>increases</a:t>
            </a:r>
            <a:endParaRPr lang="nl-BE" dirty="0" smtClean="0"/>
          </a:p>
          <a:p>
            <a:pPr lvl="1"/>
            <a:r>
              <a:rPr lang="nl-BE" dirty="0" err="1" smtClean="0"/>
              <a:t>Deep</a:t>
            </a:r>
            <a:r>
              <a:rPr lang="nl-BE" dirty="0" smtClean="0"/>
              <a:t> </a:t>
            </a:r>
            <a:r>
              <a:rPr lang="nl-BE" dirty="0" err="1" smtClean="0"/>
              <a:t>resequencing</a:t>
            </a:r>
            <a:r>
              <a:rPr lang="nl-BE" dirty="0" smtClean="0"/>
              <a:t> </a:t>
            </a:r>
            <a:r>
              <a:rPr lang="nl-BE" dirty="0" err="1" smtClean="0"/>
              <a:t>will</a:t>
            </a:r>
            <a:r>
              <a:rPr lang="nl-BE" dirty="0" smtClean="0"/>
              <a:t> </a:t>
            </a:r>
            <a:r>
              <a:rPr lang="nl-BE" dirty="0" err="1" smtClean="0"/>
              <a:t>identify</a:t>
            </a:r>
            <a:r>
              <a:rPr lang="nl-BE" dirty="0" smtClean="0"/>
              <a:t> more </a:t>
            </a:r>
            <a:r>
              <a:rPr lang="nl-BE" dirty="0" err="1" smtClean="0"/>
              <a:t>causal</a:t>
            </a:r>
            <a:r>
              <a:rPr lang="nl-BE" dirty="0" smtClean="0"/>
              <a:t> </a:t>
            </a:r>
            <a:r>
              <a:rPr lang="nl-BE" dirty="0" err="1" smtClean="0"/>
              <a:t>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Psychiatric</a:t>
            </a:r>
            <a:r>
              <a:rPr lang="nl-BE" dirty="0" smtClean="0"/>
              <a:t> disorders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592596"/>
            <a:ext cx="84201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Psychiatric</a:t>
            </a:r>
            <a:r>
              <a:rPr lang="nl-BE" dirty="0" smtClean="0"/>
              <a:t> disorders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(</a:t>
            </a:r>
            <a:r>
              <a:rPr lang="nl-BE" dirty="0" err="1" smtClean="0"/>
              <a:t>Almost</a:t>
            </a:r>
            <a:r>
              <a:rPr lang="nl-BE" dirty="0" smtClean="0"/>
              <a:t>) no major </a:t>
            </a:r>
            <a:r>
              <a:rPr lang="nl-BE" dirty="0" err="1" smtClean="0"/>
              <a:t>genes</a:t>
            </a:r>
            <a:r>
              <a:rPr lang="nl-BE" dirty="0" smtClean="0"/>
              <a:t> </a:t>
            </a:r>
            <a:r>
              <a:rPr lang="nl-BE" dirty="0" err="1" smtClean="0"/>
              <a:t>identified</a:t>
            </a:r>
            <a:endParaRPr lang="nl-BE" dirty="0" smtClean="0"/>
          </a:p>
          <a:p>
            <a:r>
              <a:rPr lang="nl-BE" dirty="0" smtClean="0"/>
              <a:t>How </a:t>
            </a:r>
            <a:r>
              <a:rPr lang="nl-BE" dirty="0" err="1" smtClean="0"/>
              <a:t>much</a:t>
            </a:r>
            <a:r>
              <a:rPr lang="nl-BE" dirty="0" smtClean="0"/>
              <a:t> </a:t>
            </a:r>
            <a:r>
              <a:rPr lang="nl-BE" dirty="0" err="1" smtClean="0"/>
              <a:t>variance</a:t>
            </a:r>
            <a:r>
              <a:rPr lang="nl-BE" dirty="0" smtClean="0"/>
              <a:t> is </a:t>
            </a:r>
            <a:r>
              <a:rPr lang="nl-BE" dirty="0" err="1" smtClean="0"/>
              <a:t>explained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non-significant </a:t>
            </a:r>
            <a:r>
              <a:rPr lang="nl-BE" dirty="0" err="1" smtClean="0"/>
              <a:t>SNPs</a:t>
            </a:r>
            <a:r>
              <a:rPr lang="nl-BE" dirty="0" smtClean="0"/>
              <a:t> ?</a:t>
            </a:r>
          </a:p>
          <a:p>
            <a:pPr lvl="1"/>
            <a:r>
              <a:rPr lang="nl-BE" dirty="0" smtClean="0"/>
              <a:t>GWAS in </a:t>
            </a:r>
            <a:r>
              <a:rPr lang="nl-BE" dirty="0" err="1"/>
              <a:t>s</a:t>
            </a:r>
            <a:r>
              <a:rPr lang="nl-BE" dirty="0" err="1" smtClean="0"/>
              <a:t>chizophrenia</a:t>
            </a:r>
            <a:endParaRPr lang="nl-BE" dirty="0" smtClean="0"/>
          </a:p>
          <a:p>
            <a:pPr lvl="1"/>
            <a:r>
              <a:rPr lang="nl-BE" dirty="0" smtClean="0"/>
              <a:t>Select </a:t>
            </a:r>
            <a:r>
              <a:rPr lang="nl-BE" dirty="0" err="1" smtClean="0"/>
              <a:t>SNPs</a:t>
            </a:r>
            <a:r>
              <a:rPr lang="nl-BE" dirty="0" smtClean="0"/>
              <a:t> </a:t>
            </a:r>
            <a:r>
              <a:rPr lang="nl-BE" dirty="0" err="1" smtClean="0"/>
              <a:t>using</a:t>
            </a:r>
            <a:r>
              <a:rPr lang="nl-BE" dirty="0" smtClean="0"/>
              <a:t> </a:t>
            </a:r>
            <a:r>
              <a:rPr lang="nl-BE" dirty="0" err="1" smtClean="0"/>
              <a:t>varying</a:t>
            </a:r>
            <a:r>
              <a:rPr lang="nl-BE" dirty="0" smtClean="0"/>
              <a:t> cutoff </a:t>
            </a:r>
          </a:p>
          <a:p>
            <a:pPr lvl="2"/>
            <a:r>
              <a:rPr lang="nl-BE" dirty="0" smtClean="0"/>
              <a:t>p&lt;0.1 ; p&lt;0.2 ; p&lt;0.3 ; p&lt;0.4 ; p&lt;0.5</a:t>
            </a:r>
          </a:p>
          <a:p>
            <a:pPr lvl="1"/>
            <a:r>
              <a:rPr lang="nl-BE" dirty="0" err="1" smtClean="0"/>
              <a:t>Build</a:t>
            </a:r>
            <a:r>
              <a:rPr lang="nl-BE" dirty="0" smtClean="0"/>
              <a:t> </a:t>
            </a:r>
            <a:r>
              <a:rPr lang="nl-BE" dirty="0" err="1" smtClean="0"/>
              <a:t>regression</a:t>
            </a:r>
            <a:r>
              <a:rPr lang="nl-BE" dirty="0" smtClean="0"/>
              <a:t> model </a:t>
            </a:r>
            <a:r>
              <a:rPr lang="nl-BE" dirty="0" err="1" smtClean="0"/>
              <a:t>using</a:t>
            </a:r>
            <a:r>
              <a:rPr lang="nl-BE" dirty="0" smtClean="0"/>
              <a:t> </a:t>
            </a:r>
            <a:r>
              <a:rPr lang="nl-BE" dirty="0" err="1" smtClean="0"/>
              <a:t>included</a:t>
            </a:r>
            <a:r>
              <a:rPr lang="nl-BE" dirty="0" smtClean="0"/>
              <a:t> </a:t>
            </a:r>
            <a:r>
              <a:rPr lang="nl-BE" dirty="0" err="1" smtClean="0"/>
              <a:t>SNPs</a:t>
            </a:r>
            <a:endParaRPr lang="nl-BE" dirty="0" smtClean="0"/>
          </a:p>
          <a:p>
            <a:pPr lvl="1"/>
            <a:r>
              <a:rPr lang="nl-BE" dirty="0" err="1" smtClean="0"/>
              <a:t>Use</a:t>
            </a:r>
            <a:r>
              <a:rPr lang="nl-BE" dirty="0" smtClean="0"/>
              <a:t> </a:t>
            </a:r>
            <a:r>
              <a:rPr lang="nl-BE" dirty="0" err="1" smtClean="0"/>
              <a:t>regression</a:t>
            </a:r>
            <a:r>
              <a:rPr lang="nl-BE" dirty="0" smtClean="0"/>
              <a:t> model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predict</a:t>
            </a:r>
            <a:r>
              <a:rPr lang="nl-BE" dirty="0" smtClean="0"/>
              <a:t> </a:t>
            </a:r>
            <a:r>
              <a:rPr lang="nl-BE" dirty="0" err="1" smtClean="0"/>
              <a:t>disease</a:t>
            </a:r>
            <a:r>
              <a:rPr lang="nl-BE" dirty="0" smtClean="0"/>
              <a:t> status in independent </a:t>
            </a:r>
            <a:r>
              <a:rPr lang="nl-BE" dirty="0" err="1" smtClean="0"/>
              <a:t>populations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P-</a:t>
            </a:r>
            <a:r>
              <a:rPr lang="nl-BE" dirty="0" err="1" smtClean="0"/>
              <a:t>value</a:t>
            </a:r>
            <a:r>
              <a:rPr lang="nl-BE" dirty="0" smtClean="0"/>
              <a:t> </a:t>
            </a:r>
            <a:r>
              <a:rPr lang="nl-BE" dirty="0" err="1" smtClean="0"/>
              <a:t>distribution</a:t>
            </a:r>
            <a:r>
              <a:rPr lang="nl-BE" dirty="0" smtClean="0"/>
              <a:t/>
            </a:r>
            <a:br>
              <a:rPr lang="nl-BE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35" r="20300"/>
          <a:stretch/>
        </p:blipFill>
        <p:spPr>
          <a:xfrm>
            <a:off x="1953082" y="1323064"/>
            <a:ext cx="5237825" cy="4962904"/>
          </a:xfrm>
        </p:spPr>
      </p:pic>
    </p:spTree>
    <p:extLst>
      <p:ext uri="{BB962C8B-B14F-4D97-AF65-F5344CB8AC3E}">
        <p14:creationId xmlns:p14="http://schemas.microsoft.com/office/powerpoint/2010/main" val="37025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P-</a:t>
            </a:r>
            <a:r>
              <a:rPr lang="nl-BE" dirty="0" err="1" smtClean="0"/>
              <a:t>value</a:t>
            </a:r>
            <a:r>
              <a:rPr lang="nl-BE" dirty="0" smtClean="0"/>
              <a:t> </a:t>
            </a:r>
            <a:r>
              <a:rPr lang="nl-BE" dirty="0" err="1" smtClean="0"/>
              <a:t>distribution</a:t>
            </a:r>
            <a:r>
              <a:rPr lang="nl-BE" dirty="0" smtClean="0"/>
              <a:t/>
            </a:r>
            <a:br>
              <a:rPr lang="nl-BE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35" r="20300"/>
          <a:stretch/>
        </p:blipFill>
        <p:spPr>
          <a:xfrm>
            <a:off x="1953082" y="1323064"/>
            <a:ext cx="5237825" cy="4962904"/>
          </a:xfrm>
        </p:spPr>
      </p:pic>
      <p:sp>
        <p:nvSpPr>
          <p:cNvPr id="3" name="Rectangle 2"/>
          <p:cNvSpPr/>
          <p:nvPr/>
        </p:nvSpPr>
        <p:spPr>
          <a:xfrm>
            <a:off x="2765146" y="3269894"/>
            <a:ext cx="424281" cy="2062887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P-</a:t>
            </a:r>
            <a:r>
              <a:rPr lang="nl-BE" dirty="0" err="1" smtClean="0"/>
              <a:t>value</a:t>
            </a:r>
            <a:r>
              <a:rPr lang="nl-BE" dirty="0" smtClean="0"/>
              <a:t> </a:t>
            </a:r>
            <a:r>
              <a:rPr lang="nl-BE" dirty="0" err="1" smtClean="0"/>
              <a:t>distribution</a:t>
            </a:r>
            <a:r>
              <a:rPr lang="nl-BE" dirty="0" smtClean="0"/>
              <a:t/>
            </a:r>
            <a:br>
              <a:rPr lang="nl-BE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35" r="20300"/>
          <a:stretch/>
        </p:blipFill>
        <p:spPr>
          <a:xfrm>
            <a:off x="1953082" y="1323064"/>
            <a:ext cx="5237825" cy="4962904"/>
          </a:xfrm>
        </p:spPr>
      </p:pic>
      <p:sp>
        <p:nvSpPr>
          <p:cNvPr id="3" name="Rectangle 2"/>
          <p:cNvSpPr/>
          <p:nvPr/>
        </p:nvSpPr>
        <p:spPr>
          <a:xfrm>
            <a:off x="2765146" y="3269894"/>
            <a:ext cx="424281" cy="2062887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5146" y="3204058"/>
            <a:ext cx="841248" cy="212872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P-</a:t>
            </a:r>
            <a:r>
              <a:rPr lang="nl-BE" dirty="0" err="1" smtClean="0"/>
              <a:t>value</a:t>
            </a:r>
            <a:r>
              <a:rPr lang="nl-BE" dirty="0" smtClean="0"/>
              <a:t> </a:t>
            </a:r>
            <a:r>
              <a:rPr lang="nl-BE" dirty="0" err="1" smtClean="0"/>
              <a:t>distribution</a:t>
            </a:r>
            <a:r>
              <a:rPr lang="nl-BE" dirty="0" smtClean="0"/>
              <a:t/>
            </a:r>
            <a:br>
              <a:rPr lang="nl-BE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35" r="20300"/>
          <a:stretch/>
        </p:blipFill>
        <p:spPr>
          <a:xfrm>
            <a:off x="1953082" y="1323064"/>
            <a:ext cx="5237825" cy="4962904"/>
          </a:xfrm>
        </p:spPr>
      </p:pic>
      <p:sp>
        <p:nvSpPr>
          <p:cNvPr id="3" name="Rectangle 2"/>
          <p:cNvSpPr/>
          <p:nvPr/>
        </p:nvSpPr>
        <p:spPr>
          <a:xfrm>
            <a:off x="2765146" y="3269894"/>
            <a:ext cx="424281" cy="2062887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5146" y="3204058"/>
            <a:ext cx="841248" cy="212872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65146" y="3138221"/>
            <a:ext cx="1272844" cy="219456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6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P-</a:t>
            </a:r>
            <a:r>
              <a:rPr lang="nl-BE" dirty="0" err="1" smtClean="0"/>
              <a:t>value</a:t>
            </a:r>
            <a:r>
              <a:rPr lang="nl-BE" dirty="0" smtClean="0"/>
              <a:t> </a:t>
            </a:r>
            <a:r>
              <a:rPr lang="nl-BE" dirty="0" err="1" smtClean="0"/>
              <a:t>distribution</a:t>
            </a:r>
            <a:r>
              <a:rPr lang="nl-BE" dirty="0" smtClean="0"/>
              <a:t/>
            </a:r>
            <a:br>
              <a:rPr lang="nl-BE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35" r="20300"/>
          <a:stretch/>
        </p:blipFill>
        <p:spPr>
          <a:xfrm>
            <a:off x="1953082" y="1323064"/>
            <a:ext cx="5237825" cy="4962904"/>
          </a:xfrm>
        </p:spPr>
      </p:pic>
      <p:sp>
        <p:nvSpPr>
          <p:cNvPr id="3" name="Rectangle 2"/>
          <p:cNvSpPr/>
          <p:nvPr/>
        </p:nvSpPr>
        <p:spPr>
          <a:xfrm>
            <a:off x="2765146" y="3269894"/>
            <a:ext cx="424281" cy="2062887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5146" y="3204058"/>
            <a:ext cx="841248" cy="212872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65146" y="3138221"/>
            <a:ext cx="1272844" cy="219456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65146" y="3072384"/>
            <a:ext cx="1704441" cy="2260397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P-</a:t>
            </a:r>
            <a:r>
              <a:rPr lang="nl-BE" dirty="0" err="1" smtClean="0"/>
              <a:t>value</a:t>
            </a:r>
            <a:r>
              <a:rPr lang="nl-BE" dirty="0" smtClean="0"/>
              <a:t> </a:t>
            </a:r>
            <a:r>
              <a:rPr lang="nl-BE" dirty="0" err="1" smtClean="0"/>
              <a:t>distribution</a:t>
            </a:r>
            <a:r>
              <a:rPr lang="nl-BE" dirty="0" smtClean="0"/>
              <a:t/>
            </a:r>
            <a:br>
              <a:rPr lang="nl-BE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35" r="20300"/>
          <a:stretch/>
        </p:blipFill>
        <p:spPr>
          <a:xfrm>
            <a:off x="1953082" y="1323064"/>
            <a:ext cx="5237825" cy="4962904"/>
          </a:xfrm>
        </p:spPr>
      </p:pic>
      <p:sp>
        <p:nvSpPr>
          <p:cNvPr id="3" name="Rectangle 2"/>
          <p:cNvSpPr/>
          <p:nvPr/>
        </p:nvSpPr>
        <p:spPr>
          <a:xfrm>
            <a:off x="2765146" y="3269894"/>
            <a:ext cx="424281" cy="2062887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5146" y="3204058"/>
            <a:ext cx="841248" cy="212872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65146" y="3138221"/>
            <a:ext cx="1272844" cy="219456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65146" y="3072384"/>
            <a:ext cx="1704441" cy="2260397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65146" y="2962656"/>
            <a:ext cx="2128723" cy="2370125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Prediction</a:t>
            </a:r>
            <a:r>
              <a:rPr lang="nl-BE" dirty="0" smtClean="0"/>
              <a:t> of </a:t>
            </a:r>
            <a:r>
              <a:rPr lang="nl-BE" dirty="0" err="1" smtClean="0"/>
              <a:t>phenotype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79" y="1342802"/>
            <a:ext cx="6019059" cy="52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36525"/>
            <a:ext cx="9340850" cy="675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8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Low-significant </a:t>
            </a:r>
            <a:r>
              <a:rPr lang="nl-BE" dirty="0" err="1" smtClean="0"/>
              <a:t>SNPs</a:t>
            </a:r>
            <a:r>
              <a:rPr lang="nl-BE" dirty="0" smtClean="0"/>
              <a:t> </a:t>
            </a:r>
            <a:r>
              <a:rPr lang="nl-BE" dirty="0" err="1" smtClean="0"/>
              <a:t>enriched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causal</a:t>
            </a:r>
            <a:r>
              <a:rPr lang="nl-BE" dirty="0" smtClean="0"/>
              <a:t> </a:t>
            </a:r>
            <a:r>
              <a:rPr lang="nl-BE" dirty="0" err="1" smtClean="0"/>
              <a:t>alleles</a:t>
            </a:r>
            <a:endParaRPr lang="nl-BE" dirty="0" smtClean="0"/>
          </a:p>
          <a:p>
            <a:pPr lvl="1"/>
            <a:r>
              <a:rPr lang="nl-BE" dirty="0" err="1" smtClean="0"/>
              <a:t>SNPs</a:t>
            </a:r>
            <a:r>
              <a:rPr lang="nl-BE" dirty="0" smtClean="0"/>
              <a:t> (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schizophrenia</a:t>
            </a:r>
            <a:r>
              <a:rPr lang="nl-BE" dirty="0" smtClean="0"/>
              <a:t>) </a:t>
            </a:r>
            <a:r>
              <a:rPr lang="nl-BE" dirty="0" err="1" smtClean="0"/>
              <a:t>with</a:t>
            </a:r>
            <a:r>
              <a:rPr lang="nl-BE" dirty="0" smtClean="0"/>
              <a:t> low </a:t>
            </a:r>
            <a:r>
              <a:rPr lang="nl-BE" dirty="0" err="1" smtClean="0"/>
              <a:t>significance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predict</a:t>
            </a:r>
            <a:r>
              <a:rPr lang="nl-BE" dirty="0" smtClean="0"/>
              <a:t> </a:t>
            </a:r>
            <a:r>
              <a:rPr lang="nl-BE" dirty="0" err="1" smtClean="0"/>
              <a:t>disease</a:t>
            </a:r>
            <a:r>
              <a:rPr lang="nl-BE" dirty="0" smtClean="0"/>
              <a:t> status (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schizophrenia</a:t>
            </a:r>
            <a:r>
              <a:rPr lang="nl-BE" dirty="0" smtClean="0"/>
              <a:t>) in independent </a:t>
            </a:r>
            <a:r>
              <a:rPr lang="nl-BE" dirty="0" err="1" smtClean="0"/>
              <a:t>population</a:t>
            </a:r>
            <a:endParaRPr lang="nl-BE" dirty="0" smtClean="0"/>
          </a:p>
          <a:p>
            <a:pPr lvl="1"/>
            <a:r>
              <a:rPr lang="nl-BE" dirty="0" err="1" smtClean="0"/>
              <a:t>Schizophrenia</a:t>
            </a:r>
            <a:r>
              <a:rPr lang="nl-BE" dirty="0" smtClean="0"/>
              <a:t> </a:t>
            </a:r>
            <a:r>
              <a:rPr lang="nl-BE" dirty="0" err="1" smtClean="0"/>
              <a:t>SNPs</a:t>
            </a:r>
            <a:r>
              <a:rPr lang="nl-BE" dirty="0" smtClean="0"/>
              <a:t> </a:t>
            </a:r>
            <a:r>
              <a:rPr lang="nl-BE" dirty="0" err="1" smtClean="0"/>
              <a:t>also</a:t>
            </a:r>
            <a:r>
              <a:rPr lang="nl-BE" dirty="0" smtClean="0"/>
              <a:t> </a:t>
            </a:r>
            <a:r>
              <a:rPr lang="nl-BE" dirty="0" err="1" smtClean="0"/>
              <a:t>predicting</a:t>
            </a:r>
            <a:r>
              <a:rPr lang="nl-BE" dirty="0" smtClean="0"/>
              <a:t> </a:t>
            </a:r>
            <a:r>
              <a:rPr lang="nl-BE" dirty="0" err="1" smtClean="0"/>
              <a:t>bipolar</a:t>
            </a:r>
            <a:r>
              <a:rPr lang="nl-BE" dirty="0" smtClean="0"/>
              <a:t> disorder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Future</a:t>
            </a:r>
            <a:r>
              <a:rPr lang="nl-BE" dirty="0" smtClean="0"/>
              <a:t> prospect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Prediction</a:t>
            </a:r>
            <a:r>
              <a:rPr lang="nl-BE" dirty="0" smtClean="0"/>
              <a:t> model built </a:t>
            </a:r>
            <a:r>
              <a:rPr lang="nl-BE" dirty="0" err="1" smtClean="0"/>
              <a:t>using</a:t>
            </a:r>
            <a:r>
              <a:rPr lang="nl-BE" dirty="0" smtClean="0"/>
              <a:t> </a:t>
            </a:r>
            <a:r>
              <a:rPr lang="nl-BE" dirty="0" err="1" smtClean="0"/>
              <a:t>SNPs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GWAS </a:t>
            </a:r>
          </a:p>
          <a:p>
            <a:r>
              <a:rPr lang="nl-BE" dirty="0" err="1" smtClean="0"/>
              <a:t>Higher</a:t>
            </a:r>
            <a:r>
              <a:rPr lang="nl-BE" dirty="0" smtClean="0"/>
              <a:t> sample </a:t>
            </a:r>
            <a:r>
              <a:rPr lang="nl-BE" dirty="0" err="1" smtClean="0"/>
              <a:t>size</a:t>
            </a:r>
            <a:r>
              <a:rPr lang="nl-BE" dirty="0" smtClean="0"/>
              <a:t> :</a:t>
            </a:r>
          </a:p>
          <a:p>
            <a:pPr lvl="1">
              <a:buFont typeface="Wingdings" pitchFamily="2" charset="2"/>
              <a:buChar char="à"/>
            </a:pPr>
            <a:r>
              <a:rPr lang="nl-BE" dirty="0" err="1" smtClean="0">
                <a:sym typeface="Wingdings" panose="05000000000000000000" pitchFamily="2" charset="2"/>
              </a:rPr>
              <a:t>SNPs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with</a:t>
            </a:r>
            <a:r>
              <a:rPr lang="nl-BE" dirty="0" smtClean="0">
                <a:sym typeface="Wingdings" panose="05000000000000000000" pitchFamily="2" charset="2"/>
              </a:rPr>
              <a:t> p&lt;&lt; more </a:t>
            </a:r>
            <a:r>
              <a:rPr lang="nl-BE" dirty="0" err="1" smtClean="0">
                <a:sym typeface="Wingdings" panose="05000000000000000000" pitchFamily="2" charset="2"/>
              </a:rPr>
              <a:t>enriched</a:t>
            </a:r>
            <a:r>
              <a:rPr lang="nl-BE" dirty="0" smtClean="0">
                <a:sym typeface="Wingdings" panose="05000000000000000000" pitchFamily="2" charset="2"/>
              </a:rPr>
              <a:t> of </a:t>
            </a:r>
            <a:r>
              <a:rPr lang="nl-BE" dirty="0" err="1" smtClean="0">
                <a:sym typeface="Wingdings" panose="05000000000000000000" pitchFamily="2" charset="2"/>
              </a:rPr>
              <a:t>truly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causative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SNPs</a:t>
            </a:r>
            <a:endParaRPr lang="nl-BE" dirty="0" smtClean="0">
              <a:sym typeface="Wingdings" panose="05000000000000000000" pitchFamily="2" charset="2"/>
            </a:endParaRPr>
          </a:p>
          <a:p>
            <a:pPr lvl="1">
              <a:buFont typeface="Wingdings" pitchFamily="2" charset="2"/>
              <a:buChar char="à"/>
            </a:pPr>
            <a:r>
              <a:rPr lang="nl-BE" dirty="0" err="1" smtClean="0">
                <a:sym typeface="Wingdings" panose="05000000000000000000" pitchFamily="2" charset="2"/>
              </a:rPr>
              <a:t>Prediction</a:t>
            </a:r>
            <a:r>
              <a:rPr lang="nl-BE" dirty="0" smtClean="0">
                <a:sym typeface="Wingdings" panose="05000000000000000000" pitchFamily="2" charset="2"/>
              </a:rPr>
              <a:t> model </a:t>
            </a:r>
            <a:r>
              <a:rPr lang="nl-BE" dirty="0" err="1" smtClean="0">
                <a:sym typeface="Wingdings" panose="05000000000000000000" pitchFamily="2" charset="2"/>
              </a:rPr>
              <a:t>becomes</a:t>
            </a:r>
            <a:r>
              <a:rPr lang="nl-BE" dirty="0" smtClean="0">
                <a:sym typeface="Wingdings" panose="05000000000000000000" pitchFamily="2" charset="2"/>
              </a:rPr>
              <a:t> more accurate</a:t>
            </a:r>
          </a:p>
          <a:p>
            <a:pPr>
              <a:buFont typeface="Wingdings" pitchFamily="2" charset="2"/>
              <a:buChar char="à"/>
            </a:pPr>
            <a:endParaRPr lang="nl-BE" dirty="0" smtClean="0">
              <a:sym typeface="Wingdings" panose="05000000000000000000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nl-BE" dirty="0" err="1" smtClean="0">
                <a:sym typeface="Wingdings" panose="05000000000000000000" pitchFamily="2" charset="2"/>
              </a:rPr>
              <a:t>Polygenic</a:t>
            </a:r>
            <a:r>
              <a:rPr lang="nl-BE" dirty="0" smtClean="0">
                <a:sym typeface="Wingdings" panose="05000000000000000000" pitchFamily="2" charset="2"/>
              </a:rPr>
              <a:t> risk score </a:t>
            </a:r>
            <a:r>
              <a:rPr lang="nl-BE" dirty="0" err="1" smtClean="0">
                <a:sym typeface="Wingdings" panose="05000000000000000000" pitchFamily="2" charset="2"/>
              </a:rPr>
              <a:t>may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become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diagnostic</a:t>
            </a:r>
            <a:r>
              <a:rPr lang="nl-BE" dirty="0" smtClean="0">
                <a:sym typeface="Wingdings" panose="05000000000000000000" pitchFamily="2" charset="2"/>
              </a:rPr>
              <a:t> tool </a:t>
            </a:r>
            <a:r>
              <a:rPr lang="nl-BE" dirty="0" err="1" smtClean="0">
                <a:sym typeface="Wingdings" panose="05000000000000000000" pitchFamily="2" charset="2"/>
              </a:rPr>
              <a:t>to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predict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phenotype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smtClean="0">
                <a:sym typeface="Wingdings" panose="05000000000000000000" pitchFamily="2" charset="2"/>
              </a:rPr>
              <a:t>(even in absence of </a:t>
            </a:r>
            <a:r>
              <a:rPr lang="nl-BE" dirty="0" err="1" smtClean="0">
                <a:sym typeface="Wingdings" panose="05000000000000000000" pitchFamily="2" charset="2"/>
              </a:rPr>
              <a:t>individually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pinpointed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SNPs</a:t>
            </a:r>
            <a:r>
              <a:rPr lang="nl-BE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Common </a:t>
            </a:r>
            <a:r>
              <a:rPr lang="nl-BE" dirty="0" err="1" smtClean="0"/>
              <a:t>and</a:t>
            </a:r>
            <a:r>
              <a:rPr lang="nl-BE" dirty="0" smtClean="0"/>
              <a:t> rare </a:t>
            </a:r>
            <a:r>
              <a:rPr lang="nl-BE" dirty="0" err="1" smtClean="0"/>
              <a:t>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Traditional GWAS </a:t>
            </a:r>
            <a:r>
              <a:rPr lang="nl-BE" dirty="0" err="1" smtClean="0"/>
              <a:t>identify</a:t>
            </a:r>
            <a:r>
              <a:rPr lang="nl-BE" dirty="0" smtClean="0"/>
              <a:t> common </a:t>
            </a:r>
            <a:r>
              <a:rPr lang="nl-BE" dirty="0" err="1" smtClean="0"/>
              <a:t>variants</a:t>
            </a:r>
            <a:endParaRPr lang="nl-BE" dirty="0" smtClean="0"/>
          </a:p>
          <a:p>
            <a:pPr lvl="1"/>
            <a:r>
              <a:rPr lang="nl-BE" dirty="0" smtClean="0"/>
              <a:t>MAF &gt; 0.05</a:t>
            </a:r>
          </a:p>
          <a:p>
            <a:pPr lvl="1"/>
            <a:r>
              <a:rPr lang="nl-BE" dirty="0" smtClean="0"/>
              <a:t>Low-</a:t>
            </a:r>
            <a:r>
              <a:rPr lang="nl-BE" dirty="0" err="1" smtClean="0"/>
              <a:t>frequency</a:t>
            </a:r>
            <a:r>
              <a:rPr lang="nl-BE" dirty="0" smtClean="0"/>
              <a:t> (LF) </a:t>
            </a:r>
            <a:r>
              <a:rPr lang="nl-BE" dirty="0" err="1" smtClean="0"/>
              <a:t>variants</a:t>
            </a:r>
            <a:r>
              <a:rPr lang="nl-BE" dirty="0" smtClean="0"/>
              <a:t> : </a:t>
            </a:r>
          </a:p>
          <a:p>
            <a:pPr lvl="2"/>
            <a:r>
              <a:rPr lang="nl-BE" dirty="0" err="1" smtClean="0"/>
              <a:t>poorly</a:t>
            </a:r>
            <a:r>
              <a:rPr lang="nl-BE" dirty="0" smtClean="0"/>
              <a:t> </a:t>
            </a:r>
            <a:r>
              <a:rPr lang="nl-BE" dirty="0" err="1" smtClean="0"/>
              <a:t>covered</a:t>
            </a:r>
            <a:r>
              <a:rPr lang="nl-BE" dirty="0" smtClean="0"/>
              <a:t> on chip</a:t>
            </a:r>
          </a:p>
          <a:p>
            <a:pPr lvl="2"/>
            <a:r>
              <a:rPr lang="nl-BE" dirty="0" smtClean="0"/>
              <a:t>Low LD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SNPs</a:t>
            </a:r>
            <a:r>
              <a:rPr lang="nl-BE" dirty="0" smtClean="0"/>
              <a:t> on chip</a:t>
            </a:r>
          </a:p>
          <a:p>
            <a:r>
              <a:rPr lang="nl-BE" dirty="0" smtClean="0"/>
              <a:t>Next-</a:t>
            </a:r>
            <a:r>
              <a:rPr lang="nl-BE" dirty="0" err="1" smtClean="0"/>
              <a:t>generation</a:t>
            </a:r>
            <a:r>
              <a:rPr lang="nl-BE" dirty="0" smtClean="0"/>
              <a:t> </a:t>
            </a:r>
            <a:r>
              <a:rPr lang="nl-BE" dirty="0" err="1" smtClean="0"/>
              <a:t>sequencing</a:t>
            </a:r>
            <a:r>
              <a:rPr lang="nl-BE" dirty="0" smtClean="0"/>
              <a:t> (NGS) </a:t>
            </a:r>
            <a:r>
              <a:rPr lang="nl-BE" dirty="0" err="1" smtClean="0"/>
              <a:t>techniques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identify</a:t>
            </a:r>
            <a:r>
              <a:rPr lang="nl-BE" dirty="0" smtClean="0"/>
              <a:t> LF </a:t>
            </a:r>
            <a:r>
              <a:rPr lang="nl-BE" dirty="0" err="1" smtClean="0"/>
              <a:t>variants</a:t>
            </a:r>
            <a:r>
              <a:rPr lang="nl-BE" dirty="0" smtClean="0"/>
              <a:t> in large </a:t>
            </a:r>
            <a:r>
              <a:rPr lang="nl-BE" dirty="0" err="1" smtClean="0"/>
              <a:t>cohorts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1298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Testing</a:t>
            </a:r>
            <a:r>
              <a:rPr lang="nl-BE" dirty="0" smtClean="0"/>
              <a:t> LF </a:t>
            </a:r>
            <a:r>
              <a:rPr lang="nl-BE" dirty="0" err="1" smtClean="0"/>
              <a:t>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Do LF </a:t>
            </a:r>
            <a:r>
              <a:rPr lang="nl-BE" dirty="0" err="1" smtClean="0"/>
              <a:t>variants</a:t>
            </a:r>
            <a:r>
              <a:rPr lang="nl-BE" dirty="0" smtClean="0"/>
              <a:t> </a:t>
            </a:r>
            <a:r>
              <a:rPr lang="nl-BE" dirty="0" err="1" smtClean="0"/>
              <a:t>contribute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complex </a:t>
            </a:r>
            <a:r>
              <a:rPr lang="nl-BE" dirty="0" err="1" smtClean="0"/>
              <a:t>traits</a:t>
            </a:r>
            <a:r>
              <a:rPr lang="nl-BE" dirty="0" smtClean="0"/>
              <a:t>?</a:t>
            </a:r>
          </a:p>
          <a:p>
            <a:pPr lvl="1"/>
            <a:r>
              <a:rPr lang="nl-BE" dirty="0" smtClean="0"/>
              <a:t>LF </a:t>
            </a:r>
            <a:r>
              <a:rPr lang="nl-BE" dirty="0" err="1" smtClean="0"/>
              <a:t>variants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large effect?</a:t>
            </a:r>
          </a:p>
          <a:p>
            <a:pPr lvl="1"/>
            <a:r>
              <a:rPr lang="nl-BE" dirty="0" smtClean="0"/>
              <a:t>Multiple rare </a:t>
            </a:r>
            <a:r>
              <a:rPr lang="nl-BE" dirty="0" err="1" smtClean="0"/>
              <a:t>variants</a:t>
            </a:r>
            <a:r>
              <a:rPr lang="nl-BE" dirty="0" smtClean="0"/>
              <a:t> in 1 gene?</a:t>
            </a:r>
          </a:p>
          <a:p>
            <a:pPr lvl="1"/>
            <a:r>
              <a:rPr lang="nl-BE" dirty="0" smtClean="0"/>
              <a:t>Missing </a:t>
            </a:r>
            <a:r>
              <a:rPr lang="nl-BE" dirty="0" err="1" smtClean="0"/>
              <a:t>heritability</a:t>
            </a:r>
            <a:r>
              <a:rPr lang="nl-BE" dirty="0" smtClean="0"/>
              <a:t>?</a:t>
            </a:r>
          </a:p>
          <a:p>
            <a:r>
              <a:rPr lang="nl-BE" dirty="0" err="1" smtClean="0"/>
              <a:t>Testing</a:t>
            </a:r>
            <a:r>
              <a:rPr lang="nl-BE" dirty="0" smtClean="0"/>
              <a:t> </a:t>
            </a:r>
            <a:r>
              <a:rPr lang="nl-BE" dirty="0" err="1" smtClean="0"/>
              <a:t>association</a:t>
            </a:r>
            <a:endParaRPr lang="nl-BE" dirty="0" smtClean="0"/>
          </a:p>
          <a:p>
            <a:pPr lvl="1"/>
            <a:r>
              <a:rPr lang="nl-BE" dirty="0" smtClean="0"/>
              <a:t>Classic </a:t>
            </a:r>
            <a:r>
              <a:rPr lang="nl-BE" dirty="0" err="1" smtClean="0"/>
              <a:t>testing</a:t>
            </a:r>
            <a:endParaRPr lang="nl-BE" dirty="0" smtClean="0"/>
          </a:p>
          <a:p>
            <a:pPr lvl="1"/>
            <a:r>
              <a:rPr lang="nl-BE" dirty="0" smtClean="0"/>
              <a:t>Gene-</a:t>
            </a:r>
            <a:r>
              <a:rPr lang="nl-BE" dirty="0" err="1" smtClean="0"/>
              <a:t>based</a:t>
            </a:r>
            <a:r>
              <a:rPr lang="nl-BE" dirty="0" smtClean="0"/>
              <a:t> </a:t>
            </a:r>
            <a:r>
              <a:rPr lang="nl-BE" dirty="0" err="1" smtClean="0"/>
              <a:t>testing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3001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Classic </a:t>
            </a:r>
            <a:r>
              <a:rPr lang="nl-BE" dirty="0" err="1" smtClean="0"/>
              <a:t>association</a:t>
            </a:r>
            <a:r>
              <a:rPr lang="nl-BE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Test </a:t>
            </a:r>
            <a:r>
              <a:rPr lang="nl-BE" dirty="0" err="1" smtClean="0"/>
              <a:t>association</a:t>
            </a:r>
            <a:r>
              <a:rPr lang="nl-BE" dirty="0" smtClean="0"/>
              <a:t> </a:t>
            </a:r>
            <a:r>
              <a:rPr lang="nl-BE" dirty="0" err="1" smtClean="0"/>
              <a:t>between</a:t>
            </a:r>
            <a:r>
              <a:rPr lang="nl-BE" dirty="0" smtClean="0"/>
              <a:t> single variant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disease</a:t>
            </a:r>
            <a:endParaRPr lang="nl-BE" dirty="0" smtClean="0"/>
          </a:p>
          <a:p>
            <a:pPr lvl="1"/>
            <a:r>
              <a:rPr lang="nl-BE" dirty="0" err="1" smtClean="0"/>
              <a:t>Chisquare</a:t>
            </a:r>
            <a:r>
              <a:rPr lang="nl-BE" dirty="0" smtClean="0"/>
              <a:t> test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215750"/>
              </p:ext>
            </p:extLst>
          </p:nvPr>
        </p:nvGraphicFramePr>
        <p:xfrm>
          <a:off x="1219200" y="3433439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7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Classic </a:t>
            </a:r>
            <a:r>
              <a:rPr lang="nl-BE" dirty="0" err="1" smtClean="0"/>
              <a:t>association</a:t>
            </a:r>
            <a:r>
              <a:rPr lang="nl-BE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Test </a:t>
            </a:r>
            <a:r>
              <a:rPr lang="nl-BE" dirty="0" err="1" smtClean="0"/>
              <a:t>association</a:t>
            </a:r>
            <a:r>
              <a:rPr lang="nl-BE" dirty="0" smtClean="0"/>
              <a:t> </a:t>
            </a:r>
            <a:r>
              <a:rPr lang="nl-BE" dirty="0" err="1" smtClean="0"/>
              <a:t>between</a:t>
            </a:r>
            <a:r>
              <a:rPr lang="nl-BE" dirty="0" smtClean="0"/>
              <a:t> single variant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disease</a:t>
            </a:r>
            <a:endParaRPr lang="nl-BE" dirty="0" smtClean="0"/>
          </a:p>
          <a:p>
            <a:pPr lvl="1"/>
            <a:r>
              <a:rPr lang="nl-BE" dirty="0" err="1" smtClean="0"/>
              <a:t>Chisquare</a:t>
            </a:r>
            <a:r>
              <a:rPr lang="nl-BE" dirty="0" smtClean="0"/>
              <a:t> test : </a:t>
            </a:r>
            <a:r>
              <a:rPr lang="nl-BE" dirty="0" smtClean="0">
                <a:solidFill>
                  <a:srgbClr val="0070C0"/>
                </a:solidFill>
              </a:rPr>
              <a:t>common variant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153002"/>
              </p:ext>
            </p:extLst>
          </p:nvPr>
        </p:nvGraphicFramePr>
        <p:xfrm>
          <a:off x="1219200" y="3433439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olidFill>
                            <a:srgbClr val="0070C0"/>
                          </a:solidFill>
                        </a:rPr>
                        <a:t>560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olidFill>
                            <a:srgbClr val="0070C0"/>
                          </a:solidFill>
                        </a:rPr>
                        <a:t>380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olidFill>
                            <a:srgbClr val="0070C0"/>
                          </a:solidFill>
                        </a:rPr>
                        <a:t>60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olidFill>
                            <a:srgbClr val="0070C0"/>
                          </a:solidFill>
                        </a:rPr>
                        <a:t>640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olidFill>
                            <a:srgbClr val="0070C0"/>
                          </a:solidFill>
                        </a:rPr>
                        <a:t>320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olidFill>
                            <a:srgbClr val="0070C0"/>
                          </a:solidFill>
                        </a:rPr>
                        <a:t>40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12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Classic </a:t>
            </a:r>
            <a:r>
              <a:rPr lang="nl-BE" dirty="0" err="1" smtClean="0"/>
              <a:t>association</a:t>
            </a:r>
            <a:r>
              <a:rPr lang="nl-BE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Test </a:t>
            </a:r>
            <a:r>
              <a:rPr lang="nl-BE" dirty="0" err="1" smtClean="0"/>
              <a:t>association</a:t>
            </a:r>
            <a:r>
              <a:rPr lang="nl-BE" dirty="0" smtClean="0"/>
              <a:t> </a:t>
            </a:r>
            <a:r>
              <a:rPr lang="nl-BE" dirty="0" err="1" smtClean="0"/>
              <a:t>between</a:t>
            </a:r>
            <a:r>
              <a:rPr lang="nl-BE" dirty="0" smtClean="0"/>
              <a:t> single variant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disease</a:t>
            </a:r>
            <a:endParaRPr lang="nl-BE" dirty="0" smtClean="0"/>
          </a:p>
          <a:p>
            <a:pPr lvl="1"/>
            <a:r>
              <a:rPr lang="nl-BE" dirty="0" err="1" smtClean="0"/>
              <a:t>Chisquare</a:t>
            </a:r>
            <a:r>
              <a:rPr lang="nl-BE" dirty="0" smtClean="0"/>
              <a:t> test : </a:t>
            </a:r>
            <a:r>
              <a:rPr lang="nl-BE" dirty="0" smtClean="0">
                <a:solidFill>
                  <a:srgbClr val="FF0000"/>
                </a:solidFill>
              </a:rPr>
              <a:t>rare variant</a:t>
            </a:r>
          </a:p>
          <a:p>
            <a:pPr lvl="1"/>
            <a:endParaRPr lang="nl-BE" dirty="0" smtClean="0"/>
          </a:p>
          <a:p>
            <a:pPr lvl="1"/>
            <a:endParaRPr lang="nl-BE" dirty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Test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valid</a:t>
            </a:r>
            <a:r>
              <a:rPr lang="nl-BE" dirty="0" smtClean="0"/>
              <a:t>, or low power, </a:t>
            </a:r>
            <a:r>
              <a:rPr lang="nl-BE" dirty="0" err="1" smtClean="0"/>
              <a:t>unless</a:t>
            </a:r>
            <a:r>
              <a:rPr lang="nl-BE" dirty="0" smtClean="0"/>
              <a:t> high N</a:t>
            </a:r>
          </a:p>
          <a:p>
            <a:pPr lvl="1"/>
            <a:r>
              <a:rPr lang="nl-BE" dirty="0" smtClean="0"/>
              <a:t>GWAS : MAF&lt;0.05 = </a:t>
            </a:r>
            <a:r>
              <a:rPr lang="nl-BE" dirty="0" err="1" smtClean="0"/>
              <a:t>problem</a:t>
            </a:r>
            <a:endParaRPr lang="nl-BE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853764"/>
              </p:ext>
            </p:extLst>
          </p:nvPr>
        </p:nvGraphicFramePr>
        <p:xfrm>
          <a:off x="1219200" y="3433439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987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991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22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003D62"/>
      </a:dk2>
      <a:lt2>
        <a:srgbClr val="DDDDDD"/>
      </a:lt2>
      <a:accent1>
        <a:srgbClr val="B6C4D8"/>
      </a:accent1>
      <a:accent2>
        <a:srgbClr val="003D62"/>
      </a:accent2>
      <a:accent3>
        <a:srgbClr val="FFFFFF"/>
      </a:accent3>
      <a:accent4>
        <a:srgbClr val="000000"/>
      </a:accent4>
      <a:accent5>
        <a:srgbClr val="D7DEE9"/>
      </a:accent5>
      <a:accent6>
        <a:srgbClr val="003658"/>
      </a:accent6>
      <a:hlink>
        <a:srgbClr val="7E002F"/>
      </a:hlink>
      <a:folHlink>
        <a:srgbClr val="D9BDBD"/>
      </a:folHlink>
    </a:clrScheme>
    <a:fontScheme name="ppt_lic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pt_lic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lich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 8">
        <a:dk1>
          <a:srgbClr val="003D62"/>
        </a:dk1>
        <a:lt1>
          <a:srgbClr val="FFFFFF"/>
        </a:lt1>
        <a:dk2>
          <a:srgbClr val="003D62"/>
        </a:dk2>
        <a:lt2>
          <a:srgbClr val="DDDDDD"/>
        </a:lt2>
        <a:accent1>
          <a:srgbClr val="B6C4D8"/>
        </a:accent1>
        <a:accent2>
          <a:srgbClr val="003D62"/>
        </a:accent2>
        <a:accent3>
          <a:srgbClr val="FFFFFF"/>
        </a:accent3>
        <a:accent4>
          <a:srgbClr val="003353"/>
        </a:accent4>
        <a:accent5>
          <a:srgbClr val="D7DEE9"/>
        </a:accent5>
        <a:accent6>
          <a:srgbClr val="003658"/>
        </a:accent6>
        <a:hlink>
          <a:srgbClr val="7E002F"/>
        </a:hlink>
        <a:folHlink>
          <a:srgbClr val="D9BDB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_licht2">
  <a:themeElements>
    <a:clrScheme name="">
      <a:dk1>
        <a:srgbClr val="000000"/>
      </a:dk1>
      <a:lt1>
        <a:srgbClr val="FFFFFF"/>
      </a:lt1>
      <a:dk2>
        <a:srgbClr val="003D62"/>
      </a:dk2>
      <a:lt2>
        <a:srgbClr val="DDDDDD"/>
      </a:lt2>
      <a:accent1>
        <a:srgbClr val="B6C4D8"/>
      </a:accent1>
      <a:accent2>
        <a:srgbClr val="003D62"/>
      </a:accent2>
      <a:accent3>
        <a:srgbClr val="FFFFFF"/>
      </a:accent3>
      <a:accent4>
        <a:srgbClr val="000000"/>
      </a:accent4>
      <a:accent5>
        <a:srgbClr val="D7DEE9"/>
      </a:accent5>
      <a:accent6>
        <a:srgbClr val="003658"/>
      </a:accent6>
      <a:hlink>
        <a:srgbClr val="7E002F"/>
      </a:hlink>
      <a:folHlink>
        <a:srgbClr val="D9BDBD"/>
      </a:folHlink>
    </a:clrScheme>
    <a:fontScheme name="ppt_licht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pt_lich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licht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2 8">
        <a:dk1>
          <a:srgbClr val="003D62"/>
        </a:dk1>
        <a:lt1>
          <a:srgbClr val="FFFFFF"/>
        </a:lt1>
        <a:dk2>
          <a:srgbClr val="003D62"/>
        </a:dk2>
        <a:lt2>
          <a:srgbClr val="DDDDDD"/>
        </a:lt2>
        <a:accent1>
          <a:srgbClr val="B6C4D8"/>
        </a:accent1>
        <a:accent2>
          <a:srgbClr val="003D62"/>
        </a:accent2>
        <a:accent3>
          <a:srgbClr val="FFFFFF"/>
        </a:accent3>
        <a:accent4>
          <a:srgbClr val="003353"/>
        </a:accent4>
        <a:accent5>
          <a:srgbClr val="D7DEE9"/>
        </a:accent5>
        <a:accent6>
          <a:srgbClr val="003658"/>
        </a:accent6>
        <a:hlink>
          <a:srgbClr val="7E002F"/>
        </a:hlink>
        <a:folHlink>
          <a:srgbClr val="D9BDB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pt_licht2">
  <a:themeElements>
    <a:clrScheme name="">
      <a:dk1>
        <a:srgbClr val="000000"/>
      </a:dk1>
      <a:lt1>
        <a:srgbClr val="FFFFFF"/>
      </a:lt1>
      <a:dk2>
        <a:srgbClr val="003D62"/>
      </a:dk2>
      <a:lt2>
        <a:srgbClr val="DDDDDD"/>
      </a:lt2>
      <a:accent1>
        <a:srgbClr val="B6C4D8"/>
      </a:accent1>
      <a:accent2>
        <a:srgbClr val="003D62"/>
      </a:accent2>
      <a:accent3>
        <a:srgbClr val="FFFFFF"/>
      </a:accent3>
      <a:accent4>
        <a:srgbClr val="000000"/>
      </a:accent4>
      <a:accent5>
        <a:srgbClr val="D7DEE9"/>
      </a:accent5>
      <a:accent6>
        <a:srgbClr val="003658"/>
      </a:accent6>
      <a:hlink>
        <a:srgbClr val="7E002F"/>
      </a:hlink>
      <a:folHlink>
        <a:srgbClr val="D9BDBD"/>
      </a:folHlink>
    </a:clrScheme>
    <a:fontScheme name="1_ppt_licht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ppt_lich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_licht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_licht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_licht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_licht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_licht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_licht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_licht2 8">
        <a:dk1>
          <a:srgbClr val="003D62"/>
        </a:dk1>
        <a:lt1>
          <a:srgbClr val="FFFFFF"/>
        </a:lt1>
        <a:dk2>
          <a:srgbClr val="003D62"/>
        </a:dk2>
        <a:lt2>
          <a:srgbClr val="DDDDDD"/>
        </a:lt2>
        <a:accent1>
          <a:srgbClr val="B6C4D8"/>
        </a:accent1>
        <a:accent2>
          <a:srgbClr val="003D62"/>
        </a:accent2>
        <a:accent3>
          <a:srgbClr val="FFFFFF"/>
        </a:accent3>
        <a:accent4>
          <a:srgbClr val="003353"/>
        </a:accent4>
        <a:accent5>
          <a:srgbClr val="D7DEE9"/>
        </a:accent5>
        <a:accent6>
          <a:srgbClr val="003658"/>
        </a:accent6>
        <a:hlink>
          <a:srgbClr val="7E002F"/>
        </a:hlink>
        <a:folHlink>
          <a:srgbClr val="D9BDB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432</TotalTime>
  <Words>1049</Words>
  <Application>Microsoft Office PowerPoint</Application>
  <PresentationFormat>On-screen Show (4:3)</PresentationFormat>
  <Paragraphs>247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Theme1</vt:lpstr>
      <vt:lpstr>ppt_licht2</vt:lpstr>
      <vt:lpstr>1_ppt_licht2</vt:lpstr>
      <vt:lpstr>Beyond GWAS</vt:lpstr>
      <vt:lpstr>Missing heritability</vt:lpstr>
      <vt:lpstr>Missing heritability</vt:lpstr>
      <vt:lpstr>PowerPoint Presentation</vt:lpstr>
      <vt:lpstr>Common and rare variants</vt:lpstr>
      <vt:lpstr>Testing LF variants</vt:lpstr>
      <vt:lpstr>Classic association test</vt:lpstr>
      <vt:lpstr>Classic association test</vt:lpstr>
      <vt:lpstr>Classic association test</vt:lpstr>
      <vt:lpstr>Collapsing rare variants</vt:lpstr>
      <vt:lpstr>Burden test</vt:lpstr>
      <vt:lpstr>Problem with burden tests</vt:lpstr>
      <vt:lpstr>Non-burden test</vt:lpstr>
      <vt:lpstr>Non-burden test</vt:lpstr>
      <vt:lpstr>Recent results on rare variants</vt:lpstr>
      <vt:lpstr>Study1 : Amino acid levels</vt:lpstr>
      <vt:lpstr>Study1 : Amino acid levels</vt:lpstr>
      <vt:lpstr>Study1 : Amino acid levels</vt:lpstr>
      <vt:lpstr>Study 2 : Type2 diabetes</vt:lpstr>
      <vt:lpstr>Study 2 : Type2 diabetes</vt:lpstr>
      <vt:lpstr>Study 2 : Type2 diabetes</vt:lpstr>
      <vt:lpstr>Conclusion LF variants</vt:lpstr>
      <vt:lpstr>Missing heritability</vt:lpstr>
      <vt:lpstr>Heritability in common variants</vt:lpstr>
      <vt:lpstr>Heritability in common variants</vt:lpstr>
      <vt:lpstr>Common SNPs for height</vt:lpstr>
      <vt:lpstr>Common SNPs for height</vt:lpstr>
      <vt:lpstr>Common SNPs for height</vt:lpstr>
      <vt:lpstr>Common SNPs for height</vt:lpstr>
      <vt:lpstr>Conclusion</vt:lpstr>
      <vt:lpstr>Psychiatric disorders</vt:lpstr>
      <vt:lpstr>Psychiatric disorders</vt:lpstr>
      <vt:lpstr>P-value distribution </vt:lpstr>
      <vt:lpstr>P-value distribution </vt:lpstr>
      <vt:lpstr>P-value distribution </vt:lpstr>
      <vt:lpstr>P-value distribution </vt:lpstr>
      <vt:lpstr>P-value distribution </vt:lpstr>
      <vt:lpstr>P-value distribution </vt:lpstr>
      <vt:lpstr>Prediction of phenotype</vt:lpstr>
      <vt:lpstr>Conclusion</vt:lpstr>
      <vt:lpstr>Future prospect</vt:lpstr>
    </vt:vector>
  </TitlesOfParts>
  <Company>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</dc:creator>
  <cp:lastModifiedBy>Erik</cp:lastModifiedBy>
  <cp:revision>53</cp:revision>
  <cp:lastPrinted>2016-03-03T10:37:04Z</cp:lastPrinted>
  <dcterms:created xsi:type="dcterms:W3CDTF">2014-03-03T09:24:51Z</dcterms:created>
  <dcterms:modified xsi:type="dcterms:W3CDTF">2016-03-03T10:42:24Z</dcterms:modified>
</cp:coreProperties>
</file>