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4" r:id="rId9"/>
    <p:sldId id="263" r:id="rId10"/>
    <p:sldId id="281" r:id="rId11"/>
    <p:sldId id="282" r:id="rId12"/>
    <p:sldId id="265" r:id="rId13"/>
    <p:sldId id="266" r:id="rId14"/>
    <p:sldId id="271" r:id="rId15"/>
    <p:sldId id="267" r:id="rId16"/>
    <p:sldId id="270" r:id="rId17"/>
    <p:sldId id="272" r:id="rId18"/>
    <p:sldId id="273" r:id="rId19"/>
    <p:sldId id="275" r:id="rId20"/>
    <p:sldId id="279" r:id="rId21"/>
    <p:sldId id="276" r:id="rId22"/>
    <p:sldId id="277" r:id="rId23"/>
    <p:sldId id="280"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B852-AFFE-4B6F-8314-83A800714C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9C8891-B3BE-4B66-B198-A74E4E6E50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18BBE6-1110-4B7F-A414-AE955D92ECD4}"/>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5" name="Footer Placeholder 4">
            <a:extLst>
              <a:ext uri="{FF2B5EF4-FFF2-40B4-BE49-F238E27FC236}">
                <a16:creationId xmlns:a16="http://schemas.microsoft.com/office/drawing/2014/main" id="{5246658B-1572-4FC1-BE80-35AC7CA0E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CC656-E0DD-4800-BE22-2BF95DF28441}"/>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115524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905F-2C11-4717-BF42-5C8745AB4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E990E-C820-439F-842C-B4B39454F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70CBE-E699-435F-B226-5D39ECEBABFF}"/>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5" name="Footer Placeholder 4">
            <a:extLst>
              <a:ext uri="{FF2B5EF4-FFF2-40B4-BE49-F238E27FC236}">
                <a16:creationId xmlns:a16="http://schemas.microsoft.com/office/drawing/2014/main" id="{82E19659-E6FE-4A91-ADB9-31ECB2719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80169-922E-4B97-B028-2074F6A2EE83}"/>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117965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8FE99-2B9F-4FEE-8EC4-A343776148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D4EA8-6B7C-4EB1-B608-5A731A3625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F11AE-DA9D-48D1-861D-33F1B73A3F1F}"/>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5" name="Footer Placeholder 4">
            <a:extLst>
              <a:ext uri="{FF2B5EF4-FFF2-40B4-BE49-F238E27FC236}">
                <a16:creationId xmlns:a16="http://schemas.microsoft.com/office/drawing/2014/main" id="{CDD30642-B4BC-4228-BF22-791B00F45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76048-0A23-4839-9E91-40E82C6A3E13}"/>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402720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8D9C-2AD4-43E5-A5C0-C6E440A07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17481-1D9D-4859-9EDE-FBC1074C2E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A0076-93C3-4BA7-9C35-F565800DAB84}"/>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5" name="Footer Placeholder 4">
            <a:extLst>
              <a:ext uri="{FF2B5EF4-FFF2-40B4-BE49-F238E27FC236}">
                <a16:creationId xmlns:a16="http://schemas.microsoft.com/office/drawing/2014/main" id="{7C03C1AF-A629-4E97-8E0C-9DFC9764D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58312-9E6B-4C77-9006-262E16AAF6E7}"/>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266739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2EED-4A97-47C2-A487-2086739F0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C3A9B9-8137-4FF2-BB7F-E105CF149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9DCB2-3D51-4AC6-9FB4-7B134FD279BA}"/>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5" name="Footer Placeholder 4">
            <a:extLst>
              <a:ext uri="{FF2B5EF4-FFF2-40B4-BE49-F238E27FC236}">
                <a16:creationId xmlns:a16="http://schemas.microsoft.com/office/drawing/2014/main" id="{BB9F5959-DD2C-47CE-A8EF-0357E1431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FA87B-4114-4F0F-9AF3-4DC483D1BA16}"/>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327736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8853-B3A1-457A-B1A7-EA6350270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A9153-0B02-46B5-BED2-97C2ED3A4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0EA59A-C87F-4960-A9D0-6304E2BF3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475B64-5BDC-4A13-AEF6-26CED4100979}"/>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6" name="Footer Placeholder 5">
            <a:extLst>
              <a:ext uri="{FF2B5EF4-FFF2-40B4-BE49-F238E27FC236}">
                <a16:creationId xmlns:a16="http://schemas.microsoft.com/office/drawing/2014/main" id="{20C2D8E3-A758-407C-B597-489E2789F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EEFED-2DCF-4D50-B23D-684F5FFAE01A}"/>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415225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E460-7E25-4A20-9B04-54AD4637A9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D3AAC2-3089-4EAC-9588-C852B66CC9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8D468D-B3BA-49C1-94BE-8DDB0A014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DE573-01B2-4485-B63F-62041C329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B4A287-D909-4493-9A39-BA83147EC1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FB49E5-E954-4BE8-B898-EF15DD4F4732}"/>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8" name="Footer Placeholder 7">
            <a:extLst>
              <a:ext uri="{FF2B5EF4-FFF2-40B4-BE49-F238E27FC236}">
                <a16:creationId xmlns:a16="http://schemas.microsoft.com/office/drawing/2014/main" id="{23C27CB7-D336-423C-A956-9C88129248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5E89C2-834F-4E6D-AAC7-95D5C8B983D8}"/>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130757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B1CA-2673-474E-97F4-7907100716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9C5A31-87DD-49CC-89B6-7EF807885622}"/>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4" name="Footer Placeholder 3">
            <a:extLst>
              <a:ext uri="{FF2B5EF4-FFF2-40B4-BE49-F238E27FC236}">
                <a16:creationId xmlns:a16="http://schemas.microsoft.com/office/drawing/2014/main" id="{C6BF03DF-D760-4F6A-B17F-7451688319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210423-1BCF-4C44-9D45-457BC254F1AC}"/>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279415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CD4947-1EBC-4AB6-895B-6E1355A450FF}"/>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3" name="Footer Placeholder 2">
            <a:extLst>
              <a:ext uri="{FF2B5EF4-FFF2-40B4-BE49-F238E27FC236}">
                <a16:creationId xmlns:a16="http://schemas.microsoft.com/office/drawing/2014/main" id="{4E12D714-8923-4F16-8B27-BB0F43DC4A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FEEDC5-850A-475B-8BAF-472AA2EE4325}"/>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298324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09E93-AFCA-4D9A-B1D2-CBBFCD8A3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621179-18C1-4B3F-96AF-F9C54EB71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C710F2-5D51-477E-8391-F63A5789D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2A2A1-CFC4-4878-BCCE-3B2F0AD22DA3}"/>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6" name="Footer Placeholder 5">
            <a:extLst>
              <a:ext uri="{FF2B5EF4-FFF2-40B4-BE49-F238E27FC236}">
                <a16:creationId xmlns:a16="http://schemas.microsoft.com/office/drawing/2014/main" id="{5327E96D-4466-4FEF-906F-7CC550424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67170-762D-44F2-949B-08C7EAA54229}"/>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93398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D7E7-C593-48A3-8D35-3AEEE7B5D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5CEC51-86F4-48F1-A4D2-476B4BF1F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13588A-FB64-4A93-A5DE-BEDB715D6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2265E-CE99-446B-8BD3-B474F6CAEF2A}"/>
              </a:ext>
            </a:extLst>
          </p:cNvPr>
          <p:cNvSpPr>
            <a:spLocks noGrp="1"/>
          </p:cNvSpPr>
          <p:nvPr>
            <p:ph type="dt" sz="half" idx="10"/>
          </p:nvPr>
        </p:nvSpPr>
        <p:spPr/>
        <p:txBody>
          <a:bodyPr/>
          <a:lstStyle/>
          <a:p>
            <a:fld id="{4E936D41-EC55-49E4-8CF4-DFF1E1821662}" type="datetimeFigureOut">
              <a:rPr lang="en-US" smtClean="0"/>
              <a:t>15-Mar-22</a:t>
            </a:fld>
            <a:endParaRPr lang="en-US"/>
          </a:p>
        </p:txBody>
      </p:sp>
      <p:sp>
        <p:nvSpPr>
          <p:cNvPr id="6" name="Footer Placeholder 5">
            <a:extLst>
              <a:ext uri="{FF2B5EF4-FFF2-40B4-BE49-F238E27FC236}">
                <a16:creationId xmlns:a16="http://schemas.microsoft.com/office/drawing/2014/main" id="{EB70B493-5552-4F23-926F-85B65DF48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A962C-D069-4535-8807-3EB0B169F087}"/>
              </a:ext>
            </a:extLst>
          </p:cNvPr>
          <p:cNvSpPr>
            <a:spLocks noGrp="1"/>
          </p:cNvSpPr>
          <p:nvPr>
            <p:ph type="sldNum" sz="quarter" idx="12"/>
          </p:nvPr>
        </p:nvSpPr>
        <p:spPr/>
        <p:txBody>
          <a:bodyPr/>
          <a:lstStyle/>
          <a:p>
            <a:fld id="{E3AC26BC-D03F-4B10-A860-BBDCDD3129D3}" type="slidenum">
              <a:rPr lang="en-US" smtClean="0"/>
              <a:t>‹#›</a:t>
            </a:fld>
            <a:endParaRPr lang="en-US"/>
          </a:p>
        </p:txBody>
      </p:sp>
    </p:spTree>
    <p:extLst>
      <p:ext uri="{BB962C8B-B14F-4D97-AF65-F5344CB8AC3E}">
        <p14:creationId xmlns:p14="http://schemas.microsoft.com/office/powerpoint/2010/main" val="394886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4EA51-099B-4306-BB16-C9A58F5F4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D036E5-A7B9-4943-8A2A-C063265C1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3D271-A553-40C4-BDC1-15D859CDD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36D41-EC55-49E4-8CF4-DFF1E1821662}" type="datetimeFigureOut">
              <a:rPr lang="en-US" smtClean="0"/>
              <a:t>15-Mar-22</a:t>
            </a:fld>
            <a:endParaRPr lang="en-US"/>
          </a:p>
        </p:txBody>
      </p:sp>
      <p:sp>
        <p:nvSpPr>
          <p:cNvPr id="5" name="Footer Placeholder 4">
            <a:extLst>
              <a:ext uri="{FF2B5EF4-FFF2-40B4-BE49-F238E27FC236}">
                <a16:creationId xmlns:a16="http://schemas.microsoft.com/office/drawing/2014/main" id="{BC6D2A7E-CF9B-4D67-A566-58559BB2B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B388A9-02C4-46D9-99E8-335D59B94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C26BC-D03F-4B10-A860-BBDCDD3129D3}" type="slidenum">
              <a:rPr lang="en-US" smtClean="0"/>
              <a:t>‹#›</a:t>
            </a:fld>
            <a:endParaRPr lang="en-US"/>
          </a:p>
        </p:txBody>
      </p:sp>
    </p:spTree>
    <p:extLst>
      <p:ext uri="{BB962C8B-B14F-4D97-AF65-F5344CB8AC3E}">
        <p14:creationId xmlns:p14="http://schemas.microsoft.com/office/powerpoint/2010/main" val="572455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learn.sparkfun.com/tutorials/light-emitting-diodes-leds/all" TargetMode="External"/><Relationship Id="rId4" Type="http://schemas.openxmlformats.org/officeDocument/2006/relationships/hyperlink" Target="https://www.electronics-tutorials.ws/diode/diode_8.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hyperlink" Target="https://learn.adafruit.com/thermistor/using-a-thermistor?gclid=CjwKCAjw8sCRBhA6EiwA6_IF4aVJKhNGZ1uXLi9KoB-jvnO2kBAEfc7wec8Rc3JcZuQGs_f4GHzYKRoCxxoQAvD_BwE" TargetMode="External"/><Relationship Id="rId5" Type="http://schemas.openxmlformats.org/officeDocument/2006/relationships/hyperlink" Target="https://www.thinksrs.com/downloads/programs/therm%20calc/ntccalibrator/ntccalculator.html" TargetMode="Externa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54222F-E372-488D-B025-ABD5106C01BC}"/>
              </a:ext>
            </a:extLst>
          </p:cNvPr>
          <p:cNvSpPr txBox="1"/>
          <p:nvPr/>
        </p:nvSpPr>
        <p:spPr>
          <a:xfrm>
            <a:off x="3104507" y="1921079"/>
            <a:ext cx="5982985" cy="646331"/>
          </a:xfrm>
          <a:prstGeom prst="rect">
            <a:avLst/>
          </a:prstGeom>
          <a:noFill/>
        </p:spPr>
        <p:txBody>
          <a:bodyPr wrap="none" rtlCol="0">
            <a:spAutoFit/>
          </a:bodyPr>
          <a:lstStyle/>
          <a:p>
            <a:r>
              <a:rPr lang="en-US" sz="3600" dirty="0"/>
              <a:t>Basic Electronics &amp; analog data</a:t>
            </a:r>
          </a:p>
        </p:txBody>
      </p:sp>
      <p:sp>
        <p:nvSpPr>
          <p:cNvPr id="5" name="TextBox 4">
            <a:extLst>
              <a:ext uri="{FF2B5EF4-FFF2-40B4-BE49-F238E27FC236}">
                <a16:creationId xmlns:a16="http://schemas.microsoft.com/office/drawing/2014/main" id="{FE573400-1B9E-452A-B80B-3C938429BE80}"/>
              </a:ext>
            </a:extLst>
          </p:cNvPr>
          <p:cNvSpPr txBox="1"/>
          <p:nvPr/>
        </p:nvSpPr>
        <p:spPr>
          <a:xfrm>
            <a:off x="3104507" y="3921259"/>
            <a:ext cx="1932132" cy="369332"/>
          </a:xfrm>
          <a:prstGeom prst="rect">
            <a:avLst/>
          </a:prstGeom>
          <a:noFill/>
        </p:spPr>
        <p:txBody>
          <a:bodyPr wrap="none" rtlCol="0">
            <a:spAutoFit/>
          </a:bodyPr>
          <a:lstStyle/>
          <a:p>
            <a:r>
              <a:rPr lang="en-US" dirty="0"/>
              <a:t>Not just theory……</a:t>
            </a:r>
          </a:p>
        </p:txBody>
      </p:sp>
    </p:spTree>
    <p:extLst>
      <p:ext uri="{BB962C8B-B14F-4D97-AF65-F5344CB8AC3E}">
        <p14:creationId xmlns:p14="http://schemas.microsoft.com/office/powerpoint/2010/main" val="2401674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6101BA-103C-4DA1-8941-D32113C1588E}"/>
              </a:ext>
            </a:extLst>
          </p:cNvPr>
          <p:cNvSpPr txBox="1"/>
          <p:nvPr/>
        </p:nvSpPr>
        <p:spPr>
          <a:xfrm>
            <a:off x="4085065" y="151001"/>
            <a:ext cx="4021870" cy="523220"/>
          </a:xfrm>
          <a:prstGeom prst="rect">
            <a:avLst/>
          </a:prstGeom>
          <a:noFill/>
        </p:spPr>
        <p:txBody>
          <a:bodyPr wrap="none" rtlCol="0">
            <a:spAutoFit/>
          </a:bodyPr>
          <a:lstStyle/>
          <a:p>
            <a:r>
              <a:rPr lang="en-US" sz="2800" dirty="0"/>
              <a:t>LED – Light Emitting Diode</a:t>
            </a:r>
          </a:p>
        </p:txBody>
      </p:sp>
      <p:pic>
        <p:nvPicPr>
          <p:cNvPr id="8" name="Picture 7" descr="Diagram&#10;&#10;Description automatically generated">
            <a:extLst>
              <a:ext uri="{FF2B5EF4-FFF2-40B4-BE49-F238E27FC236}">
                <a16:creationId xmlns:a16="http://schemas.microsoft.com/office/drawing/2014/main" id="{621C1848-33B8-44AF-8ED8-2A3E8219C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99" y="412611"/>
            <a:ext cx="2705100" cy="3810000"/>
          </a:xfrm>
          <a:prstGeom prst="rect">
            <a:avLst/>
          </a:prstGeom>
        </p:spPr>
      </p:pic>
      <p:sp>
        <p:nvSpPr>
          <p:cNvPr id="13" name="TextBox 12">
            <a:extLst>
              <a:ext uri="{FF2B5EF4-FFF2-40B4-BE49-F238E27FC236}">
                <a16:creationId xmlns:a16="http://schemas.microsoft.com/office/drawing/2014/main" id="{AEE7D8B5-B3FD-4CCB-93F5-C12EE05B55F9}"/>
              </a:ext>
            </a:extLst>
          </p:cNvPr>
          <p:cNvSpPr txBox="1"/>
          <p:nvPr/>
        </p:nvSpPr>
        <p:spPr>
          <a:xfrm>
            <a:off x="4125005" y="1411860"/>
            <a:ext cx="4257127" cy="369332"/>
          </a:xfrm>
          <a:prstGeom prst="rect">
            <a:avLst/>
          </a:prstGeom>
          <a:noFill/>
        </p:spPr>
        <p:txBody>
          <a:bodyPr wrap="none" rtlCol="0">
            <a:spAutoFit/>
          </a:bodyPr>
          <a:lstStyle/>
          <a:p>
            <a:r>
              <a:rPr lang="en-US" dirty="0"/>
              <a:t>From the datasheet of a standard 5mm LED</a:t>
            </a:r>
          </a:p>
        </p:txBody>
      </p:sp>
      <p:pic>
        <p:nvPicPr>
          <p:cNvPr id="14" name="Picture 13">
            <a:extLst>
              <a:ext uri="{FF2B5EF4-FFF2-40B4-BE49-F238E27FC236}">
                <a16:creationId xmlns:a16="http://schemas.microsoft.com/office/drawing/2014/main" id="{D3B6CEB7-01EE-489E-BA57-6189AD3115C4}"/>
              </a:ext>
            </a:extLst>
          </p:cNvPr>
          <p:cNvPicPr>
            <a:picLocks noChangeAspect="1"/>
          </p:cNvPicPr>
          <p:nvPr/>
        </p:nvPicPr>
        <p:blipFill>
          <a:blip r:embed="rId3"/>
          <a:stretch>
            <a:fillRect/>
          </a:stretch>
        </p:blipFill>
        <p:spPr>
          <a:xfrm>
            <a:off x="4085065" y="1781192"/>
            <a:ext cx="7714496" cy="4131578"/>
          </a:xfrm>
          <a:prstGeom prst="rect">
            <a:avLst/>
          </a:prstGeom>
        </p:spPr>
      </p:pic>
      <p:sp>
        <p:nvSpPr>
          <p:cNvPr id="15" name="TextBox 14">
            <a:extLst>
              <a:ext uri="{FF2B5EF4-FFF2-40B4-BE49-F238E27FC236}">
                <a16:creationId xmlns:a16="http://schemas.microsoft.com/office/drawing/2014/main" id="{458EE656-3F3C-46A4-867C-E14F241F1CC9}"/>
              </a:ext>
            </a:extLst>
          </p:cNvPr>
          <p:cNvSpPr txBox="1"/>
          <p:nvPr/>
        </p:nvSpPr>
        <p:spPr>
          <a:xfrm>
            <a:off x="18853" y="5681937"/>
            <a:ext cx="6403291" cy="1200329"/>
          </a:xfrm>
          <a:prstGeom prst="rect">
            <a:avLst/>
          </a:prstGeom>
          <a:noFill/>
        </p:spPr>
        <p:txBody>
          <a:bodyPr wrap="none" rtlCol="0">
            <a:spAutoFit/>
          </a:bodyPr>
          <a:lstStyle/>
          <a:p>
            <a:r>
              <a:rPr lang="en-US" dirty="0"/>
              <a:t>Good LED tutorials:</a:t>
            </a:r>
          </a:p>
          <a:p>
            <a:r>
              <a:rPr lang="en-US" dirty="0">
                <a:hlinkClick r:id="rId4"/>
              </a:rPr>
              <a:t>https://www.electronics-tutorials.ws/diode/diode_8.html</a:t>
            </a:r>
            <a:endParaRPr lang="en-US" dirty="0"/>
          </a:p>
          <a:p>
            <a:r>
              <a:rPr lang="en-US" dirty="0">
                <a:hlinkClick r:id="rId5"/>
              </a:rPr>
              <a:t>https://learn.sparkfun.com/tutorials/light-emitting-diodes-leds/all</a:t>
            </a:r>
            <a:endParaRPr lang="en-US" dirty="0"/>
          </a:p>
          <a:p>
            <a:endParaRPr lang="en-US" dirty="0"/>
          </a:p>
        </p:txBody>
      </p:sp>
    </p:spTree>
    <p:extLst>
      <p:ext uri="{BB962C8B-B14F-4D97-AF65-F5344CB8AC3E}">
        <p14:creationId xmlns:p14="http://schemas.microsoft.com/office/powerpoint/2010/main" val="343635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F0FC464-2B89-4622-855F-9A12E967A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448" y="2040896"/>
            <a:ext cx="3055996" cy="3332671"/>
          </a:xfrm>
          <a:prstGeom prst="rect">
            <a:avLst/>
          </a:prstGeom>
        </p:spPr>
      </p:pic>
      <p:pic>
        <p:nvPicPr>
          <p:cNvPr id="7" name="Picture 6">
            <a:extLst>
              <a:ext uri="{FF2B5EF4-FFF2-40B4-BE49-F238E27FC236}">
                <a16:creationId xmlns:a16="http://schemas.microsoft.com/office/drawing/2014/main" id="{3CEDB495-CF1B-4004-B4BD-F9EF18C17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046" y="2262406"/>
            <a:ext cx="3971925" cy="571500"/>
          </a:xfrm>
          <a:prstGeom prst="rect">
            <a:avLst/>
          </a:prstGeom>
        </p:spPr>
      </p:pic>
      <p:sp>
        <p:nvSpPr>
          <p:cNvPr id="8" name="TextBox 7">
            <a:extLst>
              <a:ext uri="{FF2B5EF4-FFF2-40B4-BE49-F238E27FC236}">
                <a16:creationId xmlns:a16="http://schemas.microsoft.com/office/drawing/2014/main" id="{DE1B45C7-8A86-418B-84F6-CD7D3AAA94EB}"/>
              </a:ext>
            </a:extLst>
          </p:cNvPr>
          <p:cNvSpPr txBox="1"/>
          <p:nvPr/>
        </p:nvSpPr>
        <p:spPr>
          <a:xfrm>
            <a:off x="4773336" y="100667"/>
            <a:ext cx="1415709" cy="523220"/>
          </a:xfrm>
          <a:prstGeom prst="rect">
            <a:avLst/>
          </a:prstGeom>
          <a:noFill/>
        </p:spPr>
        <p:txBody>
          <a:bodyPr wrap="none" rtlCol="0">
            <a:spAutoFit/>
          </a:bodyPr>
          <a:lstStyle/>
          <a:p>
            <a:r>
              <a:rPr lang="en-US" sz="2800" dirty="0"/>
              <a:t>Example</a:t>
            </a:r>
          </a:p>
        </p:txBody>
      </p:sp>
      <p:sp>
        <p:nvSpPr>
          <p:cNvPr id="9" name="TextBox 8">
            <a:extLst>
              <a:ext uri="{FF2B5EF4-FFF2-40B4-BE49-F238E27FC236}">
                <a16:creationId xmlns:a16="http://schemas.microsoft.com/office/drawing/2014/main" id="{972CDA4B-7E59-49C6-A104-20344419A058}"/>
              </a:ext>
            </a:extLst>
          </p:cNvPr>
          <p:cNvSpPr txBox="1"/>
          <p:nvPr/>
        </p:nvSpPr>
        <p:spPr>
          <a:xfrm>
            <a:off x="4924338" y="3707231"/>
            <a:ext cx="4933145" cy="646331"/>
          </a:xfrm>
          <a:prstGeom prst="rect">
            <a:avLst/>
          </a:prstGeom>
          <a:noFill/>
        </p:spPr>
        <p:txBody>
          <a:bodyPr wrap="none" rtlCol="0">
            <a:spAutoFit/>
          </a:bodyPr>
          <a:lstStyle/>
          <a:p>
            <a:r>
              <a:rPr lang="en-US" dirty="0"/>
              <a:t>What resistor will you use for a 12V power supply?</a:t>
            </a:r>
          </a:p>
          <a:p>
            <a:r>
              <a:rPr lang="en-US" dirty="0"/>
              <a:t>Try it…</a:t>
            </a:r>
          </a:p>
        </p:txBody>
      </p:sp>
    </p:spTree>
    <p:extLst>
      <p:ext uri="{BB962C8B-B14F-4D97-AF65-F5344CB8AC3E}">
        <p14:creationId xmlns:p14="http://schemas.microsoft.com/office/powerpoint/2010/main" val="293854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723E35-A957-4E3E-9507-4455CF9FBF3A}"/>
              </a:ext>
            </a:extLst>
          </p:cNvPr>
          <p:cNvSpPr txBox="1"/>
          <p:nvPr/>
        </p:nvSpPr>
        <p:spPr>
          <a:xfrm>
            <a:off x="1367406" y="1203414"/>
            <a:ext cx="1593385" cy="1384995"/>
          </a:xfrm>
          <a:prstGeom prst="rect">
            <a:avLst/>
          </a:prstGeom>
          <a:noFill/>
        </p:spPr>
        <p:txBody>
          <a:bodyPr wrap="none" rtlCol="0">
            <a:spAutoFit/>
          </a:bodyPr>
          <a:lstStyle/>
          <a:p>
            <a:r>
              <a:rPr lang="en-US" sz="2800" dirty="0"/>
              <a:t>Exercises:</a:t>
            </a:r>
          </a:p>
          <a:p>
            <a:endParaRPr lang="en-US" sz="2800" dirty="0"/>
          </a:p>
          <a:p>
            <a:endParaRPr lang="en-US" sz="2800" dirty="0"/>
          </a:p>
        </p:txBody>
      </p:sp>
      <p:sp>
        <p:nvSpPr>
          <p:cNvPr id="5" name="TextBox 4">
            <a:extLst>
              <a:ext uri="{FF2B5EF4-FFF2-40B4-BE49-F238E27FC236}">
                <a16:creationId xmlns:a16="http://schemas.microsoft.com/office/drawing/2014/main" id="{A41039AA-CB55-44CF-8301-2555A07BE1EF}"/>
              </a:ext>
            </a:extLst>
          </p:cNvPr>
          <p:cNvSpPr txBox="1"/>
          <p:nvPr/>
        </p:nvSpPr>
        <p:spPr>
          <a:xfrm>
            <a:off x="1367406" y="1895912"/>
            <a:ext cx="7605736" cy="1200329"/>
          </a:xfrm>
          <a:prstGeom prst="rect">
            <a:avLst/>
          </a:prstGeom>
          <a:noFill/>
        </p:spPr>
        <p:txBody>
          <a:bodyPr wrap="none" rtlCol="0">
            <a:spAutoFit/>
          </a:bodyPr>
          <a:lstStyle/>
          <a:p>
            <a:pPr marL="285750" indent="-285750">
              <a:buFont typeface="Arial" panose="020B0604020202020204" pitchFamily="34" charset="0"/>
              <a:buChar char="•"/>
            </a:pPr>
            <a:r>
              <a:rPr lang="en-US" dirty="0"/>
              <a:t>Plan and create a circuit with 50uA current</a:t>
            </a:r>
          </a:p>
          <a:p>
            <a:pPr marL="285750" indent="-285750">
              <a:buFont typeface="Arial" panose="020B0604020202020204" pitchFamily="34" charset="0"/>
              <a:buChar char="•"/>
            </a:pPr>
            <a:r>
              <a:rPr lang="en-US" dirty="0"/>
              <a:t>Play with resistors in series and in parallel to create unique resistance values</a:t>
            </a:r>
          </a:p>
          <a:p>
            <a:pPr marL="742950" lvl="1" indent="-285750">
              <a:buFont typeface="Arial" panose="020B0604020202020204" pitchFamily="34" charset="0"/>
              <a:buChar char="•"/>
            </a:pPr>
            <a:r>
              <a:rPr lang="en-US" dirty="0"/>
              <a:t>Reminder:</a:t>
            </a:r>
          </a:p>
          <a:p>
            <a:endParaRPr lang="en-US" dirty="0"/>
          </a:p>
        </p:txBody>
      </p:sp>
      <p:pic>
        <p:nvPicPr>
          <p:cNvPr id="10" name="Picture 9" descr="Diagram&#10;&#10;Description automatically generated">
            <a:extLst>
              <a:ext uri="{FF2B5EF4-FFF2-40B4-BE49-F238E27FC236}">
                <a16:creationId xmlns:a16="http://schemas.microsoft.com/office/drawing/2014/main" id="{5B888CB6-FFC8-4C51-B5BD-035D2A688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309" y="2754386"/>
            <a:ext cx="5981700" cy="2590800"/>
          </a:xfrm>
          <a:prstGeom prst="rect">
            <a:avLst/>
          </a:prstGeom>
        </p:spPr>
      </p:pic>
      <p:sp>
        <p:nvSpPr>
          <p:cNvPr id="11" name="TextBox 10">
            <a:extLst>
              <a:ext uri="{FF2B5EF4-FFF2-40B4-BE49-F238E27FC236}">
                <a16:creationId xmlns:a16="http://schemas.microsoft.com/office/drawing/2014/main" id="{7DBD4D56-2686-4927-9E0B-8EB7706894E5}"/>
              </a:ext>
            </a:extLst>
          </p:cNvPr>
          <p:cNvSpPr txBox="1"/>
          <p:nvPr/>
        </p:nvSpPr>
        <p:spPr>
          <a:xfrm>
            <a:off x="2650921" y="5578679"/>
            <a:ext cx="2815194" cy="400110"/>
          </a:xfrm>
          <a:prstGeom prst="rect">
            <a:avLst/>
          </a:prstGeom>
          <a:noFill/>
        </p:spPr>
        <p:txBody>
          <a:bodyPr wrap="none" rtlCol="0">
            <a:spAutoFit/>
          </a:bodyPr>
          <a:lstStyle/>
          <a:p>
            <a:r>
              <a:rPr lang="en-US" sz="2000" dirty="0"/>
              <a:t>Test and see if its true……</a:t>
            </a:r>
          </a:p>
        </p:txBody>
      </p:sp>
      <p:pic>
        <p:nvPicPr>
          <p:cNvPr id="6" name="Picture 5" descr="Diagram&#10;&#10;Description automatically generated">
            <a:extLst>
              <a:ext uri="{FF2B5EF4-FFF2-40B4-BE49-F238E27FC236}">
                <a16:creationId xmlns:a16="http://schemas.microsoft.com/office/drawing/2014/main" id="{2EE05622-A5B3-441A-A857-996541B3E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106" y="2984170"/>
            <a:ext cx="2492649" cy="2718321"/>
          </a:xfrm>
          <a:prstGeom prst="rect">
            <a:avLst/>
          </a:prstGeom>
        </p:spPr>
      </p:pic>
      <p:sp>
        <p:nvSpPr>
          <p:cNvPr id="2" name="TextBox 1">
            <a:extLst>
              <a:ext uri="{FF2B5EF4-FFF2-40B4-BE49-F238E27FC236}">
                <a16:creationId xmlns:a16="http://schemas.microsoft.com/office/drawing/2014/main" id="{FEC6036E-29C2-42AF-9CC9-3FBBA6055287}"/>
              </a:ext>
            </a:extLst>
          </p:cNvPr>
          <p:cNvSpPr txBox="1"/>
          <p:nvPr/>
        </p:nvSpPr>
        <p:spPr>
          <a:xfrm>
            <a:off x="10287267" y="2614838"/>
            <a:ext cx="537327" cy="369332"/>
          </a:xfrm>
          <a:prstGeom prst="rect">
            <a:avLst/>
          </a:prstGeom>
          <a:noFill/>
        </p:spPr>
        <p:txBody>
          <a:bodyPr wrap="none" rtlCol="0">
            <a:spAutoFit/>
          </a:bodyPr>
          <a:lstStyle/>
          <a:p>
            <a:r>
              <a:rPr lang="en-US" u="sng" dirty="0"/>
              <a:t>LED</a:t>
            </a:r>
          </a:p>
        </p:txBody>
      </p:sp>
    </p:spTree>
    <p:extLst>
      <p:ext uri="{BB962C8B-B14F-4D97-AF65-F5344CB8AC3E}">
        <p14:creationId xmlns:p14="http://schemas.microsoft.com/office/powerpoint/2010/main" val="367680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ED4AE5-46BD-4B96-9BF7-9026BBC6BBFC}"/>
              </a:ext>
            </a:extLst>
          </p:cNvPr>
          <p:cNvSpPr txBox="1"/>
          <p:nvPr/>
        </p:nvSpPr>
        <p:spPr>
          <a:xfrm>
            <a:off x="3430941" y="79696"/>
            <a:ext cx="6127190" cy="523220"/>
          </a:xfrm>
          <a:prstGeom prst="rect">
            <a:avLst/>
          </a:prstGeom>
          <a:noFill/>
        </p:spPr>
        <p:txBody>
          <a:bodyPr wrap="none" rtlCol="0">
            <a:spAutoFit/>
          </a:bodyPr>
          <a:lstStyle/>
          <a:p>
            <a:r>
              <a:rPr lang="en-US" sz="2800" dirty="0"/>
              <a:t>Analog signal, sensors and measurement</a:t>
            </a:r>
          </a:p>
        </p:txBody>
      </p:sp>
      <p:pic>
        <p:nvPicPr>
          <p:cNvPr id="10" name="Graphic 9">
            <a:extLst>
              <a:ext uri="{FF2B5EF4-FFF2-40B4-BE49-F238E27FC236}">
                <a16:creationId xmlns:a16="http://schemas.microsoft.com/office/drawing/2014/main" id="{44D9D545-6102-42EC-A224-27C14A3B12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2249" y="2088860"/>
            <a:ext cx="7575882" cy="3388103"/>
          </a:xfrm>
          <a:prstGeom prst="rect">
            <a:avLst/>
          </a:prstGeom>
        </p:spPr>
      </p:pic>
      <p:sp>
        <p:nvSpPr>
          <p:cNvPr id="12" name="TextBox 11">
            <a:extLst>
              <a:ext uri="{FF2B5EF4-FFF2-40B4-BE49-F238E27FC236}">
                <a16:creationId xmlns:a16="http://schemas.microsoft.com/office/drawing/2014/main" id="{A8B9A76F-BEAC-4A54-B755-86B568107E8F}"/>
              </a:ext>
            </a:extLst>
          </p:cNvPr>
          <p:cNvSpPr txBox="1"/>
          <p:nvPr/>
        </p:nvSpPr>
        <p:spPr>
          <a:xfrm>
            <a:off x="578841" y="5704513"/>
            <a:ext cx="5049459" cy="400110"/>
          </a:xfrm>
          <a:prstGeom prst="rect">
            <a:avLst/>
          </a:prstGeom>
          <a:noFill/>
        </p:spPr>
        <p:txBody>
          <a:bodyPr wrap="none" rtlCol="0">
            <a:spAutoFit/>
          </a:bodyPr>
          <a:lstStyle/>
          <a:p>
            <a:r>
              <a:rPr lang="en-US" sz="2000" dirty="0"/>
              <a:t>ESP32/Arduino measures voltage using an ADC</a:t>
            </a:r>
          </a:p>
        </p:txBody>
      </p:sp>
    </p:spTree>
    <p:extLst>
      <p:ext uri="{BB962C8B-B14F-4D97-AF65-F5344CB8AC3E}">
        <p14:creationId xmlns:p14="http://schemas.microsoft.com/office/powerpoint/2010/main" val="53516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9D5D8-E787-47DB-88E6-7724BE3E66F1}"/>
              </a:ext>
            </a:extLst>
          </p:cNvPr>
          <p:cNvSpPr txBox="1"/>
          <p:nvPr/>
        </p:nvSpPr>
        <p:spPr>
          <a:xfrm>
            <a:off x="789367" y="2147581"/>
            <a:ext cx="9075626" cy="3139321"/>
          </a:xfrm>
          <a:prstGeom prst="rect">
            <a:avLst/>
          </a:prstGeom>
          <a:noFill/>
        </p:spPr>
        <p:txBody>
          <a:bodyPr wrap="none" rtlCol="0">
            <a:spAutoFit/>
          </a:bodyPr>
          <a:lstStyle/>
          <a:p>
            <a:r>
              <a:rPr lang="en-US" dirty="0"/>
              <a:t>For us we will be working mostly with sensors that change in their electromagnetic properties: </a:t>
            </a:r>
          </a:p>
          <a:p>
            <a:pPr marL="285750" indent="-285750">
              <a:buFont typeface="Arial" panose="020B0604020202020204" pitchFamily="34" charset="0"/>
              <a:buChar char="•"/>
            </a:pPr>
            <a:r>
              <a:rPr lang="en-US" dirty="0"/>
              <a:t>Change in voltage</a:t>
            </a:r>
          </a:p>
          <a:p>
            <a:pPr marL="742950" lvl="1" indent="-285750">
              <a:buFont typeface="Arial" panose="020B0604020202020204" pitchFamily="34" charset="0"/>
              <a:buChar char="•"/>
            </a:pPr>
            <a:r>
              <a:rPr lang="en-US" dirty="0"/>
              <a:t>Example: thermocouple / radiation sensors</a:t>
            </a:r>
          </a:p>
          <a:p>
            <a:pPr marL="285750" indent="-285750">
              <a:buFont typeface="Arial" panose="020B0604020202020204" pitchFamily="34" charset="0"/>
              <a:buChar char="•"/>
            </a:pPr>
            <a:r>
              <a:rPr lang="en-US" dirty="0"/>
              <a:t>Change in resistance</a:t>
            </a:r>
          </a:p>
          <a:p>
            <a:pPr marL="742950" lvl="1" indent="-285750">
              <a:buFont typeface="Arial" panose="020B0604020202020204" pitchFamily="34" charset="0"/>
              <a:buChar char="•"/>
            </a:pPr>
            <a:r>
              <a:rPr lang="en-US" dirty="0"/>
              <a:t>Example: Thermistors / photoresistor / potentiometer</a:t>
            </a:r>
          </a:p>
          <a:p>
            <a:pPr marL="285750" indent="-285750">
              <a:buFont typeface="Arial" panose="020B0604020202020204" pitchFamily="34" charset="0"/>
              <a:buChar char="•"/>
            </a:pPr>
            <a:r>
              <a:rPr lang="en-US" dirty="0"/>
              <a:t>Change in current</a:t>
            </a:r>
          </a:p>
          <a:p>
            <a:pPr marL="742950" lvl="1" indent="-285750">
              <a:buFont typeface="Arial" panose="020B0604020202020204" pitchFamily="34" charset="0"/>
              <a:buChar char="•"/>
            </a:pPr>
            <a:r>
              <a:rPr lang="en-US" dirty="0"/>
              <a:t>Example: Some light sensors</a:t>
            </a:r>
          </a:p>
          <a:p>
            <a:pPr marL="285750" indent="-285750">
              <a:buFont typeface="Arial" panose="020B0604020202020204" pitchFamily="34" charset="0"/>
              <a:buChar char="•"/>
            </a:pPr>
            <a:r>
              <a:rPr lang="en-US" dirty="0"/>
              <a:t>Change in capacitance</a:t>
            </a:r>
          </a:p>
          <a:p>
            <a:pPr marL="742950" lvl="1" indent="-285750">
              <a:buFont typeface="Arial" panose="020B0604020202020204" pitchFamily="34" charset="0"/>
              <a:buChar char="•"/>
            </a:pPr>
            <a:r>
              <a:rPr lang="en-US" dirty="0"/>
              <a:t>Example: Humidity and Soil moisture</a:t>
            </a:r>
          </a:p>
          <a:p>
            <a:pPr marL="285750" indent="-285750">
              <a:buFont typeface="Arial" panose="020B0604020202020204" pitchFamily="34" charset="0"/>
              <a:buChar char="•"/>
            </a:pPr>
            <a:r>
              <a:rPr lang="en-US" dirty="0"/>
              <a:t>Open/close electrical circuit – Pulse</a:t>
            </a:r>
          </a:p>
          <a:p>
            <a:pPr marL="742950" lvl="1" indent="-285750">
              <a:buFont typeface="Arial" panose="020B0604020202020204" pitchFamily="34" charset="0"/>
              <a:buChar char="•"/>
            </a:pPr>
            <a:r>
              <a:rPr lang="en-US" dirty="0" err="1"/>
              <a:t>Exsample</a:t>
            </a:r>
            <a:r>
              <a:rPr lang="en-US" dirty="0"/>
              <a:t>: wind sensor (anemometer), switches </a:t>
            </a:r>
          </a:p>
        </p:txBody>
      </p:sp>
      <p:sp>
        <p:nvSpPr>
          <p:cNvPr id="6" name="Rectangle 5">
            <a:extLst>
              <a:ext uri="{FF2B5EF4-FFF2-40B4-BE49-F238E27FC236}">
                <a16:creationId xmlns:a16="http://schemas.microsoft.com/office/drawing/2014/main" id="{3548F945-4838-44E5-9948-249688D40B1F}"/>
              </a:ext>
            </a:extLst>
          </p:cNvPr>
          <p:cNvSpPr/>
          <p:nvPr/>
        </p:nvSpPr>
        <p:spPr>
          <a:xfrm>
            <a:off x="730644" y="760689"/>
            <a:ext cx="11011949" cy="1200329"/>
          </a:xfrm>
          <a:prstGeom prst="rect">
            <a:avLst/>
          </a:prstGeom>
        </p:spPr>
        <p:txBody>
          <a:bodyPr wrap="square">
            <a:spAutoFit/>
          </a:bodyPr>
          <a:lstStyle/>
          <a:p>
            <a:r>
              <a:rPr lang="en-US" dirty="0"/>
              <a:t>A sensor is a device that responds to any change in physical phenomena or environmental variables like heat, pressure, humidity, movement etc. This change affects the physical, chemical or electromagnetic properties of the sensors which is further processed to a more usable and readable form. Sensor is the heart of a measurement system. It is the first element that comes in contact with environmental variables to generate an output.</a:t>
            </a:r>
          </a:p>
        </p:txBody>
      </p:sp>
      <p:sp>
        <p:nvSpPr>
          <p:cNvPr id="8" name="TextBox 7">
            <a:extLst>
              <a:ext uri="{FF2B5EF4-FFF2-40B4-BE49-F238E27FC236}">
                <a16:creationId xmlns:a16="http://schemas.microsoft.com/office/drawing/2014/main" id="{DB2BB3D7-F234-430F-A54C-2E9B20F1A21C}"/>
              </a:ext>
            </a:extLst>
          </p:cNvPr>
          <p:cNvSpPr txBox="1"/>
          <p:nvPr/>
        </p:nvSpPr>
        <p:spPr>
          <a:xfrm>
            <a:off x="947957" y="6073629"/>
            <a:ext cx="9055621" cy="369332"/>
          </a:xfrm>
          <a:prstGeom prst="rect">
            <a:avLst/>
          </a:prstGeom>
          <a:noFill/>
        </p:spPr>
        <p:txBody>
          <a:bodyPr wrap="none" rtlCol="0">
            <a:spAutoFit/>
          </a:bodyPr>
          <a:lstStyle/>
          <a:p>
            <a:r>
              <a:rPr lang="en-US" dirty="0"/>
              <a:t>ESP32/Arduino measures only voltage and it does so using an Analog to Digital Converter (ADC)</a:t>
            </a:r>
          </a:p>
        </p:txBody>
      </p:sp>
      <p:sp>
        <p:nvSpPr>
          <p:cNvPr id="2" name="TextBox 1">
            <a:extLst>
              <a:ext uri="{FF2B5EF4-FFF2-40B4-BE49-F238E27FC236}">
                <a16:creationId xmlns:a16="http://schemas.microsoft.com/office/drawing/2014/main" id="{26B534C7-CAC5-415B-8175-7CF5CB6FAA7E}"/>
              </a:ext>
            </a:extLst>
          </p:cNvPr>
          <p:cNvSpPr txBox="1"/>
          <p:nvPr/>
        </p:nvSpPr>
        <p:spPr>
          <a:xfrm>
            <a:off x="5327180" y="0"/>
            <a:ext cx="66941"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D79C818F-7F4D-4933-AA06-B24B82F9E4EC}"/>
              </a:ext>
            </a:extLst>
          </p:cNvPr>
          <p:cNvSpPr txBox="1"/>
          <p:nvPr/>
        </p:nvSpPr>
        <p:spPr>
          <a:xfrm>
            <a:off x="5075340" y="-9940"/>
            <a:ext cx="1307024" cy="523220"/>
          </a:xfrm>
          <a:prstGeom prst="rect">
            <a:avLst/>
          </a:prstGeom>
          <a:noFill/>
        </p:spPr>
        <p:txBody>
          <a:bodyPr wrap="none" rtlCol="0">
            <a:spAutoFit/>
          </a:bodyPr>
          <a:lstStyle/>
          <a:p>
            <a:r>
              <a:rPr lang="en-US" sz="2800" dirty="0"/>
              <a:t>Sensors</a:t>
            </a:r>
          </a:p>
        </p:txBody>
      </p:sp>
    </p:spTree>
    <p:extLst>
      <p:ext uri="{BB962C8B-B14F-4D97-AF65-F5344CB8AC3E}">
        <p14:creationId xmlns:p14="http://schemas.microsoft.com/office/powerpoint/2010/main" val="281334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ED4AE5-46BD-4B96-9BF7-9026BBC6BBFC}"/>
              </a:ext>
            </a:extLst>
          </p:cNvPr>
          <p:cNvSpPr txBox="1"/>
          <p:nvPr/>
        </p:nvSpPr>
        <p:spPr>
          <a:xfrm>
            <a:off x="3559280" y="76004"/>
            <a:ext cx="5073440" cy="523220"/>
          </a:xfrm>
          <a:prstGeom prst="rect">
            <a:avLst/>
          </a:prstGeom>
          <a:noFill/>
        </p:spPr>
        <p:txBody>
          <a:bodyPr wrap="none" rtlCol="0">
            <a:spAutoFit/>
          </a:bodyPr>
          <a:lstStyle/>
          <a:p>
            <a:r>
              <a:rPr lang="en-US" sz="2800" dirty="0"/>
              <a:t>ADC – Analog to Digital Converter</a:t>
            </a:r>
          </a:p>
        </p:txBody>
      </p:sp>
      <p:pic>
        <p:nvPicPr>
          <p:cNvPr id="8" name="Picture 7" descr="Chart, line chart&#10;&#10;Description automatically generated">
            <a:extLst>
              <a:ext uri="{FF2B5EF4-FFF2-40B4-BE49-F238E27FC236}">
                <a16:creationId xmlns:a16="http://schemas.microsoft.com/office/drawing/2014/main" id="{A40D3201-1834-45B8-86DE-C1BBC29F3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537" y="1086375"/>
            <a:ext cx="3447134" cy="2585351"/>
          </a:xfrm>
          <a:prstGeom prst="rect">
            <a:avLst/>
          </a:prstGeom>
        </p:spPr>
      </p:pic>
      <p:pic>
        <p:nvPicPr>
          <p:cNvPr id="10" name="Graphic 9">
            <a:extLst>
              <a:ext uri="{FF2B5EF4-FFF2-40B4-BE49-F238E27FC236}">
                <a16:creationId xmlns:a16="http://schemas.microsoft.com/office/drawing/2014/main" id="{44D9D545-6102-42EC-A224-27C14A3B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411" y="1086375"/>
            <a:ext cx="5017760" cy="2244054"/>
          </a:xfrm>
          <a:prstGeom prst="rect">
            <a:avLst/>
          </a:prstGeom>
        </p:spPr>
      </p:pic>
      <p:pic>
        <p:nvPicPr>
          <p:cNvPr id="6" name="Picture 5">
            <a:extLst>
              <a:ext uri="{FF2B5EF4-FFF2-40B4-BE49-F238E27FC236}">
                <a16:creationId xmlns:a16="http://schemas.microsoft.com/office/drawing/2014/main" id="{B5B070E2-6A41-42D4-8EC0-97FA5EFC6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219" y="4455254"/>
            <a:ext cx="1590675" cy="12192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7A86EDDE-1666-4312-88FB-6683D02DB0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8635" y="4079190"/>
            <a:ext cx="2800350" cy="239077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6F08369-F7D4-45EC-9F99-E8EC38C59E41}"/>
                  </a:ext>
                </a:extLst>
              </p:cNvPr>
              <p:cNvSpPr txBox="1"/>
              <p:nvPr/>
            </p:nvSpPr>
            <p:spPr>
              <a:xfrm>
                <a:off x="7781312" y="5200863"/>
                <a:ext cx="3648469"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400" i="1" smtClean="0">
                          <a:latin typeface="Cambria Math" panose="02040503050406030204" pitchFamily="18" charset="0"/>
                        </a:rPr>
                        <m:t>N</m:t>
                      </m:r>
                      <m:r>
                        <a:rPr lang="en-US" sz="2400" b="0" i="1" smtClean="0">
                          <a:latin typeface="Cambria Math" panose="02040503050406030204" pitchFamily="18" charset="0"/>
                        </a:rPr>
                        <m:t>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𝑠𝑡𝑎𝑡𝑒𝑠</m:t>
                      </m:r>
                      <m:r>
                        <a:rPr lang="pt-BR" sz="2400" b="0" i="1" smtClean="0">
                          <a:latin typeface="Cambria Math" panose="02040503050406030204" pitchFamily="18" charset="0"/>
                        </a:rPr>
                        <m:t>=</m:t>
                      </m:r>
                      <m:sSup>
                        <m:sSupPr>
                          <m:ctrlPr>
                            <a:rPr lang="pt-BR"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𝑏𝑖𝑡</m:t>
                          </m:r>
                        </m:sup>
                      </m:sSup>
                    </m:oMath>
                  </m:oMathPara>
                </a14:m>
                <a:endParaRPr lang="en-US" sz="2400" dirty="0"/>
              </a:p>
            </p:txBody>
          </p:sp>
        </mc:Choice>
        <mc:Fallback xmlns="">
          <p:sp>
            <p:nvSpPr>
              <p:cNvPr id="2" name="TextBox 1">
                <a:extLst>
                  <a:ext uri="{FF2B5EF4-FFF2-40B4-BE49-F238E27FC236}">
                    <a16:creationId xmlns:a16="http://schemas.microsoft.com/office/drawing/2014/main" id="{66F08369-F7D4-45EC-9F99-E8EC38C59E41}"/>
                  </a:ext>
                </a:extLst>
              </p:cNvPr>
              <p:cNvSpPr txBox="1">
                <a:spLocks noRot="1" noChangeAspect="1" noMove="1" noResize="1" noEditPoints="1" noAdjustHandles="1" noChangeArrowheads="1" noChangeShapeType="1" noTextEdit="1"/>
              </p:cNvSpPr>
              <p:nvPr/>
            </p:nvSpPr>
            <p:spPr>
              <a:xfrm>
                <a:off x="7781312" y="5200863"/>
                <a:ext cx="3648469" cy="473591"/>
              </a:xfrm>
              <a:prstGeom prst="rect">
                <a:avLst/>
              </a:prstGeom>
              <a:blipFill>
                <a:blip r:embed="rId7"/>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305010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EE1E6A4F-69F8-4E1C-9430-8FB023098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0"/>
            <a:ext cx="10858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42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A455B48-46FD-445F-84EF-7EE895B5057E}"/>
              </a:ext>
            </a:extLst>
          </p:cNvPr>
          <p:cNvGraphicFramePr>
            <a:graphicFrameLocks noGrp="1"/>
          </p:cNvGraphicFramePr>
          <p:nvPr>
            <p:extLst>
              <p:ext uri="{D42A27DB-BD31-4B8C-83A1-F6EECF244321}">
                <p14:modId xmlns:p14="http://schemas.microsoft.com/office/powerpoint/2010/main" val="2372327560"/>
              </p:ext>
            </p:extLst>
          </p:nvPr>
        </p:nvGraphicFramePr>
        <p:xfrm>
          <a:off x="2053389" y="719666"/>
          <a:ext cx="8869077" cy="3220720"/>
        </p:xfrm>
        <a:graphic>
          <a:graphicData uri="http://schemas.openxmlformats.org/drawingml/2006/table">
            <a:tbl>
              <a:tblPr firstRow="1" bandRow="1">
                <a:tableStyleId>{5C22544A-7EE6-4342-B048-85BDC9FD1C3A}</a:tableStyleId>
              </a:tblPr>
              <a:tblGrid>
                <a:gridCol w="2010611">
                  <a:extLst>
                    <a:ext uri="{9D8B030D-6E8A-4147-A177-3AD203B41FA5}">
                      <a16:colId xmlns:a16="http://schemas.microsoft.com/office/drawing/2014/main" val="2517963475"/>
                    </a:ext>
                  </a:extLst>
                </a:gridCol>
                <a:gridCol w="2032000">
                  <a:extLst>
                    <a:ext uri="{9D8B030D-6E8A-4147-A177-3AD203B41FA5}">
                      <a16:colId xmlns:a16="http://schemas.microsoft.com/office/drawing/2014/main" val="94393565"/>
                    </a:ext>
                  </a:extLst>
                </a:gridCol>
                <a:gridCol w="2536272">
                  <a:extLst>
                    <a:ext uri="{9D8B030D-6E8A-4147-A177-3AD203B41FA5}">
                      <a16:colId xmlns:a16="http://schemas.microsoft.com/office/drawing/2014/main" val="1483117314"/>
                    </a:ext>
                  </a:extLst>
                </a:gridCol>
                <a:gridCol w="2290194">
                  <a:extLst>
                    <a:ext uri="{9D8B030D-6E8A-4147-A177-3AD203B41FA5}">
                      <a16:colId xmlns:a16="http://schemas.microsoft.com/office/drawing/2014/main" val="2230124181"/>
                    </a:ext>
                  </a:extLst>
                </a:gridCol>
              </a:tblGrid>
              <a:tr h="370840">
                <a:tc>
                  <a:txBody>
                    <a:bodyPr/>
                    <a:lstStyle/>
                    <a:p>
                      <a:r>
                        <a:rPr lang="en-US" dirty="0"/>
                        <a:t>Module:</a:t>
                      </a:r>
                    </a:p>
                  </a:txBody>
                  <a:tcPr/>
                </a:tc>
                <a:tc>
                  <a:txBody>
                    <a:bodyPr/>
                    <a:lstStyle/>
                    <a:p>
                      <a:r>
                        <a:rPr lang="en-US" dirty="0"/>
                        <a:t>Arduino</a:t>
                      </a:r>
                    </a:p>
                  </a:txBody>
                  <a:tcPr/>
                </a:tc>
                <a:tc>
                  <a:txBody>
                    <a:bodyPr/>
                    <a:lstStyle/>
                    <a:p>
                      <a:r>
                        <a:rPr lang="en-US" dirty="0"/>
                        <a:t>ESP32</a:t>
                      </a:r>
                    </a:p>
                  </a:txBody>
                  <a:tcPr/>
                </a:tc>
                <a:tc>
                  <a:txBody>
                    <a:bodyPr/>
                    <a:lstStyle/>
                    <a:p>
                      <a:r>
                        <a:rPr lang="en-US" dirty="0"/>
                        <a:t>ADS1115</a:t>
                      </a:r>
                    </a:p>
                  </a:txBody>
                  <a:tcPr/>
                </a:tc>
                <a:extLst>
                  <a:ext uri="{0D108BD9-81ED-4DB2-BD59-A6C34878D82A}">
                    <a16:rowId xmlns:a16="http://schemas.microsoft.com/office/drawing/2014/main" val="3495644322"/>
                  </a:ext>
                </a:extLst>
              </a:tr>
              <a:tr h="370840">
                <a:tc>
                  <a:txBody>
                    <a:bodyPr/>
                    <a:lstStyle/>
                    <a:p>
                      <a:r>
                        <a:rPr lang="en-US" dirty="0"/>
                        <a:t>ADC bits</a:t>
                      </a:r>
                    </a:p>
                  </a:txBody>
                  <a:tcPr/>
                </a:tc>
                <a:tc>
                  <a:txBody>
                    <a:bodyPr/>
                    <a:lstStyle/>
                    <a:p>
                      <a:r>
                        <a:rPr lang="en-US" dirty="0"/>
                        <a:t>10</a:t>
                      </a:r>
                    </a:p>
                  </a:txBody>
                  <a:tcPr/>
                </a:tc>
                <a:tc>
                  <a:txBody>
                    <a:bodyPr/>
                    <a:lstStyle/>
                    <a:p>
                      <a:r>
                        <a:rPr lang="en-US" dirty="0"/>
                        <a:t>12</a:t>
                      </a:r>
                    </a:p>
                  </a:txBody>
                  <a:tcPr/>
                </a:tc>
                <a:tc>
                  <a:txBody>
                    <a:bodyPr/>
                    <a:lstStyle/>
                    <a:p>
                      <a:r>
                        <a:rPr lang="en-US" dirty="0"/>
                        <a:t>16</a:t>
                      </a:r>
                    </a:p>
                  </a:txBody>
                  <a:tcPr/>
                </a:tc>
                <a:extLst>
                  <a:ext uri="{0D108BD9-81ED-4DB2-BD59-A6C34878D82A}">
                    <a16:rowId xmlns:a16="http://schemas.microsoft.com/office/drawing/2014/main" val="2619066700"/>
                  </a:ext>
                </a:extLst>
              </a:tr>
              <a:tr h="370840">
                <a:tc>
                  <a:txBody>
                    <a:bodyPr/>
                    <a:lstStyle/>
                    <a:p>
                      <a:r>
                        <a:rPr lang="en-US" dirty="0"/>
                        <a:t>Range (V)</a:t>
                      </a:r>
                    </a:p>
                  </a:txBody>
                  <a:tcPr/>
                </a:tc>
                <a:tc>
                  <a:txBody>
                    <a:bodyPr/>
                    <a:lstStyle/>
                    <a:p>
                      <a:r>
                        <a:rPr lang="en-US" dirty="0"/>
                        <a:t>0-5</a:t>
                      </a:r>
                    </a:p>
                    <a:p>
                      <a:r>
                        <a:rPr lang="en-US" dirty="0"/>
                        <a:t>0-1.1</a:t>
                      </a:r>
                    </a:p>
                    <a:p>
                      <a:r>
                        <a:rPr lang="en-US" dirty="0"/>
                        <a:t>0-reference (&lt;5)</a:t>
                      </a:r>
                    </a:p>
                  </a:txBody>
                  <a:tcPr/>
                </a:tc>
                <a:tc>
                  <a:txBody>
                    <a:bodyPr/>
                    <a:lstStyle/>
                    <a:p>
                      <a:r>
                        <a:rPr lang="en-US" dirty="0"/>
                        <a:t>0-3.3</a:t>
                      </a:r>
                    </a:p>
                    <a:p>
                      <a:endParaRPr lang="en-US" dirty="0"/>
                    </a:p>
                  </a:txBody>
                  <a:tcPr/>
                </a:tc>
                <a:tc>
                  <a:txBody>
                    <a:bodyPr/>
                    <a:lstStyle/>
                    <a:p>
                      <a:r>
                        <a:rPr lang="en-US" dirty="0"/>
                        <a:t>+/- 6.144V</a:t>
                      </a:r>
                    </a:p>
                    <a:p>
                      <a:r>
                        <a:rPr lang="en-US" dirty="0"/>
                        <a:t>+/- 4.096V</a:t>
                      </a:r>
                    </a:p>
                    <a:p>
                      <a:r>
                        <a:rPr lang="en-US" dirty="0"/>
                        <a:t>+/- 2.048V</a:t>
                      </a:r>
                    </a:p>
                    <a:p>
                      <a:r>
                        <a:rPr lang="en-US" dirty="0"/>
                        <a:t>+/- 1.024V</a:t>
                      </a:r>
                    </a:p>
                    <a:p>
                      <a:r>
                        <a:rPr lang="en-US" dirty="0"/>
                        <a:t>+/- 0.512V</a:t>
                      </a:r>
                    </a:p>
                    <a:p>
                      <a:r>
                        <a:rPr lang="en-US" dirty="0"/>
                        <a:t>+/- 0.256V</a:t>
                      </a:r>
                    </a:p>
                  </a:txBody>
                  <a:tcPr/>
                </a:tc>
                <a:extLst>
                  <a:ext uri="{0D108BD9-81ED-4DB2-BD59-A6C34878D82A}">
                    <a16:rowId xmlns:a16="http://schemas.microsoft.com/office/drawing/2014/main" val="1177289235"/>
                  </a:ext>
                </a:extLst>
              </a:tr>
              <a:tr h="370840">
                <a:tc>
                  <a:txBody>
                    <a:bodyPr/>
                    <a:lstStyle/>
                    <a:p>
                      <a:r>
                        <a:rPr lang="en-US" dirty="0"/>
                        <a:t>Accuracy</a:t>
                      </a:r>
                    </a:p>
                  </a:txBody>
                  <a:tcPr/>
                </a:tc>
                <a:tc>
                  <a:txBody>
                    <a:bodyPr/>
                    <a:lstStyle/>
                    <a:p>
                      <a:r>
                        <a:rPr lang="en-US" dirty="0"/>
                        <a:t>Good</a:t>
                      </a:r>
                    </a:p>
                  </a:txBody>
                  <a:tcPr/>
                </a:tc>
                <a:tc>
                  <a:txBody>
                    <a:bodyPr/>
                    <a:lstStyle/>
                    <a:p>
                      <a:r>
                        <a:rPr lang="en-US" dirty="0"/>
                        <a:t>Bad (noisy &amp; no- linear)</a:t>
                      </a:r>
                    </a:p>
                  </a:txBody>
                  <a:tcPr/>
                </a:tc>
                <a:tc>
                  <a:txBody>
                    <a:bodyPr/>
                    <a:lstStyle/>
                    <a:p>
                      <a:r>
                        <a:rPr lang="en-US" dirty="0" err="1"/>
                        <a:t>excelent</a:t>
                      </a:r>
                      <a:endParaRPr lang="en-US" dirty="0"/>
                    </a:p>
                  </a:txBody>
                  <a:tcPr/>
                </a:tc>
                <a:extLst>
                  <a:ext uri="{0D108BD9-81ED-4DB2-BD59-A6C34878D82A}">
                    <a16:rowId xmlns:a16="http://schemas.microsoft.com/office/drawing/2014/main" val="1666828338"/>
                  </a:ext>
                </a:extLst>
              </a:tr>
              <a:tr h="370840">
                <a:tc>
                  <a:txBody>
                    <a:bodyPr/>
                    <a:lstStyle/>
                    <a:p>
                      <a:r>
                        <a:rPr lang="en-US" dirty="0"/>
                        <a:t>Max resolution?</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60134315"/>
                  </a:ext>
                </a:extLst>
              </a:tr>
            </a:tbl>
          </a:graphicData>
        </a:graphic>
      </p:graphicFrame>
      <p:sp>
        <p:nvSpPr>
          <p:cNvPr id="7" name="TextBox 6">
            <a:extLst>
              <a:ext uri="{FF2B5EF4-FFF2-40B4-BE49-F238E27FC236}">
                <a16:creationId xmlns:a16="http://schemas.microsoft.com/office/drawing/2014/main" id="{A0457676-DB3C-40CE-8E5D-4E281A573574}"/>
              </a:ext>
            </a:extLst>
          </p:cNvPr>
          <p:cNvSpPr txBox="1"/>
          <p:nvPr/>
        </p:nvSpPr>
        <p:spPr>
          <a:xfrm>
            <a:off x="2053389" y="4588778"/>
            <a:ext cx="4381777" cy="461665"/>
          </a:xfrm>
          <a:prstGeom prst="rect">
            <a:avLst/>
          </a:prstGeom>
          <a:noFill/>
        </p:spPr>
        <p:txBody>
          <a:bodyPr wrap="none" rtlCol="0">
            <a:spAutoFit/>
          </a:bodyPr>
          <a:lstStyle/>
          <a:p>
            <a:r>
              <a:rPr lang="en-US" sz="2400" dirty="0"/>
              <a:t>Try calculating the max resolution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5875362-0A97-4EA3-A783-DF61603A81B2}"/>
                  </a:ext>
                </a:extLst>
              </p:cNvPr>
              <p:cNvSpPr txBox="1"/>
              <p:nvPr/>
            </p:nvSpPr>
            <p:spPr>
              <a:xfrm>
                <a:off x="2839458" y="5511255"/>
                <a:ext cx="3972403" cy="781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𝑅</m:t>
                      </m:r>
                      <m:r>
                        <a:rPr lang="en-US" sz="2400" b="0" i="1" smtClean="0">
                          <a:latin typeface="Cambria Math" panose="02040503050406030204" pitchFamily="18" charset="0"/>
                        </a:rPr>
                        <m:t>𝑒𝑠𝑜𝑙𝑢𝑡𝑖𝑜𝑛</m:t>
                      </m:r>
                      <m:r>
                        <a:rPr lang="pt-BR"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𝑅𝑎𝑛𝑔𝑒</m:t>
                          </m:r>
                        </m:num>
                        <m:den>
                          <m:sSup>
                            <m:sSupPr>
                              <m:ctrlPr>
                                <a:rPr lang="pt-BR"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𝑏𝑖𝑡</m:t>
                              </m:r>
                            </m:sup>
                          </m:sSup>
                        </m:den>
                      </m:f>
                    </m:oMath>
                  </m:oMathPara>
                </a14:m>
                <a:endParaRPr lang="en-US" sz="2400" dirty="0"/>
              </a:p>
            </p:txBody>
          </p:sp>
        </mc:Choice>
        <mc:Fallback xmlns="">
          <p:sp>
            <p:nvSpPr>
              <p:cNvPr id="8" name="TextBox 7">
                <a:extLst>
                  <a:ext uri="{FF2B5EF4-FFF2-40B4-BE49-F238E27FC236}">
                    <a16:creationId xmlns:a16="http://schemas.microsoft.com/office/drawing/2014/main" id="{35875362-0A97-4EA3-A783-DF61603A81B2}"/>
                  </a:ext>
                </a:extLst>
              </p:cNvPr>
              <p:cNvSpPr txBox="1">
                <a:spLocks noRot="1" noChangeAspect="1" noMove="1" noResize="1" noEditPoints="1" noAdjustHandles="1" noChangeArrowheads="1" noChangeShapeType="1" noTextEdit="1"/>
              </p:cNvSpPr>
              <p:nvPr/>
            </p:nvSpPr>
            <p:spPr>
              <a:xfrm>
                <a:off x="2839458" y="5511255"/>
                <a:ext cx="3972403" cy="781368"/>
              </a:xfrm>
              <a:prstGeom prst="rect">
                <a:avLst/>
              </a:prstGeom>
              <a:blipFill>
                <a:blip r:embed="rId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7AED2F05-7731-449E-8559-3AC66DBCEA10}"/>
              </a:ext>
            </a:extLst>
          </p:cNvPr>
          <p:cNvSpPr txBox="1"/>
          <p:nvPr/>
        </p:nvSpPr>
        <p:spPr>
          <a:xfrm>
            <a:off x="4932822" y="0"/>
            <a:ext cx="3110210" cy="523220"/>
          </a:xfrm>
          <a:prstGeom prst="rect">
            <a:avLst/>
          </a:prstGeom>
          <a:noFill/>
        </p:spPr>
        <p:txBody>
          <a:bodyPr wrap="none" rtlCol="0">
            <a:spAutoFit/>
          </a:bodyPr>
          <a:lstStyle/>
          <a:p>
            <a:r>
              <a:rPr lang="en-US" sz="2800" dirty="0"/>
              <a:t>What ADCs we have</a:t>
            </a:r>
          </a:p>
        </p:txBody>
      </p:sp>
    </p:spTree>
    <p:extLst>
      <p:ext uri="{BB962C8B-B14F-4D97-AF65-F5344CB8AC3E}">
        <p14:creationId xmlns:p14="http://schemas.microsoft.com/office/powerpoint/2010/main" val="236350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A455B48-46FD-445F-84EF-7EE895B5057E}"/>
              </a:ext>
            </a:extLst>
          </p:cNvPr>
          <p:cNvGraphicFramePr>
            <a:graphicFrameLocks noGrp="1"/>
          </p:cNvGraphicFramePr>
          <p:nvPr>
            <p:extLst>
              <p:ext uri="{D42A27DB-BD31-4B8C-83A1-F6EECF244321}">
                <p14:modId xmlns:p14="http://schemas.microsoft.com/office/powerpoint/2010/main" val="1000074695"/>
              </p:ext>
            </p:extLst>
          </p:nvPr>
        </p:nvGraphicFramePr>
        <p:xfrm>
          <a:off x="2053389" y="719666"/>
          <a:ext cx="8869077" cy="3220720"/>
        </p:xfrm>
        <a:graphic>
          <a:graphicData uri="http://schemas.openxmlformats.org/drawingml/2006/table">
            <a:tbl>
              <a:tblPr firstRow="1" bandRow="1">
                <a:tableStyleId>{5C22544A-7EE6-4342-B048-85BDC9FD1C3A}</a:tableStyleId>
              </a:tblPr>
              <a:tblGrid>
                <a:gridCol w="2010611">
                  <a:extLst>
                    <a:ext uri="{9D8B030D-6E8A-4147-A177-3AD203B41FA5}">
                      <a16:colId xmlns:a16="http://schemas.microsoft.com/office/drawing/2014/main" val="2517963475"/>
                    </a:ext>
                  </a:extLst>
                </a:gridCol>
                <a:gridCol w="2032000">
                  <a:extLst>
                    <a:ext uri="{9D8B030D-6E8A-4147-A177-3AD203B41FA5}">
                      <a16:colId xmlns:a16="http://schemas.microsoft.com/office/drawing/2014/main" val="94393565"/>
                    </a:ext>
                  </a:extLst>
                </a:gridCol>
                <a:gridCol w="2536272">
                  <a:extLst>
                    <a:ext uri="{9D8B030D-6E8A-4147-A177-3AD203B41FA5}">
                      <a16:colId xmlns:a16="http://schemas.microsoft.com/office/drawing/2014/main" val="1483117314"/>
                    </a:ext>
                  </a:extLst>
                </a:gridCol>
                <a:gridCol w="2290194">
                  <a:extLst>
                    <a:ext uri="{9D8B030D-6E8A-4147-A177-3AD203B41FA5}">
                      <a16:colId xmlns:a16="http://schemas.microsoft.com/office/drawing/2014/main" val="2230124181"/>
                    </a:ext>
                  </a:extLst>
                </a:gridCol>
              </a:tblGrid>
              <a:tr h="370840">
                <a:tc>
                  <a:txBody>
                    <a:bodyPr/>
                    <a:lstStyle/>
                    <a:p>
                      <a:r>
                        <a:rPr lang="en-US" dirty="0"/>
                        <a:t>Module:</a:t>
                      </a:r>
                    </a:p>
                  </a:txBody>
                  <a:tcPr/>
                </a:tc>
                <a:tc>
                  <a:txBody>
                    <a:bodyPr/>
                    <a:lstStyle/>
                    <a:p>
                      <a:r>
                        <a:rPr lang="en-US" dirty="0"/>
                        <a:t>Arduino</a:t>
                      </a:r>
                    </a:p>
                  </a:txBody>
                  <a:tcPr/>
                </a:tc>
                <a:tc>
                  <a:txBody>
                    <a:bodyPr/>
                    <a:lstStyle/>
                    <a:p>
                      <a:r>
                        <a:rPr lang="en-US" dirty="0"/>
                        <a:t>ESP32</a:t>
                      </a:r>
                    </a:p>
                  </a:txBody>
                  <a:tcPr/>
                </a:tc>
                <a:tc>
                  <a:txBody>
                    <a:bodyPr/>
                    <a:lstStyle/>
                    <a:p>
                      <a:r>
                        <a:rPr lang="en-US" dirty="0"/>
                        <a:t>ADS1115</a:t>
                      </a:r>
                    </a:p>
                  </a:txBody>
                  <a:tcPr/>
                </a:tc>
                <a:extLst>
                  <a:ext uri="{0D108BD9-81ED-4DB2-BD59-A6C34878D82A}">
                    <a16:rowId xmlns:a16="http://schemas.microsoft.com/office/drawing/2014/main" val="3495644322"/>
                  </a:ext>
                </a:extLst>
              </a:tr>
              <a:tr h="370840">
                <a:tc>
                  <a:txBody>
                    <a:bodyPr/>
                    <a:lstStyle/>
                    <a:p>
                      <a:r>
                        <a:rPr lang="en-US" dirty="0"/>
                        <a:t>ADC bits</a:t>
                      </a:r>
                    </a:p>
                  </a:txBody>
                  <a:tcPr/>
                </a:tc>
                <a:tc>
                  <a:txBody>
                    <a:bodyPr/>
                    <a:lstStyle/>
                    <a:p>
                      <a:r>
                        <a:rPr lang="en-US" dirty="0"/>
                        <a:t>10</a:t>
                      </a:r>
                    </a:p>
                  </a:txBody>
                  <a:tcPr/>
                </a:tc>
                <a:tc>
                  <a:txBody>
                    <a:bodyPr/>
                    <a:lstStyle/>
                    <a:p>
                      <a:r>
                        <a:rPr lang="en-US" dirty="0"/>
                        <a:t>12</a:t>
                      </a:r>
                    </a:p>
                  </a:txBody>
                  <a:tcPr/>
                </a:tc>
                <a:tc>
                  <a:txBody>
                    <a:bodyPr/>
                    <a:lstStyle/>
                    <a:p>
                      <a:r>
                        <a:rPr lang="en-US" dirty="0"/>
                        <a:t>16</a:t>
                      </a:r>
                    </a:p>
                  </a:txBody>
                  <a:tcPr/>
                </a:tc>
                <a:extLst>
                  <a:ext uri="{0D108BD9-81ED-4DB2-BD59-A6C34878D82A}">
                    <a16:rowId xmlns:a16="http://schemas.microsoft.com/office/drawing/2014/main" val="2619066700"/>
                  </a:ext>
                </a:extLst>
              </a:tr>
              <a:tr h="370840">
                <a:tc>
                  <a:txBody>
                    <a:bodyPr/>
                    <a:lstStyle/>
                    <a:p>
                      <a:r>
                        <a:rPr lang="en-US" dirty="0"/>
                        <a:t>Range (V)</a:t>
                      </a:r>
                    </a:p>
                  </a:txBody>
                  <a:tcPr/>
                </a:tc>
                <a:tc>
                  <a:txBody>
                    <a:bodyPr/>
                    <a:lstStyle/>
                    <a:p>
                      <a:r>
                        <a:rPr lang="en-US" dirty="0"/>
                        <a:t>0-5</a:t>
                      </a:r>
                    </a:p>
                    <a:p>
                      <a:r>
                        <a:rPr lang="en-US" dirty="0"/>
                        <a:t>0-1.1</a:t>
                      </a:r>
                    </a:p>
                    <a:p>
                      <a:r>
                        <a:rPr lang="en-US" dirty="0"/>
                        <a:t>0-reference (&lt;5)</a:t>
                      </a:r>
                    </a:p>
                  </a:txBody>
                  <a:tcPr/>
                </a:tc>
                <a:tc>
                  <a:txBody>
                    <a:bodyPr/>
                    <a:lstStyle/>
                    <a:p>
                      <a:r>
                        <a:rPr lang="en-US" dirty="0"/>
                        <a:t>0-3.3</a:t>
                      </a:r>
                    </a:p>
                    <a:p>
                      <a:endParaRPr lang="en-US" dirty="0"/>
                    </a:p>
                  </a:txBody>
                  <a:tcPr/>
                </a:tc>
                <a:tc>
                  <a:txBody>
                    <a:bodyPr/>
                    <a:lstStyle/>
                    <a:p>
                      <a:r>
                        <a:rPr lang="en-US" dirty="0"/>
                        <a:t>+/- 6.144V</a:t>
                      </a:r>
                    </a:p>
                    <a:p>
                      <a:r>
                        <a:rPr lang="en-US" dirty="0"/>
                        <a:t>+/- 4.096V</a:t>
                      </a:r>
                    </a:p>
                    <a:p>
                      <a:r>
                        <a:rPr lang="en-US" dirty="0"/>
                        <a:t>+/- 2.048V</a:t>
                      </a:r>
                    </a:p>
                    <a:p>
                      <a:r>
                        <a:rPr lang="en-US" dirty="0"/>
                        <a:t>+/- 1.024V</a:t>
                      </a:r>
                    </a:p>
                    <a:p>
                      <a:r>
                        <a:rPr lang="en-US" dirty="0"/>
                        <a:t>+/- 0.512V</a:t>
                      </a:r>
                    </a:p>
                    <a:p>
                      <a:r>
                        <a:rPr lang="en-US" dirty="0"/>
                        <a:t>+/- 0.256V</a:t>
                      </a:r>
                    </a:p>
                  </a:txBody>
                  <a:tcPr/>
                </a:tc>
                <a:extLst>
                  <a:ext uri="{0D108BD9-81ED-4DB2-BD59-A6C34878D82A}">
                    <a16:rowId xmlns:a16="http://schemas.microsoft.com/office/drawing/2014/main" val="1177289235"/>
                  </a:ext>
                </a:extLst>
              </a:tr>
              <a:tr h="370840">
                <a:tc>
                  <a:txBody>
                    <a:bodyPr/>
                    <a:lstStyle/>
                    <a:p>
                      <a:r>
                        <a:rPr lang="en-US" dirty="0"/>
                        <a:t>Accuracy</a:t>
                      </a:r>
                    </a:p>
                  </a:txBody>
                  <a:tcPr/>
                </a:tc>
                <a:tc>
                  <a:txBody>
                    <a:bodyPr/>
                    <a:lstStyle/>
                    <a:p>
                      <a:r>
                        <a:rPr lang="en-US" dirty="0"/>
                        <a:t>Good</a:t>
                      </a:r>
                    </a:p>
                  </a:txBody>
                  <a:tcPr/>
                </a:tc>
                <a:tc>
                  <a:txBody>
                    <a:bodyPr/>
                    <a:lstStyle/>
                    <a:p>
                      <a:r>
                        <a:rPr lang="en-US" dirty="0"/>
                        <a:t>Bad (noisy &amp; no- linear)</a:t>
                      </a:r>
                    </a:p>
                  </a:txBody>
                  <a:tcPr/>
                </a:tc>
                <a:tc>
                  <a:txBody>
                    <a:bodyPr/>
                    <a:lstStyle/>
                    <a:p>
                      <a:r>
                        <a:rPr lang="en-US" dirty="0"/>
                        <a:t>excellent</a:t>
                      </a:r>
                    </a:p>
                  </a:txBody>
                  <a:tcPr/>
                </a:tc>
                <a:extLst>
                  <a:ext uri="{0D108BD9-81ED-4DB2-BD59-A6C34878D82A}">
                    <a16:rowId xmlns:a16="http://schemas.microsoft.com/office/drawing/2014/main" val="1666828338"/>
                  </a:ext>
                </a:extLst>
              </a:tr>
              <a:tr h="370840">
                <a:tc>
                  <a:txBody>
                    <a:bodyPr/>
                    <a:lstStyle/>
                    <a:p>
                      <a:r>
                        <a:rPr lang="en-US" dirty="0"/>
                        <a:t>Max resolution</a:t>
                      </a:r>
                    </a:p>
                  </a:txBody>
                  <a:tcPr/>
                </a:tc>
                <a:tc>
                  <a:txBody>
                    <a:bodyPr/>
                    <a:lstStyle/>
                    <a:p>
                      <a:r>
                        <a:rPr lang="en-US" dirty="0"/>
                        <a:t>1.07mV</a:t>
                      </a:r>
                    </a:p>
                  </a:txBody>
                  <a:tcPr/>
                </a:tc>
                <a:tc>
                  <a:txBody>
                    <a:bodyPr/>
                    <a:lstStyle/>
                    <a:p>
                      <a:r>
                        <a:rPr lang="en-US" dirty="0"/>
                        <a:t>0.805mV</a:t>
                      </a:r>
                    </a:p>
                  </a:txBody>
                  <a:tcPr/>
                </a:tc>
                <a:tc>
                  <a:txBody>
                    <a:bodyPr/>
                    <a:lstStyle/>
                    <a:p>
                      <a:r>
                        <a:rPr lang="en-US" dirty="0"/>
                        <a:t>0.0078125mV</a:t>
                      </a:r>
                    </a:p>
                  </a:txBody>
                  <a:tcPr/>
                </a:tc>
                <a:extLst>
                  <a:ext uri="{0D108BD9-81ED-4DB2-BD59-A6C34878D82A}">
                    <a16:rowId xmlns:a16="http://schemas.microsoft.com/office/drawing/2014/main" val="2560134315"/>
                  </a:ext>
                </a:extLst>
              </a:tr>
            </a:tbl>
          </a:graphicData>
        </a:graphic>
      </p:graphicFrame>
      <p:sp>
        <p:nvSpPr>
          <p:cNvPr id="3" name="TextBox 2">
            <a:extLst>
              <a:ext uri="{FF2B5EF4-FFF2-40B4-BE49-F238E27FC236}">
                <a16:creationId xmlns:a16="http://schemas.microsoft.com/office/drawing/2014/main" id="{0C29D754-DAF1-4186-89FD-11E7AAC20E20}"/>
              </a:ext>
            </a:extLst>
          </p:cNvPr>
          <p:cNvSpPr txBox="1"/>
          <p:nvPr/>
        </p:nvSpPr>
        <p:spPr>
          <a:xfrm>
            <a:off x="4751029" y="0"/>
            <a:ext cx="3110210" cy="523220"/>
          </a:xfrm>
          <a:prstGeom prst="rect">
            <a:avLst/>
          </a:prstGeom>
          <a:noFill/>
        </p:spPr>
        <p:txBody>
          <a:bodyPr wrap="none" rtlCol="0">
            <a:spAutoFit/>
          </a:bodyPr>
          <a:lstStyle/>
          <a:p>
            <a:r>
              <a:rPr lang="en-US" sz="2800" dirty="0"/>
              <a:t>What ADCs we have</a:t>
            </a:r>
          </a:p>
        </p:txBody>
      </p:sp>
    </p:spTree>
    <p:extLst>
      <p:ext uri="{BB962C8B-B14F-4D97-AF65-F5344CB8AC3E}">
        <p14:creationId xmlns:p14="http://schemas.microsoft.com/office/powerpoint/2010/main" val="387290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485D22-89B8-4421-842C-938CDDE9FD8F}"/>
              </a:ext>
            </a:extLst>
          </p:cNvPr>
          <p:cNvSpPr txBox="1"/>
          <p:nvPr/>
        </p:nvSpPr>
        <p:spPr>
          <a:xfrm>
            <a:off x="2224966" y="144197"/>
            <a:ext cx="8405186" cy="461665"/>
          </a:xfrm>
          <a:prstGeom prst="rect">
            <a:avLst/>
          </a:prstGeom>
          <a:noFill/>
        </p:spPr>
        <p:txBody>
          <a:bodyPr wrap="none" rtlCol="0">
            <a:spAutoFit/>
          </a:bodyPr>
          <a:lstStyle/>
          <a:p>
            <a:r>
              <a:rPr lang="en-US" sz="2400" dirty="0"/>
              <a:t>Devices only measure voltage, so how do we convert to voltage?</a:t>
            </a:r>
          </a:p>
        </p:txBody>
      </p:sp>
      <p:sp>
        <p:nvSpPr>
          <p:cNvPr id="7" name="Rectangle 6">
            <a:extLst>
              <a:ext uri="{FF2B5EF4-FFF2-40B4-BE49-F238E27FC236}">
                <a16:creationId xmlns:a16="http://schemas.microsoft.com/office/drawing/2014/main" id="{1A491755-FF56-4955-803D-FB8B933978CC}"/>
              </a:ext>
            </a:extLst>
          </p:cNvPr>
          <p:cNvSpPr/>
          <p:nvPr/>
        </p:nvSpPr>
        <p:spPr>
          <a:xfrm>
            <a:off x="1244317" y="1566536"/>
            <a:ext cx="1849417" cy="369332"/>
          </a:xfrm>
          <a:prstGeom prst="rect">
            <a:avLst/>
          </a:prstGeom>
        </p:spPr>
        <p:txBody>
          <a:bodyPr wrap="none">
            <a:spAutoFit/>
          </a:bodyPr>
          <a:lstStyle/>
          <a:p>
            <a:r>
              <a:rPr lang="en-US" u="sng" dirty="0"/>
              <a:t>Change in voltage</a:t>
            </a:r>
          </a:p>
        </p:txBody>
      </p:sp>
      <p:sp>
        <p:nvSpPr>
          <p:cNvPr id="8" name="Rectangle 7">
            <a:extLst>
              <a:ext uri="{FF2B5EF4-FFF2-40B4-BE49-F238E27FC236}">
                <a16:creationId xmlns:a16="http://schemas.microsoft.com/office/drawing/2014/main" id="{EA63B9C5-0B2D-4D17-8404-CC5DF4EC4AEC}"/>
              </a:ext>
            </a:extLst>
          </p:cNvPr>
          <p:cNvSpPr/>
          <p:nvPr/>
        </p:nvSpPr>
        <p:spPr>
          <a:xfrm>
            <a:off x="4573205" y="1564744"/>
            <a:ext cx="1854354" cy="369332"/>
          </a:xfrm>
          <a:prstGeom prst="rect">
            <a:avLst/>
          </a:prstGeom>
        </p:spPr>
        <p:txBody>
          <a:bodyPr wrap="none">
            <a:spAutoFit/>
          </a:bodyPr>
          <a:lstStyle/>
          <a:p>
            <a:r>
              <a:rPr lang="en-US" u="sng" dirty="0"/>
              <a:t>Change in current</a:t>
            </a:r>
          </a:p>
        </p:txBody>
      </p:sp>
      <p:sp>
        <p:nvSpPr>
          <p:cNvPr id="9" name="Rectangle 8">
            <a:extLst>
              <a:ext uri="{FF2B5EF4-FFF2-40B4-BE49-F238E27FC236}">
                <a16:creationId xmlns:a16="http://schemas.microsoft.com/office/drawing/2014/main" id="{E257397E-65A2-497A-A91B-905B77F22FF9}"/>
              </a:ext>
            </a:extLst>
          </p:cNvPr>
          <p:cNvSpPr/>
          <p:nvPr/>
        </p:nvSpPr>
        <p:spPr>
          <a:xfrm>
            <a:off x="7454119" y="1564744"/>
            <a:ext cx="2107565" cy="369332"/>
          </a:xfrm>
          <a:prstGeom prst="rect">
            <a:avLst/>
          </a:prstGeom>
        </p:spPr>
        <p:txBody>
          <a:bodyPr wrap="none">
            <a:spAutoFit/>
          </a:bodyPr>
          <a:lstStyle/>
          <a:p>
            <a:r>
              <a:rPr lang="en-US" u="sng" dirty="0"/>
              <a:t>Change in resistance</a:t>
            </a:r>
          </a:p>
        </p:txBody>
      </p:sp>
      <p:sp>
        <p:nvSpPr>
          <p:cNvPr id="2" name="TextBox 1">
            <a:extLst>
              <a:ext uri="{FF2B5EF4-FFF2-40B4-BE49-F238E27FC236}">
                <a16:creationId xmlns:a16="http://schemas.microsoft.com/office/drawing/2014/main" id="{77A30DA8-F9CC-4E35-AA46-B157CA03A768}"/>
              </a:ext>
            </a:extLst>
          </p:cNvPr>
          <p:cNvSpPr txBox="1"/>
          <p:nvPr/>
        </p:nvSpPr>
        <p:spPr>
          <a:xfrm>
            <a:off x="1517500" y="2432807"/>
            <a:ext cx="1303049" cy="369332"/>
          </a:xfrm>
          <a:prstGeom prst="rect">
            <a:avLst/>
          </a:prstGeom>
          <a:noFill/>
        </p:spPr>
        <p:txBody>
          <a:bodyPr wrap="none" rtlCol="0">
            <a:spAutoFit/>
          </a:bodyPr>
          <a:lstStyle/>
          <a:p>
            <a:r>
              <a:rPr lang="en-US" dirty="0"/>
              <a:t>No problem</a:t>
            </a:r>
          </a:p>
        </p:txBody>
      </p:sp>
      <p:sp>
        <p:nvSpPr>
          <p:cNvPr id="10" name="TextBox 9">
            <a:extLst>
              <a:ext uri="{FF2B5EF4-FFF2-40B4-BE49-F238E27FC236}">
                <a16:creationId xmlns:a16="http://schemas.microsoft.com/office/drawing/2014/main" id="{D4846590-2593-4357-A968-E87E870FA349}"/>
              </a:ext>
            </a:extLst>
          </p:cNvPr>
          <p:cNvSpPr txBox="1"/>
          <p:nvPr/>
        </p:nvSpPr>
        <p:spPr>
          <a:xfrm>
            <a:off x="4538477" y="2432807"/>
            <a:ext cx="1835952" cy="646331"/>
          </a:xfrm>
          <a:prstGeom prst="rect">
            <a:avLst/>
          </a:prstGeom>
          <a:noFill/>
        </p:spPr>
        <p:txBody>
          <a:bodyPr wrap="none" rtlCol="0">
            <a:spAutoFit/>
          </a:bodyPr>
          <a:lstStyle/>
          <a:p>
            <a:r>
              <a:rPr lang="en-US" dirty="0"/>
              <a:t>Add resistor with </a:t>
            </a:r>
          </a:p>
          <a:p>
            <a:r>
              <a:rPr lang="en-US" dirty="0"/>
              <a:t>known value</a:t>
            </a:r>
          </a:p>
        </p:txBody>
      </p:sp>
      <p:sp>
        <p:nvSpPr>
          <p:cNvPr id="3" name="TextBox 2">
            <a:extLst>
              <a:ext uri="{FF2B5EF4-FFF2-40B4-BE49-F238E27FC236}">
                <a16:creationId xmlns:a16="http://schemas.microsoft.com/office/drawing/2014/main" id="{A8494D96-2A16-4ABF-92B3-AAA7FB9E3A0D}"/>
              </a:ext>
            </a:extLst>
          </p:cNvPr>
          <p:cNvSpPr txBox="1"/>
          <p:nvPr/>
        </p:nvSpPr>
        <p:spPr>
          <a:xfrm>
            <a:off x="7541703" y="2091108"/>
            <a:ext cx="1590500" cy="369332"/>
          </a:xfrm>
          <a:prstGeom prst="rect">
            <a:avLst/>
          </a:prstGeom>
          <a:noFill/>
        </p:spPr>
        <p:txBody>
          <a:bodyPr wrap="none" rtlCol="0">
            <a:spAutoFit/>
          </a:bodyPr>
          <a:lstStyle/>
          <a:p>
            <a:r>
              <a:rPr lang="en-US" dirty="0"/>
              <a:t>Voltage divider</a:t>
            </a:r>
          </a:p>
        </p:txBody>
      </p:sp>
      <p:sp>
        <p:nvSpPr>
          <p:cNvPr id="5" name="TextBox 4">
            <a:extLst>
              <a:ext uri="{FF2B5EF4-FFF2-40B4-BE49-F238E27FC236}">
                <a16:creationId xmlns:a16="http://schemas.microsoft.com/office/drawing/2014/main" id="{F971C165-8776-439B-B9D3-7A101C432901}"/>
              </a:ext>
            </a:extLst>
          </p:cNvPr>
          <p:cNvSpPr txBox="1"/>
          <p:nvPr/>
        </p:nvSpPr>
        <p:spPr>
          <a:xfrm>
            <a:off x="4615487" y="3429000"/>
            <a:ext cx="941283" cy="369332"/>
          </a:xfrm>
          <a:prstGeom prst="rect">
            <a:avLst/>
          </a:prstGeom>
          <a:noFill/>
        </p:spPr>
        <p:txBody>
          <a:bodyPr wrap="none" rtlCol="0">
            <a:spAutoFit/>
          </a:bodyPr>
          <a:lstStyle/>
          <a:p>
            <a:r>
              <a:rPr lang="en-US" dirty="0"/>
              <a:t>V = I * R</a:t>
            </a:r>
          </a:p>
        </p:txBody>
      </p:sp>
      <p:pic>
        <p:nvPicPr>
          <p:cNvPr id="13" name="Picture 12">
            <a:extLst>
              <a:ext uri="{FF2B5EF4-FFF2-40B4-BE49-F238E27FC236}">
                <a16:creationId xmlns:a16="http://schemas.microsoft.com/office/drawing/2014/main" id="{CE68C28D-AC56-49EB-8400-3E7C5BFB7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119" y="2374192"/>
            <a:ext cx="3359290" cy="3146057"/>
          </a:xfrm>
          <a:prstGeom prst="rect">
            <a:avLst/>
          </a:prstGeom>
        </p:spPr>
      </p:pic>
      <p:pic>
        <p:nvPicPr>
          <p:cNvPr id="14" name="Picture 13" descr="Shape, polygon&#10;&#10;Description automatically generated">
            <a:extLst>
              <a:ext uri="{FF2B5EF4-FFF2-40B4-BE49-F238E27FC236}">
                <a16:creationId xmlns:a16="http://schemas.microsoft.com/office/drawing/2014/main" id="{319FBDFE-1BF2-4BFC-ADD6-1E57372B5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76" y="4719902"/>
            <a:ext cx="2954541" cy="1930622"/>
          </a:xfrm>
          <a:prstGeom prst="rect">
            <a:avLst/>
          </a:prstGeom>
        </p:spPr>
      </p:pic>
      <p:sp>
        <p:nvSpPr>
          <p:cNvPr id="15" name="TextBox 14">
            <a:extLst>
              <a:ext uri="{FF2B5EF4-FFF2-40B4-BE49-F238E27FC236}">
                <a16:creationId xmlns:a16="http://schemas.microsoft.com/office/drawing/2014/main" id="{3E7F69E9-1EA9-4A00-8136-B0F9BD214B0D}"/>
              </a:ext>
            </a:extLst>
          </p:cNvPr>
          <p:cNvSpPr txBox="1"/>
          <p:nvPr/>
        </p:nvSpPr>
        <p:spPr>
          <a:xfrm>
            <a:off x="7385184" y="5685213"/>
            <a:ext cx="4226478" cy="369332"/>
          </a:xfrm>
          <a:prstGeom prst="rect">
            <a:avLst/>
          </a:prstGeom>
          <a:noFill/>
        </p:spPr>
        <p:txBody>
          <a:bodyPr wrap="none" rtlCol="0">
            <a:spAutoFit/>
          </a:bodyPr>
          <a:lstStyle/>
          <a:p>
            <a:r>
              <a:rPr lang="en-US" dirty="0"/>
              <a:t>What is the relation between R2 and </a:t>
            </a:r>
            <a:r>
              <a:rPr lang="en-US" dirty="0" err="1"/>
              <a:t>Vout</a:t>
            </a:r>
            <a:r>
              <a:rPr lang="en-US" dirty="0"/>
              <a:t>?</a:t>
            </a:r>
          </a:p>
        </p:txBody>
      </p:sp>
    </p:spTree>
    <p:extLst>
      <p:ext uri="{BB962C8B-B14F-4D97-AF65-F5344CB8AC3E}">
        <p14:creationId xmlns:p14="http://schemas.microsoft.com/office/powerpoint/2010/main" val="72914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0FD97-1695-4839-8E8B-A0D59019AFFB}"/>
              </a:ext>
            </a:extLst>
          </p:cNvPr>
          <p:cNvSpPr txBox="1"/>
          <p:nvPr/>
        </p:nvSpPr>
        <p:spPr>
          <a:xfrm>
            <a:off x="5247466" y="169406"/>
            <a:ext cx="1697068" cy="523220"/>
          </a:xfrm>
          <a:prstGeom prst="rect">
            <a:avLst/>
          </a:prstGeom>
          <a:noFill/>
        </p:spPr>
        <p:txBody>
          <a:bodyPr wrap="none" rtlCol="0">
            <a:spAutoFit/>
          </a:bodyPr>
          <a:lstStyle/>
          <a:p>
            <a:r>
              <a:rPr lang="en-US" sz="2800" dirty="0"/>
              <a:t>Ohms Law</a:t>
            </a:r>
          </a:p>
        </p:txBody>
      </p:sp>
      <p:pic>
        <p:nvPicPr>
          <p:cNvPr id="6" name="Picture 5">
            <a:extLst>
              <a:ext uri="{FF2B5EF4-FFF2-40B4-BE49-F238E27FC236}">
                <a16:creationId xmlns:a16="http://schemas.microsoft.com/office/drawing/2014/main" id="{0F9E971C-03A7-498F-85D7-28368907C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40" y="1462059"/>
            <a:ext cx="3500706" cy="4900989"/>
          </a:xfrm>
          <a:prstGeom prst="rect">
            <a:avLst/>
          </a:prstGeom>
        </p:spPr>
      </p:pic>
      <p:pic>
        <p:nvPicPr>
          <p:cNvPr id="8" name="Picture 7" descr="Shape, polygon&#10;&#10;Description automatically generated">
            <a:extLst>
              <a:ext uri="{FF2B5EF4-FFF2-40B4-BE49-F238E27FC236}">
                <a16:creationId xmlns:a16="http://schemas.microsoft.com/office/drawing/2014/main" id="{22704411-D1FA-491E-B9F4-FF0FEC91C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704" y="2211922"/>
            <a:ext cx="3975202" cy="2597565"/>
          </a:xfrm>
          <a:prstGeom prst="rect">
            <a:avLst/>
          </a:prstGeom>
        </p:spPr>
      </p:pic>
    </p:spTree>
    <p:extLst>
      <p:ext uri="{BB962C8B-B14F-4D97-AF65-F5344CB8AC3E}">
        <p14:creationId xmlns:p14="http://schemas.microsoft.com/office/powerpoint/2010/main" val="36863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43E06A-CACF-482D-8038-B9B384761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596" y="1635961"/>
            <a:ext cx="3359290" cy="3146057"/>
          </a:xfrm>
          <a:prstGeom prst="rect">
            <a:avLst/>
          </a:prstGeom>
        </p:spPr>
      </p:pic>
      <p:sp>
        <p:nvSpPr>
          <p:cNvPr id="6" name="TextBox 5">
            <a:extLst>
              <a:ext uri="{FF2B5EF4-FFF2-40B4-BE49-F238E27FC236}">
                <a16:creationId xmlns:a16="http://schemas.microsoft.com/office/drawing/2014/main" id="{0D50C61F-215A-43AE-B3A0-803F7D651045}"/>
              </a:ext>
            </a:extLst>
          </p:cNvPr>
          <p:cNvSpPr txBox="1"/>
          <p:nvPr/>
        </p:nvSpPr>
        <p:spPr>
          <a:xfrm>
            <a:off x="4914394" y="138121"/>
            <a:ext cx="2363211" cy="523220"/>
          </a:xfrm>
          <a:prstGeom prst="rect">
            <a:avLst/>
          </a:prstGeom>
          <a:noFill/>
        </p:spPr>
        <p:txBody>
          <a:bodyPr wrap="none" rtlCol="0">
            <a:spAutoFit/>
          </a:bodyPr>
          <a:lstStyle/>
          <a:p>
            <a:r>
              <a:rPr lang="en-US" sz="2800" dirty="0"/>
              <a:t>Voltage divider</a:t>
            </a:r>
          </a:p>
        </p:txBody>
      </p:sp>
      <p:pic>
        <p:nvPicPr>
          <p:cNvPr id="8" name="Picture 7">
            <a:extLst>
              <a:ext uri="{FF2B5EF4-FFF2-40B4-BE49-F238E27FC236}">
                <a16:creationId xmlns:a16="http://schemas.microsoft.com/office/drawing/2014/main" id="{C651F41D-7E7A-4B0C-B5BD-7BF892ED9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771" y="1308791"/>
            <a:ext cx="2733325" cy="1032651"/>
          </a:xfrm>
          <a:prstGeom prst="rect">
            <a:avLst/>
          </a:prstGeom>
        </p:spPr>
      </p:pic>
      <p:pic>
        <p:nvPicPr>
          <p:cNvPr id="10" name="Picture 9">
            <a:extLst>
              <a:ext uri="{FF2B5EF4-FFF2-40B4-BE49-F238E27FC236}">
                <a16:creationId xmlns:a16="http://schemas.microsoft.com/office/drawing/2014/main" id="{33650ABD-DDB3-41AA-ADD6-66ED43F97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771" y="3113122"/>
            <a:ext cx="5191125" cy="752475"/>
          </a:xfrm>
          <a:prstGeom prst="rect">
            <a:avLst/>
          </a:prstGeom>
        </p:spPr>
      </p:pic>
      <p:pic>
        <p:nvPicPr>
          <p:cNvPr id="12" name="Picture 11">
            <a:extLst>
              <a:ext uri="{FF2B5EF4-FFF2-40B4-BE49-F238E27FC236}">
                <a16:creationId xmlns:a16="http://schemas.microsoft.com/office/drawing/2014/main" id="{7A7022D8-1C6D-424B-BE72-3AA31C665A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7570" y="4451619"/>
            <a:ext cx="5257800" cy="809625"/>
          </a:xfrm>
          <a:prstGeom prst="rect">
            <a:avLst/>
          </a:prstGeom>
        </p:spPr>
      </p:pic>
      <p:pic>
        <p:nvPicPr>
          <p:cNvPr id="14" name="Picture 13">
            <a:extLst>
              <a:ext uri="{FF2B5EF4-FFF2-40B4-BE49-F238E27FC236}">
                <a16:creationId xmlns:a16="http://schemas.microsoft.com/office/drawing/2014/main" id="{F8E038FF-CEED-47F3-9411-5D6B7C321D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4771" y="5847266"/>
            <a:ext cx="4924425" cy="800100"/>
          </a:xfrm>
          <a:prstGeom prst="rect">
            <a:avLst/>
          </a:prstGeom>
        </p:spPr>
      </p:pic>
    </p:spTree>
    <p:extLst>
      <p:ext uri="{BB962C8B-B14F-4D97-AF65-F5344CB8AC3E}">
        <p14:creationId xmlns:p14="http://schemas.microsoft.com/office/powerpoint/2010/main" val="237001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A05670-35EE-472F-B5A6-4DA0E65565FE}"/>
              </a:ext>
            </a:extLst>
          </p:cNvPr>
          <p:cNvSpPr txBox="1"/>
          <p:nvPr/>
        </p:nvSpPr>
        <p:spPr>
          <a:xfrm>
            <a:off x="4865614" y="109056"/>
            <a:ext cx="2306144" cy="523220"/>
          </a:xfrm>
          <a:prstGeom prst="rect">
            <a:avLst/>
          </a:prstGeom>
          <a:noFill/>
        </p:spPr>
        <p:txBody>
          <a:bodyPr wrap="none" rtlCol="0">
            <a:spAutoFit/>
          </a:bodyPr>
          <a:lstStyle/>
          <a:p>
            <a:r>
              <a:rPr lang="en-US" sz="2800" dirty="0"/>
              <a:t>Potentiometer</a:t>
            </a:r>
          </a:p>
        </p:txBody>
      </p:sp>
      <p:pic>
        <p:nvPicPr>
          <p:cNvPr id="8" name="Picture 7">
            <a:extLst>
              <a:ext uri="{FF2B5EF4-FFF2-40B4-BE49-F238E27FC236}">
                <a16:creationId xmlns:a16="http://schemas.microsoft.com/office/drawing/2014/main" id="{B6835F14-8C8D-4FE1-988F-72C3D22234D8}"/>
              </a:ext>
            </a:extLst>
          </p:cNvPr>
          <p:cNvPicPr>
            <a:picLocks noChangeAspect="1"/>
          </p:cNvPicPr>
          <p:nvPr/>
        </p:nvPicPr>
        <p:blipFill>
          <a:blip r:embed="rId2"/>
          <a:stretch>
            <a:fillRect/>
          </a:stretch>
        </p:blipFill>
        <p:spPr>
          <a:xfrm>
            <a:off x="3394815" y="2248249"/>
            <a:ext cx="5884892" cy="3250523"/>
          </a:xfrm>
          <a:prstGeom prst="rect">
            <a:avLst/>
          </a:prstGeom>
        </p:spPr>
      </p:pic>
      <p:sp>
        <p:nvSpPr>
          <p:cNvPr id="9" name="TextBox 8">
            <a:extLst>
              <a:ext uri="{FF2B5EF4-FFF2-40B4-BE49-F238E27FC236}">
                <a16:creationId xmlns:a16="http://schemas.microsoft.com/office/drawing/2014/main" id="{792684B9-F672-4DDA-9622-F50C5CD0E8B4}"/>
              </a:ext>
            </a:extLst>
          </p:cNvPr>
          <p:cNvSpPr txBox="1"/>
          <p:nvPr/>
        </p:nvSpPr>
        <p:spPr>
          <a:xfrm>
            <a:off x="4122567" y="1154928"/>
            <a:ext cx="3718647" cy="369332"/>
          </a:xfrm>
          <a:prstGeom prst="rect">
            <a:avLst/>
          </a:prstGeom>
          <a:noFill/>
        </p:spPr>
        <p:txBody>
          <a:bodyPr wrap="none" rtlCol="0">
            <a:spAutoFit/>
          </a:bodyPr>
          <a:lstStyle/>
          <a:p>
            <a:r>
              <a:rPr lang="en-US" dirty="0"/>
              <a:t>Has “built in”  variable voltage divider</a:t>
            </a:r>
          </a:p>
        </p:txBody>
      </p:sp>
    </p:spTree>
    <p:extLst>
      <p:ext uri="{BB962C8B-B14F-4D97-AF65-F5344CB8AC3E}">
        <p14:creationId xmlns:p14="http://schemas.microsoft.com/office/powerpoint/2010/main" val="188424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4F3792-25FD-4316-8579-ADCE2BDF9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323" y="1860187"/>
            <a:ext cx="1791157" cy="1110517"/>
          </a:xfrm>
          <a:prstGeom prst="rect">
            <a:avLst/>
          </a:prstGeom>
        </p:spPr>
      </p:pic>
      <p:pic>
        <p:nvPicPr>
          <p:cNvPr id="8" name="Picture 7" descr="Diagram&#10;&#10;Description automatically generated">
            <a:extLst>
              <a:ext uri="{FF2B5EF4-FFF2-40B4-BE49-F238E27FC236}">
                <a16:creationId xmlns:a16="http://schemas.microsoft.com/office/drawing/2014/main" id="{9F111C6A-910C-4DA9-915E-121E66619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08" y="3323043"/>
            <a:ext cx="4231817" cy="3049398"/>
          </a:xfrm>
          <a:prstGeom prst="rect">
            <a:avLst/>
          </a:prstGeom>
        </p:spPr>
      </p:pic>
      <p:sp>
        <p:nvSpPr>
          <p:cNvPr id="9" name="TextBox 8">
            <a:extLst>
              <a:ext uri="{FF2B5EF4-FFF2-40B4-BE49-F238E27FC236}">
                <a16:creationId xmlns:a16="http://schemas.microsoft.com/office/drawing/2014/main" id="{BA607845-7F28-4F3C-B795-CFA1362C982D}"/>
              </a:ext>
            </a:extLst>
          </p:cNvPr>
          <p:cNvSpPr txBox="1"/>
          <p:nvPr/>
        </p:nvSpPr>
        <p:spPr>
          <a:xfrm>
            <a:off x="1226752" y="485559"/>
            <a:ext cx="2143728" cy="523220"/>
          </a:xfrm>
          <a:prstGeom prst="rect">
            <a:avLst/>
          </a:prstGeom>
          <a:noFill/>
        </p:spPr>
        <p:txBody>
          <a:bodyPr wrap="none" rtlCol="0">
            <a:spAutoFit/>
          </a:bodyPr>
          <a:lstStyle/>
          <a:p>
            <a:r>
              <a:rPr lang="en-US" sz="2800" dirty="0"/>
              <a:t>Photoresistor</a:t>
            </a:r>
          </a:p>
        </p:txBody>
      </p:sp>
      <p:pic>
        <p:nvPicPr>
          <p:cNvPr id="10" name="Picture 9" descr="Diagram&#10;&#10;Description automatically generated">
            <a:extLst>
              <a:ext uri="{FF2B5EF4-FFF2-40B4-BE49-F238E27FC236}">
                <a16:creationId xmlns:a16="http://schemas.microsoft.com/office/drawing/2014/main" id="{696AE1F3-AB40-46CD-94DC-1062160C78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7896" y="3101122"/>
            <a:ext cx="3754906" cy="3493240"/>
          </a:xfrm>
          <a:prstGeom prst="rect">
            <a:avLst/>
          </a:prstGeom>
        </p:spPr>
      </p:pic>
      <p:pic>
        <p:nvPicPr>
          <p:cNvPr id="11" name="Picture 10">
            <a:extLst>
              <a:ext uri="{FF2B5EF4-FFF2-40B4-BE49-F238E27FC236}">
                <a16:creationId xmlns:a16="http://schemas.microsoft.com/office/drawing/2014/main" id="{3AB73EA0-7989-4DCD-8BCD-25E2614A55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2288" y="1473658"/>
            <a:ext cx="1627464" cy="1627464"/>
          </a:xfrm>
          <a:prstGeom prst="rect">
            <a:avLst/>
          </a:prstGeom>
        </p:spPr>
      </p:pic>
      <p:sp>
        <p:nvSpPr>
          <p:cNvPr id="2" name="Rectangle 1">
            <a:extLst>
              <a:ext uri="{FF2B5EF4-FFF2-40B4-BE49-F238E27FC236}">
                <a16:creationId xmlns:a16="http://schemas.microsoft.com/office/drawing/2014/main" id="{CCDAE0BD-401D-4542-B4A9-A94DA18B9212}"/>
              </a:ext>
            </a:extLst>
          </p:cNvPr>
          <p:cNvSpPr/>
          <p:nvPr/>
        </p:nvSpPr>
        <p:spPr>
          <a:xfrm>
            <a:off x="7471961" y="562503"/>
            <a:ext cx="1788118" cy="523220"/>
          </a:xfrm>
          <a:prstGeom prst="rect">
            <a:avLst/>
          </a:prstGeom>
        </p:spPr>
        <p:txBody>
          <a:bodyPr wrap="none">
            <a:spAutoFit/>
          </a:bodyPr>
          <a:lstStyle/>
          <a:p>
            <a:r>
              <a:rPr lang="en-US" sz="2800" dirty="0"/>
              <a:t>Thermistor</a:t>
            </a:r>
          </a:p>
        </p:txBody>
      </p:sp>
    </p:spTree>
    <p:extLst>
      <p:ext uri="{BB962C8B-B14F-4D97-AF65-F5344CB8AC3E}">
        <p14:creationId xmlns:p14="http://schemas.microsoft.com/office/powerpoint/2010/main" val="3884410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17F2AB-D747-4A57-9AB9-D4C9744AA42A}"/>
              </a:ext>
            </a:extLst>
          </p:cNvPr>
          <p:cNvPicPr>
            <a:picLocks noChangeAspect="1"/>
          </p:cNvPicPr>
          <p:nvPr/>
        </p:nvPicPr>
        <p:blipFill>
          <a:blip r:embed="rId2"/>
          <a:stretch>
            <a:fillRect/>
          </a:stretch>
        </p:blipFill>
        <p:spPr>
          <a:xfrm>
            <a:off x="541002" y="540226"/>
            <a:ext cx="7042645" cy="5777547"/>
          </a:xfrm>
          <a:prstGeom prst="rect">
            <a:avLst/>
          </a:prstGeom>
        </p:spPr>
      </p:pic>
      <p:sp>
        <p:nvSpPr>
          <p:cNvPr id="6" name="TextBox 5">
            <a:extLst>
              <a:ext uri="{FF2B5EF4-FFF2-40B4-BE49-F238E27FC236}">
                <a16:creationId xmlns:a16="http://schemas.microsoft.com/office/drawing/2014/main" id="{93E17523-259F-4301-ACCE-E4777DF8CEFA}"/>
              </a:ext>
            </a:extLst>
          </p:cNvPr>
          <p:cNvSpPr txBox="1"/>
          <p:nvPr/>
        </p:nvSpPr>
        <p:spPr>
          <a:xfrm>
            <a:off x="7961152" y="1090569"/>
            <a:ext cx="3783435" cy="3570208"/>
          </a:xfrm>
          <a:prstGeom prst="rect">
            <a:avLst/>
          </a:prstGeom>
          <a:noFill/>
        </p:spPr>
        <p:txBody>
          <a:bodyPr wrap="square" rtlCol="0">
            <a:spAutoFit/>
          </a:bodyPr>
          <a:lstStyle/>
          <a:p>
            <a:r>
              <a:rPr lang="en-US" sz="2800" dirty="0"/>
              <a:t>Class work</a:t>
            </a:r>
          </a:p>
          <a:p>
            <a:endParaRPr lang="en-US" dirty="0"/>
          </a:p>
          <a:p>
            <a:r>
              <a:rPr lang="en-US" dirty="0"/>
              <a:t>Upload the code and connect:</a:t>
            </a:r>
          </a:p>
          <a:p>
            <a:pPr marL="342900" indent="-342900">
              <a:buFont typeface="+mj-lt"/>
              <a:buAutoNum type="arabicPeriod"/>
            </a:pPr>
            <a:r>
              <a:rPr lang="en-US" dirty="0"/>
              <a:t>Potentiometer</a:t>
            </a:r>
          </a:p>
          <a:p>
            <a:pPr marL="342900" indent="-342900">
              <a:buFont typeface="+mj-lt"/>
              <a:buAutoNum type="arabicPeriod"/>
            </a:pPr>
            <a:r>
              <a:rPr lang="en-US" dirty="0"/>
              <a:t>Photoresistor</a:t>
            </a:r>
          </a:p>
          <a:p>
            <a:pPr marL="342900" indent="-342900">
              <a:buFont typeface="+mj-lt"/>
              <a:buAutoNum type="arabicPeriod"/>
            </a:pPr>
            <a:r>
              <a:rPr lang="en-US" dirty="0"/>
              <a:t>Thermistor</a:t>
            </a:r>
          </a:p>
          <a:p>
            <a:endParaRPr lang="en-US" dirty="0"/>
          </a:p>
          <a:p>
            <a:r>
              <a:rPr lang="en-US" dirty="0"/>
              <a:t>Turn ADC value into:</a:t>
            </a:r>
          </a:p>
          <a:p>
            <a:pPr marL="342900" indent="-342900">
              <a:buAutoNum type="arabicParenR"/>
            </a:pPr>
            <a:r>
              <a:rPr lang="en-US" dirty="0"/>
              <a:t>Voltage (V2)</a:t>
            </a:r>
          </a:p>
          <a:p>
            <a:pPr marL="342900" indent="-342900">
              <a:buAutoNum type="arabicParenR"/>
            </a:pPr>
            <a:r>
              <a:rPr lang="en-US" dirty="0"/>
              <a:t>R2 value</a:t>
            </a:r>
          </a:p>
          <a:p>
            <a:pPr marL="342900" indent="-342900">
              <a:buAutoNum type="arabicParenR"/>
            </a:pPr>
            <a:r>
              <a:rPr lang="en-US" dirty="0"/>
              <a:t> bonus - convert resistance to Temperature</a:t>
            </a:r>
          </a:p>
        </p:txBody>
      </p:sp>
    </p:spTree>
    <p:extLst>
      <p:ext uri="{BB962C8B-B14F-4D97-AF65-F5344CB8AC3E}">
        <p14:creationId xmlns:p14="http://schemas.microsoft.com/office/powerpoint/2010/main" val="2461884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AB836EB-DA41-45CB-9065-CF1AA9AFC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11" y="642566"/>
            <a:ext cx="3210071" cy="2986372"/>
          </a:xfrm>
          <a:prstGeom prst="rect">
            <a:avLst/>
          </a:prstGeom>
        </p:spPr>
      </p:pic>
      <p:pic>
        <p:nvPicPr>
          <p:cNvPr id="7" name="Picture 6">
            <a:extLst>
              <a:ext uri="{FF2B5EF4-FFF2-40B4-BE49-F238E27FC236}">
                <a16:creationId xmlns:a16="http://schemas.microsoft.com/office/drawing/2014/main" id="{98A6A653-879E-4313-B2A1-C3AA6F57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131" y="1081939"/>
            <a:ext cx="2107626" cy="2107626"/>
          </a:xfrm>
          <a:prstGeom prst="rect">
            <a:avLst/>
          </a:prstGeom>
        </p:spPr>
      </p:pic>
      <p:pic>
        <p:nvPicPr>
          <p:cNvPr id="8" name="Picture 7">
            <a:extLst>
              <a:ext uri="{FF2B5EF4-FFF2-40B4-BE49-F238E27FC236}">
                <a16:creationId xmlns:a16="http://schemas.microsoft.com/office/drawing/2014/main" id="{2CCF2535-91AD-45B0-82D3-7488B3725FD4}"/>
              </a:ext>
            </a:extLst>
          </p:cNvPr>
          <p:cNvPicPr>
            <a:picLocks noChangeAspect="1"/>
          </p:cNvPicPr>
          <p:nvPr/>
        </p:nvPicPr>
        <p:blipFill>
          <a:blip r:embed="rId4"/>
          <a:stretch>
            <a:fillRect/>
          </a:stretch>
        </p:blipFill>
        <p:spPr>
          <a:xfrm>
            <a:off x="7508167" y="310393"/>
            <a:ext cx="3358737" cy="6547607"/>
          </a:xfrm>
          <a:prstGeom prst="rect">
            <a:avLst/>
          </a:prstGeom>
        </p:spPr>
      </p:pic>
      <p:sp>
        <p:nvSpPr>
          <p:cNvPr id="9" name="TextBox 8">
            <a:extLst>
              <a:ext uri="{FF2B5EF4-FFF2-40B4-BE49-F238E27FC236}">
                <a16:creationId xmlns:a16="http://schemas.microsoft.com/office/drawing/2014/main" id="{836F5392-F08A-4C05-9CE3-5532E1F2BED0}"/>
              </a:ext>
            </a:extLst>
          </p:cNvPr>
          <p:cNvSpPr txBox="1"/>
          <p:nvPr/>
        </p:nvSpPr>
        <p:spPr>
          <a:xfrm>
            <a:off x="7570480" y="45771"/>
            <a:ext cx="3416128" cy="338554"/>
          </a:xfrm>
          <a:prstGeom prst="rect">
            <a:avLst/>
          </a:prstGeom>
          <a:noFill/>
        </p:spPr>
        <p:txBody>
          <a:bodyPr wrap="none" rtlCol="0">
            <a:spAutoFit/>
          </a:bodyPr>
          <a:lstStyle/>
          <a:p>
            <a:r>
              <a:rPr lang="en-US" sz="1600" dirty="0"/>
              <a:t>Temp(C)    min(</a:t>
            </a:r>
            <a:r>
              <a:rPr lang="el-GR" sz="1600" dirty="0"/>
              <a:t>Ω</a:t>
            </a:r>
            <a:r>
              <a:rPr lang="en-US" sz="1600" dirty="0"/>
              <a:t>)   center(</a:t>
            </a:r>
            <a:r>
              <a:rPr lang="el-GR" sz="1600" dirty="0"/>
              <a:t>Ω</a:t>
            </a:r>
            <a:r>
              <a:rPr lang="en-US" sz="1600" dirty="0"/>
              <a:t>)   max(</a:t>
            </a:r>
            <a:r>
              <a:rPr lang="el-GR" sz="1600" dirty="0"/>
              <a:t>Ω</a:t>
            </a:r>
            <a:r>
              <a:rPr lang="en-US" sz="1600" dirty="0"/>
              <a:t>) </a:t>
            </a:r>
          </a:p>
        </p:txBody>
      </p:sp>
      <p:sp>
        <p:nvSpPr>
          <p:cNvPr id="10" name="Rectangle 9">
            <a:extLst>
              <a:ext uri="{FF2B5EF4-FFF2-40B4-BE49-F238E27FC236}">
                <a16:creationId xmlns:a16="http://schemas.microsoft.com/office/drawing/2014/main" id="{12C8CFD5-03F5-44AC-9122-41FD391716B0}"/>
              </a:ext>
            </a:extLst>
          </p:cNvPr>
          <p:cNvSpPr/>
          <p:nvPr/>
        </p:nvSpPr>
        <p:spPr>
          <a:xfrm>
            <a:off x="9197946" y="-8497"/>
            <a:ext cx="880844" cy="686649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B9E112-6836-4BB0-8F4E-BC67C81A621C}"/>
              </a:ext>
            </a:extLst>
          </p:cNvPr>
          <p:cNvSpPr txBox="1"/>
          <p:nvPr/>
        </p:nvSpPr>
        <p:spPr>
          <a:xfrm>
            <a:off x="244416" y="119346"/>
            <a:ext cx="4802853" cy="523220"/>
          </a:xfrm>
          <a:prstGeom prst="rect">
            <a:avLst/>
          </a:prstGeom>
          <a:noFill/>
        </p:spPr>
        <p:txBody>
          <a:bodyPr wrap="none" rtlCol="0">
            <a:spAutoFit/>
          </a:bodyPr>
          <a:lstStyle/>
          <a:p>
            <a:r>
              <a:rPr lang="en-US" sz="2800" dirty="0"/>
              <a:t>From resistance to temperature</a:t>
            </a:r>
          </a:p>
        </p:txBody>
      </p:sp>
      <p:sp>
        <p:nvSpPr>
          <p:cNvPr id="4" name="Rectangle 3">
            <a:extLst>
              <a:ext uri="{FF2B5EF4-FFF2-40B4-BE49-F238E27FC236}">
                <a16:creationId xmlns:a16="http://schemas.microsoft.com/office/drawing/2014/main" id="{57F1AEA4-26E6-47EF-A572-731873CE8EDB}"/>
              </a:ext>
            </a:extLst>
          </p:cNvPr>
          <p:cNvSpPr/>
          <p:nvPr/>
        </p:nvSpPr>
        <p:spPr>
          <a:xfrm>
            <a:off x="181718" y="3848447"/>
            <a:ext cx="6096000" cy="1200329"/>
          </a:xfrm>
          <a:prstGeom prst="rect">
            <a:avLst/>
          </a:prstGeom>
        </p:spPr>
        <p:txBody>
          <a:bodyPr>
            <a:spAutoFit/>
          </a:bodyPr>
          <a:lstStyle/>
          <a:p>
            <a:r>
              <a:rPr lang="en-US" dirty="0"/>
              <a:t>Model equations and calculator of constants for thermistors:</a:t>
            </a:r>
          </a:p>
          <a:p>
            <a:r>
              <a:rPr lang="en-US" dirty="0">
                <a:hlinkClick r:id="rId5"/>
              </a:rPr>
              <a:t>https://www.thinksrs.com/downloads/programs/therm%20calc/ntccalibrator/ntccalculator.html</a:t>
            </a:r>
            <a:endParaRPr lang="en-US" dirty="0"/>
          </a:p>
          <a:p>
            <a:endParaRPr lang="en-US" dirty="0"/>
          </a:p>
        </p:txBody>
      </p:sp>
      <p:sp>
        <p:nvSpPr>
          <p:cNvPr id="6" name="TextBox 5">
            <a:extLst>
              <a:ext uri="{FF2B5EF4-FFF2-40B4-BE49-F238E27FC236}">
                <a16:creationId xmlns:a16="http://schemas.microsoft.com/office/drawing/2014/main" id="{E0D3D732-8ACD-42A7-9487-C6440B32468B}"/>
              </a:ext>
            </a:extLst>
          </p:cNvPr>
          <p:cNvSpPr txBox="1"/>
          <p:nvPr/>
        </p:nvSpPr>
        <p:spPr>
          <a:xfrm>
            <a:off x="2639603" y="2135752"/>
            <a:ext cx="2544607" cy="461665"/>
          </a:xfrm>
          <a:prstGeom prst="rect">
            <a:avLst/>
          </a:prstGeom>
          <a:noFill/>
        </p:spPr>
        <p:txBody>
          <a:bodyPr wrap="none" rtlCol="0">
            <a:spAutoFit/>
          </a:bodyPr>
          <a:lstStyle/>
          <a:p>
            <a:r>
              <a:rPr lang="en-US" sz="2400" dirty="0">
                <a:highlight>
                  <a:srgbClr val="FFFF00"/>
                </a:highlight>
              </a:rPr>
              <a:t>Our B value = 4150</a:t>
            </a:r>
          </a:p>
        </p:txBody>
      </p:sp>
      <p:sp>
        <p:nvSpPr>
          <p:cNvPr id="11" name="Rectangle 10">
            <a:extLst>
              <a:ext uri="{FF2B5EF4-FFF2-40B4-BE49-F238E27FC236}">
                <a16:creationId xmlns:a16="http://schemas.microsoft.com/office/drawing/2014/main" id="{C10ADFF8-65BC-43EC-B3C4-D19A55DE604C}"/>
              </a:ext>
            </a:extLst>
          </p:cNvPr>
          <p:cNvSpPr/>
          <p:nvPr/>
        </p:nvSpPr>
        <p:spPr>
          <a:xfrm>
            <a:off x="181718" y="4968994"/>
            <a:ext cx="6096000" cy="1754326"/>
          </a:xfrm>
          <a:prstGeom prst="rect">
            <a:avLst/>
          </a:prstGeom>
        </p:spPr>
        <p:txBody>
          <a:bodyPr>
            <a:spAutoFit/>
          </a:bodyPr>
          <a:lstStyle/>
          <a:p>
            <a:r>
              <a:rPr lang="en-US" dirty="0"/>
              <a:t>Thermistor tutorial:</a:t>
            </a:r>
          </a:p>
          <a:p>
            <a:r>
              <a:rPr lang="en-US" dirty="0">
                <a:hlinkClick r:id="rId6"/>
              </a:rPr>
              <a:t>https://learn.adafruit.com/thermistor/using-a-thermistor?gclid=CjwKCAjw8sCRBhA6EiwA6_IF4aVJKhNGZ1uXLi9KoB-jvnO2kBAEfc7wec8Rc3JcZuQGs_f4GHzYKRoCxxoQAvD_BwE</a:t>
            </a:r>
            <a:endParaRPr lang="en-US" dirty="0"/>
          </a:p>
          <a:p>
            <a:endParaRPr lang="en-US" dirty="0"/>
          </a:p>
        </p:txBody>
      </p:sp>
    </p:spTree>
    <p:extLst>
      <p:ext uri="{BB962C8B-B14F-4D97-AF65-F5344CB8AC3E}">
        <p14:creationId xmlns:p14="http://schemas.microsoft.com/office/powerpoint/2010/main" val="1864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53C0CE3B-F672-4345-8CF8-A9D8F6243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48" y="1937855"/>
            <a:ext cx="3445507" cy="3473349"/>
          </a:xfrm>
          <a:prstGeom prst="rect">
            <a:avLst/>
          </a:prstGeom>
        </p:spPr>
      </p:pic>
      <p:sp>
        <p:nvSpPr>
          <p:cNvPr id="6" name="TextBox 5">
            <a:extLst>
              <a:ext uri="{FF2B5EF4-FFF2-40B4-BE49-F238E27FC236}">
                <a16:creationId xmlns:a16="http://schemas.microsoft.com/office/drawing/2014/main" id="{2D6B3E41-F45F-4189-A265-A3C5A8B8B75C}"/>
              </a:ext>
            </a:extLst>
          </p:cNvPr>
          <p:cNvSpPr txBox="1"/>
          <p:nvPr/>
        </p:nvSpPr>
        <p:spPr>
          <a:xfrm>
            <a:off x="3158781" y="276836"/>
            <a:ext cx="6799490" cy="461665"/>
          </a:xfrm>
          <a:prstGeom prst="rect">
            <a:avLst/>
          </a:prstGeom>
          <a:noFill/>
        </p:spPr>
        <p:txBody>
          <a:bodyPr wrap="none" rtlCol="0">
            <a:spAutoFit/>
          </a:bodyPr>
          <a:lstStyle/>
          <a:p>
            <a:r>
              <a:rPr lang="en-US" sz="2400" dirty="0"/>
              <a:t>Moving from theory and schematics to actual circuits</a:t>
            </a:r>
          </a:p>
        </p:txBody>
      </p:sp>
      <p:pic>
        <p:nvPicPr>
          <p:cNvPr id="8" name="Picture 7">
            <a:extLst>
              <a:ext uri="{FF2B5EF4-FFF2-40B4-BE49-F238E27FC236}">
                <a16:creationId xmlns:a16="http://schemas.microsoft.com/office/drawing/2014/main" id="{809CCE8D-B6F9-4E4E-9271-76C1E765E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526" y="2233863"/>
            <a:ext cx="5093781" cy="2881331"/>
          </a:xfrm>
          <a:prstGeom prst="rect">
            <a:avLst/>
          </a:prstGeom>
        </p:spPr>
      </p:pic>
    </p:spTree>
    <p:extLst>
      <p:ext uri="{BB962C8B-B14F-4D97-AF65-F5344CB8AC3E}">
        <p14:creationId xmlns:p14="http://schemas.microsoft.com/office/powerpoint/2010/main" val="249043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FE8C97-D1E3-46E7-A496-C8ACBF6BF40E}"/>
              </a:ext>
            </a:extLst>
          </p:cNvPr>
          <p:cNvSpPr txBox="1"/>
          <p:nvPr/>
        </p:nvSpPr>
        <p:spPr>
          <a:xfrm>
            <a:off x="4490753" y="260058"/>
            <a:ext cx="3210494" cy="461665"/>
          </a:xfrm>
          <a:prstGeom prst="rect">
            <a:avLst/>
          </a:prstGeom>
          <a:noFill/>
        </p:spPr>
        <p:txBody>
          <a:bodyPr wrap="none" rtlCol="0">
            <a:spAutoFit/>
          </a:bodyPr>
          <a:lstStyle/>
          <a:p>
            <a:r>
              <a:rPr lang="en-US" sz="2400" dirty="0"/>
              <a:t>Some basic components</a:t>
            </a:r>
          </a:p>
        </p:txBody>
      </p:sp>
      <p:pic>
        <p:nvPicPr>
          <p:cNvPr id="7" name="Picture 6" descr="A picture containing device, gauge, meter&#10;&#10;Description automatically generated">
            <a:extLst>
              <a:ext uri="{FF2B5EF4-FFF2-40B4-BE49-F238E27FC236}">
                <a16:creationId xmlns:a16="http://schemas.microsoft.com/office/drawing/2014/main" id="{1FB67CA6-1F38-4776-92B9-852584FCD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741" y="4232201"/>
            <a:ext cx="2438400" cy="1984248"/>
          </a:xfrm>
          <a:prstGeom prst="rect">
            <a:avLst/>
          </a:prstGeom>
        </p:spPr>
      </p:pic>
      <p:pic>
        <p:nvPicPr>
          <p:cNvPr id="9" name="Picture 8" descr="A picture containing text, device&#10;&#10;Description automatically generated">
            <a:extLst>
              <a:ext uri="{FF2B5EF4-FFF2-40B4-BE49-F238E27FC236}">
                <a16:creationId xmlns:a16="http://schemas.microsoft.com/office/drawing/2014/main" id="{D6B3C051-D8F6-4B1B-A494-46BA35553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5233" y="3429000"/>
            <a:ext cx="3144398" cy="266474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04C2A79A-73F6-4CD5-8AF3-1D21EA803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01" y="369223"/>
            <a:ext cx="4429479" cy="2823793"/>
          </a:xfrm>
          <a:prstGeom prst="rect">
            <a:avLst/>
          </a:prstGeom>
        </p:spPr>
      </p:pic>
      <p:pic>
        <p:nvPicPr>
          <p:cNvPr id="12" name="Picture 11">
            <a:extLst>
              <a:ext uri="{FF2B5EF4-FFF2-40B4-BE49-F238E27FC236}">
                <a16:creationId xmlns:a16="http://schemas.microsoft.com/office/drawing/2014/main" id="{D24835AB-AB88-4B53-A39E-3E3CDAC94E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5319" y="1171866"/>
            <a:ext cx="2520160" cy="1425545"/>
          </a:xfrm>
          <a:prstGeom prst="rect">
            <a:avLst/>
          </a:prstGeom>
        </p:spPr>
      </p:pic>
    </p:spTree>
    <p:extLst>
      <p:ext uri="{BB962C8B-B14F-4D97-AF65-F5344CB8AC3E}">
        <p14:creationId xmlns:p14="http://schemas.microsoft.com/office/powerpoint/2010/main" val="410593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0CA7A3FD-D8B1-4CDF-946F-10645629D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260" y="1197381"/>
            <a:ext cx="4429479" cy="2823793"/>
          </a:xfrm>
          <a:prstGeom prst="rect">
            <a:avLst/>
          </a:prstGeom>
        </p:spPr>
      </p:pic>
      <p:pic>
        <p:nvPicPr>
          <p:cNvPr id="6" name="Picture 5">
            <a:extLst>
              <a:ext uri="{FF2B5EF4-FFF2-40B4-BE49-F238E27FC236}">
                <a16:creationId xmlns:a16="http://schemas.microsoft.com/office/drawing/2014/main" id="{3E5AD72B-EBE4-4437-AAAA-60783ACE0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335" y="3930520"/>
            <a:ext cx="3579845" cy="2684884"/>
          </a:xfrm>
          <a:prstGeom prst="rect">
            <a:avLst/>
          </a:prstGeom>
        </p:spPr>
      </p:pic>
      <p:pic>
        <p:nvPicPr>
          <p:cNvPr id="8" name="Picture 7">
            <a:extLst>
              <a:ext uri="{FF2B5EF4-FFF2-40B4-BE49-F238E27FC236}">
                <a16:creationId xmlns:a16="http://schemas.microsoft.com/office/drawing/2014/main" id="{5155B21E-7350-4084-9376-715F24617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315" y="4248722"/>
            <a:ext cx="3178110" cy="2240055"/>
          </a:xfrm>
          <a:prstGeom prst="rect">
            <a:avLst/>
          </a:prstGeom>
        </p:spPr>
      </p:pic>
      <p:sp>
        <p:nvSpPr>
          <p:cNvPr id="9" name="TextBox 8">
            <a:extLst>
              <a:ext uri="{FF2B5EF4-FFF2-40B4-BE49-F238E27FC236}">
                <a16:creationId xmlns:a16="http://schemas.microsoft.com/office/drawing/2014/main" id="{4360D49D-AAE2-479B-8FC4-323CD73C4C25}"/>
              </a:ext>
            </a:extLst>
          </p:cNvPr>
          <p:cNvSpPr txBox="1"/>
          <p:nvPr/>
        </p:nvSpPr>
        <p:spPr>
          <a:xfrm>
            <a:off x="5106016" y="226502"/>
            <a:ext cx="1979966" cy="523220"/>
          </a:xfrm>
          <a:prstGeom prst="rect">
            <a:avLst/>
          </a:prstGeom>
          <a:noFill/>
        </p:spPr>
        <p:txBody>
          <a:bodyPr wrap="none" rtlCol="0">
            <a:spAutoFit/>
          </a:bodyPr>
          <a:lstStyle/>
          <a:p>
            <a:r>
              <a:rPr lang="en-US" sz="2800" dirty="0"/>
              <a:t>Bread board</a:t>
            </a:r>
          </a:p>
        </p:txBody>
      </p:sp>
    </p:spTree>
    <p:extLst>
      <p:ext uri="{BB962C8B-B14F-4D97-AF65-F5344CB8AC3E}">
        <p14:creationId xmlns:p14="http://schemas.microsoft.com/office/powerpoint/2010/main" val="129794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evice&#10;&#10;Description automatically generated">
            <a:extLst>
              <a:ext uri="{FF2B5EF4-FFF2-40B4-BE49-F238E27FC236}">
                <a16:creationId xmlns:a16="http://schemas.microsoft.com/office/drawing/2014/main" id="{74EB6E33-B982-4729-B26E-16A7AF000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593" y="1652675"/>
            <a:ext cx="3144398" cy="2664744"/>
          </a:xfrm>
          <a:prstGeom prst="rect">
            <a:avLst/>
          </a:prstGeom>
        </p:spPr>
      </p:pic>
      <p:pic>
        <p:nvPicPr>
          <p:cNvPr id="5" name="Picture 4" descr="Diagram, schematic&#10;&#10;Description automatically generated">
            <a:extLst>
              <a:ext uri="{FF2B5EF4-FFF2-40B4-BE49-F238E27FC236}">
                <a16:creationId xmlns:a16="http://schemas.microsoft.com/office/drawing/2014/main" id="{4D49F0F9-3876-45F8-AC79-B9C11A324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948" y="2469700"/>
            <a:ext cx="3445507" cy="3473349"/>
          </a:xfrm>
          <a:prstGeom prst="rect">
            <a:avLst/>
          </a:prstGeom>
        </p:spPr>
      </p:pic>
      <p:cxnSp>
        <p:nvCxnSpPr>
          <p:cNvPr id="8" name="Straight Arrow Connector 7">
            <a:extLst>
              <a:ext uri="{FF2B5EF4-FFF2-40B4-BE49-F238E27FC236}">
                <a16:creationId xmlns:a16="http://schemas.microsoft.com/office/drawing/2014/main" id="{58F7D4FB-E3D6-42C4-A574-AB076ED5F4EA}"/>
              </a:ext>
            </a:extLst>
          </p:cNvPr>
          <p:cNvCxnSpPr>
            <a:cxnSpLocks/>
          </p:cNvCxnSpPr>
          <p:nvPr/>
        </p:nvCxnSpPr>
        <p:spPr>
          <a:xfrm flipH="1">
            <a:off x="2432807" y="2776756"/>
            <a:ext cx="4328720" cy="134080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7810E5-ACD2-4980-A348-7861B635859D}"/>
              </a:ext>
            </a:extLst>
          </p:cNvPr>
          <p:cNvSpPr txBox="1"/>
          <p:nvPr/>
        </p:nvSpPr>
        <p:spPr>
          <a:xfrm>
            <a:off x="5025290" y="226503"/>
            <a:ext cx="2141420" cy="523220"/>
          </a:xfrm>
          <a:prstGeom prst="rect">
            <a:avLst/>
          </a:prstGeom>
          <a:noFill/>
        </p:spPr>
        <p:txBody>
          <a:bodyPr wrap="none" rtlCol="0">
            <a:spAutoFit/>
          </a:bodyPr>
          <a:lstStyle/>
          <a:p>
            <a:r>
              <a:rPr lang="en-US" sz="2800" dirty="0"/>
              <a:t>Power supply</a:t>
            </a:r>
          </a:p>
        </p:txBody>
      </p:sp>
    </p:spTree>
    <p:extLst>
      <p:ext uri="{BB962C8B-B14F-4D97-AF65-F5344CB8AC3E}">
        <p14:creationId xmlns:p14="http://schemas.microsoft.com/office/powerpoint/2010/main" val="315468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evice, gauge, meter&#10;&#10;Description automatically generated">
            <a:extLst>
              <a:ext uri="{FF2B5EF4-FFF2-40B4-BE49-F238E27FC236}">
                <a16:creationId xmlns:a16="http://schemas.microsoft.com/office/drawing/2014/main" id="{13532840-4FBB-41C2-B44E-DD72E4731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169" y="1983952"/>
            <a:ext cx="3974194" cy="3234000"/>
          </a:xfrm>
          <a:prstGeom prst="rect">
            <a:avLst/>
          </a:prstGeom>
        </p:spPr>
      </p:pic>
      <p:sp>
        <p:nvSpPr>
          <p:cNvPr id="5" name="TextBox 4">
            <a:extLst>
              <a:ext uri="{FF2B5EF4-FFF2-40B4-BE49-F238E27FC236}">
                <a16:creationId xmlns:a16="http://schemas.microsoft.com/office/drawing/2014/main" id="{A9DFDCEB-579A-4ECA-92CA-8DB67AAE33CB}"/>
              </a:ext>
            </a:extLst>
          </p:cNvPr>
          <p:cNvSpPr txBox="1"/>
          <p:nvPr/>
        </p:nvSpPr>
        <p:spPr>
          <a:xfrm>
            <a:off x="5172189" y="163414"/>
            <a:ext cx="1847622" cy="523220"/>
          </a:xfrm>
          <a:prstGeom prst="rect">
            <a:avLst/>
          </a:prstGeom>
          <a:noFill/>
        </p:spPr>
        <p:txBody>
          <a:bodyPr wrap="none" rtlCol="0">
            <a:spAutoFit/>
          </a:bodyPr>
          <a:lstStyle/>
          <a:p>
            <a:r>
              <a:rPr lang="en-US" sz="2800" dirty="0"/>
              <a:t>Multimeter</a:t>
            </a:r>
          </a:p>
        </p:txBody>
      </p:sp>
      <p:pic>
        <p:nvPicPr>
          <p:cNvPr id="7" name="Picture 6" descr="A picture containing text, device, meter&#10;&#10;Description automatically generated">
            <a:extLst>
              <a:ext uri="{FF2B5EF4-FFF2-40B4-BE49-F238E27FC236}">
                <a16:creationId xmlns:a16="http://schemas.microsoft.com/office/drawing/2014/main" id="{0281591D-0B37-40EC-B5FE-8232CFDEC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3267" y="1568740"/>
            <a:ext cx="6386480" cy="4461652"/>
          </a:xfrm>
          <a:prstGeom prst="rect">
            <a:avLst/>
          </a:prstGeom>
        </p:spPr>
      </p:pic>
    </p:spTree>
    <p:extLst>
      <p:ext uri="{BB962C8B-B14F-4D97-AF65-F5344CB8AC3E}">
        <p14:creationId xmlns:p14="http://schemas.microsoft.com/office/powerpoint/2010/main" val="121955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206737-216A-41C4-9AAD-E3F6C0EDD3E7}"/>
              </a:ext>
            </a:extLst>
          </p:cNvPr>
          <p:cNvSpPr txBox="1"/>
          <p:nvPr/>
        </p:nvSpPr>
        <p:spPr>
          <a:xfrm>
            <a:off x="4420445" y="142782"/>
            <a:ext cx="3351110" cy="523220"/>
          </a:xfrm>
          <a:prstGeom prst="rect">
            <a:avLst/>
          </a:prstGeom>
          <a:noFill/>
        </p:spPr>
        <p:txBody>
          <a:bodyPr wrap="none" rtlCol="0">
            <a:spAutoFit/>
          </a:bodyPr>
          <a:lstStyle/>
          <a:p>
            <a:r>
              <a:rPr lang="en-US" sz="2800" dirty="0"/>
              <a:t>Resistance &amp; resistors</a:t>
            </a:r>
          </a:p>
        </p:txBody>
      </p:sp>
      <p:pic>
        <p:nvPicPr>
          <p:cNvPr id="7" name="Picture 6" descr="A picture containing indoor, blue&#10;&#10;Description automatically generated">
            <a:extLst>
              <a:ext uri="{FF2B5EF4-FFF2-40B4-BE49-F238E27FC236}">
                <a16:creationId xmlns:a16="http://schemas.microsoft.com/office/drawing/2014/main" id="{D1D1E4C6-EF35-45B0-B3FB-B63B00BB5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240" y="3184135"/>
            <a:ext cx="2369890" cy="2369890"/>
          </a:xfrm>
          <a:prstGeom prst="rect">
            <a:avLst/>
          </a:prstGeom>
        </p:spPr>
      </p:pic>
      <p:sp>
        <p:nvSpPr>
          <p:cNvPr id="8" name="TextBox 7">
            <a:extLst>
              <a:ext uri="{FF2B5EF4-FFF2-40B4-BE49-F238E27FC236}">
                <a16:creationId xmlns:a16="http://schemas.microsoft.com/office/drawing/2014/main" id="{BDD297C2-A793-415E-9B87-0FF34008595A}"/>
              </a:ext>
            </a:extLst>
          </p:cNvPr>
          <p:cNvSpPr txBox="1"/>
          <p:nvPr/>
        </p:nvSpPr>
        <p:spPr>
          <a:xfrm>
            <a:off x="855678" y="1362698"/>
            <a:ext cx="3229762" cy="1200329"/>
          </a:xfrm>
          <a:prstGeom prst="rect">
            <a:avLst/>
          </a:prstGeom>
          <a:noFill/>
        </p:spPr>
        <p:txBody>
          <a:bodyPr wrap="square" rtlCol="0">
            <a:spAutoFit/>
          </a:bodyPr>
          <a:lstStyle/>
          <a:p>
            <a:r>
              <a:rPr lang="en-US" dirty="0"/>
              <a:t>Each resistor has markings on it stating its resistance but the best way to know is to check with the multimeter.</a:t>
            </a:r>
          </a:p>
        </p:txBody>
      </p:sp>
      <p:sp>
        <p:nvSpPr>
          <p:cNvPr id="9" name="TextBox 8">
            <a:extLst>
              <a:ext uri="{FF2B5EF4-FFF2-40B4-BE49-F238E27FC236}">
                <a16:creationId xmlns:a16="http://schemas.microsoft.com/office/drawing/2014/main" id="{E6D0F174-1384-42CC-8B17-EAEE15A9B97B}"/>
              </a:ext>
            </a:extLst>
          </p:cNvPr>
          <p:cNvSpPr txBox="1"/>
          <p:nvPr/>
        </p:nvSpPr>
        <p:spPr>
          <a:xfrm>
            <a:off x="6096000" y="1733883"/>
            <a:ext cx="3621954" cy="1938992"/>
          </a:xfrm>
          <a:prstGeom prst="rect">
            <a:avLst/>
          </a:prstGeom>
          <a:noFill/>
        </p:spPr>
        <p:txBody>
          <a:bodyPr wrap="none" rtlCol="0">
            <a:spAutoFit/>
          </a:bodyPr>
          <a:lstStyle/>
          <a:p>
            <a:r>
              <a:rPr lang="en-US" sz="2000" dirty="0"/>
              <a:t>Test the random resistor you got.</a:t>
            </a:r>
          </a:p>
          <a:p>
            <a:r>
              <a:rPr lang="en-US" sz="2000" dirty="0"/>
              <a:t> </a:t>
            </a:r>
          </a:p>
          <a:p>
            <a:r>
              <a:rPr lang="en-US" sz="2000" dirty="0"/>
              <a:t>What is the resistance?</a:t>
            </a:r>
          </a:p>
          <a:p>
            <a:endParaRPr lang="en-US" sz="2000" dirty="0"/>
          </a:p>
          <a:p>
            <a:r>
              <a:rPr lang="en-US" sz="2000" dirty="0"/>
              <a:t>Calculate the current at 5V.</a:t>
            </a:r>
          </a:p>
          <a:p>
            <a:endParaRPr lang="en-US" sz="2000" dirty="0"/>
          </a:p>
        </p:txBody>
      </p:sp>
      <p:sp>
        <p:nvSpPr>
          <p:cNvPr id="12" name="Rectangle 11">
            <a:extLst>
              <a:ext uri="{FF2B5EF4-FFF2-40B4-BE49-F238E27FC236}">
                <a16:creationId xmlns:a16="http://schemas.microsoft.com/office/drawing/2014/main" id="{1AE98CB1-D115-4C95-AE58-B751340801AD}"/>
              </a:ext>
            </a:extLst>
          </p:cNvPr>
          <p:cNvSpPr/>
          <p:nvPr/>
        </p:nvSpPr>
        <p:spPr>
          <a:xfrm>
            <a:off x="6096000" y="3914551"/>
            <a:ext cx="3891899" cy="369332"/>
          </a:xfrm>
          <a:prstGeom prst="rect">
            <a:avLst/>
          </a:prstGeom>
        </p:spPr>
        <p:txBody>
          <a:bodyPr wrap="none">
            <a:spAutoFit/>
          </a:bodyPr>
          <a:lstStyle/>
          <a:p>
            <a:r>
              <a:rPr lang="en-US" dirty="0"/>
              <a:t>Now let's build a circuit and measure it.</a:t>
            </a:r>
          </a:p>
        </p:txBody>
      </p:sp>
    </p:spTree>
    <p:extLst>
      <p:ext uri="{BB962C8B-B14F-4D97-AF65-F5344CB8AC3E}">
        <p14:creationId xmlns:p14="http://schemas.microsoft.com/office/powerpoint/2010/main" val="159796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2EC7BC41-4702-4568-8736-B979CE528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801" y="2411897"/>
            <a:ext cx="3445507" cy="3473349"/>
          </a:xfrm>
          <a:prstGeom prst="rect">
            <a:avLst/>
          </a:prstGeom>
        </p:spPr>
      </p:pic>
      <p:sp>
        <p:nvSpPr>
          <p:cNvPr id="6" name="TextBox 5">
            <a:extLst>
              <a:ext uri="{FF2B5EF4-FFF2-40B4-BE49-F238E27FC236}">
                <a16:creationId xmlns:a16="http://schemas.microsoft.com/office/drawing/2014/main" id="{41E4BD6F-0DC1-427B-B0D4-D35E6CA1DA05}"/>
              </a:ext>
            </a:extLst>
          </p:cNvPr>
          <p:cNvSpPr txBox="1"/>
          <p:nvPr/>
        </p:nvSpPr>
        <p:spPr>
          <a:xfrm>
            <a:off x="3946533" y="162452"/>
            <a:ext cx="4298934" cy="523220"/>
          </a:xfrm>
          <a:prstGeom prst="rect">
            <a:avLst/>
          </a:prstGeom>
          <a:noFill/>
        </p:spPr>
        <p:txBody>
          <a:bodyPr wrap="none" rtlCol="0">
            <a:spAutoFit/>
          </a:bodyPr>
          <a:lstStyle/>
          <a:p>
            <a:r>
              <a:rPr lang="en-US" sz="2800" dirty="0"/>
              <a:t>Let’s build this simple circuit</a:t>
            </a:r>
          </a:p>
        </p:txBody>
      </p:sp>
      <p:pic>
        <p:nvPicPr>
          <p:cNvPr id="8" name="Picture 7" descr="Diagram&#10;&#10;Description automatically generated">
            <a:extLst>
              <a:ext uri="{FF2B5EF4-FFF2-40B4-BE49-F238E27FC236}">
                <a16:creationId xmlns:a16="http://schemas.microsoft.com/office/drawing/2014/main" id="{015AF5A0-FBD6-492A-B4FD-0F08ED6A9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070" y="2451637"/>
            <a:ext cx="3693760" cy="2772341"/>
          </a:xfrm>
          <a:prstGeom prst="rect">
            <a:avLst/>
          </a:prstGeom>
        </p:spPr>
      </p:pic>
      <p:sp>
        <p:nvSpPr>
          <p:cNvPr id="9" name="TextBox 8">
            <a:extLst>
              <a:ext uri="{FF2B5EF4-FFF2-40B4-BE49-F238E27FC236}">
                <a16:creationId xmlns:a16="http://schemas.microsoft.com/office/drawing/2014/main" id="{3A90333D-9127-4B39-A8FC-59A62B9F905E}"/>
              </a:ext>
            </a:extLst>
          </p:cNvPr>
          <p:cNvSpPr txBox="1"/>
          <p:nvPr/>
        </p:nvSpPr>
        <p:spPr>
          <a:xfrm>
            <a:off x="931178" y="1048624"/>
            <a:ext cx="6730369" cy="1200329"/>
          </a:xfrm>
          <a:prstGeom prst="rect">
            <a:avLst/>
          </a:prstGeom>
          <a:noFill/>
        </p:spPr>
        <p:txBody>
          <a:bodyPr wrap="none" rtlCol="0">
            <a:spAutoFit/>
          </a:bodyPr>
          <a:lstStyle/>
          <a:p>
            <a:r>
              <a:rPr lang="en-US" dirty="0"/>
              <a:t>Things to consider:</a:t>
            </a:r>
          </a:p>
          <a:p>
            <a:pPr marL="285750" indent="-285750">
              <a:buFont typeface="Arial" panose="020B0604020202020204" pitchFamily="34" charset="0"/>
              <a:buChar char="•"/>
            </a:pPr>
            <a:r>
              <a:rPr lang="en-US" dirty="0"/>
              <a:t>Max current in multimeter   </a:t>
            </a:r>
            <a:r>
              <a:rPr lang="en-US" dirty="0">
                <a:sym typeface="Wingdings" panose="05000000000000000000" pitchFamily="2" charset="2"/>
              </a:rPr>
              <a:t></a:t>
            </a:r>
            <a:r>
              <a:rPr lang="en-US" dirty="0"/>
              <a:t>   don’t burn it</a:t>
            </a:r>
          </a:p>
          <a:p>
            <a:pPr marL="285750" indent="-285750">
              <a:buFont typeface="Arial" panose="020B0604020202020204" pitchFamily="34" charset="0"/>
              <a:buChar char="•"/>
            </a:pPr>
            <a:r>
              <a:rPr lang="en-US" dirty="0"/>
              <a:t>Resistors are rated 0.25W  (reminder W=V*A)  </a:t>
            </a:r>
            <a:r>
              <a:rPr lang="en-US" dirty="0">
                <a:sym typeface="Wingdings" panose="05000000000000000000" pitchFamily="2" charset="2"/>
              </a:rPr>
              <a:t> </a:t>
            </a:r>
            <a:r>
              <a:rPr lang="en-US" dirty="0"/>
              <a:t> don’t burn them</a:t>
            </a:r>
          </a:p>
          <a:p>
            <a:endParaRPr lang="en-US" dirty="0"/>
          </a:p>
        </p:txBody>
      </p:sp>
    </p:spTree>
    <p:extLst>
      <p:ext uri="{BB962C8B-B14F-4D97-AF65-F5344CB8AC3E}">
        <p14:creationId xmlns:p14="http://schemas.microsoft.com/office/powerpoint/2010/main" val="2201738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5759</TotalTime>
  <Words>672</Words>
  <Application>Microsoft Office PowerPoint</Application>
  <PresentationFormat>Widescreen</PresentationFormat>
  <Paragraphs>140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Erez Feuer</dc:creator>
  <cp:lastModifiedBy>Erez Feuer</cp:lastModifiedBy>
  <cp:revision>61</cp:revision>
  <dcterms:created xsi:type="dcterms:W3CDTF">2022-03-02T10:06:59Z</dcterms:created>
  <dcterms:modified xsi:type="dcterms:W3CDTF">2022-03-15T08:52:11Z</dcterms:modified>
</cp:coreProperties>
</file>