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8"/>
  </p:notesMasterIdLst>
  <p:sldIdLst>
    <p:sldId id="304" r:id="rId2"/>
    <p:sldId id="291" r:id="rId3"/>
    <p:sldId id="365" r:id="rId4"/>
    <p:sldId id="306" r:id="rId5"/>
    <p:sldId id="364" r:id="rId6"/>
    <p:sldId id="339" r:id="rId7"/>
    <p:sldId id="343" r:id="rId8"/>
    <p:sldId id="344" r:id="rId9"/>
    <p:sldId id="345" r:id="rId10"/>
    <p:sldId id="346" r:id="rId11"/>
    <p:sldId id="347" r:id="rId12"/>
    <p:sldId id="349" r:id="rId13"/>
    <p:sldId id="350" r:id="rId14"/>
    <p:sldId id="360" r:id="rId15"/>
    <p:sldId id="340" r:id="rId16"/>
    <p:sldId id="366" r:id="rId17"/>
    <p:sldId id="355" r:id="rId18"/>
    <p:sldId id="357" r:id="rId19"/>
    <p:sldId id="358" r:id="rId20"/>
    <p:sldId id="359" r:id="rId21"/>
    <p:sldId id="363" r:id="rId22"/>
    <p:sldId id="368" r:id="rId23"/>
    <p:sldId id="367" r:id="rId24"/>
    <p:sldId id="361" r:id="rId25"/>
    <p:sldId id="362" r:id="rId26"/>
    <p:sldId id="3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3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7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4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3345" y="592455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1: Initializations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2: Iteratively estimate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[v] (from source s)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3: Checks and returns false if a negative weight cycle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along the path from s to any other vertex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negative edge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cylce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found in this graph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[...],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116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39552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17603" y="5614608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120" idx="0"/>
          </p:cNvCxnSpPr>
          <p:nvPr/>
        </p:nvCxnSpPr>
        <p:spPr>
          <a:xfrm flipV="1">
            <a:off x="6539552" y="5029200"/>
            <a:ext cx="1418923" cy="109136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867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941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973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781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842665"/>
            <a:ext cx="8518124" cy="4034135"/>
          </a:xfrm>
        </p:spPr>
        <p:txBody>
          <a:bodyPr>
            <a:normAutofit fontScale="47500" lnSpcReduction="20000"/>
          </a:bodyPr>
          <a:lstStyle/>
          <a:p>
            <a:endParaRPr lang="en-AU" sz="28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We established that the negative cycles do not make sense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Can a shortest path from s to t have a positive cycle (i.e., with weight more than zero)?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No, because the path that avoids this cycle will have smaller distance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Also, if the path has a zero-weight cycle, it can be ignored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i.e.,</a:t>
            </a:r>
            <a:r>
              <a:rPr lang="en-AU" sz="2500" dirty="0">
                <a:solidFill>
                  <a:schemeClr val="tx1"/>
                </a:solidFill>
              </a:rPr>
              <a:t> shortest distances can be </a:t>
            </a:r>
            <a:r>
              <a:rPr lang="en-AU" sz="2500" dirty="0"/>
              <a:t>computed by ignoring the non-negative cycles</a:t>
            </a:r>
            <a:endParaRPr lang="en-AU" sz="25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What is the maximum number of edges in a shortest path between two vertices ignoring zero-weight cycles?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V - 1</a:t>
            </a:r>
            <a:endParaRPr lang="en-AU" sz="2500" dirty="0">
              <a:solidFill>
                <a:schemeClr val="tx1"/>
              </a:solidFill>
            </a:endParaRPr>
          </a:p>
          <a:p>
            <a:r>
              <a:rPr lang="en-AU" b="1" dirty="0">
                <a:solidFill>
                  <a:srgbClr val="FF0000"/>
                </a:solidFill>
              </a:rPr>
              <a:t>Invariant: </a:t>
            </a:r>
            <a:r>
              <a:rPr lang="en-AU" b="1" dirty="0">
                <a:solidFill>
                  <a:srgbClr val="00B0F0"/>
                </a:solidFill>
              </a:rPr>
              <a:t>After </a:t>
            </a:r>
            <a:r>
              <a:rPr lang="en-AU" b="1" dirty="0" err="1">
                <a:solidFill>
                  <a:srgbClr val="00B0F0"/>
                </a:solidFill>
              </a:rPr>
              <a:t>i-th</a:t>
            </a:r>
            <a:r>
              <a:rPr lang="en-AU" b="1" dirty="0">
                <a:solidFill>
                  <a:srgbClr val="00B0F0"/>
                </a:solidFill>
              </a:rPr>
              <a:t> iteration, for every vertex v in graph, there does not exist a path from s to v that contains at most </a:t>
            </a:r>
            <a:r>
              <a:rPr lang="en-AU" b="1" dirty="0" err="1">
                <a:solidFill>
                  <a:srgbClr val="00B0F0"/>
                </a:solidFill>
              </a:rPr>
              <a:t>i</a:t>
            </a:r>
            <a:r>
              <a:rPr lang="en-AU" b="1" dirty="0">
                <a:solidFill>
                  <a:srgbClr val="00B0F0"/>
                </a:solidFill>
              </a:rPr>
              <a:t> edges AND has distance smaller than </a:t>
            </a:r>
            <a:r>
              <a:rPr lang="en-AU" b="1" dirty="0" err="1">
                <a:solidFill>
                  <a:srgbClr val="00B0F0"/>
                </a:solidFill>
              </a:rPr>
              <a:t>dist</a:t>
            </a:r>
            <a:r>
              <a:rPr lang="en-AU" b="1" dirty="0">
                <a:solidFill>
                  <a:srgbClr val="00B0F0"/>
                </a:solidFill>
              </a:rPr>
              <a:t>[v] computed by the algorithm.</a:t>
            </a:r>
            <a:endParaRPr lang="en-AU" sz="2700" dirty="0">
              <a:solidFill>
                <a:srgbClr val="00B0F0"/>
              </a:solidFill>
            </a:endParaRP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first iteration guarantees the shortest distances  to all vertices considering  paths of length at most 1 edge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second iteration guarantees the shortest distances to all vertices considering paths of length at most 2 edges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(V - 1)-</a:t>
            </a:r>
            <a:r>
              <a:rPr lang="en-AU" sz="2700" dirty="0" err="1">
                <a:solidFill>
                  <a:schemeClr val="tx1"/>
                </a:solidFill>
              </a:rPr>
              <a:t>th</a:t>
            </a:r>
            <a:r>
              <a:rPr lang="en-AU" sz="2700" dirty="0">
                <a:solidFill>
                  <a:schemeClr val="tx1"/>
                </a:solidFill>
              </a:rPr>
              <a:t> iteration guarantees the shortest distances to vertices considering paths of length at most (V-1) edges – thus, after (V-1)-</a:t>
            </a:r>
            <a:r>
              <a:rPr lang="en-AU" sz="2700" dirty="0" err="1">
                <a:solidFill>
                  <a:schemeClr val="tx1"/>
                </a:solidFill>
              </a:rPr>
              <a:t>th</a:t>
            </a:r>
            <a:r>
              <a:rPr lang="en-AU" sz="2700" dirty="0">
                <a:solidFill>
                  <a:schemeClr val="tx1"/>
                </a:solidFill>
              </a:rPr>
              <a:t> iteration, we must have found the shortest distances without –</a:t>
            </a:r>
            <a:r>
              <a:rPr lang="en-AU" sz="2700" dirty="0" err="1">
                <a:solidFill>
                  <a:schemeClr val="tx1"/>
                </a:solidFill>
              </a:rPr>
              <a:t>ve</a:t>
            </a:r>
            <a:r>
              <a:rPr lang="en-AU" sz="2700" dirty="0">
                <a:solidFill>
                  <a:schemeClr val="tx1"/>
                </a:solidFill>
              </a:rPr>
              <a:t> cycles</a:t>
            </a:r>
          </a:p>
          <a:p>
            <a:r>
              <a:rPr lang="en-AU" sz="2900" dirty="0">
                <a:solidFill>
                  <a:schemeClr val="tx1"/>
                </a:solidFill>
              </a:rPr>
              <a:t>If V-</a:t>
            </a:r>
            <a:r>
              <a:rPr lang="en-AU" sz="2900" dirty="0" err="1">
                <a:solidFill>
                  <a:schemeClr val="tx1"/>
                </a:solidFill>
              </a:rPr>
              <a:t>th</a:t>
            </a:r>
            <a:r>
              <a:rPr lang="en-AU" sz="2900" dirty="0">
                <a:solidFill>
                  <a:schemeClr val="tx1"/>
                </a:solidFill>
              </a:rPr>
              <a:t> iteration reduces the distance of a vertex, this means that there is a shortest path with at least V edges which implies that there is a negative cycle. </a:t>
            </a:r>
          </a:p>
          <a:p>
            <a:endParaRPr lang="en-AU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6202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960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6022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960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9336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64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821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306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4694" y="4327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502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48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309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7812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736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15000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6142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16361" y="59279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9212" y="4415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28" idx="2"/>
          </p:cNvCxnSpPr>
          <p:nvPr/>
        </p:nvCxnSpPr>
        <p:spPr>
          <a:xfrm flipV="1">
            <a:off x="5002013" y="4781289"/>
            <a:ext cx="1031216" cy="48089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7041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48048" y="592798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7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40" grpId="0"/>
      <p:bldP spid="41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4BF8DD90-3EBD-423E-B397-732AE257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82" y="4301176"/>
            <a:ext cx="2759641" cy="1950389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6555966" y="4728865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34017" y="5542873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38" idx="3"/>
          </p:cNvCxnSpPr>
          <p:nvPr/>
        </p:nvCxnSpPr>
        <p:spPr>
          <a:xfrm flipV="1">
            <a:off x="6555966" y="4888566"/>
            <a:ext cx="1598149" cy="11602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9643" y="5795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225" y="5869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49643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212" y="4530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29089" y="58279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0671" y="5901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79966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1548" y="45303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601843" y="51106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412" y="5179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652968" cy="3058549"/>
          </a:xfrm>
        </p:spPr>
        <p:txBody>
          <a:bodyPr>
            <a:normAutofit fontScale="62500" lnSpcReduction="20000"/>
          </a:bodyPr>
          <a:lstStyle/>
          <a:p>
            <a:endParaRPr lang="en-AU" sz="2800" dirty="0"/>
          </a:p>
          <a:p>
            <a:r>
              <a:rPr lang="en-AU" sz="3200" dirty="0">
                <a:solidFill>
                  <a:schemeClr val="tx1"/>
                </a:solidFill>
              </a:rPr>
              <a:t>If V-</a:t>
            </a:r>
            <a:r>
              <a:rPr lang="en-AU" sz="3200" dirty="0" err="1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iteration reduces the distance of a vertex, this means that there is a shortest path with at least V edges which implies that there is a negative cycle. </a:t>
            </a:r>
          </a:p>
          <a:p>
            <a:r>
              <a:rPr lang="en-AU" sz="3200" dirty="0"/>
              <a:t>Consider the graph with vertices </a:t>
            </a:r>
            <a:r>
              <a:rPr lang="en-AU" sz="3200" dirty="0">
                <a:solidFill>
                  <a:srgbClr val="00B0F0"/>
                </a:solidFill>
              </a:rPr>
              <a:t>s, u, v, </a:t>
            </a:r>
            <a:r>
              <a:rPr lang="en-AU" sz="3200" dirty="0"/>
              <a:t>and</a:t>
            </a:r>
            <a:r>
              <a:rPr lang="en-AU" sz="3200" dirty="0">
                <a:solidFill>
                  <a:srgbClr val="00B0F0"/>
                </a:solidFill>
              </a:rPr>
              <a:t> t</a:t>
            </a:r>
            <a:r>
              <a:rPr lang="en-AU" sz="3200" dirty="0"/>
              <a:t> and assume we have run (V-1 = 3) iterations.</a:t>
            </a:r>
          </a:p>
          <a:p>
            <a:r>
              <a:rPr lang="en-AU" sz="3200" dirty="0"/>
              <a:t>In the 4</a:t>
            </a:r>
            <a:r>
              <a:rPr lang="en-AU" sz="3200" baseline="30000" dirty="0"/>
              <a:t>th</a:t>
            </a:r>
            <a:r>
              <a:rPr lang="en-AU" sz="3200" dirty="0"/>
              <a:t> iteration, the weight of at least one vertex will be reduced (due to the presence of a negative cycle).</a:t>
            </a:r>
          </a:p>
          <a:p>
            <a:r>
              <a:rPr lang="en-AU" sz="3200" dirty="0">
                <a:solidFill>
                  <a:srgbClr val="FF0000"/>
                </a:solidFill>
              </a:rPr>
              <a:t>Important:</a:t>
            </a:r>
            <a:r>
              <a:rPr lang="en-AU" sz="3200" dirty="0"/>
              <a:t> Bellman-Ford Algorithm finds negative cycles only if such cycle is reachable from the source vertex</a:t>
            </a:r>
          </a:p>
          <a:p>
            <a:pPr lvl="1"/>
            <a:r>
              <a:rPr lang="en-AU" dirty="0"/>
              <a:t>E.g., if x is the source vertex, the algorithm will not detect the negative cycle</a:t>
            </a:r>
          </a:p>
          <a:p>
            <a:endParaRPr lang="en-AU" sz="32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23792" y="488856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45162" y="608115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52460" y="5750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11971" y="5235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26182" y="51735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8062" y="5742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cxnSp>
        <p:nvCxnSpPr>
          <p:cNvPr id="44" name="Straight Connector 43"/>
          <p:cNvCxnSpPr>
            <a:endCxn id="38" idx="3"/>
          </p:cNvCxnSpPr>
          <p:nvPr/>
        </p:nvCxnSpPr>
        <p:spPr>
          <a:xfrm flipV="1">
            <a:off x="6607015" y="4888566"/>
            <a:ext cx="1547100" cy="112272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03014" y="4664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3614" y="5105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31414" y="4267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6285" y="60711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5412" y="43013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12" idx="2"/>
          </p:cNvCxnSpPr>
          <p:nvPr/>
        </p:nvCxnSpPr>
        <p:spPr>
          <a:xfrm>
            <a:off x="5018427" y="5548528"/>
            <a:ext cx="1031216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28" idx="6"/>
          </p:cNvCxnSpPr>
          <p:nvPr/>
        </p:nvCxnSpPr>
        <p:spPr>
          <a:xfrm flipH="1">
            <a:off x="6555966" y="4709554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 flipH="1">
            <a:off x="6123792" y="4899731"/>
            <a:ext cx="40010" cy="97008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6285" y="60934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8CAC46-078D-4A6B-A151-8BF3D86351A5}"/>
              </a:ext>
            </a:extLst>
          </p:cNvPr>
          <p:cNvCxnSpPr>
            <a:cxnSpLocks/>
          </p:cNvCxnSpPr>
          <p:nvPr/>
        </p:nvCxnSpPr>
        <p:spPr>
          <a:xfrm>
            <a:off x="1221592" y="4530399"/>
            <a:ext cx="866207" cy="341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3D8D7B-A453-4DAF-B5FF-1C117FE2B7EA}"/>
              </a:ext>
            </a:extLst>
          </p:cNvPr>
          <p:cNvSpPr txBox="1"/>
          <p:nvPr/>
        </p:nvSpPr>
        <p:spPr>
          <a:xfrm>
            <a:off x="216476" y="4149098"/>
            <a:ext cx="12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Bellman-Ford </a:t>
            </a:r>
            <a:r>
              <a:rPr lang="en-AU" dirty="0" err="1"/>
              <a:t>algo</a:t>
            </a:r>
            <a:endParaRPr lang="en-AU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81AA3-4DFD-43C9-BFC2-4239C08A7660}"/>
              </a:ext>
            </a:extLst>
          </p:cNvPr>
          <p:cNvCxnSpPr>
            <a:cxnSpLocks/>
          </p:cNvCxnSpPr>
          <p:nvPr/>
        </p:nvCxnSpPr>
        <p:spPr>
          <a:xfrm>
            <a:off x="1285934" y="5643326"/>
            <a:ext cx="6961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7D0D1-1E88-45B5-BCCB-8466827C4048}"/>
              </a:ext>
            </a:extLst>
          </p:cNvPr>
          <p:cNvSpPr txBox="1"/>
          <p:nvPr/>
        </p:nvSpPr>
        <p:spPr>
          <a:xfrm>
            <a:off x="167351" y="5290538"/>
            <a:ext cx="1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unreachable</a:t>
            </a:r>
          </a:p>
          <a:p>
            <a:r>
              <a:rPr lang="en-AU" dirty="0"/>
              <a:t>-</a:t>
            </a:r>
            <a:r>
              <a:rPr lang="en-AU" dirty="0" err="1"/>
              <a:t>ve</a:t>
            </a:r>
            <a:r>
              <a:rPr lang="en-AU" dirty="0"/>
              <a:t> cycle</a:t>
            </a:r>
          </a:p>
        </p:txBody>
      </p:sp>
    </p:spTree>
    <p:extLst>
      <p:ext uri="{BB962C8B-B14F-4D97-AF65-F5344CB8AC3E}">
        <p14:creationId xmlns:p14="http://schemas.microsoft.com/office/powerpoint/2010/main" val="29838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1" grpId="0"/>
      <p:bldP spid="33" grpId="0"/>
      <p:bldP spid="34" grpId="0"/>
      <p:bldP spid="34" grpId="1"/>
      <p:bldP spid="35" grpId="0"/>
      <p:bldP spid="35" grpId="1"/>
      <p:bldP spid="41" grpId="0"/>
      <p:bldP spid="41" grpId="1"/>
      <p:bldP spid="56" grpId="0"/>
      <p:bldP spid="56" grpId="1"/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Problem</a:t>
            </a:r>
          </a:p>
          <a:p>
            <a:r>
              <a:rPr lang="en-AU" sz="2000" dirty="0"/>
              <a:t>Return shortest distances between </a:t>
            </a:r>
            <a:r>
              <a:rPr lang="en-AU" sz="2000" b="1" dirty="0"/>
              <a:t>all</a:t>
            </a:r>
            <a:r>
              <a:rPr lang="en-AU" sz="2000" dirty="0"/>
              <a:t> pairs of vertices in a connected graph.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unweighted graphs: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Breadth-First Search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O(V(V+E)) = O(V</a:t>
            </a:r>
            <a:r>
              <a:rPr lang="en-AU" sz="2000" baseline="30000" dirty="0"/>
              <a:t>2</a:t>
            </a:r>
            <a:r>
              <a:rPr lang="en-AU" sz="2000" dirty="0"/>
              <a:t> + EV) </a:t>
            </a:r>
            <a:r>
              <a:rPr lang="en-AU" sz="2000" dirty="0">
                <a:sym typeface="Wingdings" panose="05000000000000000000" pitchFamily="2" charset="2"/>
              </a:rPr>
              <a:t></a:t>
            </a:r>
            <a:r>
              <a:rPr lang="en-AU" sz="2000" dirty="0"/>
              <a:t> O(EV)  </a:t>
            </a:r>
            <a:r>
              <a:rPr lang="en-AU" sz="2000" dirty="0">
                <a:solidFill>
                  <a:srgbClr val="00B050"/>
                </a:solidFill>
              </a:rPr>
              <a:t>[for connected graphs O(V) </a:t>
            </a:r>
            <a:r>
              <a:rPr lang="en-AU" sz="2000" dirty="0">
                <a:solidFill>
                  <a:srgbClr val="00B050"/>
                </a:solidFill>
                <a:latin typeface="Arial Black" panose="020B0A04020102020204" pitchFamily="34" charset="0"/>
              </a:rPr>
              <a:t>≤ </a:t>
            </a:r>
            <a:r>
              <a:rPr lang="en-AU" sz="2000" dirty="0">
                <a:solidFill>
                  <a:srgbClr val="00B050"/>
                </a:solidFill>
              </a:rPr>
              <a:t>O(E)]</a:t>
            </a:r>
          </a:p>
          <a:p>
            <a:pPr marL="0" indent="0">
              <a:buNone/>
            </a:pPr>
            <a:r>
              <a:rPr lang="en-AU" sz="2000" dirty="0"/>
              <a:t>For dense graphs: E is O(V</a:t>
            </a:r>
            <a:r>
              <a:rPr lang="en-AU" sz="2000" baseline="30000" dirty="0"/>
              <a:t>2</a:t>
            </a:r>
            <a:r>
              <a:rPr lang="en-AU" sz="2000" dirty="0"/>
              <a:t>), therefore total cost is </a:t>
            </a:r>
            <a:r>
              <a:rPr lang="en-AU" sz="2000" dirty="0">
                <a:sym typeface="Wingdings" panose="05000000000000000000" pitchFamily="2" charset="2"/>
              </a:rPr>
              <a:t>O(</a:t>
            </a:r>
            <a:r>
              <a:rPr lang="en-AU" sz="2000" dirty="0"/>
              <a:t>V</a:t>
            </a:r>
            <a:r>
              <a:rPr lang="en-AU" sz="2000" baseline="30000" dirty="0"/>
              <a:t>3</a:t>
            </a:r>
            <a:r>
              <a:rPr lang="en-AU" sz="2000" dirty="0"/>
              <a:t> ) for dense graphs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(with non-negative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Dijkstra’s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O(V(E log V)) = O(EV log V)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3</a:t>
            </a:r>
            <a:r>
              <a:rPr lang="en-AU" sz="2000" dirty="0"/>
              <a:t> log V)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(allowing 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Bellman-Ford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O(V(VE)) = O(V</a:t>
            </a:r>
            <a:r>
              <a:rPr lang="en-AU" sz="2000" baseline="30000" dirty="0"/>
              <a:t>2</a:t>
            </a:r>
            <a:r>
              <a:rPr lang="en-AU" sz="2000" dirty="0"/>
              <a:t> E)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4</a:t>
            </a:r>
            <a:r>
              <a:rPr lang="en-AU" sz="2000" dirty="0"/>
              <a:t> 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Can we do better?</a:t>
            </a:r>
          </a:p>
          <a:p>
            <a:r>
              <a:rPr lang="en-AU" sz="2000" dirty="0"/>
              <a:t>Yes, Floyd-</a:t>
            </a:r>
            <a:r>
              <a:rPr lang="en-AU" sz="2000" dirty="0" err="1"/>
              <a:t>Warshall</a:t>
            </a:r>
            <a:r>
              <a:rPr lang="en-AU" sz="2000" dirty="0"/>
              <a:t> Algorithm returns all-pairs shortest distances in O(V</a:t>
            </a:r>
            <a:r>
              <a:rPr lang="en-AU" sz="2000" baseline="30000" dirty="0"/>
              <a:t>3</a:t>
            </a:r>
            <a:r>
              <a:rPr lang="en-AU" sz="2000" dirty="0"/>
              <a:t> ) for graphs allowing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55198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61471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152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76691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61471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51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56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650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875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Second iteration of outer loop (i.e., k is B):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44688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78163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4451350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705600" y="13238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" idx="2"/>
            <a:endCxn id="14" idx="6"/>
          </p:cNvCxnSpPr>
          <p:nvPr/>
        </p:nvCxnSpPr>
        <p:spPr>
          <a:xfrm flipH="1">
            <a:off x="6221323" y="5299440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0" name="Straight Arrow Connector 129"/>
          <p:cNvCxnSpPr>
            <a:endCxn id="90" idx="6"/>
          </p:cNvCxnSpPr>
          <p:nvPr/>
        </p:nvCxnSpPr>
        <p:spPr>
          <a:xfrm flipH="1">
            <a:off x="8202523" y="2421604"/>
            <a:ext cx="448602" cy="37323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7127051" y="2244642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7"/>
            <a:endCxn id="92" idx="2"/>
          </p:cNvCxnSpPr>
          <p:nvPr/>
        </p:nvCxnSpPr>
        <p:spPr>
          <a:xfrm flipV="1">
            <a:off x="7137774" y="16350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5" grpId="0"/>
      <p:bldP spid="50" grpId="0"/>
      <p:bldP spid="51" grpId="0"/>
      <p:bldP spid="52" grpId="0"/>
      <p:bldP spid="52" grpId="1"/>
      <p:bldP spid="53" grpId="0"/>
      <p:bldP spid="55" grpId="0"/>
      <p:bldP spid="58" grpId="0"/>
      <p:bldP spid="60" grpId="0"/>
      <p:bldP spid="60" grpId="1"/>
      <p:bldP spid="62" grpId="0"/>
      <p:bldP spid="63" grpId="0"/>
      <p:bldP spid="63" grpId="1"/>
      <p:bldP spid="1024" grpId="0"/>
      <p:bldP spid="66" grpId="0"/>
      <p:bldP spid="67" grpId="0"/>
      <p:bldP spid="68" grpId="0"/>
      <p:bldP spid="69" grpId="0"/>
      <p:bldP spid="125" grpId="0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8558246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Create the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418" y="2769275"/>
            <a:ext cx="830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>
                <a:solidFill>
                  <a:srgbClr val="FF0000"/>
                </a:solidFill>
              </a:rPr>
              <a:t>Third iteration of outer loop (i.e., k is C): 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r>
              <a:rPr lang="en-AU" dirty="0">
                <a:solidFill>
                  <a:srgbClr val="FF0000"/>
                </a:solidFill>
              </a:rPr>
              <a:t>Fourth iteration of outer loop (i.e., k is D):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643614" y="10952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7050311" y="2045126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5158993" y="48519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0</a:t>
            </a: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137150" y="5229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19" name="Straight Arrow Connector 118"/>
          <p:cNvCxnSpPr>
            <a:stCxn id="96" idx="7"/>
            <a:endCxn id="92" idx="2"/>
          </p:cNvCxnSpPr>
          <p:nvPr/>
        </p:nvCxnSpPr>
        <p:spPr>
          <a:xfrm flipV="1">
            <a:off x="7075788" y="14064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216737" y="14064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4" name="Rectangle 31"/>
          <p:cNvSpPr>
            <a:spLocks noChangeArrowheads="1"/>
          </p:cNvSpPr>
          <p:nvPr/>
        </p:nvSpPr>
        <p:spPr bwMode="auto">
          <a:xfrm>
            <a:off x="3810000" y="5578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131" name="Rectangle 31"/>
          <p:cNvSpPr>
            <a:spLocks noChangeArrowheads="1"/>
          </p:cNvSpPr>
          <p:nvPr/>
        </p:nvSpPr>
        <p:spPr bwMode="auto">
          <a:xfrm>
            <a:off x="3733056" y="487997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-1</a:t>
            </a: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140537" y="21950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3063404" y="55904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87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3" grpId="0"/>
      <p:bldP spid="55" grpId="0"/>
      <p:bldP spid="66" grpId="0"/>
      <p:bldP spid="67" grpId="0"/>
      <p:bldP spid="110" grpId="0"/>
      <p:bldP spid="114" grpId="0"/>
      <p:bldP spid="115" grpId="0"/>
      <p:bldP spid="116" grpId="0"/>
      <p:bldP spid="122" grpId="0"/>
      <p:bldP spid="124" grpId="0"/>
      <p:bldP spid="129" grpId="0"/>
      <p:bldP spid="131" grpId="0"/>
      <p:bldP spid="136" grpId="0"/>
      <p:bldP spid="1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1143000"/>
            <a:ext cx="8689975" cy="2133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[][]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 Initialize adjacency matrix using 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#Invariant: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to j considering the intermediate vertices 1 to k-1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j 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0" y="4572000"/>
            <a:ext cx="3428999" cy="1683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396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9: Bellman Ford and Floyd-</a:t>
            </a:r>
            <a:r>
              <a:rPr lang="en-AU" dirty="0" err="1">
                <a:solidFill>
                  <a:srgbClr val="C00000"/>
                </a:solidFill>
              </a:rPr>
              <a:t>Warshall</a:t>
            </a:r>
            <a:r>
              <a:rPr lang="en-AU" dirty="0">
                <a:solidFill>
                  <a:srgbClr val="C00000"/>
                </a:solidFill>
              </a:rPr>
              <a:t> Algorithms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BF2959F6-0B4E-4135-A6BE-C401D007FE1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16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16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</a:p>
          <a:p>
            <a:pPr marL="0" indent="0">
              <a:buNone/>
            </a:pPr>
            <a:r>
              <a:rPr lang="en-AU" sz="1600" dirty="0"/>
              <a:t>What is the shortest distance from </a:t>
            </a:r>
            <a:r>
              <a:rPr lang="en-AU" sz="1600" dirty="0" err="1"/>
              <a:t>i</a:t>
            </a:r>
            <a:r>
              <a:rPr lang="en-AU" sz="1600" dirty="0"/>
              <a:t> to j considering only intermediate vertices 1-3 (e.g., k = 4)</a:t>
            </a:r>
          </a:p>
          <a:p>
            <a:r>
              <a:rPr lang="en-AU" sz="1600" dirty="0"/>
              <a:t>13 (</a:t>
            </a:r>
            <a:r>
              <a:rPr lang="en-AU" sz="1600" dirty="0" err="1"/>
              <a:t>i</a:t>
            </a:r>
            <a:r>
              <a:rPr lang="en-AU" sz="1600" dirty="0"/>
              <a:t> </a:t>
            </a:r>
            <a:r>
              <a:rPr lang="en-AU" sz="1600" dirty="0">
                <a:sym typeface="Wingdings" panose="05000000000000000000" pitchFamily="2" charset="2"/>
              </a:rPr>
              <a:t> 2  3  j)</a:t>
            </a:r>
          </a:p>
          <a:p>
            <a:pPr marL="0" indent="0">
              <a:buNone/>
            </a:pPr>
            <a:r>
              <a:rPr lang="en-AU" sz="1600" dirty="0"/>
              <a:t>What is the shortest distance from </a:t>
            </a:r>
            <a:r>
              <a:rPr lang="en-AU" sz="1600" dirty="0" err="1"/>
              <a:t>i</a:t>
            </a:r>
            <a:r>
              <a:rPr lang="en-AU" sz="1600" dirty="0"/>
              <a:t> to 4 considering only intermediate vertices 1-3 (e.g., k =4)</a:t>
            </a:r>
          </a:p>
          <a:p>
            <a:r>
              <a:rPr lang="en-AU" sz="1600" dirty="0"/>
              <a:t>9 (</a:t>
            </a:r>
            <a:r>
              <a:rPr lang="en-AU" sz="1600" dirty="0" err="1"/>
              <a:t>i</a:t>
            </a:r>
            <a:r>
              <a:rPr lang="en-AU" sz="1600" dirty="0"/>
              <a:t> </a:t>
            </a:r>
            <a:r>
              <a:rPr lang="en-AU" sz="1600" dirty="0">
                <a:sym typeface="Wingdings" panose="05000000000000000000" pitchFamily="2" charset="2"/>
              </a:rPr>
              <a:t> 1  4)</a:t>
            </a:r>
            <a:endParaRPr lang="en-AU" sz="1600" dirty="0"/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Base Case (k=1):</a:t>
            </a:r>
          </a:p>
          <a:p>
            <a:r>
              <a:rPr lang="en-AU" sz="1600" dirty="0"/>
              <a:t>It is true because </a:t>
            </a:r>
            <a:r>
              <a:rPr lang="en-AU" sz="1600" dirty="0" err="1"/>
              <a:t>dist</a:t>
            </a:r>
            <a:r>
              <a:rPr lang="en-AU" sz="1600" dirty="0"/>
              <a:t>[][] is initialized based only on the adjacent edges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</a:rPr>
              <a:t>Inductive Step (example k = 4):</a:t>
            </a:r>
          </a:p>
          <a:p>
            <a:r>
              <a:rPr lang="en-AU" sz="1600" dirty="0"/>
              <a:t>Assume </a:t>
            </a:r>
            <a:r>
              <a:rPr lang="en-AU" sz="1600" dirty="0" err="1"/>
              <a:t>dist</a:t>
            </a:r>
            <a:r>
              <a:rPr lang="en-AU" sz="1600" dirty="0"/>
              <a:t>[</a:t>
            </a:r>
            <a:r>
              <a:rPr lang="en-AU" sz="1600" dirty="0" err="1"/>
              <a:t>i</a:t>
            </a:r>
            <a:r>
              <a:rPr lang="en-AU" sz="1600" dirty="0"/>
              <a:t>][j] is the shortest path from </a:t>
            </a:r>
            <a:r>
              <a:rPr lang="en-AU" sz="1600" dirty="0" err="1"/>
              <a:t>i</a:t>
            </a:r>
            <a:r>
              <a:rPr lang="en-AU" sz="1600" dirty="0"/>
              <a:t> to j considering only vertices 1 to k-1</a:t>
            </a:r>
          </a:p>
          <a:p>
            <a:r>
              <a:rPr lang="en-AU" sz="1600" dirty="0"/>
              <a:t>If k-</a:t>
            </a:r>
            <a:r>
              <a:rPr lang="en-AU" sz="1600" dirty="0" err="1"/>
              <a:t>th</a:t>
            </a:r>
            <a:r>
              <a:rPr lang="en-AU" sz="1600" dirty="0"/>
              <a:t> vertex is to improve on the known path from </a:t>
            </a:r>
            <a:r>
              <a:rPr lang="en-AU" sz="1600" dirty="0" err="1"/>
              <a:t>i</a:t>
            </a:r>
            <a:r>
              <a:rPr lang="en-AU" sz="1600" dirty="0"/>
              <a:t> to j, it can only be by going from </a:t>
            </a:r>
            <a:r>
              <a:rPr lang="en-AU" sz="1600" dirty="0" err="1"/>
              <a:t>i</a:t>
            </a:r>
            <a:r>
              <a:rPr lang="en-AU" sz="1600" dirty="0"/>
              <a:t> to k and then k to j (possibly via vertices in 1 to k-1)</a:t>
            </a:r>
          </a:p>
          <a:p>
            <a:pPr lvl="1"/>
            <a:r>
              <a:rPr lang="en-AU" sz="1600" dirty="0"/>
              <a:t>Thus, minimum of </a:t>
            </a:r>
            <a:r>
              <a:rPr lang="en-AU" sz="1600" dirty="0" err="1"/>
              <a:t>dist</a:t>
            </a:r>
            <a:r>
              <a:rPr lang="en-AU" sz="1600" dirty="0"/>
              <a:t>(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kj</a:t>
            </a:r>
            <a:r>
              <a:rPr lang="en-AU" sz="1600" dirty="0">
                <a:sym typeface="Wingdings" panose="05000000000000000000" pitchFamily="2" charset="2"/>
              </a:rPr>
              <a:t>) and </a:t>
            </a:r>
            <a:r>
              <a:rPr lang="en-AU" sz="1600" dirty="0" err="1">
                <a:sym typeface="Wingdings" panose="05000000000000000000" pitchFamily="2" charset="2"/>
              </a:rPr>
              <a:t>dist</a:t>
            </a:r>
            <a:r>
              <a:rPr lang="en-AU" sz="1600" dirty="0">
                <a:sym typeface="Wingdings" panose="05000000000000000000" pitchFamily="2" charset="2"/>
              </a:rPr>
              <a:t>(</a:t>
            </a:r>
            <a:r>
              <a:rPr lang="en-AU" sz="1600" dirty="0" err="1">
                <a:sym typeface="Wingdings" panose="05000000000000000000" pitchFamily="2" charset="2"/>
              </a:rPr>
              <a:t>ij</a:t>
            </a:r>
            <a:r>
              <a:rPr lang="en-AU" sz="1600" dirty="0">
                <a:sym typeface="Wingdings" panose="05000000000000000000" pitchFamily="2" charset="2"/>
              </a:rPr>
              <a:t>) gives the minimum distance from  </a:t>
            </a:r>
            <a:r>
              <a:rPr lang="en-AU" sz="1600" dirty="0" err="1">
                <a:sym typeface="Wingdings" panose="05000000000000000000" pitchFamily="2" charset="2"/>
              </a:rPr>
              <a:t>i</a:t>
            </a:r>
            <a:r>
              <a:rPr lang="en-AU" sz="1600" dirty="0">
                <a:sym typeface="Wingdings" panose="05000000000000000000" pitchFamily="2" charset="2"/>
              </a:rPr>
              <a:t> to j considering the intermediate vertices 1 </a:t>
            </a:r>
            <a:r>
              <a:rPr lang="en-AU" sz="1600">
                <a:sym typeface="Wingdings" panose="05000000000000000000" pitchFamily="2" charset="2"/>
              </a:rPr>
              <a:t>to k-1.</a:t>
            </a:r>
            <a:endParaRPr lang="en-AU" sz="1600" dirty="0">
              <a:sym typeface="Wingdings" panose="05000000000000000000" pitchFamily="2" charset="2"/>
            </a:endParaRPr>
          </a:p>
          <a:p>
            <a:pPr lvl="1"/>
            <a:endParaRPr lang="en-AU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653F75-C8BB-4383-8C68-07F90FE0FBC9}"/>
              </a:ext>
            </a:extLst>
          </p:cNvPr>
          <p:cNvGrpSpPr/>
          <p:nvPr/>
        </p:nvGrpSpPr>
        <p:grpSpPr>
          <a:xfrm>
            <a:off x="685800" y="5643196"/>
            <a:ext cx="506323" cy="506323"/>
            <a:chOff x="1295400" y="4638105"/>
            <a:chExt cx="506323" cy="506323"/>
          </a:xfrm>
        </p:grpSpPr>
        <p:sp>
          <p:nvSpPr>
            <p:cNvPr id="5" name="Oval 4"/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1CC7DF-E6D0-4709-9C90-235722FEF578}"/>
              </a:ext>
            </a:extLst>
          </p:cNvPr>
          <p:cNvGrpSpPr/>
          <p:nvPr/>
        </p:nvGrpSpPr>
        <p:grpSpPr>
          <a:xfrm>
            <a:off x="7848600" y="5637779"/>
            <a:ext cx="506323" cy="506323"/>
            <a:chOff x="1295400" y="4638105"/>
            <a:chExt cx="506323" cy="5063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87CF28-8CC8-40C2-9B62-EA437C018A9A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AE50CB-0BEF-4E1C-96AF-672CA6461C85}"/>
                </a:ext>
              </a:extLst>
            </p:cNvPr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j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2D0291-DF3D-4B51-B49D-C0678638E14F}"/>
              </a:ext>
            </a:extLst>
          </p:cNvPr>
          <p:cNvGrpSpPr/>
          <p:nvPr/>
        </p:nvGrpSpPr>
        <p:grpSpPr>
          <a:xfrm>
            <a:off x="4141877" y="511560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73F1C3-1FBD-4003-8C2D-AD9FED44F47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D2486-1BD9-4E9D-B9D7-E1EC3D34B0EE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6188DB-0370-4908-94BA-A50AE80F018B}"/>
              </a:ext>
            </a:extLst>
          </p:cNvPr>
          <p:cNvGrpSpPr/>
          <p:nvPr/>
        </p:nvGrpSpPr>
        <p:grpSpPr>
          <a:xfrm>
            <a:off x="2528138" y="557993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21CE56-D626-4CCA-8AFA-B2EAA797420D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AD965F-0201-4508-8BE5-3AFE437820D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3276F5-F8AC-4CB0-BB9A-A9E959F3569C}"/>
              </a:ext>
            </a:extLst>
          </p:cNvPr>
          <p:cNvGrpSpPr/>
          <p:nvPr/>
        </p:nvGrpSpPr>
        <p:grpSpPr>
          <a:xfrm>
            <a:off x="5502453" y="5579930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915161-6BD5-490C-9999-F2F552C6B3B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77F3E-443B-45B3-B71E-265E7CB0FEE9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FAC125-D009-49F8-86FC-961AFF9801B7}"/>
              </a:ext>
            </a:extLst>
          </p:cNvPr>
          <p:cNvCxnSpPr>
            <a:stCxn id="5" idx="6"/>
            <a:endCxn id="25" idx="2"/>
          </p:cNvCxnSpPr>
          <p:nvPr/>
        </p:nvCxnSpPr>
        <p:spPr>
          <a:xfrm flipV="1">
            <a:off x="1192123" y="5833093"/>
            <a:ext cx="1336015" cy="6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E58CB-500E-4429-8A29-9BE1173E88E8}"/>
              </a:ext>
            </a:extLst>
          </p:cNvPr>
          <p:cNvCxnSpPr>
            <a:cxnSpLocks/>
            <a:stCxn id="25" idx="6"/>
            <a:endCxn id="28" idx="3"/>
          </p:cNvCxnSpPr>
          <p:nvPr/>
        </p:nvCxnSpPr>
        <p:spPr>
          <a:xfrm>
            <a:off x="3034461" y="5833093"/>
            <a:ext cx="2542141" cy="17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624F0-E5AB-4C41-9E75-4C934DB6870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645508" y="5304437"/>
            <a:ext cx="3203092" cy="58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ED4BF-B31D-4898-B8FD-477EE45A17E2}"/>
              </a:ext>
            </a:extLst>
          </p:cNvPr>
          <p:cNvCxnSpPr>
            <a:cxnSpLocks/>
            <a:stCxn id="28" idx="6"/>
            <a:endCxn id="18" idx="2"/>
          </p:cNvCxnSpPr>
          <p:nvPr/>
        </p:nvCxnSpPr>
        <p:spPr>
          <a:xfrm>
            <a:off x="6008776" y="5833092"/>
            <a:ext cx="1839824" cy="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0A430-2330-465D-86BF-28B83A425267}"/>
              </a:ext>
            </a:extLst>
          </p:cNvPr>
          <p:cNvCxnSpPr>
            <a:cxnSpLocks/>
          </p:cNvCxnSpPr>
          <p:nvPr/>
        </p:nvCxnSpPr>
        <p:spPr>
          <a:xfrm flipV="1">
            <a:off x="1143769" y="5318603"/>
            <a:ext cx="3022669" cy="43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0F8A57-F8ED-47EA-9F80-6422231DC171}"/>
              </a:ext>
            </a:extLst>
          </p:cNvPr>
          <p:cNvGrpSpPr/>
          <p:nvPr/>
        </p:nvGrpSpPr>
        <p:grpSpPr>
          <a:xfrm>
            <a:off x="6199277" y="4876800"/>
            <a:ext cx="506323" cy="506323"/>
            <a:chOff x="1295400" y="4638105"/>
            <a:chExt cx="506323" cy="506323"/>
          </a:xfrm>
          <a:solidFill>
            <a:srgbClr val="FF0000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38243-ADDA-444F-844E-BA149EB27089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73548C-F2AD-46B9-9E57-5BB0FEEE3571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B02B48-391A-457E-AA86-20161E99E70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73059" y="5217444"/>
            <a:ext cx="1249690" cy="49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D80FBC-92B8-48BC-836C-D43616F93E35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4395039" y="5115601"/>
            <a:ext cx="1782223" cy="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0306BA-5FD5-4035-B8D9-78B3E2415D47}"/>
              </a:ext>
            </a:extLst>
          </p:cNvPr>
          <p:cNvGrpSpPr/>
          <p:nvPr/>
        </p:nvGrpSpPr>
        <p:grpSpPr>
          <a:xfrm>
            <a:off x="6177693" y="6027651"/>
            <a:ext cx="506323" cy="506323"/>
            <a:chOff x="1295400" y="4638105"/>
            <a:chExt cx="506323" cy="506323"/>
          </a:xfrm>
          <a:solidFill>
            <a:schemeClr val="bg1">
              <a:lumMod val="65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8CC406-F4A1-4D77-B51A-799CE9208924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B82109-AB10-46D0-8A08-124E3F024BF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F6507-0763-4483-83C5-8CC9B9DB673A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150684" y="6039419"/>
            <a:ext cx="5027009" cy="2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8EFCF-BF0E-4070-837F-63DA81485E32}"/>
              </a:ext>
            </a:extLst>
          </p:cNvPr>
          <p:cNvCxnSpPr>
            <a:cxnSpLocks/>
            <a:stCxn id="60" idx="6"/>
            <a:endCxn id="18" idx="3"/>
          </p:cNvCxnSpPr>
          <p:nvPr/>
        </p:nvCxnSpPr>
        <p:spPr>
          <a:xfrm flipV="1">
            <a:off x="6684016" y="6069953"/>
            <a:ext cx="1238733" cy="21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23A5B-B80E-4EAC-896A-7790A8D68AB6}"/>
              </a:ext>
            </a:extLst>
          </p:cNvPr>
          <p:cNvCxnSpPr>
            <a:cxnSpLocks/>
          </p:cNvCxnSpPr>
          <p:nvPr/>
        </p:nvCxnSpPr>
        <p:spPr>
          <a:xfrm flipV="1">
            <a:off x="6576456" y="5326983"/>
            <a:ext cx="0" cy="7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FB2115-F6DC-49A0-A6C6-89DC0B891E12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2992277" y="5547775"/>
            <a:ext cx="1223749" cy="1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86BD71-C8DE-466D-9811-AC3CC0F29921}"/>
              </a:ext>
            </a:extLst>
          </p:cNvPr>
          <p:cNvSpPr txBox="1"/>
          <p:nvPr/>
        </p:nvSpPr>
        <p:spPr>
          <a:xfrm>
            <a:off x="3353016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4A41F7-6DF6-4DCE-8C6C-405058414FDC}"/>
              </a:ext>
            </a:extLst>
          </p:cNvPr>
          <p:cNvSpPr txBox="1"/>
          <p:nvPr/>
        </p:nvSpPr>
        <p:spPr>
          <a:xfrm>
            <a:off x="7232118" y="6096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80470E-5D54-4E4F-9D57-4A618AFA3559}"/>
              </a:ext>
            </a:extLst>
          </p:cNvPr>
          <p:cNvSpPr txBox="1"/>
          <p:nvPr/>
        </p:nvSpPr>
        <p:spPr>
          <a:xfrm>
            <a:off x="2846663" y="5142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9F8A32-CBA9-4D04-9F8E-A000A468B7A1}"/>
              </a:ext>
            </a:extLst>
          </p:cNvPr>
          <p:cNvSpPr txBox="1"/>
          <p:nvPr/>
        </p:nvSpPr>
        <p:spPr>
          <a:xfrm>
            <a:off x="5286150" y="4813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2CD60C-E849-48E4-AE26-394BC7A71042}"/>
              </a:ext>
            </a:extLst>
          </p:cNvPr>
          <p:cNvSpPr txBox="1"/>
          <p:nvPr/>
        </p:nvSpPr>
        <p:spPr>
          <a:xfrm>
            <a:off x="7114444" y="50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AE24AE-6D83-42AF-9E31-90AE79BA68B7}"/>
              </a:ext>
            </a:extLst>
          </p:cNvPr>
          <p:cNvSpPr txBox="1"/>
          <p:nvPr/>
        </p:nvSpPr>
        <p:spPr>
          <a:xfrm>
            <a:off x="5045254" y="5273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6C1BF-3C8B-4E05-848B-1FDA090BC04D}"/>
              </a:ext>
            </a:extLst>
          </p:cNvPr>
          <p:cNvSpPr txBox="1"/>
          <p:nvPr/>
        </p:nvSpPr>
        <p:spPr>
          <a:xfrm>
            <a:off x="1770338" y="5720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DFB479-4C17-41D9-ACA9-59B9A63B1C20}"/>
              </a:ext>
            </a:extLst>
          </p:cNvPr>
          <p:cNvSpPr txBox="1"/>
          <p:nvPr/>
        </p:nvSpPr>
        <p:spPr>
          <a:xfrm>
            <a:off x="3581400" y="549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80D8DD-8000-45DB-A215-275871B53677}"/>
              </a:ext>
            </a:extLst>
          </p:cNvPr>
          <p:cNvSpPr txBox="1"/>
          <p:nvPr/>
        </p:nvSpPr>
        <p:spPr>
          <a:xfrm>
            <a:off x="41910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8F14DA-9F0B-430F-83C5-5BC204CA563D}"/>
              </a:ext>
            </a:extLst>
          </p:cNvPr>
          <p:cNvSpPr txBox="1"/>
          <p:nvPr/>
        </p:nvSpPr>
        <p:spPr>
          <a:xfrm>
            <a:off x="69342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3389AF-6211-4F36-A64D-12F619476C47}"/>
              </a:ext>
            </a:extLst>
          </p:cNvPr>
          <p:cNvSpPr txBox="1"/>
          <p:nvPr/>
        </p:nvSpPr>
        <p:spPr>
          <a:xfrm>
            <a:off x="6545094" y="529208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1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600"/>
            <a:ext cx="8469617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If there is a negative cycle, there will be a vertex v such that </a:t>
            </a:r>
            <a:r>
              <a:rPr lang="en-AU" sz="1600" dirty="0" err="1">
                <a:latin typeface="CMSS10"/>
              </a:rPr>
              <a:t>dist</a:t>
            </a:r>
            <a:r>
              <a:rPr lang="en-AU" sz="1600" dirty="0">
                <a:latin typeface="CMSS10"/>
              </a:rPr>
              <a:t>[v][v] is negative.</a:t>
            </a:r>
          </a:p>
          <a:p>
            <a:r>
              <a:rPr lang="en-AU" sz="1600" dirty="0">
                <a:latin typeface="CMSS10"/>
              </a:rPr>
              <a:t>Look at the diagonal of the adjacency matrix and return error if a negative value is found</a:t>
            </a:r>
            <a:endParaRPr lang="en-AU" sz="1600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5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5107000" y="595722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4476998" y="59801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3721718" y="5231219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134787" y="4486849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32" name="Straight Arrow Connector 131"/>
          <p:cNvCxnSpPr>
            <a:stCxn id="90" idx="0"/>
          </p:cNvCxnSpPr>
          <p:nvPr/>
        </p:nvCxnSpPr>
        <p:spPr>
          <a:xfrm flipV="1">
            <a:off x="7378549" y="5067205"/>
            <a:ext cx="49396" cy="6374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7707910" y="4798011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7631710" y="5586623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5105400" y="4876800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4497388" y="5257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048000" y="5638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3048000" y="594042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37"/>
          <p:cNvSpPr>
            <a:spLocks noChangeArrowheads="1"/>
          </p:cNvSpPr>
          <p:nvPr/>
        </p:nvSpPr>
        <p:spPr bwMode="auto">
          <a:xfrm>
            <a:off x="5154613" y="5621338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600"/>
            <a:ext cx="8842376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Bellman-Ford algorithm may not find a negative cycle if it is not reachable from the source vertex</a:t>
            </a:r>
          </a:p>
          <a:p>
            <a:r>
              <a:rPr lang="en-AU" sz="1600" dirty="0">
                <a:latin typeface="CMSS10"/>
              </a:rPr>
              <a:t>Floyd-</a:t>
            </a:r>
            <a:r>
              <a:rPr lang="en-AU" sz="1600" dirty="0" err="1">
                <a:latin typeface="CMSS10"/>
              </a:rPr>
              <a:t>Warshall</a:t>
            </a:r>
            <a:r>
              <a:rPr lang="en-AU" sz="1600" dirty="0">
                <a:latin typeface="CMSS10"/>
              </a:rPr>
              <a:t> guarantees that it can find negative cycles</a:t>
            </a:r>
            <a:endParaRPr lang="en-AU" sz="1600" dirty="0"/>
          </a:p>
        </p:txBody>
      </p:sp>
      <p:pic>
        <p:nvPicPr>
          <p:cNvPr id="115" name="Picture 114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C5250AD5-8DEC-4138-B842-1EAB86BA64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32" y="1783411"/>
            <a:ext cx="2524168" cy="1783968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E9790B-09D6-4236-A4E6-5328C5F45365}"/>
              </a:ext>
            </a:extLst>
          </p:cNvPr>
          <p:cNvCxnSpPr>
            <a:cxnSpLocks/>
          </p:cNvCxnSpPr>
          <p:nvPr/>
        </p:nvCxnSpPr>
        <p:spPr>
          <a:xfrm>
            <a:off x="1435241" y="2012634"/>
            <a:ext cx="866207" cy="341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C948F22-2D7C-4008-8DC9-87113F7E013E}"/>
              </a:ext>
            </a:extLst>
          </p:cNvPr>
          <p:cNvSpPr txBox="1"/>
          <p:nvPr/>
        </p:nvSpPr>
        <p:spPr>
          <a:xfrm>
            <a:off x="430125" y="1631333"/>
            <a:ext cx="12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Bellman-Ford </a:t>
            </a:r>
            <a:r>
              <a:rPr lang="en-AU" dirty="0" err="1"/>
              <a:t>algo</a:t>
            </a:r>
            <a:endParaRPr lang="en-A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CEB8A4-EADF-4928-BB1B-2C785038208E}"/>
              </a:ext>
            </a:extLst>
          </p:cNvPr>
          <p:cNvSpPr txBox="1"/>
          <p:nvPr/>
        </p:nvSpPr>
        <p:spPr>
          <a:xfrm>
            <a:off x="381000" y="2772773"/>
            <a:ext cx="14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unreachable</a:t>
            </a:r>
          </a:p>
          <a:p>
            <a:r>
              <a:rPr lang="en-AU" dirty="0"/>
              <a:t>-</a:t>
            </a:r>
            <a:r>
              <a:rPr lang="en-AU" dirty="0" err="1"/>
              <a:t>ve</a:t>
            </a:r>
            <a:r>
              <a:rPr lang="en-AU" dirty="0"/>
              <a:t> cycle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736B1B-0B66-4C45-8607-210B256A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57" y="3749989"/>
            <a:ext cx="6159664" cy="2478663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E48804-6CA5-44B0-A6D9-C488EFB17044}"/>
              </a:ext>
            </a:extLst>
          </p:cNvPr>
          <p:cNvCxnSpPr>
            <a:cxnSpLocks/>
          </p:cNvCxnSpPr>
          <p:nvPr/>
        </p:nvCxnSpPr>
        <p:spPr>
          <a:xfrm>
            <a:off x="1599077" y="3161288"/>
            <a:ext cx="866207" cy="341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36451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Transitive Closure of a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689975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Given a graph G = (V,E), its transitive closure is another graph (V,E’) that contains the same vertices V but contains an edge from every u to v if  there is a path from u to v in the original graph.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Applications:</a:t>
            </a:r>
            <a:r>
              <a:rPr lang="en-AU" sz="2000" dirty="0"/>
              <a:t> What are the pairs of vertices (</a:t>
            </a:r>
            <a:r>
              <a:rPr lang="en-AU" sz="2000" dirty="0" err="1"/>
              <a:t>u,v</a:t>
            </a:r>
            <a:r>
              <a:rPr lang="en-AU" sz="2000" dirty="0"/>
              <a:t>) in the graph such that one can reach from u to v.</a:t>
            </a:r>
          </a:p>
          <a:p>
            <a:pPr lvl="1"/>
            <a:r>
              <a:rPr lang="en-AU" sz="1500" dirty="0"/>
              <a:t>E.g., given flights between different cities, can I go from city A to city B (regardless of the number of flights I need to take), or where can/cannot I go from city A.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Solution:</a:t>
            </a:r>
            <a:r>
              <a:rPr lang="en-AU" sz="2000" dirty="0"/>
              <a:t> Assign each edge a weight 1 and then apply Floyd-</a:t>
            </a:r>
            <a:r>
              <a:rPr lang="en-AU" sz="2000" dirty="0" err="1"/>
              <a:t>Warshall</a:t>
            </a:r>
            <a:r>
              <a:rPr lang="en-AU" sz="2000" dirty="0"/>
              <a:t> algorithm. If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not infinity, this means there is a path from </a:t>
            </a:r>
            <a:r>
              <a:rPr lang="en-AU" sz="2000" dirty="0" err="1"/>
              <a:t>i</a:t>
            </a:r>
            <a:r>
              <a:rPr lang="en-AU" sz="2000" dirty="0"/>
              <a:t> to j in the original graph. (Or just maintain True and False as shown next)</a:t>
            </a:r>
          </a:p>
          <a:p>
            <a:pPr marL="0" indent="0">
              <a:buNone/>
            </a:pPr>
            <a:endParaRPr lang="en-AU" sz="15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954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5"/>
          </p:cNvCxnSpPr>
          <p:nvPr/>
        </p:nvCxnSpPr>
        <p:spPr>
          <a:xfrm>
            <a:off x="5336051" y="561460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4"/>
          </p:cNvCxnSpPr>
          <p:nvPr/>
        </p:nvCxnSpPr>
        <p:spPr>
          <a:xfrm flipH="1">
            <a:off x="6761805" y="5034450"/>
            <a:ext cx="1851311" cy="97200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9631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200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23" name="Oval 22"/>
          <p:cNvSpPr/>
          <p:nvPr/>
        </p:nvSpPr>
        <p:spPr>
          <a:xfrm>
            <a:off x="8409077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59954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1536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26" name="Oval 25"/>
          <p:cNvSpPr/>
          <p:nvPr/>
        </p:nvSpPr>
        <p:spPr>
          <a:xfrm>
            <a:off x="4903877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400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28" name="Straight Connector 27"/>
          <p:cNvCxnSpPr>
            <a:stCxn id="21" idx="4"/>
            <a:endCxn id="42" idx="0"/>
          </p:cNvCxnSpPr>
          <p:nvPr/>
        </p:nvCxnSpPr>
        <p:spPr>
          <a:xfrm flipH="1">
            <a:off x="6477751" y="503445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25150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24589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9886" y="5969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12197" y="5952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11555" y="4795350"/>
            <a:ext cx="74899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0" idx="5"/>
          </p:cNvCxnSpPr>
          <p:nvPr/>
        </p:nvCxnSpPr>
        <p:spPr>
          <a:xfrm>
            <a:off x="589605" y="560935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05231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6800" y="4596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67" name="Oval 66"/>
          <p:cNvSpPr/>
          <p:nvPr/>
        </p:nvSpPr>
        <p:spPr>
          <a:xfrm>
            <a:off x="2860545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2677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4259" y="459688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70" name="Oval 69"/>
          <p:cNvSpPr/>
          <p:nvPr/>
        </p:nvSpPr>
        <p:spPr>
          <a:xfrm>
            <a:off x="157431" y="51771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9000" y="5245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2" name="Straight Connector 71"/>
          <p:cNvCxnSpPr>
            <a:stCxn id="65" idx="4"/>
            <a:endCxn id="74" idx="0"/>
          </p:cNvCxnSpPr>
          <p:nvPr/>
        </p:nvCxnSpPr>
        <p:spPr>
          <a:xfrm flipH="1">
            <a:off x="1753351" y="502920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00750" y="6132360"/>
            <a:ext cx="791963" cy="917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500189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5486" y="5963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63665" y="5947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77" name="Straight Connector 76"/>
          <p:cNvCxnSpPr>
            <a:endCxn id="23" idx="1"/>
          </p:cNvCxnSpPr>
          <p:nvPr/>
        </p:nvCxnSpPr>
        <p:spPr>
          <a:xfrm>
            <a:off x="5380063" y="5415745"/>
            <a:ext cx="3103163" cy="55813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3352800" y="4889796"/>
            <a:ext cx="1447800" cy="100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Transitive Closure</a:t>
            </a:r>
          </a:p>
        </p:txBody>
      </p:sp>
      <p:cxnSp>
        <p:nvCxnSpPr>
          <p:cNvPr id="88" name="Straight Connector 87"/>
          <p:cNvCxnSpPr>
            <a:stCxn id="24" idx="4"/>
            <a:endCxn id="23" idx="0"/>
          </p:cNvCxnSpPr>
          <p:nvPr/>
        </p:nvCxnSpPr>
        <p:spPr>
          <a:xfrm>
            <a:off x="8613116" y="5034450"/>
            <a:ext cx="49123" cy="86527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588" y="4971466"/>
            <a:ext cx="1711609" cy="92301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42" grpId="0" animBg="1"/>
      <p:bldP spid="43" grpId="0"/>
      <p:bldP spid="44" grpId="0"/>
      <p:bldP spid="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 for Transitive 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3657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Modify Floyd-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Warshall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Algorithm to compute Transitive Closure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there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an edge between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j or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==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Invariant: TC[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][j] corresponds to the existence of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86400" y="4869976"/>
            <a:ext cx="3428999" cy="1378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42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works only for graphs with non-negative weights</a:t>
            </a:r>
          </a:p>
          <a:p>
            <a:r>
              <a:rPr lang="en-AU" sz="2000" dirty="0"/>
              <a:t>Bellman-Ford computes shortest paths in graphs with negative weights in O(VE) and can also detect the negative cycles that are reachable</a:t>
            </a:r>
          </a:p>
          <a:p>
            <a:r>
              <a:rPr lang="en-AU" sz="2000" dirty="0"/>
              <a:t>Floyd-</a:t>
            </a:r>
            <a:r>
              <a:rPr lang="en-AU" sz="2000" dirty="0" err="1"/>
              <a:t>Warshall</a:t>
            </a:r>
            <a:r>
              <a:rPr lang="en-AU" sz="2000" dirty="0"/>
              <a:t> Algorithm computes all-pairs shortest paths and transitive closure in O(V</a:t>
            </a:r>
            <a:r>
              <a:rPr lang="en-AU" sz="2000" baseline="30000" dirty="0"/>
              <a:t>3</a:t>
            </a:r>
            <a:r>
              <a:rPr lang="en-AU" sz="2000" dirty="0"/>
              <a:t>)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Go through recommended reading and make sure you understand why the algorithms are correct</a:t>
            </a:r>
          </a:p>
          <a:p>
            <a:r>
              <a:rPr lang="en-AU" sz="2000" dirty="0"/>
              <a:t>Implement Bellman-Ford and Floyd-</a:t>
            </a:r>
            <a:r>
              <a:rPr lang="en-AU" sz="2000" dirty="0" err="1"/>
              <a:t>Warshall</a:t>
            </a:r>
            <a:r>
              <a:rPr lang="en-AU" sz="2000" dirty="0"/>
              <a:t> Algorithms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Minimum </a:t>
            </a:r>
            <a:r>
              <a:rPr lang="en-AU" sz="2000"/>
              <a:t>spanning trees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Reminders/Things to note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6228" y="1143000"/>
            <a:ext cx="4405772" cy="4876800"/>
          </a:xfrm>
        </p:spPr>
        <p:txBody>
          <a:bodyPr>
            <a:noAutofit/>
          </a:bodyPr>
          <a:lstStyle/>
          <a:p>
            <a:r>
              <a:rPr lang="en-AU" sz="1800" dirty="0"/>
              <a:t>Assignment 3 has been released</a:t>
            </a:r>
          </a:p>
          <a:p>
            <a:pPr lvl="1"/>
            <a:r>
              <a:rPr lang="en-AU" sz="1400" dirty="0"/>
              <a:t>Due 10-May-2019, 23:55:00</a:t>
            </a:r>
          </a:p>
          <a:p>
            <a:r>
              <a:rPr lang="en-AU" sz="1800" dirty="0"/>
              <a:t>When should Assignment 4 be released?</a:t>
            </a:r>
          </a:p>
          <a:p>
            <a:pPr lvl="1"/>
            <a:r>
              <a:rPr lang="en-AU" sz="1400" dirty="0"/>
              <a:t>Due 12-May-2019</a:t>
            </a:r>
          </a:p>
          <a:p>
            <a:pPr lvl="1"/>
            <a:endParaRPr lang="en-AU" sz="1800" dirty="0"/>
          </a:p>
          <a:p>
            <a:pPr lvl="1"/>
            <a:endParaRPr lang="en-AU" sz="1800" dirty="0"/>
          </a:p>
        </p:txBody>
      </p:sp>
      <p:pic>
        <p:nvPicPr>
          <p:cNvPr id="6" name="Picture 5" descr="A picture containing person, outdoor, grass, sport&#10;&#10;Description generated with very high confidence">
            <a:extLst>
              <a:ext uri="{FF2B5EF4-FFF2-40B4-BE49-F238E27FC236}">
                <a16:creationId xmlns:a16="http://schemas.microsoft.com/office/drawing/2014/main" id="{8CDC4FFC-9955-4B5B-B2FB-AAA0E11F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58010"/>
            <a:ext cx="3900948" cy="55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/>
              <a:t>Unit notes: Chapter 13</a:t>
            </a:r>
            <a:endParaRPr lang="en-AU" sz="2400" dirty="0"/>
          </a:p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24.1 Bellman-Ford Algorithm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hlinkClick r:id="rId2"/>
              </a:rPr>
              <a:t>http://www.csse.monash.edu.au/~lloyd/tildeAlgDS/Graph/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>
                <a:hlinkClick r:id="rId3"/>
              </a:rPr>
              <a:t>http://www.csse.monash.edu.au/~lloyd/tildeAlgDS/Graph/Directed/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53082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What will be the shortest distance from s to x if Dijkstra’s algorithm is used on this graph?</a:t>
            </a:r>
          </a:p>
          <a:p>
            <a:r>
              <a:rPr lang="en-AU" sz="2000" dirty="0"/>
              <a:t>Dijkstra’s algorithm cannot handle graph with negative weights. </a:t>
            </a:r>
          </a:p>
          <a:p>
            <a:r>
              <a:rPr lang="en-AU" sz="2000" dirty="0"/>
              <a:t>How to compute shortest paths on such graphs?</a:t>
            </a:r>
          </a:p>
          <a:p>
            <a:pPr lvl="1"/>
            <a:r>
              <a:rPr lang="en-AU" sz="1500" dirty="0"/>
              <a:t>Bellman-Ford Algorithm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pic>
        <p:nvPicPr>
          <p:cNvPr id="5" name="Picture 4" descr="A picture containing floor, indoor, messy, dog&#10;&#10;Description generated with very high confidence">
            <a:extLst>
              <a:ext uri="{FF2B5EF4-FFF2-40B4-BE49-F238E27FC236}">
                <a16:creationId xmlns:a16="http://schemas.microsoft.com/office/drawing/2014/main" id="{62D817B2-DF31-47B2-AC94-C7D2290F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78" y="3177036"/>
            <a:ext cx="2501250" cy="31765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CDFE4-2B07-4D98-8821-613A7552CDB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537434" y="3241945"/>
            <a:ext cx="1457082" cy="11081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714F0-E06E-4856-82CC-9D6CFC68B4DA}"/>
              </a:ext>
            </a:extLst>
          </p:cNvPr>
          <p:cNvSpPr txBox="1"/>
          <p:nvPr/>
        </p:nvSpPr>
        <p:spPr>
          <a:xfrm>
            <a:off x="3994516" y="3057279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Dijkstra’s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CD98A-75A4-4A43-8EE0-79CCC0C41FF2}"/>
              </a:ext>
            </a:extLst>
          </p:cNvPr>
          <p:cNvCxnSpPr>
            <a:cxnSpLocks/>
          </p:cNvCxnSpPr>
          <p:nvPr/>
        </p:nvCxnSpPr>
        <p:spPr>
          <a:xfrm flipH="1">
            <a:off x="2926454" y="3717581"/>
            <a:ext cx="1192721" cy="10802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C953B0-92FF-46E7-8E28-C11C3BC19615}"/>
              </a:ext>
            </a:extLst>
          </p:cNvPr>
          <p:cNvSpPr txBox="1"/>
          <p:nvPr/>
        </p:nvSpPr>
        <p:spPr>
          <a:xfrm>
            <a:off x="4072476" y="348418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with –</a:t>
            </a:r>
            <a:r>
              <a:rPr lang="en-AU" dirty="0" err="1"/>
              <a:t>ve</a:t>
            </a:r>
            <a:r>
              <a:rPr lang="en-AU" dirty="0"/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on </a:t>
            </a:r>
            <a:r>
              <a:rPr lang="en-AU" sz="2000" b="1" u="sng" dirty="0"/>
              <a:t>this</a:t>
            </a:r>
            <a:r>
              <a:rPr lang="en-AU" sz="2000" dirty="0"/>
              <a:t> graph?</a:t>
            </a:r>
          </a:p>
          <a:p>
            <a:r>
              <a:rPr lang="en-AU" sz="2000" dirty="0"/>
              <a:t>If there is a negative cycle in the graph, the notion of shortest path/distance does not make sense. </a:t>
            </a:r>
          </a:p>
          <a:p>
            <a:r>
              <a:rPr lang="en-AU" sz="2000" dirty="0"/>
              <a:t>Bellman-Ford algorithm returns</a:t>
            </a:r>
          </a:p>
          <a:p>
            <a:pPr lvl="1"/>
            <a:r>
              <a:rPr lang="en-AU" sz="1500" dirty="0"/>
              <a:t> shortest distances from s to all vertices in the graph if there are no negative cycles</a:t>
            </a:r>
          </a:p>
          <a:p>
            <a:pPr lvl="1"/>
            <a:r>
              <a:rPr lang="en-AU" sz="1500" dirty="0"/>
              <a:t> an error if there is a negative cycle reachable from s (i.e., can be used to detect negative cycles)</a:t>
            </a: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2931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For each edge (a, b, w) in the graph  </a:t>
            </a:r>
            <a:r>
              <a:rPr lang="en-AU" sz="2000" dirty="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b) = min(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s,b</a:t>
            </a:r>
            <a:r>
              <a:rPr lang="en-AU" sz="2000" dirty="0">
                <a:solidFill>
                  <a:srgbClr val="00B0F0"/>
                </a:solidFill>
              </a:rPr>
              <a:t>) ,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6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07344" y="1041716"/>
            <a:ext cx="8518124" cy="28444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2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 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0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7856</TotalTime>
  <Words>2878</Words>
  <Application>Microsoft Office PowerPoint</Application>
  <PresentationFormat>On-screen Show (4:3)</PresentationFormat>
  <Paragraphs>590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CMSS10</vt:lpstr>
      <vt:lpstr>Arial</vt:lpstr>
      <vt:lpstr>Arial Black</vt:lpstr>
      <vt:lpstr>Calibri</vt:lpstr>
      <vt:lpstr>Courier New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Reminders/Things to note</vt:lpstr>
      <vt:lpstr>Recommended reading</vt:lpstr>
      <vt:lpstr>Outline</vt:lpstr>
      <vt:lpstr>Shortest path (negative weights)</vt:lpstr>
      <vt:lpstr>Shortest path (negative weights)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Algorithm: Correctness</vt:lpstr>
      <vt:lpstr>Bellman-Ford Algorithm: Negative Cycles</vt:lpstr>
      <vt:lpstr>All-Pairs Shortest</vt:lpstr>
      <vt:lpstr>Outline</vt:lpstr>
      <vt:lpstr>Floyd-Warshall Algorithm</vt:lpstr>
      <vt:lpstr>Floyd-Warshall Algorithm</vt:lpstr>
      <vt:lpstr>Floyd-Warshall Algorithm</vt:lpstr>
      <vt:lpstr>Floyd-Warshall Algorithm: Correctness</vt:lpstr>
      <vt:lpstr>Floyd-Warshall Algorithm: Negative Cycles</vt:lpstr>
      <vt:lpstr>Floyd-Warshall Algorithm: Negative Cycles</vt:lpstr>
      <vt:lpstr>Outline</vt:lpstr>
      <vt:lpstr>Transitive Closure of a Graph</vt:lpstr>
      <vt:lpstr>Floyd-Warshall Algorithm for Transitive Closure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 Rahman</cp:lastModifiedBy>
  <cp:revision>3488</cp:revision>
  <dcterms:created xsi:type="dcterms:W3CDTF">2006-08-16T00:00:00Z</dcterms:created>
  <dcterms:modified xsi:type="dcterms:W3CDTF">2019-04-30T22:29:25Z</dcterms:modified>
</cp:coreProperties>
</file>