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52"/>
  </p:notesMasterIdLst>
  <p:sldIdLst>
    <p:sldId id="304" r:id="rId2"/>
    <p:sldId id="291" r:id="rId3"/>
    <p:sldId id="364" r:id="rId4"/>
    <p:sldId id="370" r:id="rId5"/>
    <p:sldId id="307" r:id="rId6"/>
    <p:sldId id="308" r:id="rId7"/>
    <p:sldId id="309" r:id="rId8"/>
    <p:sldId id="306" r:id="rId9"/>
    <p:sldId id="305" r:id="rId10"/>
    <p:sldId id="343" r:id="rId11"/>
    <p:sldId id="310" r:id="rId12"/>
    <p:sldId id="365" r:id="rId13"/>
    <p:sldId id="335" r:id="rId14"/>
    <p:sldId id="322" r:id="rId15"/>
    <p:sldId id="344" r:id="rId16"/>
    <p:sldId id="345" r:id="rId17"/>
    <p:sldId id="366" r:id="rId18"/>
    <p:sldId id="338" r:id="rId19"/>
    <p:sldId id="339" r:id="rId20"/>
    <p:sldId id="323" r:id="rId21"/>
    <p:sldId id="346" r:id="rId22"/>
    <p:sldId id="372" r:id="rId23"/>
    <p:sldId id="367" r:id="rId24"/>
    <p:sldId id="340" r:id="rId25"/>
    <p:sldId id="341" r:id="rId26"/>
    <p:sldId id="342" r:id="rId27"/>
    <p:sldId id="373" r:id="rId28"/>
    <p:sldId id="351" r:id="rId29"/>
    <p:sldId id="368" r:id="rId30"/>
    <p:sldId id="312" r:id="rId31"/>
    <p:sldId id="313" r:id="rId32"/>
    <p:sldId id="311" r:id="rId33"/>
    <p:sldId id="316" r:id="rId34"/>
    <p:sldId id="318" r:id="rId35"/>
    <p:sldId id="319" r:id="rId36"/>
    <p:sldId id="320" r:id="rId37"/>
    <p:sldId id="327" r:id="rId38"/>
    <p:sldId id="328" r:id="rId39"/>
    <p:sldId id="330" r:id="rId40"/>
    <p:sldId id="369" r:id="rId41"/>
    <p:sldId id="371" r:id="rId42"/>
    <p:sldId id="356" r:id="rId43"/>
    <p:sldId id="357" r:id="rId44"/>
    <p:sldId id="362" r:id="rId45"/>
    <p:sldId id="329" r:id="rId46"/>
    <p:sldId id="363" r:id="rId47"/>
    <p:sldId id="352" r:id="rId48"/>
    <p:sldId id="353" r:id="rId49"/>
    <p:sldId id="354" r:id="rId50"/>
    <p:sldId id="33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27/03/2019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FIT2004: Lec-4: Dynamic Programming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FIT2004: Lec-4: Dynamic Programming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cb.infotech.monash.edu.au/~karun/Site/Home.html" TargetMode="External"/><Relationship Id="rId2" Type="http://schemas.openxmlformats.org/officeDocument/2006/relationships/hyperlink" Target="http://www.aamircheem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llisons.org/l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monash.edu.au/~lloyd/tildeAlgDS/Dynamic/" TargetMode="External"/><Relationship Id="rId2" Type="http://schemas.openxmlformats.org/officeDocument/2006/relationships/hyperlink" Target="http://www.csse.monash.edu.au/~lloyd/tildeAlgDS/Dynamic/Ed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eeksforgeeks.org/tag/dynamic-programming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coder.com/community/data-science/data-science-tutorials/dynamic-programming-from-novice-to-advanced/" TargetMode="External"/><Relationship Id="rId2" Type="http://schemas.openxmlformats.org/officeDocument/2006/relationships/hyperlink" Target="http://www.geeksforgeeks.org/tag/dynamic-programm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aklearner.com/problems/search/d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26594" cy="758952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Fibonacci with </a:t>
            </a:r>
            <a:r>
              <a:rPr lang="en-AU" dirty="0" err="1">
                <a:latin typeface="Arial Black" panose="020B0A04020102020204" pitchFamily="34" charset="0"/>
              </a:rPr>
              <a:t>Memoization</a:t>
            </a:r>
            <a:r>
              <a:rPr lang="en-AU" dirty="0">
                <a:latin typeface="Arial Black" panose="020B0A04020102020204" pitchFamily="34" charset="0"/>
              </a:rPr>
              <a:t>: Version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50292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0th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Fibonacci number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1st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Fibonacci number</a:t>
            </a: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memo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it-IT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it-IT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it-IT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it-IT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AU" sz="1400" dirty="0">
              <a:solidFill>
                <a:srgbClr val="00B0F0"/>
              </a:solidFill>
              <a:latin typeface="CG Times" pitchFamily="18" charset="0"/>
            </a:endParaRPr>
          </a:p>
        </p:txBody>
      </p:sp>
      <p:sp>
        <p:nvSpPr>
          <p:cNvPr id="8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6040"/>
            <a:ext cx="4572000" cy="365760"/>
          </a:xfrm>
        </p:spPr>
        <p:txBody>
          <a:bodyPr/>
          <a:lstStyle/>
          <a:p>
            <a:r>
              <a:rPr lang="en-AU"/>
              <a:t>FIT2004: Lec-4: Dynamic Programming</a:t>
            </a:r>
            <a:endParaRPr lang="en-US" dirty="0"/>
          </a:p>
        </p:txBody>
      </p:sp>
      <p:sp>
        <p:nvSpPr>
          <p:cNvPr id="42" name="Content Placeholder 3">
            <a:extLst>
              <a:ext uri="{FF2B5EF4-FFF2-40B4-BE49-F238E27FC236}">
                <a16:creationId xmlns="" xmlns:a16="http://schemas.microsoft.com/office/drawing/2014/main" id="{068BB061-1881-4038-8A15-AE19B38570F5}"/>
              </a:ext>
            </a:extLst>
          </p:cNvPr>
          <p:cNvSpPr txBox="1">
            <a:spLocks/>
          </p:cNvSpPr>
          <p:nvPr/>
        </p:nvSpPr>
        <p:spPr>
          <a:xfrm>
            <a:off x="2362200" y="4267200"/>
            <a:ext cx="3998005" cy="13986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Version 2 is called </a:t>
            </a:r>
            <a:r>
              <a:rPr lang="en-AU" sz="1800" b="1" u="sng" dirty="0">
                <a:highlight>
                  <a:srgbClr val="FFFFFF"/>
                </a:highlight>
              </a:rPr>
              <a:t>Bottom-up</a:t>
            </a:r>
            <a:r>
              <a:rPr lang="en-AU" sz="1800" dirty="0">
                <a:highlight>
                  <a:srgbClr val="FFFFFF"/>
                </a:highlight>
              </a:rPr>
              <a:t> because it starts from the bottom – solving the smallest problem first, e.g., F(0), F(1), and so on</a:t>
            </a:r>
            <a:endParaRPr lang="en-AU" sz="13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latin typeface="CMSS10"/>
            </a:endParaRPr>
          </a:p>
        </p:txBody>
      </p:sp>
      <p:sp>
        <p:nvSpPr>
          <p:cNvPr id="43" name="Content Placeholder 3">
            <a:extLst>
              <a:ext uri="{FF2B5EF4-FFF2-40B4-BE49-F238E27FC236}">
                <a16:creationId xmlns="" xmlns:a16="http://schemas.microsoft.com/office/drawing/2014/main" id="{4E4260BA-B176-4CA1-881C-C91FAFA974C0}"/>
              </a:ext>
            </a:extLst>
          </p:cNvPr>
          <p:cNvSpPr txBox="1">
            <a:spLocks/>
          </p:cNvSpPr>
          <p:nvPr/>
        </p:nvSpPr>
        <p:spPr>
          <a:xfrm>
            <a:off x="4876800" y="1349094"/>
            <a:ext cx="3998005" cy="13986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82593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Dynamic Programming Strategy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37448" cy="48036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C00000"/>
                </a:solidFill>
                <a:latin typeface="CMSS10"/>
              </a:rPr>
              <a:t>Assume</a:t>
            </a:r>
            <a:r>
              <a:rPr lang="en-AU" sz="2400" dirty="0">
                <a:latin typeface="CMSS10"/>
              </a:rPr>
              <a:t>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you already know the solutions of </a:t>
            </a:r>
            <a:r>
              <a:rPr lang="en-AU" sz="2400" dirty="0">
                <a:solidFill>
                  <a:srgbClr val="00B050"/>
                </a:solidFill>
                <a:latin typeface="CMSS10"/>
              </a:rPr>
              <a:t>all sub-problems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and have </a:t>
            </a:r>
            <a:r>
              <a:rPr lang="en-AU" sz="2400" dirty="0" err="1">
                <a:solidFill>
                  <a:srgbClr val="00B050"/>
                </a:solidFill>
                <a:latin typeface="CMSS10"/>
              </a:rPr>
              <a:t>memoized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these solutions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E.g., Assume you know Fib(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) for every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&lt; 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C00000"/>
                </a:solidFill>
                <a:latin typeface="CMSS10"/>
              </a:rPr>
              <a:t>Observe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how you can solve the original problem </a:t>
            </a:r>
            <a:r>
              <a:rPr lang="en-AU" sz="2400" dirty="0">
                <a:solidFill>
                  <a:srgbClr val="00B050"/>
                </a:solidFill>
                <a:latin typeface="CMSS10"/>
              </a:rPr>
              <a:t>using </a:t>
            </a:r>
            <a:r>
              <a:rPr lang="en-AU" sz="2400" dirty="0" err="1">
                <a:solidFill>
                  <a:srgbClr val="00B050"/>
                </a:solidFill>
                <a:latin typeface="CMSS10"/>
              </a:rPr>
              <a:t>memoized</a:t>
            </a:r>
            <a:r>
              <a:rPr lang="en-AU" sz="2400" dirty="0">
                <a:solidFill>
                  <a:srgbClr val="00B050"/>
                </a:solidFill>
                <a:latin typeface="CMSS10"/>
              </a:rPr>
              <a:t> solutions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E.g., Fib(n) = Fib(n-1) + Fib(n-2)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C00000"/>
                </a:solidFill>
                <a:latin typeface="CMSS10"/>
              </a:rPr>
              <a:t>Solve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the original problem by building upon solutions to the sub-problems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E.g., Fib(0), Fib(1), Fib(2), …, Fib(n)</a:t>
            </a:r>
          </a:p>
          <a:p>
            <a:pPr lvl="1"/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4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 to Dynamic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Coins Change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Unbounded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0/1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Edit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Constructing Optimal Solution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9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Coins Change Problem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37448" cy="48036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400" b="1" dirty="0">
                <a:solidFill>
                  <a:srgbClr val="FF0000"/>
                </a:solidFill>
                <a:latin typeface="CMSS10"/>
              </a:rPr>
              <a:t>Problem: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A country uses N coins with denominations {a1, a2, …,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aN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}. Given a value V, find the minimum number of coins that add up to V.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b="1" dirty="0">
                <a:solidFill>
                  <a:srgbClr val="00B050"/>
                </a:solidFill>
                <a:latin typeface="CMSS10"/>
              </a:rPr>
              <a:t>Example: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Suppose the coins are {1, 5, 10, 50} and the value V is 110. The minimum number of coins required to make 110 is 3 (two 50 coins, and one 10 coin).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dirty="0">
                <a:solidFill>
                  <a:srgbClr val="000000"/>
                </a:solidFill>
                <a:latin typeface="CMSS10"/>
              </a:rPr>
              <a:t>Greedy solution does not always work.</a:t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dirty="0">
                <a:solidFill>
                  <a:srgbClr val="000000"/>
                </a:solidFill>
                <a:latin typeface="CMSS10"/>
              </a:rPr>
              <a:t>E.g., Coins = {1, 5, 6, 9}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The minimum number of coins to make 12 is 2 (i.e., two 6 coins).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What is the minimum number of coins to make 13?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1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DP Solution for Coins Change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3276" y="1178172"/>
            <a:ext cx="7775448" cy="266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You need to make the value V=12.  </a:t>
            </a:r>
          </a:p>
          <a:p>
            <a:pPr marL="0" indent="0">
              <a:buNone/>
            </a:pPr>
            <a:r>
              <a:rPr lang="en-AU" sz="1400" b="1" dirty="0">
                <a:solidFill>
                  <a:srgbClr val="FF0000"/>
                </a:solidFill>
                <a:latin typeface="CMSS10"/>
              </a:rPr>
              <a:t>Assume 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we know the optimal solutions for every V &lt; 12 and results are stored in Memo[ ]</a:t>
            </a:r>
          </a:p>
          <a:p>
            <a:pPr marL="0" indent="0"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</a:rPr>
              <a:t>// Any of the N coins can be in the optimal solution for V. Pick the one that returns minimum value of </a:t>
            </a:r>
            <a:r>
              <a:rPr lang="en-AU" sz="1400" dirty="0" err="1">
                <a:solidFill>
                  <a:srgbClr val="00B050"/>
                </a:solidFill>
                <a:latin typeface="CMSS10"/>
              </a:rPr>
              <a:t>MinCoins</a:t>
            </a:r>
            <a:r>
              <a:rPr lang="en-AU" sz="1400" dirty="0">
                <a:solidFill>
                  <a:srgbClr val="00B050"/>
                </a:solidFill>
                <a:latin typeface="CMSS10"/>
              </a:rPr>
              <a:t>(V)</a:t>
            </a:r>
          </a:p>
          <a:p>
            <a:pPr marL="0" indent="0" defTabSz="360000">
              <a:buNone/>
            </a:pPr>
            <a:r>
              <a:rPr lang="en-AU" sz="1400" dirty="0" err="1">
                <a:solidFill>
                  <a:srgbClr val="000000"/>
                </a:solidFill>
                <a:latin typeface="CMSS10"/>
              </a:rPr>
              <a:t>MinCoins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= infinity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For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=1 to N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if Coins[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] &lt;= V </a:t>
            </a:r>
            <a:r>
              <a:rPr lang="en-AU" sz="1400" dirty="0">
                <a:solidFill>
                  <a:srgbClr val="00B050"/>
                </a:solidFill>
                <a:latin typeface="CMSS10"/>
              </a:rPr>
              <a:t>// Avoid accessing Memo at a negative index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	c = 1 + Memo[ V - Coins[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] ]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	if c &lt;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MinCoins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		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MinCoins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= c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Memo[V] =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minCoins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00987"/>
              </p:ext>
            </p:extLst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98981"/>
              </p:ext>
            </p:extLst>
          </p:nvPr>
        </p:nvGraphicFramePr>
        <p:xfrm>
          <a:off x="1295399" y="6029960"/>
          <a:ext cx="6324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191000" y="46526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3623" y="46526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3223" y="46526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385" y="46606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3400" y="41910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1800" y="3810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1+ memo[3] = 1 + 3 = 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7685" y="56368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34727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32814" y="41910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77347" y="3831609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1+ memo[7] = 1 + 2 =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14800" y="3821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1+ memo[6] = 1 + 1 =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0600" y="3821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1+ memo[11] = 1 + 2 =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44894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54494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64094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62600" y="41910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52014" y="41910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88933" y="46482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Coins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90800" y="4177352"/>
            <a:ext cx="1143000" cy="14594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562334" y="4115172"/>
            <a:ext cx="85299" cy="14594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191000" y="4177352"/>
            <a:ext cx="990600" cy="13755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686993" y="4115172"/>
            <a:ext cx="1048552" cy="14377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554494" y="5045333"/>
            <a:ext cx="381000" cy="3370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900878" y="5369172"/>
            <a:ext cx="1261922" cy="4523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84657" y="55953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40" name="Content Placeholder 103"/>
          <p:cNvSpPr txBox="1">
            <a:spLocks/>
          </p:cNvSpPr>
          <p:nvPr/>
        </p:nvSpPr>
        <p:spPr>
          <a:xfrm>
            <a:off x="293610" y="1722647"/>
            <a:ext cx="8537448" cy="886154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Font typeface="Wingdings 2"/>
              <a:buNone/>
            </a:pPr>
            <a:r>
              <a:rPr lang="en-AU" sz="1800" b="1" dirty="0">
                <a:solidFill>
                  <a:srgbClr val="00B0F0"/>
                </a:solidFill>
                <a:latin typeface="CMSS10"/>
              </a:rPr>
              <a:t>If I tell you that you must use at least one coin of value 9, what is the minimum number of coins to make V=12?</a:t>
            </a:r>
          </a:p>
          <a:p>
            <a:pPr marL="0" indent="0" defTabSz="360000">
              <a:buFont typeface="Wingdings 2"/>
              <a:buNone/>
            </a:pPr>
            <a:r>
              <a:rPr lang="en-AU" sz="1800" b="1" dirty="0">
                <a:solidFill>
                  <a:srgbClr val="FF0000"/>
                </a:solidFill>
                <a:latin typeface="CMSS10"/>
              </a:rPr>
              <a:t>If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optimal solution contains a coin with value x (e.g., coin 9 in the example):</a:t>
            </a:r>
          </a:p>
          <a:p>
            <a:pPr marL="0" indent="0" defTabSz="360000">
              <a:buFont typeface="Wingdings 2"/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	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MinCoins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(V) = 1 + Memo[V- x]</a:t>
            </a:r>
          </a:p>
          <a:p>
            <a:pPr marL="0" indent="0" defTabSz="360000">
              <a:buFont typeface="Wingdings 2"/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0C7EF8A5-F95A-4137-8FAC-6488E7D4C771}"/>
              </a:ext>
            </a:extLst>
          </p:cNvPr>
          <p:cNvSpPr/>
          <p:nvPr/>
        </p:nvSpPr>
        <p:spPr>
          <a:xfrm>
            <a:off x="4831619" y="4054212"/>
            <a:ext cx="3334481" cy="1256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29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3" grpId="0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9" grpId="0"/>
      <p:bldP spid="20" grpId="0"/>
      <p:bldP spid="21" grpId="0"/>
      <p:bldP spid="21" grpId="1"/>
      <p:bldP spid="22" grpId="0"/>
      <p:bldP spid="35" grpId="0" animBg="1"/>
      <p:bldP spid="39" grpId="0"/>
      <p:bldP spid="40" grpId="0"/>
      <p:bldP spid="40" grpId="1"/>
      <p:bldP spid="40" grpId="2" build="allAtOnce"/>
      <p:bldP spid="34" grpId="0" animBg="1"/>
      <p:bldP spid="3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Bottom-up Solution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37448" cy="29395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AU" sz="7200" dirty="0">
                <a:solidFill>
                  <a:srgbClr val="00B050"/>
                </a:solidFill>
                <a:latin typeface="CMSS10"/>
              </a:rPr>
              <a:t>// Construct Memo[ ] starting from 1 until V in a way similar to previous slide .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latin typeface="CMSS10"/>
              </a:rPr>
              <a:t>Initialize Memo[ ] to contain infinity for all indices</a:t>
            </a:r>
            <a:br>
              <a:rPr lang="en-AU" sz="7200" dirty="0">
                <a:solidFill>
                  <a:srgbClr val="000000"/>
                </a:solidFill>
                <a:latin typeface="CMSS10"/>
              </a:rPr>
            </a:br>
            <a:r>
              <a:rPr lang="en-AU" sz="7200" dirty="0">
                <a:solidFill>
                  <a:srgbClr val="000000"/>
                </a:solidFill>
                <a:latin typeface="CMSS10"/>
              </a:rPr>
              <a:t>Memo[0] = 0</a:t>
            </a:r>
          </a:p>
          <a:p>
            <a:pPr marL="0" indent="0">
              <a:buNone/>
            </a:pP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v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to V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minCoins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Infinity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to N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Coins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v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c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Memo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v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Coins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 ] ]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c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minCoins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minCoins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c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Memo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v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minCoins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/>
            </a:r>
            <a:b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</a:br>
            <a:r>
              <a:rPr lang="en-AU" sz="7200" dirty="0">
                <a:solidFill>
                  <a:srgbClr val="00B050"/>
                </a:solidFill>
                <a:highlight>
                  <a:srgbClr val="FFFFFF"/>
                </a:highlight>
                <a:latin typeface="CMSS10"/>
              </a:rPr>
              <a:t>E.g., Fill Memo[13]</a:t>
            </a:r>
            <a:endParaRPr lang="en-AU" sz="7200" dirty="0">
              <a:solidFill>
                <a:srgbClr val="00B050"/>
              </a:solidFill>
              <a:latin typeface="CMSS10"/>
            </a:endParaRPr>
          </a:p>
          <a:p>
            <a:pPr marL="0" indent="0">
              <a:buNone/>
            </a:pPr>
            <a:endParaRPr lang="en-AU" sz="56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95399" y="602996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191000" y="46526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3623" y="46526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3223" y="46526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385" y="46606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7685" y="56368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Memo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88933" y="46482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Coins</a:t>
            </a: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6226041" y="1600200"/>
            <a:ext cx="2536959" cy="1524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O(NV)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O(V + N)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Top-down Solution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37448" cy="2939534"/>
          </a:xfrm>
        </p:spPr>
        <p:txBody>
          <a:bodyPr>
            <a:noAutofit/>
          </a:bodyPr>
          <a:lstStyle/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Initialize 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contain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all indices </a:t>
            </a:r>
            <a:r>
              <a:rPr lang="en-AU" sz="1400" dirty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-1 indicates the solution for this index has not been computed yet</a:t>
            </a: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 </a:t>
            </a:r>
            <a:r>
              <a:rPr lang="en-AU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CoinChange</a:t>
            </a:r>
            <a:r>
              <a:rPr lang="en-AU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AU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AU" sz="1400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1400" b="1" u="sng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minCoins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Infinity</a:t>
            </a: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N</a:t>
            </a: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Coins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</a:t>
            </a: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c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CoinChange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Coins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minCoins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	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minCoins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</a:t>
            </a: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minCoins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return Memo[value]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/>
            </a:r>
            <a:b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</a:br>
            <a:endParaRPr lang="en-AU" sz="1400" dirty="0">
              <a:solidFill>
                <a:srgbClr val="00B050"/>
              </a:solidFill>
              <a:latin typeface="CMSS10"/>
            </a:endParaRPr>
          </a:p>
          <a:p>
            <a:pPr marL="0" indent="0" defTabSz="179388"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103B290-99C4-4E0A-8AAE-63C4DD1F5771}"/>
              </a:ext>
            </a:extLst>
          </p:cNvPr>
          <p:cNvSpPr txBox="1"/>
          <p:nvPr/>
        </p:nvSpPr>
        <p:spPr>
          <a:xfrm>
            <a:off x="3810000" y="5528714"/>
            <a:ext cx="4495800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1 + Memo[ value – Coins[</a:t>
            </a:r>
            <a:r>
              <a:rPr lang="en-US" sz="1600" dirty="0" err="1">
                <a:latin typeface="Arial"/>
                <a:cs typeface="Arial"/>
              </a:rPr>
              <a:t>i</a:t>
            </a:r>
            <a:r>
              <a:rPr lang="en-US" sz="1600" dirty="0">
                <a:latin typeface="Arial"/>
                <a:cs typeface="Arial"/>
              </a:rPr>
              <a:t>] ]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BD01AAE3-AE22-4AEC-817C-A7AE027A7D10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895600" y="3867411"/>
            <a:ext cx="914400" cy="18305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0C76052-8722-47E4-8DC3-84BC32565B42}"/>
              </a:ext>
            </a:extLst>
          </p:cNvPr>
          <p:cNvSpPr txBox="1"/>
          <p:nvPr/>
        </p:nvSpPr>
        <p:spPr>
          <a:xfrm>
            <a:off x="3886200" y="5159382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Bottom up solution:</a:t>
            </a:r>
          </a:p>
        </p:txBody>
      </p:sp>
    </p:spTree>
    <p:extLst>
      <p:ext uri="{BB962C8B-B14F-4D97-AF65-F5344CB8AC3E}">
        <p14:creationId xmlns:p14="http://schemas.microsoft.com/office/powerpoint/2010/main" val="380995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 to Dynamic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Coins Change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Unbounded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0/1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Edit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Constructing Optimal Solution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96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Unbounded Knapsack Problem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89848" cy="3733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sz="2400" b="1" dirty="0">
                <a:solidFill>
                  <a:srgbClr val="FF0000"/>
                </a:solidFill>
                <a:latin typeface="CMSS10"/>
              </a:rPr>
              <a:t>Problem: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Given a capacity C and a set of items with their weights and values, you need to pick items such that their total weight is at most C and their total value is maximized. What is the maximum value you can take? In </a:t>
            </a:r>
            <a:r>
              <a:rPr lang="en-AU" sz="2400" dirty="0">
                <a:solidFill>
                  <a:srgbClr val="00B0F0"/>
                </a:solidFill>
                <a:latin typeface="CMSS10"/>
              </a:rPr>
              <a:t>unbounded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knapsack, you can pick an item as many times as you want.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b="1" dirty="0">
                <a:solidFill>
                  <a:srgbClr val="00B050"/>
                </a:solidFill>
                <a:latin typeface="CMSS10"/>
              </a:rPr>
              <a:t>Example: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What is the maximum value for the example given below given capacity is 12 kg?</a:t>
            </a:r>
          </a:p>
          <a:p>
            <a:pPr marL="0" indent="0">
              <a:buNone/>
            </a:pPr>
            <a:r>
              <a:rPr lang="en-AU" sz="2400" b="1" dirty="0">
                <a:solidFill>
                  <a:srgbClr val="00B050"/>
                </a:solidFill>
                <a:latin typeface="CMSS10"/>
              </a:rPr>
              <a:t>Answer: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$780 (take two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Bs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and two Ds)</a:t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dirty="0">
                <a:solidFill>
                  <a:srgbClr val="000000"/>
                </a:solidFill>
                <a:latin typeface="CMSS10"/>
              </a:rPr>
              <a:t>Greedy solution does not always work.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MSS10"/>
              </a:rPr>
              <a:t>18</a:t>
            </a:r>
            <a:r>
              <a:rPr lang="en-AU" sz="2400" baseline="30000" dirty="0">
                <a:solidFill>
                  <a:srgbClr val="FF0000"/>
                </a:solidFill>
                <a:latin typeface="CMSS10"/>
              </a:rPr>
              <a:t>th</a:t>
            </a:r>
            <a:r>
              <a:rPr lang="en-AU" sz="2400" dirty="0">
                <a:solidFill>
                  <a:srgbClr val="FF0000"/>
                </a:solidFill>
                <a:latin typeface="CMSS10"/>
              </a:rPr>
              <a:t> most popular algorithmic problem!!!!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graphicFrame>
        <p:nvGraphicFramePr>
          <p:cNvPr id="5" name="Group 4">
            <a:extLst>
              <a:ext uri="{FF2B5EF4-FFF2-40B4-BE49-F238E27FC236}">
                <a16:creationId xmlns="" xmlns:a16="http://schemas.microsoft.com/office/drawing/2014/main" id="{841915B4-BD0B-42AB-B396-9F322511A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94711"/>
              </p:ext>
            </p:extLst>
          </p:nvPr>
        </p:nvGraphicFramePr>
        <p:xfrm>
          <a:off x="606552" y="4876800"/>
          <a:ext cx="7924800" cy="1259991"/>
        </p:xfrm>
        <a:graphic>
          <a:graphicData uri="http://schemas.openxmlformats.org/drawingml/2006/table">
            <a:tbl>
              <a:tblPr/>
              <a:tblGrid>
                <a:gridCol w="17271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54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754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754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7127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89403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B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C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D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559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Weight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9kg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5kg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6kg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1kg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559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Value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$550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$350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$180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$40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41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DP Solution for Unbounded Knapsack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67685" y="1125655"/>
            <a:ext cx="7775448" cy="266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b="1" dirty="0">
                <a:solidFill>
                  <a:srgbClr val="FF0000"/>
                </a:solidFill>
                <a:latin typeface="CMSS10"/>
              </a:rPr>
              <a:t>Assume 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we know the optimal solutions for every C &lt; 12kg and results are stored in Memo[ ]</a:t>
            </a:r>
          </a:p>
          <a:p>
            <a:pPr marL="0" indent="0" defTabSz="360000">
              <a:buNone/>
            </a:pPr>
            <a:endParaRPr lang="en-AU" sz="1400" dirty="0">
              <a:solidFill>
                <a:srgbClr val="00B05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B050"/>
                </a:solidFill>
                <a:latin typeface="CMSS10"/>
              </a:rPr>
              <a:t>// Any of the </a:t>
            </a:r>
            <a:r>
              <a:rPr lang="en-AU" sz="1400" b="1" dirty="0">
                <a:solidFill>
                  <a:srgbClr val="00B050"/>
                </a:solidFill>
                <a:latin typeface="CMSS10"/>
              </a:rPr>
              <a:t>N</a:t>
            </a:r>
            <a:r>
              <a:rPr lang="en-AU" sz="1400" dirty="0">
                <a:solidFill>
                  <a:srgbClr val="00B050"/>
                </a:solidFill>
                <a:latin typeface="CMSS10"/>
              </a:rPr>
              <a:t> items can be in the optimal solution for C. Pick the one that gives maximum value</a:t>
            </a:r>
          </a:p>
          <a:p>
            <a:pPr marL="0" indent="0" defTabSz="360000">
              <a:buNone/>
            </a:pPr>
            <a:r>
              <a:rPr lang="en-AU" sz="1400" dirty="0" err="1">
                <a:solidFill>
                  <a:srgbClr val="000000"/>
                </a:solidFill>
                <a:latin typeface="CMSS10"/>
              </a:rPr>
              <a:t>MaxValue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=0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For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=1 to N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if weight[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] &lt;= C </a:t>
            </a:r>
            <a:r>
              <a:rPr lang="en-AU" sz="1400" dirty="0">
                <a:solidFill>
                  <a:srgbClr val="00B050"/>
                </a:solidFill>
                <a:latin typeface="CMSS10"/>
              </a:rPr>
              <a:t>// Avoid accessing Memo at a negative index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	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thisValue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= value[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] + Memo[ C - weight[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] ]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	if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thisValue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&gt;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MaxValue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		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MaxValue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=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thisValue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Memo[C] = 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MaxValue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59142"/>
              </p:ext>
            </p:extLst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95399" y="6029960"/>
          <a:ext cx="6324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04429" y="273695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433163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550 + Memo[3] = 670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7685" y="56368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2593" y="408393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670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39701" y="27548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68186" y="442212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350+ memo[7] = 780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1494" y="46598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180+ memo[6] = 570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32488" y="453362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40+ memo[11] = 780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73104" y="40752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780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10400" y="405026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570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76156" y="402503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780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4122" y="272560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09240" y="268701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2590800" y="4722696"/>
            <a:ext cx="435839" cy="9141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4235479" y="4826174"/>
            <a:ext cx="412154" cy="74846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4191001" y="4912677"/>
            <a:ext cx="1003303" cy="64023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H="1">
            <a:off x="6735545" y="4826174"/>
            <a:ext cx="210602" cy="7267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5791200" y="4105954"/>
            <a:ext cx="695842" cy="3370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6288487" y="4533628"/>
            <a:ext cx="896170" cy="10192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50613" y="559532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780</a:t>
            </a:r>
          </a:p>
        </p:txBody>
      </p:sp>
      <p:sp>
        <p:nvSpPr>
          <p:cNvPr id="40" name="Content Placeholder 103"/>
          <p:cNvSpPr txBox="1">
            <a:spLocks/>
          </p:cNvSpPr>
          <p:nvPr/>
        </p:nvSpPr>
        <p:spPr>
          <a:xfrm>
            <a:off x="378909" y="1465364"/>
            <a:ext cx="8537448" cy="886154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Font typeface="Wingdings 2"/>
              <a:buNone/>
            </a:pPr>
            <a:r>
              <a:rPr lang="en-AU" sz="1800" b="1" dirty="0">
                <a:solidFill>
                  <a:srgbClr val="00B0F0"/>
                </a:solidFill>
                <a:latin typeface="CMSS10"/>
              </a:rPr>
              <a:t>If I tell you that you must use at least one item #1 (weight 9kg), what is the maximum value if  C=12?</a:t>
            </a:r>
          </a:p>
          <a:p>
            <a:pPr marL="0" indent="0" defTabSz="360000">
              <a:buFont typeface="Wingdings 2"/>
              <a:buNone/>
            </a:pPr>
            <a:r>
              <a:rPr lang="en-AU" sz="1800" b="1" dirty="0">
                <a:solidFill>
                  <a:srgbClr val="FF0000"/>
                </a:solidFill>
                <a:latin typeface="CMSS10"/>
              </a:rPr>
              <a:t>If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optimal solution contains an item #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(e.g., item 1 with weight 9 and value $550)</a:t>
            </a:r>
          </a:p>
          <a:p>
            <a:pPr marL="0" indent="0" defTabSz="360000">
              <a:buFont typeface="Wingdings 2"/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	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MaxValue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= Value[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] + Memo[C- weight[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]] </a:t>
            </a:r>
          </a:p>
          <a:p>
            <a:pPr marL="0" indent="0" defTabSz="360000">
              <a:buFont typeface="Wingdings 2"/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graphicFrame>
        <p:nvGraphicFramePr>
          <p:cNvPr id="34" name="Group 4">
            <a:extLst>
              <a:ext uri="{FF2B5EF4-FFF2-40B4-BE49-F238E27FC236}">
                <a16:creationId xmlns="" xmlns:a16="http://schemas.microsoft.com/office/drawing/2014/main" id="{72CCA1D4-9EBE-452B-8A49-F3058A974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113829"/>
              </p:ext>
            </p:extLst>
          </p:nvPr>
        </p:nvGraphicFramePr>
        <p:xfrm>
          <a:off x="3278160" y="3051224"/>
          <a:ext cx="5596361" cy="1005882"/>
        </p:xfrm>
        <a:graphic>
          <a:graphicData uri="http://schemas.openxmlformats.org/drawingml/2006/table">
            <a:tbl>
              <a:tblPr/>
              <a:tblGrid>
                <a:gridCol w="12196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12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5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12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389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2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3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4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559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Weight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9kg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5kg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6kg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1kg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559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Value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$550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$350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$180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$40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Rounded Rectangle 34">
            <a:extLst>
              <a:ext uri="{FF2B5EF4-FFF2-40B4-BE49-F238E27FC236}">
                <a16:creationId xmlns="" xmlns:a16="http://schemas.microsoft.com/office/drawing/2014/main" id="{38A5F1C0-9C74-4E8C-97CF-689EF705FF77}"/>
              </a:ext>
            </a:extLst>
          </p:cNvPr>
          <p:cNvSpPr/>
          <p:nvPr/>
        </p:nvSpPr>
        <p:spPr>
          <a:xfrm>
            <a:off x="8012928" y="4082534"/>
            <a:ext cx="695842" cy="3370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370C58C3-B0D0-4227-9083-1B2F2BC4C7FA}"/>
              </a:ext>
            </a:extLst>
          </p:cNvPr>
          <p:cNvCxnSpPr>
            <a:cxnSpLocks/>
          </p:cNvCxnSpPr>
          <p:nvPr/>
        </p:nvCxnSpPr>
        <p:spPr>
          <a:xfrm flipH="1">
            <a:off x="7309091" y="4557048"/>
            <a:ext cx="969749" cy="9817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235BE1C-7338-4434-87EF-E5DBD6A205BA}"/>
              </a:ext>
            </a:extLst>
          </p:cNvPr>
          <p:cNvSpPr txBox="1"/>
          <p:nvPr/>
        </p:nvSpPr>
        <p:spPr>
          <a:xfrm>
            <a:off x="7029677" y="490055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C1ED242E-BFBB-4A4A-A029-D46389003CB9}"/>
              </a:ext>
            </a:extLst>
          </p:cNvPr>
          <p:cNvSpPr/>
          <p:nvPr/>
        </p:nvSpPr>
        <p:spPr>
          <a:xfrm>
            <a:off x="5581876" y="2902733"/>
            <a:ext cx="3334481" cy="1256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096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3" grpId="0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9" grpId="0"/>
      <p:bldP spid="20" grpId="0"/>
      <p:bldP spid="21" grpId="0"/>
      <p:bldP spid="21" grpId="1"/>
      <p:bldP spid="22" grpId="0"/>
      <p:bldP spid="35" grpId="0" animBg="1"/>
      <p:bldP spid="39" grpId="0"/>
      <p:bldP spid="40" grpId="0"/>
      <p:bldP spid="40" grpId="1"/>
      <p:bldP spid="40" grpId="2" build="allAtOnce"/>
      <p:bldP spid="30" grpId="0" animBg="1"/>
      <p:bldP spid="36" grpId="0"/>
      <p:bldP spid="38" grpId="0" animBg="1"/>
      <p:bldP spid="3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-152400" y="2743200"/>
            <a:ext cx="86106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4: </a:t>
            </a:r>
          </a:p>
          <a:p>
            <a:r>
              <a:rPr lang="en-AU" dirty="0">
                <a:solidFill>
                  <a:srgbClr val="C00000"/>
                </a:solidFill>
              </a:rPr>
              <a:t>Dynamic Programming</a:t>
            </a:r>
          </a:p>
          <a:p>
            <a:r>
              <a:rPr lang="en-AU" sz="2200" dirty="0">
                <a:solidFill>
                  <a:schemeClr val="tx1"/>
                </a:solidFill>
              </a:rPr>
              <a:t>Lecturer: </a:t>
            </a:r>
            <a:r>
              <a:rPr lang="en-AU" sz="2200" dirty="0" smtClean="0">
                <a:solidFill>
                  <a:schemeClr val="tx1"/>
                </a:solidFill>
              </a:rPr>
              <a:t>Reza </a:t>
            </a:r>
            <a:r>
              <a:rPr lang="en-AU" sz="2200" dirty="0" err="1" smtClean="0">
                <a:solidFill>
                  <a:schemeClr val="tx1"/>
                </a:solidFill>
              </a:rPr>
              <a:t>Haffari</a:t>
            </a:r>
            <a:endParaRPr lang="en-AU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ubtitle 5">
            <a:extLst>
              <a:ext uri="{FF2B5EF4-FFF2-40B4-BE49-F238E27FC236}">
                <a16:creationId xmlns="" xmlns:a16="http://schemas.microsoft.com/office/drawing/2014/main" id="{D631CF9E-EF66-4E9B-B7D0-8656C0909BEC}"/>
              </a:ext>
            </a:extLst>
          </p:cNvPr>
          <p:cNvSpPr txBox="1">
            <a:spLocks/>
          </p:cNvSpPr>
          <p:nvPr/>
        </p:nvSpPr>
        <p:spPr>
          <a:xfrm>
            <a:off x="228600" y="5562600"/>
            <a:ext cx="86868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400" b="0" spc="0" dirty="0"/>
          </a:p>
          <a:p>
            <a:pPr algn="just"/>
            <a:r>
              <a:rPr lang="en-AU" sz="1400" b="0" cap="none" spc="0" dirty="0">
                <a:solidFill>
                  <a:schemeClr val="tx1"/>
                </a:solidFill>
              </a:rPr>
              <a:t>These slides are prepared by </a:t>
            </a:r>
            <a:r>
              <a:rPr lang="en-AU" sz="1400" b="0" cap="none" spc="0" dirty="0">
                <a:solidFill>
                  <a:schemeClr val="tx1"/>
                </a:solidFill>
                <a:hlinkClick r:id="rId2"/>
              </a:rPr>
              <a:t>M. A. Cheema </a:t>
            </a:r>
            <a:r>
              <a:rPr lang="en-AU" sz="1400" b="0" cap="none" spc="0" dirty="0">
                <a:solidFill>
                  <a:schemeClr val="tx1"/>
                </a:solidFill>
              </a:rPr>
              <a:t>and are based on the material developed by 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Arun </a:t>
            </a:r>
            <a:r>
              <a:rPr lang="en-AU" sz="1400" b="0" cap="none" spc="0" dirty="0" err="1">
                <a:solidFill>
                  <a:srgbClr val="0070C0"/>
                </a:solidFill>
                <a:hlinkClick r:id="rId3"/>
              </a:rPr>
              <a:t>Konagurthu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 </a:t>
            </a:r>
            <a:r>
              <a:rPr lang="en-AU" sz="1400" b="0" cap="none" spc="0" dirty="0">
                <a:solidFill>
                  <a:schemeClr val="tx1"/>
                </a:solidFill>
              </a:rPr>
              <a:t>and </a:t>
            </a:r>
            <a:r>
              <a:rPr lang="en-AU" sz="1400" b="0" cap="none" spc="0" dirty="0">
                <a:solidFill>
                  <a:srgbClr val="0070C0"/>
                </a:solidFill>
                <a:hlinkClick r:id="rId4"/>
              </a:rPr>
              <a:t>Lloyd Allison</a:t>
            </a:r>
            <a:r>
              <a:rPr lang="en-AU" sz="1400" b="0" cap="none" spc="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Bottom-up Solution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37448" cy="29395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AU" sz="7200" dirty="0">
                <a:solidFill>
                  <a:srgbClr val="00B050"/>
                </a:solidFill>
                <a:latin typeface="CMSS10"/>
              </a:rPr>
              <a:t>// Construct Memo[ ] starting from 1 until C in a way similar to previous slide .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latin typeface="CMSS10"/>
              </a:rPr>
              <a:t>Initialize Memo[ ] to contain 0 for all indices</a:t>
            </a:r>
            <a:br>
              <a:rPr lang="en-AU" sz="7200" dirty="0">
                <a:solidFill>
                  <a:srgbClr val="000000"/>
                </a:solidFill>
                <a:latin typeface="CMSS10"/>
              </a:rPr>
            </a:b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c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to C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maxValue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0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to N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Weight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c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thisValue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 Value[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Memo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Weight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 ] ]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thisValue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maxValue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maxValue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thisValue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Memo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maxValue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/>
            </a:r>
            <a:b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</a:br>
            <a:r>
              <a:rPr lang="en-AU" sz="7200" dirty="0">
                <a:solidFill>
                  <a:srgbClr val="00B050"/>
                </a:solidFill>
                <a:highlight>
                  <a:srgbClr val="FFFFFF"/>
                </a:highlight>
                <a:latin typeface="CMSS10"/>
              </a:rPr>
              <a:t>E.g., Fill Memo[13]</a:t>
            </a:r>
            <a:endParaRPr lang="en-AU" sz="7200" dirty="0">
              <a:solidFill>
                <a:srgbClr val="00B050"/>
              </a:solidFill>
              <a:latin typeface="CMSS10"/>
            </a:endParaRPr>
          </a:p>
          <a:p>
            <a:pPr marL="0" indent="0">
              <a:buNone/>
            </a:pPr>
            <a:endParaRPr lang="en-AU" sz="56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6226041" y="1600200"/>
            <a:ext cx="2536959" cy="1524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O(NC)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O(C + N)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="" xmlns:a16="http://schemas.microsoft.com/office/drawing/2014/main" id="{9A1F3857-4B61-42A6-BDCA-586AB080B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09983"/>
              </p:ext>
            </p:extLst>
          </p:nvPr>
        </p:nvGraphicFramePr>
        <p:xfrm>
          <a:off x="1295399" y="5528714"/>
          <a:ext cx="69342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906686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rgbClr val="00B050"/>
                          </a:solidFill>
                        </a:rPr>
                        <a:t>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3A21F597-641F-44D7-9722-BA8418250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015199"/>
              </p:ext>
            </p:extLst>
          </p:nvPr>
        </p:nvGraphicFramePr>
        <p:xfrm>
          <a:off x="1295399" y="5960514"/>
          <a:ext cx="69342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390354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135C9FC-675B-4855-BC62-354CE08A11FA}"/>
              </a:ext>
            </a:extLst>
          </p:cNvPr>
          <p:cNvSpPr txBox="1"/>
          <p:nvPr/>
        </p:nvSpPr>
        <p:spPr>
          <a:xfrm>
            <a:off x="367686" y="556737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Memo</a:t>
            </a:r>
          </a:p>
        </p:txBody>
      </p:sp>
      <p:graphicFrame>
        <p:nvGraphicFramePr>
          <p:cNvPr id="18" name="Group 4">
            <a:extLst>
              <a:ext uri="{FF2B5EF4-FFF2-40B4-BE49-F238E27FC236}">
                <a16:creationId xmlns="" xmlns:a16="http://schemas.microsoft.com/office/drawing/2014/main" id="{3B2F7AD5-B5FF-4AFC-B5D1-FDE2E5A75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8088"/>
              </p:ext>
            </p:extLst>
          </p:nvPr>
        </p:nvGraphicFramePr>
        <p:xfrm>
          <a:off x="2743200" y="4143639"/>
          <a:ext cx="5596361" cy="1005882"/>
        </p:xfrm>
        <a:graphic>
          <a:graphicData uri="http://schemas.openxmlformats.org/drawingml/2006/table">
            <a:tbl>
              <a:tblPr/>
              <a:tblGrid>
                <a:gridCol w="12196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12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5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12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389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2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3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4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559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Weight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9kg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5kg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6kg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1kg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559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Value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$550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$350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$180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$40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31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Top-down Solution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37448" cy="29395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latin typeface="CMSS10"/>
              </a:rPr>
              <a:t>Initialize Memo[ ] to contain -1 for all indices </a:t>
            </a:r>
            <a:r>
              <a:rPr lang="en-AU" sz="7200" dirty="0">
                <a:solidFill>
                  <a:srgbClr val="00B050"/>
                </a:solidFill>
                <a:latin typeface="CMSS10"/>
              </a:rPr>
              <a:t>// -1 indicates solution for this index has not yet been computed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latin typeface="CMSS10"/>
              </a:rPr>
              <a:t>Memo[0] = 0</a:t>
            </a:r>
          </a:p>
          <a:p>
            <a:pPr marL="0" indent="0">
              <a:buNone/>
            </a:pP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 knapsack(Capacity)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Memo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 Capacity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-1: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return Memo[Capacity]</a:t>
            </a:r>
          </a:p>
          <a:p>
            <a:pPr marL="0" indent="0">
              <a:buNone/>
            </a:pPr>
            <a:r>
              <a:rPr lang="en-AU" sz="72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else: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maxValue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0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to N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Weight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Capacity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thisValue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 Value[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knapsack(Capacity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Weight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 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 ] )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thisValue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maxValue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maxValue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thisValue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Memo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[Capacity]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</a:rPr>
              <a:t>maxValue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</a:rPr>
              <a:t>        return Memo[Capacity]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/>
            </a:r>
            <a:b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</a:br>
            <a:endParaRPr lang="en-AU" sz="7200" dirty="0">
              <a:solidFill>
                <a:srgbClr val="00B050"/>
              </a:solidFill>
              <a:latin typeface="CMSS10"/>
            </a:endParaRPr>
          </a:p>
          <a:p>
            <a:pPr marL="0" indent="0">
              <a:buNone/>
            </a:pPr>
            <a:endParaRPr lang="en-AU" sz="56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DF8191D-7B03-43ED-A2D6-9179EC8EC8C3}"/>
              </a:ext>
            </a:extLst>
          </p:cNvPr>
          <p:cNvSpPr txBox="1"/>
          <p:nvPr/>
        </p:nvSpPr>
        <p:spPr>
          <a:xfrm>
            <a:off x="4352878" y="5642585"/>
            <a:ext cx="4495800" cy="338554"/>
          </a:xfrm>
          <a:prstGeom prst="rect">
            <a:avLst/>
          </a:prstGeom>
          <a:solidFill>
            <a:srgbClr val="FEB80A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/>
                <a:cs typeface="Arial"/>
              </a:rPr>
              <a:t>Values[</a:t>
            </a:r>
            <a:r>
              <a:rPr lang="en-US" sz="1600" dirty="0" err="1">
                <a:latin typeface="Arial"/>
                <a:cs typeface="Arial"/>
              </a:rPr>
              <a:t>i</a:t>
            </a:r>
            <a:r>
              <a:rPr lang="en-US" sz="1600" dirty="0">
                <a:latin typeface="Arial"/>
                <a:cs typeface="Arial"/>
              </a:rPr>
              <a:t>] + Memo[ Capacity – Weights[</a:t>
            </a:r>
            <a:r>
              <a:rPr lang="en-US" sz="1600" dirty="0" err="1">
                <a:latin typeface="Arial"/>
                <a:cs typeface="Arial"/>
              </a:rPr>
              <a:t>i</a:t>
            </a:r>
            <a:r>
              <a:rPr lang="en-US" sz="1600" dirty="0">
                <a:latin typeface="Arial"/>
                <a:cs typeface="Arial"/>
              </a:rPr>
              <a:t>] 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23E3D0DE-90AC-458F-9428-9E8AD41894DD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438478" y="3981282"/>
            <a:ext cx="914400" cy="18305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431C51D-E558-4FEE-867D-9A13E65EEEC2}"/>
              </a:ext>
            </a:extLst>
          </p:cNvPr>
          <p:cNvSpPr txBox="1"/>
          <p:nvPr/>
        </p:nvSpPr>
        <p:spPr>
          <a:xfrm>
            <a:off x="4429078" y="527325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Bottom up solution:</a:t>
            </a:r>
          </a:p>
        </p:txBody>
      </p:sp>
    </p:spTree>
    <p:extLst>
      <p:ext uri="{BB962C8B-B14F-4D97-AF65-F5344CB8AC3E}">
        <p14:creationId xmlns:p14="http://schemas.microsoft.com/office/powerpoint/2010/main" val="215719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B329C7-2EFB-4FD4-9A92-A3B18D71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B4B3F1B-DECA-4F65-A601-5A5AEECC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7EF4F95-CF8A-41A8-93CD-9F9AA52DCA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650B354-63D8-472B-8EB2-FD1769A1E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93093"/>
            <a:ext cx="2962367" cy="2221775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="" xmlns:a16="http://schemas.microsoft.com/office/drawing/2014/main" id="{911805AE-180B-483C-A09C-C69020501CB9}"/>
              </a:ext>
            </a:extLst>
          </p:cNvPr>
          <p:cNvSpPr txBox="1">
            <a:spLocks/>
          </p:cNvSpPr>
          <p:nvPr/>
        </p:nvSpPr>
        <p:spPr>
          <a:xfrm>
            <a:off x="3962400" y="1752600"/>
            <a:ext cx="4572000" cy="2598419"/>
          </a:xfrm>
          <a:prstGeom prst="rect">
            <a:avLst/>
          </a:prstGeom>
          <a:noFill/>
          <a:ln>
            <a:noFill/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highlight>
                  <a:srgbClr val="FFFFFF"/>
                </a:highlight>
              </a:rPr>
              <a:t>Top-down </a:t>
            </a:r>
            <a:r>
              <a:rPr lang="en-AU" sz="1800" b="1" dirty="0">
                <a:highlight>
                  <a:srgbClr val="FFFFFF"/>
                </a:highlight>
              </a:rPr>
              <a:t>may </a:t>
            </a:r>
            <a:r>
              <a:rPr lang="en-AU" sz="1800" dirty="0">
                <a:highlight>
                  <a:srgbClr val="FFFFFF"/>
                </a:highlight>
              </a:rPr>
              <a:t>save some computations (E.g., some smaller subproblems may not needed to be solved)</a:t>
            </a:r>
            <a:endParaRPr lang="en-AU" sz="1800" dirty="0">
              <a:highlight>
                <a:srgbClr val="FFFFFF"/>
              </a:highlight>
              <a:latin typeface="CMSS10"/>
            </a:endParaRPr>
          </a:p>
          <a:p>
            <a:r>
              <a:rPr lang="en-AU" sz="1800" dirty="0">
                <a:highlight>
                  <a:srgbClr val="FFFFFF"/>
                </a:highlight>
              </a:rPr>
              <a:t>Space saving trick may be applied for bottom-up to reduce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60661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 to Dynamic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Coins Change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Unbounded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0/1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Edit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Constructing Optimal Solution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19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0/1 Knapsack Problem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89848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1" dirty="0">
                <a:latin typeface="CMSS10"/>
              </a:rPr>
              <a:t>Same as unbounded knapsack except that each item can only be picked at most once.</a:t>
            </a:r>
            <a:endParaRPr lang="en-AU" sz="2400" dirty="0">
              <a:latin typeface="CMSS10"/>
            </a:endParaRP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b="1" dirty="0">
                <a:solidFill>
                  <a:srgbClr val="00B050"/>
                </a:solidFill>
                <a:latin typeface="CMSS10"/>
              </a:rPr>
              <a:t>Example: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What is the maximum value for the example given below given capacity is 11 kg?</a:t>
            </a:r>
          </a:p>
          <a:p>
            <a:pPr marL="0" indent="0">
              <a:buNone/>
            </a:pPr>
            <a:r>
              <a:rPr lang="en-AU" sz="2400" b="1" dirty="0">
                <a:solidFill>
                  <a:srgbClr val="00B050"/>
                </a:solidFill>
                <a:latin typeface="CMSS10"/>
              </a:rPr>
              <a:t>Answer: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$590 (B and D)</a:t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dirty="0">
                <a:solidFill>
                  <a:srgbClr val="000000"/>
                </a:solidFill>
                <a:latin typeface="CMSS10"/>
              </a:rPr>
              <a:t>Greedy solution may not always work.</a:t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graphicFrame>
        <p:nvGraphicFramePr>
          <p:cNvPr id="5" name="Group 4">
            <a:extLst>
              <a:ext uri="{FF2B5EF4-FFF2-40B4-BE49-F238E27FC236}">
                <a16:creationId xmlns="" xmlns:a16="http://schemas.microsoft.com/office/drawing/2014/main" id="{841915B4-BD0B-42AB-B396-9F322511A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180850"/>
              </p:ext>
            </p:extLst>
          </p:nvPr>
        </p:nvGraphicFramePr>
        <p:xfrm>
          <a:off x="606552" y="4876800"/>
          <a:ext cx="7924800" cy="1259991"/>
        </p:xfrm>
        <a:graphic>
          <a:graphicData uri="http://schemas.openxmlformats.org/drawingml/2006/table">
            <a:tbl>
              <a:tblPr/>
              <a:tblGrid>
                <a:gridCol w="17271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54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754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754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7127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89403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B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C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D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559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Weight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6kg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1kg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5kg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9kg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559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Value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$230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$40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$350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$550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47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0/1 Knapsack Problem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228600" y="987552"/>
            <a:ext cx="8537448" cy="4803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rgbClr val="00B0F0"/>
                </a:solidFill>
                <a:latin typeface="CMSS10"/>
              </a:rPr>
              <a:t>Problem: </a:t>
            </a:r>
            <a:r>
              <a:rPr lang="en-AU" sz="1600" dirty="0">
                <a:latin typeface="CMSS10"/>
              </a:rPr>
              <a:t>What is the solution for 0/1 knapsack for items </a:t>
            </a:r>
            <a:r>
              <a:rPr lang="en-AU" sz="1600" dirty="0">
                <a:solidFill>
                  <a:srgbClr val="FF0000"/>
                </a:solidFill>
                <a:latin typeface="CMSS10"/>
              </a:rPr>
              <a:t>{A,B,C,D}</a:t>
            </a:r>
            <a:r>
              <a:rPr lang="en-AU" sz="1600" dirty="0">
                <a:latin typeface="CMSS10"/>
              </a:rPr>
              <a:t> where capacity = </a:t>
            </a:r>
            <a:r>
              <a:rPr lang="en-AU" sz="1600" dirty="0">
                <a:solidFill>
                  <a:srgbClr val="FF0000"/>
                </a:solidFill>
                <a:latin typeface="CMSS10"/>
              </a:rPr>
              <a:t>11</a:t>
            </a:r>
            <a:r>
              <a:rPr lang="en-AU" sz="1600" dirty="0">
                <a:latin typeface="CMSS10"/>
              </a:rPr>
              <a:t>.</a:t>
            </a:r>
            <a:endParaRPr lang="en-AU" sz="1600" b="1" u="sng" dirty="0">
              <a:solidFill>
                <a:srgbClr val="FF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600" b="1" u="sng" dirty="0">
                <a:solidFill>
                  <a:srgbClr val="FF0000"/>
                </a:solidFill>
                <a:latin typeface="CMSS10"/>
              </a:rPr>
              <a:t>Assume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that we have computed solutions for every capacity</a:t>
            </a:r>
            <a:r>
              <a:rPr lang="en-AU" sz="1600" dirty="0">
                <a:solidFill>
                  <a:srgbClr val="00B050"/>
                </a:solidFill>
                <a:latin typeface="CMSS10"/>
              </a:rPr>
              <a:t>&lt;=11 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considering the items </a:t>
            </a:r>
            <a:r>
              <a:rPr lang="en-AU" sz="1600" dirty="0">
                <a:solidFill>
                  <a:srgbClr val="00B050"/>
                </a:solidFill>
                <a:latin typeface="CMSS10"/>
              </a:rPr>
              <a:t>{A,B,C}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(see table below).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0000"/>
                </a:solidFill>
                <a:latin typeface="CMSS10"/>
              </a:rPr>
              <a:t>What is the solution for capacity=</a:t>
            </a:r>
            <a:r>
              <a:rPr lang="en-AU" sz="1600" dirty="0">
                <a:solidFill>
                  <a:srgbClr val="FF0000"/>
                </a:solidFill>
                <a:latin typeface="CMSS10"/>
              </a:rPr>
              <a:t>11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and set </a:t>
            </a:r>
            <a:r>
              <a:rPr lang="en-AU" sz="1600" dirty="0">
                <a:solidFill>
                  <a:srgbClr val="FF0000"/>
                </a:solidFill>
                <a:latin typeface="CMSS10"/>
              </a:rPr>
              <a:t>{A,B,C,D} 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?</a:t>
            </a:r>
            <a:endParaRPr lang="en-AU" sz="1600" dirty="0">
              <a:solidFill>
                <a:srgbClr val="FF0000"/>
              </a:solidFill>
              <a:latin typeface="CMSS10"/>
            </a:endParaRPr>
          </a:p>
          <a:p>
            <a:r>
              <a:rPr lang="en-AU" sz="1600" b="1" u="sng" dirty="0">
                <a:solidFill>
                  <a:srgbClr val="00B050"/>
                </a:solidFill>
                <a:latin typeface="CMSS10"/>
              </a:rPr>
              <a:t>Case 1: 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the knapsack must </a:t>
            </a:r>
            <a:r>
              <a:rPr lang="en-AU" sz="1600" b="1" dirty="0">
                <a:solidFill>
                  <a:srgbClr val="000000"/>
                </a:solidFill>
                <a:latin typeface="CMSS10"/>
              </a:rPr>
              <a:t>NOT 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contain D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Solution for 0/1 knapsack with set {A,B,C} and capacity 11.</a:t>
            </a:r>
          </a:p>
          <a:p>
            <a:r>
              <a:rPr lang="en-AU" sz="1600" b="1" u="sng" dirty="0">
                <a:solidFill>
                  <a:srgbClr val="00B050"/>
                </a:solidFill>
                <a:latin typeface="CMSS10"/>
              </a:rPr>
              <a:t>Case 2: 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the knapsack </a:t>
            </a:r>
            <a:r>
              <a:rPr lang="en-AU" sz="1600" b="1" dirty="0">
                <a:solidFill>
                  <a:srgbClr val="000000"/>
                </a:solidFill>
                <a:latin typeface="CMSS10"/>
              </a:rPr>
              <a:t>must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contain D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The value of item D + solution for 0/1 knapsack with set {A,B,C} and capacity 11-9=2 </a:t>
            </a:r>
          </a:p>
          <a:p>
            <a:r>
              <a:rPr lang="en-AU" sz="2100" b="1" dirty="0">
                <a:solidFill>
                  <a:srgbClr val="00B050"/>
                </a:solidFill>
                <a:latin typeface="CMSS10"/>
              </a:rPr>
              <a:t>Solution = max(Case1, Case2)</a:t>
            </a:r>
          </a:p>
          <a:p>
            <a:pPr lvl="1"/>
            <a:endParaRPr lang="en-AU" sz="16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graphicFrame>
        <p:nvGraphicFramePr>
          <p:cNvPr id="7" name="Group 4">
            <a:extLst>
              <a:ext uri="{FF2B5EF4-FFF2-40B4-BE49-F238E27FC236}">
                <a16:creationId xmlns="" xmlns:a16="http://schemas.microsoft.com/office/drawing/2014/main" id="{821D0497-460D-410F-8105-23FD54BE9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665832"/>
              </p:ext>
            </p:extLst>
          </p:nvPr>
        </p:nvGraphicFramePr>
        <p:xfrm>
          <a:off x="3505200" y="4135525"/>
          <a:ext cx="5330951" cy="1122275"/>
        </p:xfrm>
        <a:graphic>
          <a:graphicData uri="http://schemas.openxmlformats.org/drawingml/2006/table">
            <a:tbl>
              <a:tblPr/>
              <a:tblGrid>
                <a:gridCol w="11618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97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597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59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8971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5168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B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C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D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230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Weight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6kg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1kg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5kg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9kg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230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Value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$230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$40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$350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$550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B53E85BB-A590-4A39-85D9-4157DA64DF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908124"/>
              </p:ext>
            </p:extLst>
          </p:nvPr>
        </p:nvGraphicFramePr>
        <p:xfrm>
          <a:off x="336800" y="5562990"/>
          <a:ext cx="8464300" cy="7414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78053">
                  <a:extLst>
                    <a:ext uri="{9D8B030D-6E8A-4147-A177-3AD203B41FA5}">
                      <a16:colId xmlns="" xmlns:a16="http://schemas.microsoft.com/office/drawing/2014/main" val="126397113"/>
                    </a:ext>
                  </a:extLst>
                </a:gridCol>
                <a:gridCol w="6714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714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14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4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147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7147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7147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7147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7147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71477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671477">
                  <a:extLst>
                    <a:ext uri="{9D8B030D-6E8A-4147-A177-3AD203B41FA5}">
                      <a16:colId xmlns="" xmlns:a16="http://schemas.microsoft.com/office/drawing/2014/main" val="3416989221"/>
                    </a:ext>
                  </a:extLst>
                </a:gridCol>
              </a:tblGrid>
              <a:tr h="310375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5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{A,B,C}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580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2737C705-B0F8-449E-A7FD-E3CA32690AB0}"/>
              </a:ext>
            </a:extLst>
          </p:cNvPr>
          <p:cNvCxnSpPr>
            <a:cxnSpLocks/>
          </p:cNvCxnSpPr>
          <p:nvPr/>
        </p:nvCxnSpPr>
        <p:spPr>
          <a:xfrm flipH="1">
            <a:off x="2590801" y="3075663"/>
            <a:ext cx="5546770" cy="295641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7A3CD663-A86C-443F-88F2-96DFABCBFD60}"/>
              </a:ext>
            </a:extLst>
          </p:cNvPr>
          <p:cNvGrpSpPr/>
          <p:nvPr/>
        </p:nvGrpSpPr>
        <p:grpSpPr>
          <a:xfrm>
            <a:off x="7354034" y="2678668"/>
            <a:ext cx="1786712" cy="369332"/>
            <a:chOff x="7354034" y="2362631"/>
            <a:chExt cx="1786712" cy="369332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B5D02E49-5F67-422D-A10B-6EC252E53B20}"/>
                </a:ext>
              </a:extLst>
            </p:cNvPr>
            <p:cNvSpPr txBox="1"/>
            <p:nvPr/>
          </p:nvSpPr>
          <p:spPr>
            <a:xfrm>
              <a:off x="7354034" y="2362631"/>
              <a:ext cx="1786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B0F0"/>
                  </a:solidFill>
                </a:rPr>
                <a:t>550+40 = 590</a:t>
              </a:r>
            </a:p>
          </p:txBody>
        </p:sp>
        <p:sp>
          <p:nvSpPr>
            <p:cNvPr id="12" name="Rounded Rectangle 94">
              <a:extLst>
                <a:ext uri="{FF2B5EF4-FFF2-40B4-BE49-F238E27FC236}">
                  <a16:creationId xmlns="" xmlns:a16="http://schemas.microsoft.com/office/drawing/2014/main" id="{5EC7C0D4-5A33-4D0C-BC4A-6460D7CCC193}"/>
                </a:ext>
              </a:extLst>
            </p:cNvPr>
            <p:cNvSpPr/>
            <p:nvPr/>
          </p:nvSpPr>
          <p:spPr>
            <a:xfrm>
              <a:off x="7354034" y="2367219"/>
              <a:ext cx="1567074" cy="364744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0CC7C2BA-FC18-4094-A740-A53EA66E8758}"/>
              </a:ext>
            </a:extLst>
          </p:cNvPr>
          <p:cNvGrpSpPr/>
          <p:nvPr/>
        </p:nvGrpSpPr>
        <p:grpSpPr>
          <a:xfrm>
            <a:off x="5749982" y="2269478"/>
            <a:ext cx="737421" cy="381527"/>
            <a:chOff x="6120579" y="1941203"/>
            <a:chExt cx="737421" cy="381527"/>
          </a:xfrm>
        </p:grpSpPr>
        <p:sp>
          <p:nvSpPr>
            <p:cNvPr id="9" name="Rounded Rectangle 94">
              <a:extLst>
                <a:ext uri="{FF2B5EF4-FFF2-40B4-BE49-F238E27FC236}">
                  <a16:creationId xmlns="" xmlns:a16="http://schemas.microsoft.com/office/drawing/2014/main" id="{F548A7E9-E10C-4925-9C1F-06518606AA6A}"/>
                </a:ext>
              </a:extLst>
            </p:cNvPr>
            <p:cNvSpPr/>
            <p:nvPr/>
          </p:nvSpPr>
          <p:spPr>
            <a:xfrm>
              <a:off x="6122733" y="1941203"/>
              <a:ext cx="570341" cy="364744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1B37EC24-2F00-447F-8D7D-D9056E547B85}"/>
                </a:ext>
              </a:extLst>
            </p:cNvPr>
            <p:cNvSpPr txBox="1"/>
            <p:nvPr/>
          </p:nvSpPr>
          <p:spPr>
            <a:xfrm>
              <a:off x="6120579" y="1953398"/>
              <a:ext cx="737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B0F0"/>
                  </a:solidFill>
                </a:rPr>
                <a:t>580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30F322CC-1F4D-418B-A60D-CA42D8962687}"/>
              </a:ext>
            </a:extLst>
          </p:cNvPr>
          <p:cNvCxnSpPr>
            <a:cxnSpLocks/>
          </p:cNvCxnSpPr>
          <p:nvPr/>
        </p:nvCxnSpPr>
        <p:spPr>
          <a:xfrm>
            <a:off x="6170675" y="2651005"/>
            <a:ext cx="2100668" cy="336574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Checkmark">
            <a:extLst>
              <a:ext uri="{FF2B5EF4-FFF2-40B4-BE49-F238E27FC236}">
                <a16:creationId xmlns="" xmlns:a16="http://schemas.microsoft.com/office/drawing/2014/main" id="{CEB0FEBB-8D01-4E8D-8383-6F841E9322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7507" y="2279814"/>
            <a:ext cx="442725" cy="44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1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7467600" y="5791200"/>
            <a:ext cx="76200" cy="3048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0/1 Knapsack Problem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44389832"/>
              </p:ext>
            </p:extLst>
          </p:nvPr>
        </p:nvGraphicFramePr>
        <p:xfrm>
          <a:off x="457200" y="3916680"/>
          <a:ext cx="8305794" cy="2407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271">
                  <a:extLst>
                    <a:ext uri="{9D8B030D-6E8A-4147-A177-3AD203B41FA5}">
                      <a16:colId xmlns="" xmlns:a16="http://schemas.microsoft.com/office/drawing/2014/main" val="126397113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3416989221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3073956910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baseline="0" dirty="0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580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620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32149379"/>
                  </a:ext>
                </a:extLst>
              </a:tr>
            </a:tbl>
          </a:graphicData>
        </a:graphic>
      </p:graphicFrame>
      <p:sp>
        <p:nvSpPr>
          <p:cNvPr id="8" name="Content Placeholder 103"/>
          <p:cNvSpPr txBox="1">
            <a:spLocks/>
          </p:cNvSpPr>
          <p:nvPr/>
        </p:nvSpPr>
        <p:spPr>
          <a:xfrm>
            <a:off x="149351" y="1066800"/>
            <a:ext cx="8689849" cy="2426732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900" b="1" dirty="0">
                <a:solidFill>
                  <a:srgbClr val="FF0000"/>
                </a:solidFill>
                <a:latin typeface="CMSS10"/>
              </a:rPr>
              <a:t>Assume 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we know the optimal solutions for every subproblem  and results are stored in Memo[ ][ ].</a:t>
            </a:r>
          </a:p>
          <a:p>
            <a:pPr marL="0" indent="0">
              <a:buNone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Memo[ </a:t>
            </a:r>
            <a:r>
              <a:rPr lang="en-AU" sz="2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 ][ c ] contains the solution of knapsack for </a:t>
            </a:r>
            <a:r>
              <a:rPr lang="en-AU" sz="2900" b="1" u="sng" dirty="0">
                <a:solidFill>
                  <a:srgbClr val="FF0000"/>
                </a:solidFill>
                <a:latin typeface="CMSS10"/>
              </a:rPr>
              <a:t>Set[1 … </a:t>
            </a:r>
            <a:r>
              <a:rPr lang="en-AU" sz="2900" b="1" u="sng" dirty="0" err="1">
                <a:solidFill>
                  <a:srgbClr val="FF0000"/>
                </a:solidFill>
                <a:latin typeface="CMSS10"/>
              </a:rPr>
              <a:t>i</a:t>
            </a:r>
            <a:r>
              <a:rPr lang="en-AU" sz="2900" b="1" u="sng" dirty="0">
                <a:solidFill>
                  <a:srgbClr val="FF0000"/>
                </a:solidFill>
                <a:latin typeface="CMSS10"/>
              </a:rPr>
              <a:t>]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 and capacity </a:t>
            </a:r>
            <a:r>
              <a:rPr lang="en-AU" sz="2900" b="1" dirty="0">
                <a:solidFill>
                  <a:srgbClr val="FF0000"/>
                </a:solidFill>
                <a:latin typeface="CMSS10"/>
              </a:rPr>
              <a:t>c</a:t>
            </a: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 defTabSz="179388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N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C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excludedValue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includedValue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weight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includedValue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values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weight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]]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Memo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max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excludedValue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includedValue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AU" sz="2600" dirty="0">
              <a:solidFill>
                <a:srgbClr val="00B050"/>
              </a:solidFill>
              <a:latin typeface="CMSS10"/>
            </a:endParaRP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2590800" y="3048000"/>
            <a:ext cx="2362200" cy="25146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85288" y="3461100"/>
            <a:ext cx="178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>
                <a:solidFill>
                  <a:srgbClr val="00B0F0"/>
                </a:solidFill>
              </a:rPr>
              <a:t>550+40 </a:t>
            </a:r>
            <a:r>
              <a:rPr lang="en-AU" dirty="0">
                <a:solidFill>
                  <a:srgbClr val="00B0F0"/>
                </a:solidFill>
              </a:rPr>
              <a:t>= 590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graphicFrame>
        <p:nvGraphicFramePr>
          <p:cNvPr id="14" name="Group 4">
            <a:extLst>
              <a:ext uri="{FF2B5EF4-FFF2-40B4-BE49-F238E27FC236}">
                <a16:creationId xmlns="" xmlns:a16="http://schemas.microsoft.com/office/drawing/2014/main" id="{D2738CC9-9A5A-4268-A667-7C41B24F5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856997"/>
              </p:ext>
            </p:extLst>
          </p:nvPr>
        </p:nvGraphicFramePr>
        <p:xfrm>
          <a:off x="3813049" y="1565331"/>
          <a:ext cx="5330951" cy="1122275"/>
        </p:xfrm>
        <a:graphic>
          <a:graphicData uri="http://schemas.openxmlformats.org/drawingml/2006/table">
            <a:tbl>
              <a:tblPr/>
              <a:tblGrid>
                <a:gridCol w="11618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97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597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59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8971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5168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B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C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D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891A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230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Weight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6kg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1kg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5kg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9kg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230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Value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$230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$40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$350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ill Sans MT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sym typeface="Helvetica Neue Light" charset="0"/>
                        </a:rPr>
                        <a:t>$550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67DF7E43-97E7-4D23-B3AF-F207DEFC667A}"/>
              </a:ext>
            </a:extLst>
          </p:cNvPr>
          <p:cNvCxnSpPr>
            <a:cxnSpLocks/>
          </p:cNvCxnSpPr>
          <p:nvPr/>
        </p:nvCxnSpPr>
        <p:spPr>
          <a:xfrm>
            <a:off x="3581400" y="2438400"/>
            <a:ext cx="4152900" cy="315646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FEEDD15-118C-4AF0-9317-B85C9D9162C5}"/>
              </a:ext>
            </a:extLst>
          </p:cNvPr>
          <p:cNvSpPr txBox="1"/>
          <p:nvPr/>
        </p:nvSpPr>
        <p:spPr>
          <a:xfrm>
            <a:off x="7543800" y="5922472"/>
            <a:ext cx="762000" cy="36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590</a:t>
            </a:r>
          </a:p>
        </p:txBody>
      </p:sp>
      <p:sp>
        <p:nvSpPr>
          <p:cNvPr id="24" name="Rounded Rectangle 94">
            <a:extLst>
              <a:ext uri="{FF2B5EF4-FFF2-40B4-BE49-F238E27FC236}">
                <a16:creationId xmlns="" xmlns:a16="http://schemas.microsoft.com/office/drawing/2014/main" id="{2B721FC8-8BDB-4B96-84A8-CF83BA892897}"/>
              </a:ext>
            </a:extLst>
          </p:cNvPr>
          <p:cNvSpPr/>
          <p:nvPr/>
        </p:nvSpPr>
        <p:spPr>
          <a:xfrm>
            <a:off x="7594142" y="5943878"/>
            <a:ext cx="474328" cy="36474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2315DE7-419C-4A37-9001-B5FB72E75544}"/>
              </a:ext>
            </a:extLst>
          </p:cNvPr>
          <p:cNvSpPr txBox="1"/>
          <p:nvPr/>
        </p:nvSpPr>
        <p:spPr>
          <a:xfrm>
            <a:off x="228594" y="593929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i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29D16592-D152-4423-9EF2-BCDFD54B31B0}"/>
              </a:ext>
            </a:extLst>
          </p:cNvPr>
          <p:cNvSpPr txBox="1"/>
          <p:nvPr/>
        </p:nvSpPr>
        <p:spPr>
          <a:xfrm>
            <a:off x="7743006" y="3572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D0F4F52-78A9-4804-B208-275C10BC8687}"/>
              </a:ext>
            </a:extLst>
          </p:cNvPr>
          <p:cNvSpPr txBox="1"/>
          <p:nvPr/>
        </p:nvSpPr>
        <p:spPr>
          <a:xfrm>
            <a:off x="8170233" y="5959856"/>
            <a:ext cx="762000" cy="36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620</a:t>
            </a:r>
          </a:p>
        </p:txBody>
      </p:sp>
      <p:sp>
        <p:nvSpPr>
          <p:cNvPr id="29" name="Rounded Rectangle 94">
            <a:extLst>
              <a:ext uri="{FF2B5EF4-FFF2-40B4-BE49-F238E27FC236}">
                <a16:creationId xmlns="" xmlns:a16="http://schemas.microsoft.com/office/drawing/2014/main" id="{68E51E26-EA2D-42A5-866D-5353A20168D7}"/>
              </a:ext>
            </a:extLst>
          </p:cNvPr>
          <p:cNvSpPr/>
          <p:nvPr/>
        </p:nvSpPr>
        <p:spPr>
          <a:xfrm>
            <a:off x="8212472" y="5959856"/>
            <a:ext cx="474328" cy="36474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9747F37A-1B91-4668-A7EA-576064F1B7AC}"/>
              </a:ext>
            </a:extLst>
          </p:cNvPr>
          <p:cNvCxnSpPr>
            <a:cxnSpLocks/>
          </p:cNvCxnSpPr>
          <p:nvPr/>
        </p:nvCxnSpPr>
        <p:spPr>
          <a:xfrm flipH="1">
            <a:off x="3191836" y="3110754"/>
            <a:ext cx="1769870" cy="250264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022597" y="2419865"/>
            <a:ext cx="5427039" cy="3165541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3">
            <a:extLst>
              <a:ext uri="{FF2B5EF4-FFF2-40B4-BE49-F238E27FC236}">
                <a16:creationId xmlns="" xmlns:a16="http://schemas.microsoft.com/office/drawing/2014/main" id="{650CFA56-2B0F-4B06-83AC-80FF8D133FE1}"/>
              </a:ext>
            </a:extLst>
          </p:cNvPr>
          <p:cNvSpPr txBox="1">
            <a:spLocks/>
          </p:cNvSpPr>
          <p:nvPr/>
        </p:nvSpPr>
        <p:spPr>
          <a:xfrm>
            <a:off x="6558943" y="1371092"/>
            <a:ext cx="2277210" cy="14719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O(NC)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O(NC)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274320" lvl="1" indent="0">
              <a:buNone/>
            </a:pPr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3109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2" grpId="2"/>
      <p:bldP spid="23" grpId="0"/>
      <p:bldP spid="24" grpId="0" animBg="1"/>
      <p:bldP spid="24" grpId="1" animBg="1"/>
      <p:bldP spid="19" grpId="0"/>
      <p:bldP spid="26" grpId="0"/>
      <p:bldP spid="28" grpId="0"/>
      <p:bldP spid="29" grpId="0" animBg="1"/>
      <p:bldP spid="20" grpId="0" animBg="1"/>
      <p:bldP spid="20" grpId="1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7467600" y="5791200"/>
            <a:ext cx="76200" cy="3048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0/1 Knapsack Problem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457200" y="3916680"/>
          <a:ext cx="8305794" cy="2407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271">
                  <a:extLst>
                    <a:ext uri="{9D8B030D-6E8A-4147-A177-3AD203B41FA5}">
                      <a16:colId xmlns="" xmlns:a16="http://schemas.microsoft.com/office/drawing/2014/main" val="126397113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3416989221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3073956910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baseline="0" dirty="0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580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620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32149379"/>
                  </a:ext>
                </a:extLst>
              </a:tr>
            </a:tbl>
          </a:graphicData>
        </a:graphic>
      </p:graphicFrame>
      <p:sp>
        <p:nvSpPr>
          <p:cNvPr id="8" name="Content Placeholder 103"/>
          <p:cNvSpPr txBox="1">
            <a:spLocks/>
          </p:cNvSpPr>
          <p:nvPr/>
        </p:nvSpPr>
        <p:spPr>
          <a:xfrm>
            <a:off x="149351" y="1066800"/>
            <a:ext cx="8689849" cy="2426732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900" b="1" dirty="0">
                <a:solidFill>
                  <a:schemeClr val="bg1">
                    <a:lumMod val="75000"/>
                  </a:schemeClr>
                </a:solidFill>
                <a:latin typeface="CMSS10"/>
              </a:rPr>
              <a:t>Assume </a:t>
            </a:r>
            <a:r>
              <a:rPr lang="en-AU" sz="2900" dirty="0">
                <a:solidFill>
                  <a:schemeClr val="bg1">
                    <a:lumMod val="75000"/>
                  </a:schemeClr>
                </a:solidFill>
                <a:latin typeface="CMSS10"/>
              </a:rPr>
              <a:t>we know the optimal solutions for every subproblem  and results are stored in Memo[ ][ ].</a:t>
            </a:r>
          </a:p>
          <a:p>
            <a:pPr marL="0" indent="0">
              <a:buNone/>
            </a:pPr>
            <a:r>
              <a:rPr lang="en-AU" sz="2900" dirty="0">
                <a:solidFill>
                  <a:schemeClr val="bg1">
                    <a:lumMod val="75000"/>
                  </a:schemeClr>
                </a:solidFill>
                <a:latin typeface="CMSS10"/>
              </a:rPr>
              <a:t>Memo[ </a:t>
            </a:r>
            <a:r>
              <a:rPr lang="en-AU" sz="2900" dirty="0" err="1">
                <a:solidFill>
                  <a:schemeClr val="bg1">
                    <a:lumMod val="75000"/>
                  </a:schemeClr>
                </a:solidFill>
                <a:latin typeface="CMSS10"/>
              </a:rPr>
              <a:t>i</a:t>
            </a:r>
            <a:r>
              <a:rPr lang="en-AU" sz="2900" dirty="0">
                <a:solidFill>
                  <a:schemeClr val="bg1">
                    <a:lumMod val="75000"/>
                  </a:schemeClr>
                </a:solidFill>
                <a:latin typeface="CMSS10"/>
              </a:rPr>
              <a:t> ][ c ] contains the solution of knapsack for </a:t>
            </a:r>
            <a:r>
              <a:rPr lang="en-AU" sz="2900" b="1" u="sng" dirty="0">
                <a:solidFill>
                  <a:schemeClr val="bg1">
                    <a:lumMod val="75000"/>
                  </a:schemeClr>
                </a:solidFill>
                <a:latin typeface="CMSS10"/>
              </a:rPr>
              <a:t>Set[1 … </a:t>
            </a:r>
            <a:r>
              <a:rPr lang="en-AU" sz="2900" b="1" u="sng" dirty="0" err="1">
                <a:solidFill>
                  <a:schemeClr val="bg1">
                    <a:lumMod val="75000"/>
                  </a:schemeClr>
                </a:solidFill>
                <a:latin typeface="CMSS10"/>
              </a:rPr>
              <a:t>i</a:t>
            </a:r>
            <a:r>
              <a:rPr lang="en-AU" sz="2900" b="1" u="sng" dirty="0">
                <a:solidFill>
                  <a:schemeClr val="bg1">
                    <a:lumMod val="75000"/>
                  </a:schemeClr>
                </a:solidFill>
                <a:latin typeface="CMSS10"/>
              </a:rPr>
              <a:t>]</a:t>
            </a:r>
            <a:r>
              <a:rPr lang="en-AU" sz="2900" dirty="0">
                <a:solidFill>
                  <a:schemeClr val="bg1">
                    <a:lumMod val="75000"/>
                  </a:schemeClr>
                </a:solidFill>
                <a:latin typeface="CMSS10"/>
              </a:rPr>
              <a:t> and capacity </a:t>
            </a:r>
            <a:r>
              <a:rPr lang="en-AU" sz="2900" b="1" dirty="0">
                <a:solidFill>
                  <a:schemeClr val="bg1">
                    <a:lumMod val="75000"/>
                  </a:schemeClr>
                </a:solidFill>
                <a:latin typeface="CMSS10"/>
              </a:rPr>
              <a:t>c</a:t>
            </a:r>
          </a:p>
          <a:p>
            <a:pPr marL="0" indent="0">
              <a:buNone/>
            </a:pPr>
            <a:endParaRPr lang="en-AU" sz="1900" dirty="0">
              <a:solidFill>
                <a:schemeClr val="bg1">
                  <a:lumMod val="75000"/>
                </a:schemeClr>
              </a:solidFill>
              <a:latin typeface="CMSS10"/>
            </a:endParaRPr>
          </a:p>
          <a:p>
            <a:pPr marL="0" indent="0" defTabSz="179388">
              <a:buNone/>
            </a:pP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 to N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for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1 to C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excludedValue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AU" sz="2800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includedValue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0</a:t>
            </a:r>
          </a:p>
          <a:p>
            <a:pPr marL="0" indent="0" defTabSz="179388">
              <a:buNone/>
            </a:pP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weight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AU" sz="28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includedValue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values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 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weight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]]</a:t>
            </a:r>
            <a:endParaRPr lang="en-AU" sz="2800" dirty="0">
              <a:solidFill>
                <a:schemeClr val="bg1">
                  <a:lumMod val="7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Memo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max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AU" sz="28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excludedValue</a:t>
            </a:r>
            <a:r>
              <a:rPr lang="en-AU" sz="2800" b="1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AU" sz="2800" dirty="0" err="1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includedValue</a:t>
            </a:r>
            <a:r>
              <a:rPr lang="en-AU" sz="2800" b="1" dirty="0">
                <a:solidFill>
                  <a:schemeClr val="bg1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AU" sz="2600" dirty="0">
              <a:solidFill>
                <a:schemeClr val="bg1">
                  <a:lumMod val="75000"/>
                </a:schemeClr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FEEDD15-118C-4AF0-9317-B85C9D9162C5}"/>
              </a:ext>
            </a:extLst>
          </p:cNvPr>
          <p:cNvSpPr txBox="1"/>
          <p:nvPr/>
        </p:nvSpPr>
        <p:spPr>
          <a:xfrm>
            <a:off x="7543800" y="5922472"/>
            <a:ext cx="762000" cy="36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590</a:t>
            </a:r>
          </a:p>
        </p:txBody>
      </p:sp>
      <p:sp>
        <p:nvSpPr>
          <p:cNvPr id="24" name="Rounded Rectangle 94">
            <a:extLst>
              <a:ext uri="{FF2B5EF4-FFF2-40B4-BE49-F238E27FC236}">
                <a16:creationId xmlns="" xmlns:a16="http://schemas.microsoft.com/office/drawing/2014/main" id="{2B721FC8-8BDB-4B96-84A8-CF83BA892897}"/>
              </a:ext>
            </a:extLst>
          </p:cNvPr>
          <p:cNvSpPr/>
          <p:nvPr/>
        </p:nvSpPr>
        <p:spPr>
          <a:xfrm>
            <a:off x="7594142" y="5943878"/>
            <a:ext cx="474328" cy="36474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2315DE7-419C-4A37-9001-B5FB72E75544}"/>
              </a:ext>
            </a:extLst>
          </p:cNvPr>
          <p:cNvSpPr txBox="1"/>
          <p:nvPr/>
        </p:nvSpPr>
        <p:spPr>
          <a:xfrm>
            <a:off x="228594" y="593929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i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29D16592-D152-4423-9EF2-BCDFD54B31B0}"/>
              </a:ext>
            </a:extLst>
          </p:cNvPr>
          <p:cNvSpPr txBox="1"/>
          <p:nvPr/>
        </p:nvSpPr>
        <p:spPr>
          <a:xfrm>
            <a:off x="7743006" y="3572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D0F4F52-78A9-4804-B208-275C10BC8687}"/>
              </a:ext>
            </a:extLst>
          </p:cNvPr>
          <p:cNvSpPr txBox="1"/>
          <p:nvPr/>
        </p:nvSpPr>
        <p:spPr>
          <a:xfrm>
            <a:off x="8170233" y="5959856"/>
            <a:ext cx="762000" cy="36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620</a:t>
            </a:r>
          </a:p>
        </p:txBody>
      </p:sp>
      <p:sp>
        <p:nvSpPr>
          <p:cNvPr id="29" name="Rounded Rectangle 94">
            <a:extLst>
              <a:ext uri="{FF2B5EF4-FFF2-40B4-BE49-F238E27FC236}">
                <a16:creationId xmlns="" xmlns:a16="http://schemas.microsoft.com/office/drawing/2014/main" id="{68E51E26-EA2D-42A5-866D-5353A20168D7}"/>
              </a:ext>
            </a:extLst>
          </p:cNvPr>
          <p:cNvSpPr/>
          <p:nvPr/>
        </p:nvSpPr>
        <p:spPr>
          <a:xfrm>
            <a:off x="8212472" y="5959856"/>
            <a:ext cx="474328" cy="36474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Content Placeholder 3">
            <a:extLst>
              <a:ext uri="{FF2B5EF4-FFF2-40B4-BE49-F238E27FC236}">
                <a16:creationId xmlns="" xmlns:a16="http://schemas.microsoft.com/office/drawing/2014/main" id="{650CFA56-2B0F-4B06-83AC-80FF8D133FE1}"/>
              </a:ext>
            </a:extLst>
          </p:cNvPr>
          <p:cNvSpPr txBox="1">
            <a:spLocks/>
          </p:cNvSpPr>
          <p:nvPr/>
        </p:nvSpPr>
        <p:spPr>
          <a:xfrm>
            <a:off x="6558943" y="1371092"/>
            <a:ext cx="2277210" cy="14719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O(NC)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O(NC)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274320" lvl="1" indent="0">
              <a:buNone/>
            </a:pPr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pic>
        <p:nvPicPr>
          <p:cNvPr id="6" name="Picture 5" descr="A person smiling for the camera&#10;&#10;Description generated with very high confidence">
            <a:extLst>
              <a:ext uri="{FF2B5EF4-FFF2-40B4-BE49-F238E27FC236}">
                <a16:creationId xmlns="" xmlns:a16="http://schemas.microsoft.com/office/drawing/2014/main" id="{C6882AA5-40A3-45ED-B9B3-4AF3B5624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86" y="1274445"/>
            <a:ext cx="4734744" cy="3333750"/>
          </a:xfrm>
          <a:prstGeom prst="rect">
            <a:avLst/>
          </a:prstGeom>
        </p:spPr>
      </p:pic>
      <p:pic>
        <p:nvPicPr>
          <p:cNvPr id="11" name="Picture 10" descr="A person wearing sunglasses&#10;&#10;Description generated with high confidence">
            <a:extLst>
              <a:ext uri="{FF2B5EF4-FFF2-40B4-BE49-F238E27FC236}">
                <a16:creationId xmlns="" xmlns:a16="http://schemas.microsoft.com/office/drawing/2014/main" id="{AF02D8CA-6516-4A0B-916A-2088647C5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116" y="2974126"/>
            <a:ext cx="4179866" cy="37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1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66927465"/>
              </p:ext>
            </p:extLst>
          </p:nvPr>
        </p:nvGraphicFramePr>
        <p:xfrm>
          <a:off x="457200" y="3916680"/>
          <a:ext cx="8305794" cy="2407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271">
                  <a:extLst>
                    <a:ext uri="{9D8B030D-6E8A-4147-A177-3AD203B41FA5}">
                      <a16:colId xmlns="" xmlns:a16="http://schemas.microsoft.com/office/drawing/2014/main" val="126397113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3416989221"/>
                    </a:ext>
                  </a:extLst>
                </a:gridCol>
                <a:gridCol w="593271">
                  <a:extLst>
                    <a:ext uri="{9D8B030D-6E8A-4147-A177-3AD203B41FA5}">
                      <a16:colId xmlns="" xmlns:a16="http://schemas.microsoft.com/office/drawing/2014/main" val="3073956910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baseline="0" dirty="0">
                          <a:solidFill>
                            <a:srgbClr val="00B0F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580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620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F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4</a:t>
                      </a:r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550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3214937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Reducing Space Complexity</a:t>
            </a:r>
          </a:p>
        </p:txBody>
      </p:sp>
      <p:sp>
        <p:nvSpPr>
          <p:cNvPr id="8" name="Content Placeholder 103"/>
          <p:cNvSpPr txBox="1">
            <a:spLocks/>
          </p:cNvSpPr>
          <p:nvPr/>
        </p:nvSpPr>
        <p:spPr>
          <a:xfrm>
            <a:off x="149351" y="1066799"/>
            <a:ext cx="8689849" cy="2817613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79388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N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C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excludedValue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includedValue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weight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includedValue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values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weight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]]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Memo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max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excludedValue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includedValue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AU" sz="2800" b="1" dirty="0">
              <a:solidFill>
                <a:srgbClr val="FF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r>
              <a:rPr lang="en-AU" sz="2800" b="1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 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Observe that, at each iteration of the outer for loop, algorithm only accesses row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i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 or row (i-1), i.e., Memo[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i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] or Memo[i-1]. Therefore, we only need to maintain two rows (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i-th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> and i-1-th) instead of all N rows.</a:t>
            </a:r>
          </a:p>
          <a:p>
            <a:pPr marL="0" indent="0">
              <a:buNone/>
            </a:pPr>
            <a:r>
              <a:rPr lang="en-AU" sz="2800" b="1" dirty="0">
                <a:solidFill>
                  <a:srgbClr val="FF0000"/>
                </a:solidFill>
                <a:highlight>
                  <a:srgbClr val="FFFFFF"/>
                </a:highlight>
                <a:latin typeface="CMSS10"/>
              </a:rPr>
              <a:t>Note:</a:t>
            </a:r>
            <a:r>
              <a:rPr lang="en-AU" sz="2800" dirty="0">
                <a:highlight>
                  <a:srgbClr val="FFFFFF"/>
                </a:highlight>
                <a:latin typeface="CMSS10"/>
              </a:rPr>
              <a:t> Space saving not possible for top-down dynamic programming</a:t>
            </a:r>
          </a:p>
          <a:p>
            <a:pPr marL="0" indent="0">
              <a:buNone/>
            </a:pP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 defTabSz="179388">
              <a:buNone/>
            </a:pPr>
            <a:endParaRPr lang="en-AU" sz="2600" dirty="0">
              <a:solidFill>
                <a:srgbClr val="00B05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FEEDD15-118C-4AF0-9317-B85C9D9162C5}"/>
              </a:ext>
            </a:extLst>
          </p:cNvPr>
          <p:cNvSpPr txBox="1"/>
          <p:nvPr/>
        </p:nvSpPr>
        <p:spPr>
          <a:xfrm>
            <a:off x="7543800" y="5922472"/>
            <a:ext cx="762000" cy="36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590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9D0F4F52-78A9-4804-B208-275C10BC8687}"/>
              </a:ext>
            </a:extLst>
          </p:cNvPr>
          <p:cNvSpPr txBox="1"/>
          <p:nvPr/>
        </p:nvSpPr>
        <p:spPr>
          <a:xfrm>
            <a:off x="8170233" y="5959856"/>
            <a:ext cx="762000" cy="36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620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="" xmlns:a16="http://schemas.microsoft.com/office/drawing/2014/main" id="{650CFA56-2B0F-4B06-83AC-80FF8D133FE1}"/>
              </a:ext>
            </a:extLst>
          </p:cNvPr>
          <p:cNvSpPr txBox="1">
            <a:spLocks/>
          </p:cNvSpPr>
          <p:nvPr/>
        </p:nvSpPr>
        <p:spPr>
          <a:xfrm>
            <a:off x="6781800" y="1088698"/>
            <a:ext cx="2150433" cy="14259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O(N+C)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4510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 to Dynamic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Coins Change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Unbounded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0/1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Edit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Constructing Optimal Solution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7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Recommended Reading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Unit Notes (Chapter 5)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Weiss “Data Structures and Algorithm Analysis" (Pages 462-466.)</a:t>
            </a:r>
          </a:p>
          <a:p>
            <a:r>
              <a:rPr lang="en-AU" sz="2400" dirty="0">
                <a:solidFill>
                  <a:srgbClr val="00B050"/>
                </a:solidFill>
                <a:latin typeface="CMSS10"/>
              </a:rPr>
              <a:t>Edit Distance Problem: </a:t>
            </a:r>
            <a:r>
              <a:rPr lang="en-AU" sz="2400" dirty="0">
                <a:solidFill>
                  <a:srgbClr val="0000FF"/>
                </a:solidFill>
                <a:latin typeface="txtt"/>
                <a:hlinkClick r:id="rId2"/>
              </a:rPr>
              <a:t>http://www.csse.monash.edu.au/~lloyd/tildeAlgDS/Dynamic/Edit/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r>
              <a:rPr lang="en-AU" sz="2400" dirty="0">
                <a:solidFill>
                  <a:srgbClr val="00B050"/>
                </a:solidFill>
                <a:latin typeface="CMSS10"/>
              </a:rPr>
              <a:t>Dynamic Programming: </a:t>
            </a:r>
            <a:r>
              <a:rPr lang="en-AU" sz="2400" dirty="0">
                <a:solidFill>
                  <a:srgbClr val="0000FF"/>
                </a:solidFill>
                <a:latin typeface="txtt"/>
                <a:hlinkClick r:id="rId3"/>
              </a:rPr>
              <a:t>http://www.csse.monash.edu.au/~lloyd/tildeAlgDS/Dynamic/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r>
              <a:rPr lang="en-AU" sz="2400" dirty="0">
                <a:solidFill>
                  <a:srgbClr val="00B050"/>
                </a:solidFill>
                <a:latin typeface="txtt"/>
              </a:rPr>
              <a:t>Practice: </a:t>
            </a:r>
            <a:r>
              <a:rPr lang="en-AU" sz="2400" dirty="0">
                <a:solidFill>
                  <a:srgbClr val="0000FF"/>
                </a:solidFill>
                <a:latin typeface="txtt"/>
                <a:hlinkClick r:id="rId4"/>
              </a:rPr>
              <a:t>http://www.geeksforgeeks.org/tag/dynamic-programming/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endParaRPr lang="en-AU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55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Edit Distance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>
            <a:normAutofit fontScale="92500" lnSpcReduction="10000"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words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computer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commuter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are very similar, and a change of just one letter,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p </a:t>
            </a:r>
            <a:r>
              <a:rPr lang="en-AU" sz="2400" dirty="0">
                <a:solidFill>
                  <a:srgbClr val="008000"/>
                </a:solidFill>
                <a:latin typeface="txbtt"/>
                <a:sym typeface="Wingdings" panose="05000000000000000000" pitchFamily="2" charset="2"/>
              </a:rPr>
              <a:t>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m,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will change the first word into the second.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word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sport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can be changed into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sort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by the deletion of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p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or equivalently,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sort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can be changed into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sport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by the insertion of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p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'.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Notion of </a:t>
            </a:r>
            <a:r>
              <a:rPr lang="en-AU" sz="2400" dirty="0">
                <a:solidFill>
                  <a:srgbClr val="9400D2"/>
                </a:solidFill>
                <a:latin typeface="CMSSBX10"/>
              </a:rPr>
              <a:t>editing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provides a simple and handy formalisation to compare two strings.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goal is to convert the first string (i.e., sequence) into the second through a series of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edit operations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permitted edit operations are: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AU" sz="1900" dirty="0">
                <a:solidFill>
                  <a:srgbClr val="0000FF"/>
                </a:solidFill>
                <a:latin typeface="CMSSI10"/>
              </a:rPr>
              <a:t>insertion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of a symbol into a sequence.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AU" sz="1900" dirty="0">
                <a:solidFill>
                  <a:srgbClr val="0000FF"/>
                </a:solidFill>
                <a:latin typeface="CMSSI10"/>
              </a:rPr>
              <a:t>deletion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of a symbol from a sequence.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AU" sz="1900" dirty="0">
                <a:solidFill>
                  <a:srgbClr val="0000FF"/>
                </a:solidFill>
                <a:latin typeface="CMSSI10"/>
              </a:rPr>
              <a:t>substitution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or </a:t>
            </a:r>
            <a:r>
              <a:rPr lang="en-AU" sz="1900" dirty="0">
                <a:solidFill>
                  <a:srgbClr val="000000"/>
                </a:solidFill>
                <a:latin typeface="CMSSI10"/>
              </a:rPr>
              <a:t>replacement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of one symbol with another in a sequence.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4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Edit Distance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3333B3"/>
                </a:solidFill>
                <a:latin typeface="CMSS12"/>
              </a:rPr>
              <a:t>Edit distance between two sequences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Edit distance is the </a:t>
            </a:r>
            <a:r>
              <a:rPr lang="en-AU" sz="2000" dirty="0">
                <a:solidFill>
                  <a:srgbClr val="008000"/>
                </a:solidFill>
                <a:latin typeface="CMSSBX10"/>
              </a:rPr>
              <a:t>minimum number of edit operations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required to convert one sequence into another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For example: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Edit distance between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computer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2000" dirty="0">
                <a:solidFill>
                  <a:srgbClr val="008000"/>
                </a:solidFill>
                <a:latin typeface="txbtt"/>
              </a:rPr>
              <a:t>commuter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is 1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Edit distance between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sport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2000" dirty="0">
                <a:solidFill>
                  <a:srgbClr val="008000"/>
                </a:solidFill>
                <a:latin typeface="txbtt"/>
              </a:rPr>
              <a:t>sort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is 1.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Edit distance between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shine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2000" dirty="0">
                <a:solidFill>
                  <a:srgbClr val="008000"/>
                </a:solidFill>
                <a:latin typeface="txbtt"/>
              </a:rPr>
              <a:t>sings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is ?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Edit distance between </a:t>
            </a:r>
            <a:r>
              <a:rPr lang="en-AU" sz="2000" dirty="0" err="1">
                <a:solidFill>
                  <a:srgbClr val="800080"/>
                </a:solidFill>
                <a:latin typeface="txbtt"/>
              </a:rPr>
              <a:t>dnasgivethis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2000" dirty="0" err="1">
                <a:solidFill>
                  <a:srgbClr val="008000"/>
                </a:solidFill>
                <a:latin typeface="txbtt"/>
              </a:rPr>
              <a:t>dentsgnawstrims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is ?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4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Some Applications of Edit Distance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Natural Language Processing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Auto-correction</a:t>
            </a:r>
          </a:p>
          <a:p>
            <a:pPr lvl="1"/>
            <a:r>
              <a:rPr lang="en-AU" sz="1900">
                <a:solidFill>
                  <a:srgbClr val="000000"/>
                </a:solidFill>
                <a:latin typeface="CMSS10"/>
              </a:rPr>
              <a:t>Query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suggestions</a:t>
            </a:r>
          </a:p>
          <a:p>
            <a:r>
              <a:rPr lang="en-AU" sz="2400" dirty="0" err="1">
                <a:solidFill>
                  <a:srgbClr val="000000"/>
                </a:solidFill>
                <a:latin typeface="CMSS10"/>
              </a:rPr>
              <a:t>BioInformatics</a:t>
            </a:r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DNA/Protein sequence alignment</a:t>
            </a:r>
          </a:p>
          <a:p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4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Computing Edit Distance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272957" y="990600"/>
            <a:ext cx="8537448" cy="3225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We want to convert s1 to s2 containing n and m letters, respectively. </a:t>
            </a:r>
          </a:p>
          <a:p>
            <a:pPr marL="0" indent="0">
              <a:buNone/>
            </a:pPr>
            <a:r>
              <a:rPr lang="en-AU" sz="1900" b="1" dirty="0">
                <a:solidFill>
                  <a:srgbClr val="FF0000"/>
                </a:solidFill>
                <a:latin typeface="CMSS10"/>
              </a:rPr>
              <a:t>Assume 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we have computed and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memoized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the optimal solution for all sub-problems (e.g., convert s1[1…n-1] to s1[1…m-1])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FF0000"/>
                </a:solidFill>
                <a:latin typeface="CMSS10"/>
              </a:rPr>
              <a:t>Observations: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B050"/>
                </a:solidFill>
                <a:latin typeface="CMSS10"/>
              </a:rPr>
              <a:t>// n is length of s1 and m is length of s2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If s1[n] == s2[m]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	cost =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(s1[1…n-1],s2[1… m-1])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569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83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" name="Rectangle 5"/>
          <p:cNvSpPr/>
          <p:nvPr/>
        </p:nvSpPr>
        <p:spPr>
          <a:xfrm>
            <a:off x="36879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3081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" name="Rectangle 8"/>
          <p:cNvSpPr/>
          <p:nvPr/>
        </p:nvSpPr>
        <p:spPr>
          <a:xfrm>
            <a:off x="5562600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65696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783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879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13081" y="52521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53000" y="52521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5000" y="4648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05400" y="5638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22281" y="42158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6400" y="51302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3000" y="46482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 - 1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29725" y="56388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 - 1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8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25" grpId="0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Computing Edit Distance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272957" y="990600"/>
            <a:ext cx="8537448" cy="3225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We want to convert s1 to s2. Suppose we have computed and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memoized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the optimal solution for all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subproblems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>
                <a:solidFill>
                  <a:srgbClr val="FF0000"/>
                </a:solidFill>
                <a:latin typeface="CMSS10"/>
              </a:rPr>
              <a:t>Observations: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B050"/>
                </a:solidFill>
                <a:latin typeface="CMSS10"/>
              </a:rPr>
              <a:t>// n is length of s1 and m is length of s2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if optimal solution is </a:t>
            </a:r>
            <a:r>
              <a:rPr lang="en-AU" sz="1900" dirty="0">
                <a:solidFill>
                  <a:srgbClr val="C00000"/>
                </a:solidFill>
                <a:latin typeface="CMSS10"/>
              </a:rPr>
              <a:t>substituting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s1[n] with s2[m]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	cost = 1 +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(s1[1…n-1],s2[1…m-1])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569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83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36879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3081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65696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783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879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13081" y="52521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4648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19600" y="5638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22281" y="42158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6400" y="51302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39352" y="43558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04675" y="46482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 - 1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1400" y="56388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 - 1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5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18" grpId="0"/>
      <p:bldP spid="23" grpId="0" animBg="1"/>
      <p:bldP spid="24" grpId="0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Computing Edit Distance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272957" y="990600"/>
            <a:ext cx="8537448" cy="3225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We want to convert s1 to s2. Suppose we have computed and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memoized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the optimal solution for all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subproblems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>
                <a:solidFill>
                  <a:srgbClr val="FF0000"/>
                </a:solidFill>
                <a:latin typeface="CMSS10"/>
              </a:rPr>
              <a:t>Observations: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B050"/>
                </a:solidFill>
                <a:latin typeface="CMSS10"/>
              </a:rPr>
              <a:t>// n is length of s1 and m is length of s2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if optimal solution is </a:t>
            </a:r>
            <a:r>
              <a:rPr lang="en-AU" sz="1900" dirty="0">
                <a:solidFill>
                  <a:srgbClr val="C00000"/>
                </a:solidFill>
                <a:latin typeface="CMSS10"/>
              </a:rPr>
              <a:t>adding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s2[m] in s1 after s1[n]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	cost = 1 +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(s1[1…n],s2[1…m-1])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569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83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430245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65696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783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879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13081" y="52521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80172" y="471198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19600" y="5638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22281" y="42158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6400" y="51302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1400" y="56388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 - 1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71248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Computing Edit Distance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272957" y="990600"/>
            <a:ext cx="8537448" cy="3225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We want to convert s1 to s2. Suppose we have computed and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memoized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the optimal solution for all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subproblems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>
                <a:solidFill>
                  <a:srgbClr val="FF0000"/>
                </a:solidFill>
                <a:latin typeface="CMSS10"/>
              </a:rPr>
              <a:t>Observations: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B050"/>
                </a:solidFill>
                <a:latin typeface="CMSS10"/>
              </a:rPr>
              <a:t>// n is length of s1 and m is length of s2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if optimal solution is </a:t>
            </a:r>
            <a:r>
              <a:rPr lang="en-AU" sz="1900" dirty="0">
                <a:solidFill>
                  <a:srgbClr val="C00000"/>
                </a:solidFill>
                <a:latin typeface="CMSS10"/>
              </a:rPr>
              <a:t>removing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s1[n]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 		cost = 1 +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(s1[1…n-1],s2[1…m])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569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83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" name="Rectangle 5"/>
          <p:cNvSpPr/>
          <p:nvPr/>
        </p:nvSpPr>
        <p:spPr>
          <a:xfrm>
            <a:off x="430245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65696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783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879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471198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0" y="5638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22281" y="42158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6400" y="51302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84245" y="47360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 - 1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71248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Computing Edit Distance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272957" y="990601"/>
            <a:ext cx="8537448" cy="304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We want to convert s1 to s2. Suppose we have computed and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memoized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the optimal solution for all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subproblems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900" dirty="0">
                <a:solidFill>
                  <a:srgbClr val="FF0000"/>
                </a:solidFill>
                <a:latin typeface="CMSS10"/>
              </a:rPr>
              <a:t>Summary of all observations: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B050"/>
                </a:solidFill>
                <a:latin typeface="CMSS10"/>
              </a:rPr>
              <a:t>// n is length of s1 and m is length of s2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If s1[n] == s2[m]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cost =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(s1[1…n-1],s2[1… m-1])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Else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if </a:t>
            </a:r>
            <a:r>
              <a:rPr lang="en-AU" sz="1900" dirty="0">
                <a:solidFill>
                  <a:srgbClr val="C00000"/>
                </a:solidFill>
                <a:latin typeface="CMSS10"/>
              </a:rPr>
              <a:t>substituting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s1[n] with s2[m]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	cost = 1 +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(s1[1…n-1],s2[1…m-1])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if </a:t>
            </a:r>
            <a:r>
              <a:rPr lang="en-AU" sz="1900" dirty="0">
                <a:solidFill>
                  <a:srgbClr val="C00000"/>
                </a:solidFill>
                <a:latin typeface="CMSS10"/>
              </a:rPr>
              <a:t>adding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s2[m] in s1 after s1[n]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	cost = 1 +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(s1[1…n],s2[1…m-1])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if </a:t>
            </a:r>
            <a:r>
              <a:rPr lang="en-AU" sz="1900" dirty="0">
                <a:solidFill>
                  <a:srgbClr val="C00000"/>
                </a:solidFill>
                <a:latin typeface="CMSS10"/>
              </a:rPr>
              <a:t>removing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s1[n]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000000"/>
                </a:solidFill>
                <a:latin typeface="CMSS10"/>
              </a:rPr>
              <a:t>		cost = 1 +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(s1[1…n-1],s2[1…m])</a:t>
            </a:r>
          </a:p>
          <a:p>
            <a:pPr marL="0" indent="0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65696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83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" name="Rectangle 5"/>
          <p:cNvSpPr/>
          <p:nvPr/>
        </p:nvSpPr>
        <p:spPr>
          <a:xfrm>
            <a:off x="3687919" y="4343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3081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43377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65696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783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87919" y="52578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13081" y="52521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53000" y="52521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05400" y="4648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05400" y="5638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22281" y="42158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6400" y="51302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s2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5257800" y="2667000"/>
            <a:ext cx="457200" cy="1295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5638800" y="2304111"/>
            <a:ext cx="3425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Just take the minimum cost.</a:t>
            </a:r>
          </a:p>
          <a:p>
            <a:r>
              <a:rPr lang="en-AU" dirty="0"/>
              <a:t>cost = 1 + </a:t>
            </a:r>
          </a:p>
          <a:p>
            <a:r>
              <a:rPr lang="en-AU" dirty="0">
                <a:solidFill>
                  <a:srgbClr val="FF0000"/>
                </a:solidFill>
              </a:rPr>
              <a:t>Min (</a:t>
            </a:r>
            <a:r>
              <a:rPr lang="en-AU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dirty="0">
                <a:solidFill>
                  <a:srgbClr val="000000"/>
                </a:solidFill>
                <a:latin typeface="CMSS10"/>
              </a:rPr>
              <a:t>(s1[1…n-1],s2[1…m-1]),</a:t>
            </a:r>
          </a:p>
          <a:p>
            <a:r>
              <a:rPr lang="en-AU" dirty="0">
                <a:solidFill>
                  <a:srgbClr val="000000"/>
                </a:solidFill>
                <a:latin typeface="CMSS10"/>
              </a:rPr>
              <a:t>       </a:t>
            </a:r>
            <a:r>
              <a:rPr lang="en-AU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dirty="0">
                <a:solidFill>
                  <a:srgbClr val="000000"/>
                </a:solidFill>
                <a:latin typeface="CMSS10"/>
              </a:rPr>
              <a:t>(s1[1…n],s2[1…m-1])</a:t>
            </a:r>
          </a:p>
          <a:p>
            <a:r>
              <a:rPr lang="en-AU" dirty="0">
                <a:solidFill>
                  <a:srgbClr val="000000"/>
                </a:solidFill>
                <a:latin typeface="CMSS10"/>
              </a:rPr>
              <a:t>       </a:t>
            </a:r>
            <a:r>
              <a:rPr lang="en-AU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dirty="0">
                <a:solidFill>
                  <a:srgbClr val="000000"/>
                </a:solidFill>
                <a:latin typeface="CMSS10"/>
              </a:rPr>
              <a:t>(s1[1…n-1],s2[1…m])</a:t>
            </a:r>
          </a:p>
          <a:p>
            <a:r>
              <a:rPr lang="en-AU" dirty="0">
                <a:solidFill>
                  <a:srgbClr val="000000"/>
                </a:solidFill>
                <a:latin typeface="CMSS10"/>
              </a:rPr>
              <a:t>        </a:t>
            </a:r>
            <a:r>
              <a:rPr lang="en-AU" dirty="0">
                <a:solidFill>
                  <a:srgbClr val="FF0000"/>
                </a:solidFill>
                <a:latin typeface="CMSS10"/>
              </a:rPr>
              <a:t>)</a:t>
            </a:r>
          </a:p>
          <a:p>
            <a:r>
              <a:rPr lang="en-AU" dirty="0"/>
              <a:t>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6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Computing Edit Distance</a:t>
            </a:r>
          </a:p>
        </p:txBody>
      </p:sp>
      <p:sp>
        <p:nvSpPr>
          <p:cNvPr id="6" name="Content Placeholder 103"/>
          <p:cNvSpPr txBox="1">
            <a:spLocks/>
          </p:cNvSpPr>
          <p:nvPr/>
        </p:nvSpPr>
        <p:spPr>
          <a:xfrm>
            <a:off x="272956" y="990601"/>
            <a:ext cx="8563195" cy="2303463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00B050"/>
                </a:solidFill>
                <a:latin typeface="CMSS10"/>
              </a:rPr>
              <a:t>// Fill Memo[ ] [ ] using the observations</a:t>
            </a:r>
          </a:p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If s1[n] == s2[m]</a:t>
            </a:r>
          </a:p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	cost =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(s1[1…n-1],s2[1… m-1])</a:t>
            </a:r>
          </a:p>
          <a:p>
            <a:pPr marL="0" indent="0">
              <a:buFont typeface="Wingdings 2"/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Else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	</a:t>
            </a:r>
            <a:r>
              <a:rPr lang="en-AU" sz="1800" dirty="0"/>
              <a:t>cost = 1 + </a:t>
            </a:r>
            <a:r>
              <a:rPr lang="en-AU" sz="1800" dirty="0">
                <a:solidFill>
                  <a:srgbClr val="FF0000"/>
                </a:solidFill>
              </a:rPr>
              <a:t>      Min (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(s1[1…n-1],s2[1…m-1]),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		      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(s1[1…n],s2[1…m-1]),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		      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(s1[1…n-1],s2[1…m]) </a:t>
            </a:r>
            <a:r>
              <a:rPr lang="en-AU" sz="1800" dirty="0">
                <a:solidFill>
                  <a:srgbClr val="FF0000"/>
                </a:solidFill>
                <a:latin typeface="CMSS10"/>
              </a:rPr>
              <a:t>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50"/>
                </a:solidFill>
                <a:latin typeface="CMSS10"/>
              </a:rPr>
              <a:t>//After filling the Memo, return Memo[n][m] (the value of last cell which is the edit distance)</a:t>
            </a:r>
          </a:p>
          <a:p>
            <a:pPr marL="0" indent="0">
              <a:buFont typeface="Wingdings 2"/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163" name="AutoShape 121"/>
          <p:cNvSpPr>
            <a:spLocks noChangeAspect="1" noChangeArrowheads="1" noTextEdit="1"/>
          </p:cNvSpPr>
          <p:nvPr/>
        </p:nvSpPr>
        <p:spPr bwMode="auto">
          <a:xfrm>
            <a:off x="319088" y="3581400"/>
            <a:ext cx="8504237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64" name="Rectangle 123"/>
          <p:cNvSpPr>
            <a:spLocks noChangeArrowheads="1"/>
          </p:cNvSpPr>
          <p:nvPr/>
        </p:nvSpPr>
        <p:spPr bwMode="auto">
          <a:xfrm>
            <a:off x="319088" y="36036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65" name="Rectangle 124"/>
          <p:cNvSpPr>
            <a:spLocks noChangeArrowheads="1"/>
          </p:cNvSpPr>
          <p:nvPr/>
        </p:nvSpPr>
        <p:spPr bwMode="auto">
          <a:xfrm>
            <a:off x="1533525" y="36036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66" name="Rectangle 125"/>
          <p:cNvSpPr>
            <a:spLocks noChangeArrowheads="1"/>
          </p:cNvSpPr>
          <p:nvPr/>
        </p:nvSpPr>
        <p:spPr bwMode="auto">
          <a:xfrm>
            <a:off x="2747963" y="3603625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67" name="Rectangle 126"/>
          <p:cNvSpPr>
            <a:spLocks noChangeArrowheads="1"/>
          </p:cNvSpPr>
          <p:nvPr/>
        </p:nvSpPr>
        <p:spPr bwMode="auto">
          <a:xfrm>
            <a:off x="3963988" y="36036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68" name="Rectangle 127"/>
          <p:cNvSpPr>
            <a:spLocks noChangeArrowheads="1"/>
          </p:cNvSpPr>
          <p:nvPr/>
        </p:nvSpPr>
        <p:spPr bwMode="auto">
          <a:xfrm>
            <a:off x="5178425" y="36036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69" name="Rectangle 128"/>
          <p:cNvSpPr>
            <a:spLocks noChangeArrowheads="1"/>
          </p:cNvSpPr>
          <p:nvPr/>
        </p:nvSpPr>
        <p:spPr bwMode="auto">
          <a:xfrm>
            <a:off x="6392863" y="3603625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0" name="Rectangle 129"/>
          <p:cNvSpPr>
            <a:spLocks noChangeArrowheads="1"/>
          </p:cNvSpPr>
          <p:nvPr/>
        </p:nvSpPr>
        <p:spPr bwMode="auto">
          <a:xfrm>
            <a:off x="7608888" y="36036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1" name="Rectangle 130"/>
          <p:cNvSpPr>
            <a:spLocks noChangeArrowheads="1"/>
          </p:cNvSpPr>
          <p:nvPr/>
        </p:nvSpPr>
        <p:spPr bwMode="auto">
          <a:xfrm>
            <a:off x="319088" y="39751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2" name="Rectangle 131"/>
          <p:cNvSpPr>
            <a:spLocks noChangeArrowheads="1"/>
          </p:cNvSpPr>
          <p:nvPr/>
        </p:nvSpPr>
        <p:spPr bwMode="auto">
          <a:xfrm>
            <a:off x="1533525" y="39751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3" name="Rectangle 132"/>
          <p:cNvSpPr>
            <a:spLocks noChangeArrowheads="1"/>
          </p:cNvSpPr>
          <p:nvPr/>
        </p:nvSpPr>
        <p:spPr bwMode="auto">
          <a:xfrm>
            <a:off x="2747963" y="3975100"/>
            <a:ext cx="1216025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4" name="Rectangle 133"/>
          <p:cNvSpPr>
            <a:spLocks noChangeArrowheads="1"/>
          </p:cNvSpPr>
          <p:nvPr/>
        </p:nvSpPr>
        <p:spPr bwMode="auto">
          <a:xfrm>
            <a:off x="3963988" y="39751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5" name="Rectangle 134"/>
          <p:cNvSpPr>
            <a:spLocks noChangeArrowheads="1"/>
          </p:cNvSpPr>
          <p:nvPr/>
        </p:nvSpPr>
        <p:spPr bwMode="auto">
          <a:xfrm>
            <a:off x="5178425" y="39751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6" name="Rectangle 135"/>
          <p:cNvSpPr>
            <a:spLocks noChangeArrowheads="1"/>
          </p:cNvSpPr>
          <p:nvPr/>
        </p:nvSpPr>
        <p:spPr bwMode="auto">
          <a:xfrm>
            <a:off x="6392863" y="3975100"/>
            <a:ext cx="1216025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7" name="Rectangle 136"/>
          <p:cNvSpPr>
            <a:spLocks noChangeArrowheads="1"/>
          </p:cNvSpPr>
          <p:nvPr/>
        </p:nvSpPr>
        <p:spPr bwMode="auto">
          <a:xfrm>
            <a:off x="7608888" y="39751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8" name="Rectangle 137"/>
          <p:cNvSpPr>
            <a:spLocks noChangeArrowheads="1"/>
          </p:cNvSpPr>
          <p:nvPr/>
        </p:nvSpPr>
        <p:spPr bwMode="auto">
          <a:xfrm>
            <a:off x="319088" y="4344988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79" name="Rectangle 138"/>
          <p:cNvSpPr>
            <a:spLocks noChangeArrowheads="1"/>
          </p:cNvSpPr>
          <p:nvPr/>
        </p:nvSpPr>
        <p:spPr bwMode="auto">
          <a:xfrm>
            <a:off x="1533525" y="4344988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0" name="Rectangle 139"/>
          <p:cNvSpPr>
            <a:spLocks noChangeArrowheads="1"/>
          </p:cNvSpPr>
          <p:nvPr/>
        </p:nvSpPr>
        <p:spPr bwMode="auto">
          <a:xfrm>
            <a:off x="2747963" y="4344988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1" name="Rectangle 140"/>
          <p:cNvSpPr>
            <a:spLocks noChangeArrowheads="1"/>
          </p:cNvSpPr>
          <p:nvPr/>
        </p:nvSpPr>
        <p:spPr bwMode="auto">
          <a:xfrm>
            <a:off x="3963988" y="4344988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2" name="Rectangle 141"/>
          <p:cNvSpPr>
            <a:spLocks noChangeArrowheads="1"/>
          </p:cNvSpPr>
          <p:nvPr/>
        </p:nvSpPr>
        <p:spPr bwMode="auto">
          <a:xfrm>
            <a:off x="5178425" y="4344988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3" name="Rectangle 142"/>
          <p:cNvSpPr>
            <a:spLocks noChangeArrowheads="1"/>
          </p:cNvSpPr>
          <p:nvPr/>
        </p:nvSpPr>
        <p:spPr bwMode="auto">
          <a:xfrm>
            <a:off x="6392863" y="4344988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4" name="Rectangle 143"/>
          <p:cNvSpPr>
            <a:spLocks noChangeArrowheads="1"/>
          </p:cNvSpPr>
          <p:nvPr/>
        </p:nvSpPr>
        <p:spPr bwMode="auto">
          <a:xfrm>
            <a:off x="7608888" y="4344988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5" name="Rectangle 144"/>
          <p:cNvSpPr>
            <a:spLocks noChangeArrowheads="1"/>
          </p:cNvSpPr>
          <p:nvPr/>
        </p:nvSpPr>
        <p:spPr bwMode="auto">
          <a:xfrm>
            <a:off x="319088" y="4716463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6" name="Rectangle 145"/>
          <p:cNvSpPr>
            <a:spLocks noChangeArrowheads="1"/>
          </p:cNvSpPr>
          <p:nvPr/>
        </p:nvSpPr>
        <p:spPr bwMode="auto">
          <a:xfrm>
            <a:off x="1533525" y="4716463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7" name="Rectangle 146"/>
          <p:cNvSpPr>
            <a:spLocks noChangeArrowheads="1"/>
          </p:cNvSpPr>
          <p:nvPr/>
        </p:nvSpPr>
        <p:spPr bwMode="auto">
          <a:xfrm>
            <a:off x="2747963" y="4716463"/>
            <a:ext cx="1216025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8" name="Rectangle 147"/>
          <p:cNvSpPr>
            <a:spLocks noChangeArrowheads="1"/>
          </p:cNvSpPr>
          <p:nvPr/>
        </p:nvSpPr>
        <p:spPr bwMode="auto">
          <a:xfrm>
            <a:off x="3963988" y="4716463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89" name="Rectangle 148"/>
          <p:cNvSpPr>
            <a:spLocks noChangeArrowheads="1"/>
          </p:cNvSpPr>
          <p:nvPr/>
        </p:nvSpPr>
        <p:spPr bwMode="auto">
          <a:xfrm>
            <a:off x="5178425" y="4716463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0" name="Rectangle 149"/>
          <p:cNvSpPr>
            <a:spLocks noChangeArrowheads="1"/>
          </p:cNvSpPr>
          <p:nvPr/>
        </p:nvSpPr>
        <p:spPr bwMode="auto">
          <a:xfrm>
            <a:off x="6392863" y="4716463"/>
            <a:ext cx="1216025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2" name="Rectangle 150"/>
          <p:cNvSpPr>
            <a:spLocks noChangeArrowheads="1"/>
          </p:cNvSpPr>
          <p:nvPr/>
        </p:nvSpPr>
        <p:spPr bwMode="auto">
          <a:xfrm>
            <a:off x="7608888" y="4716463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3" name="Rectangle 151"/>
          <p:cNvSpPr>
            <a:spLocks noChangeArrowheads="1"/>
          </p:cNvSpPr>
          <p:nvPr/>
        </p:nvSpPr>
        <p:spPr bwMode="auto">
          <a:xfrm>
            <a:off x="319088" y="5086350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4" name="Rectangle 152"/>
          <p:cNvSpPr>
            <a:spLocks noChangeArrowheads="1"/>
          </p:cNvSpPr>
          <p:nvPr/>
        </p:nvSpPr>
        <p:spPr bwMode="auto">
          <a:xfrm>
            <a:off x="1533525" y="5086350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5" name="Rectangle 153"/>
          <p:cNvSpPr>
            <a:spLocks noChangeArrowheads="1"/>
          </p:cNvSpPr>
          <p:nvPr/>
        </p:nvSpPr>
        <p:spPr bwMode="auto">
          <a:xfrm>
            <a:off x="2747963" y="5086350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6" name="Rectangle 154"/>
          <p:cNvSpPr>
            <a:spLocks noChangeArrowheads="1"/>
          </p:cNvSpPr>
          <p:nvPr/>
        </p:nvSpPr>
        <p:spPr bwMode="auto">
          <a:xfrm>
            <a:off x="3963988" y="5086350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7" name="Rectangle 155"/>
          <p:cNvSpPr>
            <a:spLocks noChangeArrowheads="1"/>
          </p:cNvSpPr>
          <p:nvPr/>
        </p:nvSpPr>
        <p:spPr bwMode="auto">
          <a:xfrm>
            <a:off x="5178425" y="5086350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8" name="Rectangle 156"/>
          <p:cNvSpPr>
            <a:spLocks noChangeArrowheads="1"/>
          </p:cNvSpPr>
          <p:nvPr/>
        </p:nvSpPr>
        <p:spPr bwMode="auto">
          <a:xfrm>
            <a:off x="6392863" y="5086350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99" name="Rectangle 157"/>
          <p:cNvSpPr>
            <a:spLocks noChangeArrowheads="1"/>
          </p:cNvSpPr>
          <p:nvPr/>
        </p:nvSpPr>
        <p:spPr bwMode="auto">
          <a:xfrm>
            <a:off x="7608888" y="5086350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0" name="Rectangle 158"/>
          <p:cNvSpPr>
            <a:spLocks noChangeArrowheads="1"/>
          </p:cNvSpPr>
          <p:nvPr/>
        </p:nvSpPr>
        <p:spPr bwMode="auto">
          <a:xfrm>
            <a:off x="319088" y="54578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1" name="Rectangle 159"/>
          <p:cNvSpPr>
            <a:spLocks noChangeArrowheads="1"/>
          </p:cNvSpPr>
          <p:nvPr/>
        </p:nvSpPr>
        <p:spPr bwMode="auto">
          <a:xfrm>
            <a:off x="1533525" y="54578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2" name="Rectangle 160"/>
          <p:cNvSpPr>
            <a:spLocks noChangeArrowheads="1"/>
          </p:cNvSpPr>
          <p:nvPr/>
        </p:nvSpPr>
        <p:spPr bwMode="auto">
          <a:xfrm>
            <a:off x="2747963" y="5457825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3" name="Rectangle 161"/>
          <p:cNvSpPr>
            <a:spLocks noChangeArrowheads="1"/>
          </p:cNvSpPr>
          <p:nvPr/>
        </p:nvSpPr>
        <p:spPr bwMode="auto">
          <a:xfrm>
            <a:off x="3963988" y="54578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4" name="Rectangle 162"/>
          <p:cNvSpPr>
            <a:spLocks noChangeArrowheads="1"/>
          </p:cNvSpPr>
          <p:nvPr/>
        </p:nvSpPr>
        <p:spPr bwMode="auto">
          <a:xfrm>
            <a:off x="5178425" y="54578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5" name="Rectangle 163"/>
          <p:cNvSpPr>
            <a:spLocks noChangeArrowheads="1"/>
          </p:cNvSpPr>
          <p:nvPr/>
        </p:nvSpPr>
        <p:spPr bwMode="auto">
          <a:xfrm>
            <a:off x="6392863" y="5457825"/>
            <a:ext cx="1216025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6" name="Rectangle 164"/>
          <p:cNvSpPr>
            <a:spLocks noChangeArrowheads="1"/>
          </p:cNvSpPr>
          <p:nvPr/>
        </p:nvSpPr>
        <p:spPr bwMode="auto">
          <a:xfrm>
            <a:off x="7608888" y="5457825"/>
            <a:ext cx="1214437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7" name="Rectangle 165"/>
          <p:cNvSpPr>
            <a:spLocks noChangeArrowheads="1"/>
          </p:cNvSpPr>
          <p:nvPr/>
        </p:nvSpPr>
        <p:spPr bwMode="auto">
          <a:xfrm>
            <a:off x="319088" y="58293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8" name="Rectangle 166"/>
          <p:cNvSpPr>
            <a:spLocks noChangeArrowheads="1"/>
          </p:cNvSpPr>
          <p:nvPr/>
        </p:nvSpPr>
        <p:spPr bwMode="auto">
          <a:xfrm>
            <a:off x="1533525" y="58293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09" name="Rectangle 167"/>
          <p:cNvSpPr>
            <a:spLocks noChangeArrowheads="1"/>
          </p:cNvSpPr>
          <p:nvPr/>
        </p:nvSpPr>
        <p:spPr bwMode="auto">
          <a:xfrm>
            <a:off x="2747963" y="5829300"/>
            <a:ext cx="1216025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0" name="Rectangle 168"/>
          <p:cNvSpPr>
            <a:spLocks noChangeArrowheads="1"/>
          </p:cNvSpPr>
          <p:nvPr/>
        </p:nvSpPr>
        <p:spPr bwMode="auto">
          <a:xfrm>
            <a:off x="3963988" y="58293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1" name="Rectangle 169"/>
          <p:cNvSpPr>
            <a:spLocks noChangeArrowheads="1"/>
          </p:cNvSpPr>
          <p:nvPr/>
        </p:nvSpPr>
        <p:spPr bwMode="auto">
          <a:xfrm>
            <a:off x="5178425" y="58293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2" name="Rectangle 170"/>
          <p:cNvSpPr>
            <a:spLocks noChangeArrowheads="1"/>
          </p:cNvSpPr>
          <p:nvPr/>
        </p:nvSpPr>
        <p:spPr bwMode="auto">
          <a:xfrm>
            <a:off x="6392863" y="5829300"/>
            <a:ext cx="1216025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3" name="Rectangle 171"/>
          <p:cNvSpPr>
            <a:spLocks noChangeArrowheads="1"/>
          </p:cNvSpPr>
          <p:nvPr/>
        </p:nvSpPr>
        <p:spPr bwMode="auto">
          <a:xfrm>
            <a:off x="7608888" y="5829300"/>
            <a:ext cx="1214437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4" name="Line 172"/>
          <p:cNvSpPr>
            <a:spLocks noChangeShapeType="1"/>
          </p:cNvSpPr>
          <p:nvPr/>
        </p:nvSpPr>
        <p:spPr bwMode="auto">
          <a:xfrm>
            <a:off x="1533525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5" name="Line 173"/>
          <p:cNvSpPr>
            <a:spLocks noChangeShapeType="1"/>
          </p:cNvSpPr>
          <p:nvPr/>
        </p:nvSpPr>
        <p:spPr bwMode="auto">
          <a:xfrm>
            <a:off x="2747963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6" name="Line 174"/>
          <p:cNvSpPr>
            <a:spLocks noChangeShapeType="1"/>
          </p:cNvSpPr>
          <p:nvPr/>
        </p:nvSpPr>
        <p:spPr bwMode="auto">
          <a:xfrm>
            <a:off x="3963988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7" name="Line 175"/>
          <p:cNvSpPr>
            <a:spLocks noChangeShapeType="1"/>
          </p:cNvSpPr>
          <p:nvPr/>
        </p:nvSpPr>
        <p:spPr bwMode="auto">
          <a:xfrm>
            <a:off x="5178425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8" name="Line 176"/>
          <p:cNvSpPr>
            <a:spLocks noChangeShapeType="1"/>
          </p:cNvSpPr>
          <p:nvPr/>
        </p:nvSpPr>
        <p:spPr bwMode="auto">
          <a:xfrm>
            <a:off x="6392863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19" name="Line 177"/>
          <p:cNvSpPr>
            <a:spLocks noChangeShapeType="1"/>
          </p:cNvSpPr>
          <p:nvPr/>
        </p:nvSpPr>
        <p:spPr bwMode="auto">
          <a:xfrm>
            <a:off x="7608888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0" name="Line 178"/>
          <p:cNvSpPr>
            <a:spLocks noChangeShapeType="1"/>
          </p:cNvSpPr>
          <p:nvPr/>
        </p:nvSpPr>
        <p:spPr bwMode="auto">
          <a:xfrm>
            <a:off x="312738" y="3975100"/>
            <a:ext cx="8516937" cy="0"/>
          </a:xfrm>
          <a:prstGeom prst="line">
            <a:avLst/>
          </a:prstGeom>
          <a:noFill/>
          <a:ln w="254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1" name="Line 179"/>
          <p:cNvSpPr>
            <a:spLocks noChangeShapeType="1"/>
          </p:cNvSpPr>
          <p:nvPr/>
        </p:nvSpPr>
        <p:spPr bwMode="auto">
          <a:xfrm>
            <a:off x="312738" y="4344988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2" name="Line 180"/>
          <p:cNvSpPr>
            <a:spLocks noChangeShapeType="1"/>
          </p:cNvSpPr>
          <p:nvPr/>
        </p:nvSpPr>
        <p:spPr bwMode="auto">
          <a:xfrm>
            <a:off x="312738" y="4716463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3" name="Line 181"/>
          <p:cNvSpPr>
            <a:spLocks noChangeShapeType="1"/>
          </p:cNvSpPr>
          <p:nvPr/>
        </p:nvSpPr>
        <p:spPr bwMode="auto">
          <a:xfrm>
            <a:off x="312738" y="5086350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4" name="Line 182"/>
          <p:cNvSpPr>
            <a:spLocks noChangeShapeType="1"/>
          </p:cNvSpPr>
          <p:nvPr/>
        </p:nvSpPr>
        <p:spPr bwMode="auto">
          <a:xfrm>
            <a:off x="312738" y="5457825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5" name="Line 183"/>
          <p:cNvSpPr>
            <a:spLocks noChangeShapeType="1"/>
          </p:cNvSpPr>
          <p:nvPr/>
        </p:nvSpPr>
        <p:spPr bwMode="auto">
          <a:xfrm>
            <a:off x="312738" y="5829300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6" name="Line 184"/>
          <p:cNvSpPr>
            <a:spLocks noChangeShapeType="1"/>
          </p:cNvSpPr>
          <p:nvPr/>
        </p:nvSpPr>
        <p:spPr bwMode="auto">
          <a:xfrm>
            <a:off x="319088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7" name="Line 185"/>
          <p:cNvSpPr>
            <a:spLocks noChangeShapeType="1"/>
          </p:cNvSpPr>
          <p:nvPr/>
        </p:nvSpPr>
        <p:spPr bwMode="auto">
          <a:xfrm>
            <a:off x="8823325" y="3597275"/>
            <a:ext cx="0" cy="2608263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8" name="Line 186"/>
          <p:cNvSpPr>
            <a:spLocks noChangeShapeType="1"/>
          </p:cNvSpPr>
          <p:nvPr/>
        </p:nvSpPr>
        <p:spPr bwMode="auto">
          <a:xfrm>
            <a:off x="312738" y="3603625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29" name="Line 187"/>
          <p:cNvSpPr>
            <a:spLocks noChangeShapeType="1"/>
          </p:cNvSpPr>
          <p:nvPr/>
        </p:nvSpPr>
        <p:spPr bwMode="auto">
          <a:xfrm>
            <a:off x="312738" y="6199188"/>
            <a:ext cx="8516937" cy="0"/>
          </a:xfrm>
          <a:prstGeom prst="line">
            <a:avLst/>
          </a:prstGeom>
          <a:noFill/>
          <a:ln w="12700" cap="flat">
            <a:solidFill>
              <a:srgbClr val="7A7A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230" name="Rectangle 188"/>
          <p:cNvSpPr>
            <a:spLocks noChangeArrowheads="1"/>
          </p:cNvSpPr>
          <p:nvPr/>
        </p:nvSpPr>
        <p:spPr bwMode="auto">
          <a:xfrm>
            <a:off x="2046288" y="3657600"/>
            <a:ext cx="1891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FF0000"/>
                </a:solidFill>
              </a:rPr>
              <a:t>Φ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1" name="Rectangle 189"/>
          <p:cNvSpPr>
            <a:spLocks noChangeArrowheads="1"/>
          </p:cNvSpPr>
          <p:nvPr/>
        </p:nvSpPr>
        <p:spPr bwMode="auto">
          <a:xfrm>
            <a:off x="3279775" y="3657600"/>
            <a:ext cx="2619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2" name="Rectangle 190"/>
          <p:cNvSpPr>
            <a:spLocks noChangeArrowheads="1"/>
          </p:cNvSpPr>
          <p:nvPr/>
        </p:nvSpPr>
        <p:spPr bwMode="auto">
          <a:xfrm>
            <a:off x="4487863" y="3657600"/>
            <a:ext cx="2730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3" name="Rectangle 191"/>
          <p:cNvSpPr>
            <a:spLocks noChangeArrowheads="1"/>
          </p:cNvSpPr>
          <p:nvPr/>
        </p:nvSpPr>
        <p:spPr bwMode="auto">
          <a:xfrm>
            <a:off x="5753100" y="3657600"/>
            <a:ext cx="1730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4" name="Rectangle 192"/>
          <p:cNvSpPr>
            <a:spLocks noChangeArrowheads="1"/>
          </p:cNvSpPr>
          <p:nvPr/>
        </p:nvSpPr>
        <p:spPr bwMode="auto">
          <a:xfrm>
            <a:off x="6918325" y="3657600"/>
            <a:ext cx="2746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5" name="Rectangle 193"/>
          <p:cNvSpPr>
            <a:spLocks noChangeArrowheads="1"/>
          </p:cNvSpPr>
          <p:nvPr/>
        </p:nvSpPr>
        <p:spPr bwMode="auto">
          <a:xfrm>
            <a:off x="8139113" y="3657600"/>
            <a:ext cx="2619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6" name="Rectangle 194"/>
          <p:cNvSpPr>
            <a:spLocks noChangeArrowheads="1"/>
          </p:cNvSpPr>
          <p:nvPr/>
        </p:nvSpPr>
        <p:spPr bwMode="auto">
          <a:xfrm>
            <a:off x="831850" y="4030663"/>
            <a:ext cx="1891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FF0000"/>
                </a:solidFill>
              </a:rPr>
              <a:t>Φ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7" name="Rectangle 195"/>
          <p:cNvSpPr>
            <a:spLocks noChangeArrowheads="1"/>
          </p:cNvSpPr>
          <p:nvPr/>
        </p:nvSpPr>
        <p:spPr bwMode="auto">
          <a:xfrm>
            <a:off x="2078038" y="40401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8" name="Rectangle 196"/>
          <p:cNvSpPr>
            <a:spLocks noChangeArrowheads="1"/>
          </p:cNvSpPr>
          <p:nvPr/>
        </p:nvSpPr>
        <p:spPr bwMode="auto">
          <a:xfrm>
            <a:off x="3292475" y="40401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39" name="Rectangle 197"/>
          <p:cNvSpPr>
            <a:spLocks noChangeArrowheads="1"/>
          </p:cNvSpPr>
          <p:nvPr/>
        </p:nvSpPr>
        <p:spPr bwMode="auto">
          <a:xfrm>
            <a:off x="4508500" y="40401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0" name="Rectangle 198"/>
          <p:cNvSpPr>
            <a:spLocks noChangeArrowheads="1"/>
          </p:cNvSpPr>
          <p:nvPr/>
        </p:nvSpPr>
        <p:spPr bwMode="auto">
          <a:xfrm>
            <a:off x="5722938" y="40401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1" name="Rectangle 199"/>
          <p:cNvSpPr>
            <a:spLocks noChangeArrowheads="1"/>
          </p:cNvSpPr>
          <p:nvPr/>
        </p:nvSpPr>
        <p:spPr bwMode="auto">
          <a:xfrm>
            <a:off x="6937375" y="40401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2" name="Rectangle 200"/>
          <p:cNvSpPr>
            <a:spLocks noChangeArrowheads="1"/>
          </p:cNvSpPr>
          <p:nvPr/>
        </p:nvSpPr>
        <p:spPr bwMode="auto">
          <a:xfrm>
            <a:off x="8153400" y="40401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3" name="Rectangle 201"/>
          <p:cNvSpPr>
            <a:spLocks noChangeArrowheads="1"/>
          </p:cNvSpPr>
          <p:nvPr/>
        </p:nvSpPr>
        <p:spPr bwMode="auto">
          <a:xfrm>
            <a:off x="849313" y="4400550"/>
            <a:ext cx="2619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4" name="Rectangle 202"/>
          <p:cNvSpPr>
            <a:spLocks noChangeArrowheads="1"/>
          </p:cNvSpPr>
          <p:nvPr/>
        </p:nvSpPr>
        <p:spPr bwMode="auto">
          <a:xfrm>
            <a:off x="2078038" y="44100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5" name="Rectangle 203"/>
          <p:cNvSpPr>
            <a:spLocks noChangeArrowheads="1"/>
          </p:cNvSpPr>
          <p:nvPr/>
        </p:nvSpPr>
        <p:spPr bwMode="auto">
          <a:xfrm>
            <a:off x="3292475" y="44100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6" name="Rectangle 204"/>
          <p:cNvSpPr>
            <a:spLocks noChangeArrowheads="1"/>
          </p:cNvSpPr>
          <p:nvPr/>
        </p:nvSpPr>
        <p:spPr bwMode="auto">
          <a:xfrm>
            <a:off x="4508500" y="44100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7" name="Rectangle 205"/>
          <p:cNvSpPr>
            <a:spLocks noChangeArrowheads="1"/>
          </p:cNvSpPr>
          <p:nvPr/>
        </p:nvSpPr>
        <p:spPr bwMode="auto">
          <a:xfrm>
            <a:off x="5722938" y="44100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8" name="Rectangle 206"/>
          <p:cNvSpPr>
            <a:spLocks noChangeArrowheads="1"/>
          </p:cNvSpPr>
          <p:nvPr/>
        </p:nvSpPr>
        <p:spPr bwMode="auto">
          <a:xfrm>
            <a:off x="6937375" y="44100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49" name="Rectangle 207"/>
          <p:cNvSpPr>
            <a:spLocks noChangeArrowheads="1"/>
          </p:cNvSpPr>
          <p:nvPr/>
        </p:nvSpPr>
        <p:spPr bwMode="auto">
          <a:xfrm>
            <a:off x="8153400" y="44100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0" name="Rectangle 208"/>
          <p:cNvSpPr>
            <a:spLocks noChangeArrowheads="1"/>
          </p:cNvSpPr>
          <p:nvPr/>
        </p:nvSpPr>
        <p:spPr bwMode="auto">
          <a:xfrm>
            <a:off x="893763" y="4772025"/>
            <a:ext cx="1730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1" name="Rectangle 209"/>
          <p:cNvSpPr>
            <a:spLocks noChangeArrowheads="1"/>
          </p:cNvSpPr>
          <p:nvPr/>
        </p:nvSpPr>
        <p:spPr bwMode="auto">
          <a:xfrm>
            <a:off x="2078038" y="4779963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2" name="Rectangle 210"/>
          <p:cNvSpPr>
            <a:spLocks noChangeArrowheads="1"/>
          </p:cNvSpPr>
          <p:nvPr/>
        </p:nvSpPr>
        <p:spPr bwMode="auto">
          <a:xfrm>
            <a:off x="3292475" y="4779963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3" name="Rectangle 211"/>
          <p:cNvSpPr>
            <a:spLocks noChangeArrowheads="1"/>
          </p:cNvSpPr>
          <p:nvPr/>
        </p:nvSpPr>
        <p:spPr bwMode="auto">
          <a:xfrm>
            <a:off x="4508500" y="4779963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4" name="Rectangle 212"/>
          <p:cNvSpPr>
            <a:spLocks noChangeArrowheads="1"/>
          </p:cNvSpPr>
          <p:nvPr/>
        </p:nvSpPr>
        <p:spPr bwMode="auto">
          <a:xfrm>
            <a:off x="5722938" y="4779963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5" name="Rectangle 213"/>
          <p:cNvSpPr>
            <a:spLocks noChangeArrowheads="1"/>
          </p:cNvSpPr>
          <p:nvPr/>
        </p:nvSpPr>
        <p:spPr bwMode="auto">
          <a:xfrm>
            <a:off x="6937375" y="4779963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6" name="Rectangle 214"/>
          <p:cNvSpPr>
            <a:spLocks noChangeArrowheads="1"/>
          </p:cNvSpPr>
          <p:nvPr/>
        </p:nvSpPr>
        <p:spPr bwMode="auto">
          <a:xfrm>
            <a:off x="8153400" y="4779963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7" name="Rectangle 215"/>
          <p:cNvSpPr>
            <a:spLocks noChangeArrowheads="1"/>
          </p:cNvSpPr>
          <p:nvPr/>
        </p:nvSpPr>
        <p:spPr bwMode="auto">
          <a:xfrm>
            <a:off x="842963" y="5143500"/>
            <a:ext cx="2730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8" name="Rectangle 216"/>
          <p:cNvSpPr>
            <a:spLocks noChangeArrowheads="1"/>
          </p:cNvSpPr>
          <p:nvPr/>
        </p:nvSpPr>
        <p:spPr bwMode="auto">
          <a:xfrm>
            <a:off x="2078038" y="51530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9" name="Rectangle 217"/>
          <p:cNvSpPr>
            <a:spLocks noChangeArrowheads="1"/>
          </p:cNvSpPr>
          <p:nvPr/>
        </p:nvSpPr>
        <p:spPr bwMode="auto">
          <a:xfrm>
            <a:off x="3292475" y="51530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0" name="Rectangle 218"/>
          <p:cNvSpPr>
            <a:spLocks noChangeArrowheads="1"/>
          </p:cNvSpPr>
          <p:nvPr/>
        </p:nvSpPr>
        <p:spPr bwMode="auto">
          <a:xfrm>
            <a:off x="4508500" y="51530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1" name="Rectangle 219"/>
          <p:cNvSpPr>
            <a:spLocks noChangeArrowheads="1"/>
          </p:cNvSpPr>
          <p:nvPr/>
        </p:nvSpPr>
        <p:spPr bwMode="auto">
          <a:xfrm>
            <a:off x="5722938" y="51530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2" name="Rectangle 220"/>
          <p:cNvSpPr>
            <a:spLocks noChangeArrowheads="1"/>
          </p:cNvSpPr>
          <p:nvPr/>
        </p:nvSpPr>
        <p:spPr bwMode="auto">
          <a:xfrm>
            <a:off x="6937375" y="51530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3" name="Rectangle 221"/>
          <p:cNvSpPr>
            <a:spLocks noChangeArrowheads="1"/>
          </p:cNvSpPr>
          <p:nvPr/>
        </p:nvSpPr>
        <p:spPr bwMode="auto">
          <a:xfrm>
            <a:off x="8153400" y="51530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4" name="Rectangle 222"/>
          <p:cNvSpPr>
            <a:spLocks noChangeArrowheads="1"/>
          </p:cNvSpPr>
          <p:nvPr/>
        </p:nvSpPr>
        <p:spPr bwMode="auto">
          <a:xfrm>
            <a:off x="836613" y="5511800"/>
            <a:ext cx="2873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5" name="Rectangle 223"/>
          <p:cNvSpPr>
            <a:spLocks noChangeArrowheads="1"/>
          </p:cNvSpPr>
          <p:nvPr/>
        </p:nvSpPr>
        <p:spPr bwMode="auto">
          <a:xfrm>
            <a:off x="2078038" y="55213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6" name="Rectangle 224"/>
          <p:cNvSpPr>
            <a:spLocks noChangeArrowheads="1"/>
          </p:cNvSpPr>
          <p:nvPr/>
        </p:nvSpPr>
        <p:spPr bwMode="auto">
          <a:xfrm>
            <a:off x="3292475" y="55213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7" name="Rectangle 225"/>
          <p:cNvSpPr>
            <a:spLocks noChangeArrowheads="1"/>
          </p:cNvSpPr>
          <p:nvPr/>
        </p:nvSpPr>
        <p:spPr bwMode="auto">
          <a:xfrm>
            <a:off x="4508500" y="55213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8" name="Rectangle 226"/>
          <p:cNvSpPr>
            <a:spLocks noChangeArrowheads="1"/>
          </p:cNvSpPr>
          <p:nvPr/>
        </p:nvSpPr>
        <p:spPr bwMode="auto">
          <a:xfrm>
            <a:off x="5722938" y="55213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69" name="Rectangle 227"/>
          <p:cNvSpPr>
            <a:spLocks noChangeArrowheads="1"/>
          </p:cNvSpPr>
          <p:nvPr/>
        </p:nvSpPr>
        <p:spPr bwMode="auto">
          <a:xfrm>
            <a:off x="6937375" y="55213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0" name="Rectangle 228"/>
          <p:cNvSpPr>
            <a:spLocks noChangeArrowheads="1"/>
          </p:cNvSpPr>
          <p:nvPr/>
        </p:nvSpPr>
        <p:spPr bwMode="auto">
          <a:xfrm>
            <a:off x="8153400" y="552132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1" name="Rectangle 229"/>
          <p:cNvSpPr>
            <a:spLocks noChangeArrowheads="1"/>
          </p:cNvSpPr>
          <p:nvPr/>
        </p:nvSpPr>
        <p:spPr bwMode="auto">
          <a:xfrm>
            <a:off x="849313" y="5884863"/>
            <a:ext cx="2619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2" name="Rectangle 230"/>
          <p:cNvSpPr>
            <a:spLocks noChangeArrowheads="1"/>
          </p:cNvSpPr>
          <p:nvPr/>
        </p:nvSpPr>
        <p:spPr bwMode="auto">
          <a:xfrm>
            <a:off x="2078038" y="58943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3" name="Rectangle 231"/>
          <p:cNvSpPr>
            <a:spLocks noChangeArrowheads="1"/>
          </p:cNvSpPr>
          <p:nvPr/>
        </p:nvSpPr>
        <p:spPr bwMode="auto">
          <a:xfrm>
            <a:off x="3292475" y="58943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4" name="Rectangle 232"/>
          <p:cNvSpPr>
            <a:spLocks noChangeArrowheads="1"/>
          </p:cNvSpPr>
          <p:nvPr/>
        </p:nvSpPr>
        <p:spPr bwMode="auto">
          <a:xfrm>
            <a:off x="4508500" y="58943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5" name="Rectangle 233"/>
          <p:cNvSpPr>
            <a:spLocks noChangeArrowheads="1"/>
          </p:cNvSpPr>
          <p:nvPr/>
        </p:nvSpPr>
        <p:spPr bwMode="auto">
          <a:xfrm>
            <a:off x="5722938" y="58943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6" name="Rectangle 234"/>
          <p:cNvSpPr>
            <a:spLocks noChangeArrowheads="1"/>
          </p:cNvSpPr>
          <p:nvPr/>
        </p:nvSpPr>
        <p:spPr bwMode="auto">
          <a:xfrm>
            <a:off x="6937375" y="58943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" name="Rectangle 235"/>
          <p:cNvSpPr>
            <a:spLocks noChangeArrowheads="1"/>
          </p:cNvSpPr>
          <p:nvPr/>
        </p:nvSpPr>
        <p:spPr bwMode="auto">
          <a:xfrm>
            <a:off x="8153400" y="589438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79" name="Straight Arrow Connector 3278"/>
          <p:cNvCxnSpPr/>
          <p:nvPr/>
        </p:nvCxnSpPr>
        <p:spPr>
          <a:xfrm flipH="1" flipV="1">
            <a:off x="2557462" y="4248150"/>
            <a:ext cx="566738" cy="282575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H="1" flipV="1">
            <a:off x="3700462" y="4530725"/>
            <a:ext cx="566738" cy="19051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 flipH="1">
            <a:off x="4895056" y="4551411"/>
            <a:ext cx="566738" cy="12651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 flipH="1">
            <a:off x="6109493" y="4564062"/>
            <a:ext cx="566738" cy="12651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>
            <a:off x="7358062" y="4559349"/>
            <a:ext cx="566738" cy="12651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flipV="1">
            <a:off x="3200400" y="4572000"/>
            <a:ext cx="0" cy="33734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 flipH="1" flipV="1">
            <a:off x="3581400" y="4606131"/>
            <a:ext cx="755556" cy="19446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 flipH="1" flipV="1">
            <a:off x="4883244" y="4648200"/>
            <a:ext cx="755556" cy="19446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 flipH="1">
            <a:off x="6096000" y="4940349"/>
            <a:ext cx="566738" cy="12651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/>
          <p:nvPr/>
        </p:nvCxnSpPr>
        <p:spPr>
          <a:xfrm flipH="1">
            <a:off x="7315200" y="4864149"/>
            <a:ext cx="566738" cy="12651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0" name="Group 3289"/>
          <p:cNvGrpSpPr/>
          <p:nvPr/>
        </p:nvGrpSpPr>
        <p:grpSpPr>
          <a:xfrm>
            <a:off x="3673878" y="4210842"/>
            <a:ext cx="609600" cy="346870"/>
            <a:chOff x="6096000" y="3200400"/>
            <a:chExt cx="609600" cy="346870"/>
          </a:xfrm>
        </p:grpSpPr>
        <p:cxnSp>
          <p:nvCxnSpPr>
            <p:cNvPr id="260" name="Straight Arrow Connector 259"/>
            <p:cNvCxnSpPr/>
            <p:nvPr/>
          </p:nvCxnSpPr>
          <p:spPr>
            <a:xfrm flipH="1" flipV="1">
              <a:off x="6114351" y="3528219"/>
              <a:ext cx="566738" cy="19051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V="1">
              <a:off x="6690188" y="3200400"/>
              <a:ext cx="0" cy="337344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H="1" flipV="1">
              <a:off x="6096000" y="3200400"/>
              <a:ext cx="609600" cy="33734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5" name="Content Placeholder 3"/>
          <p:cNvSpPr txBox="1">
            <a:spLocks/>
          </p:cNvSpPr>
          <p:nvPr/>
        </p:nvSpPr>
        <p:spPr>
          <a:xfrm>
            <a:off x="6267203" y="1173290"/>
            <a:ext cx="2536959" cy="1524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O(nm)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O(nm)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26012" y="3212068"/>
            <a:ext cx="54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	    2		… 		    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267200"/>
            <a:ext cx="4924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1</a:t>
            </a:r>
          </a:p>
          <a:p>
            <a:r>
              <a:rPr lang="en-AU" sz="2400" dirty="0"/>
              <a:t>2</a:t>
            </a:r>
          </a:p>
          <a:p>
            <a:r>
              <a:rPr lang="en-AU" sz="2400" dirty="0"/>
              <a:t>…</a:t>
            </a:r>
          </a:p>
          <a:p>
            <a:endParaRPr lang="en-AU" sz="2400" dirty="0"/>
          </a:p>
          <a:p>
            <a:r>
              <a:rPr lang="en-AU" sz="24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4564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7" grpId="0"/>
      <p:bldP spid="3238" grpId="0"/>
      <p:bldP spid="3239" grpId="0"/>
      <p:bldP spid="3240" grpId="0"/>
      <p:bldP spid="3241" grpId="0"/>
      <p:bldP spid="3242" grpId="0"/>
      <p:bldP spid="3244" grpId="0"/>
      <p:bldP spid="3245" grpId="0"/>
      <p:bldP spid="3246" grpId="0"/>
      <p:bldP spid="3247" grpId="0"/>
      <p:bldP spid="3248" grpId="0"/>
      <p:bldP spid="3249" grpId="0"/>
      <p:bldP spid="3251" grpId="0"/>
      <p:bldP spid="3252" grpId="0"/>
      <p:bldP spid="3253" grpId="0"/>
      <p:bldP spid="3254" grpId="0"/>
      <p:bldP spid="3255" grpId="0"/>
      <p:bldP spid="3256" grpId="0"/>
      <p:bldP spid="3258" grpId="0"/>
      <p:bldP spid="3259" grpId="0"/>
      <p:bldP spid="3260" grpId="0"/>
      <p:bldP spid="3261" grpId="0"/>
      <p:bldP spid="3262" grpId="0"/>
      <p:bldP spid="3263" grpId="0"/>
      <p:bldP spid="3265" grpId="0"/>
      <p:bldP spid="3266" grpId="0"/>
      <p:bldP spid="3267" grpId="0"/>
      <p:bldP spid="3268" grpId="0"/>
      <p:bldP spid="3269" grpId="0"/>
      <p:bldP spid="3270" grpId="0"/>
      <p:bldP spid="3272" grpId="0"/>
      <p:bldP spid="3273" grpId="0"/>
      <p:bldP spid="3274" grpId="0"/>
      <p:bldP spid="3275" grpId="0"/>
      <p:bldP spid="3276" grpId="0"/>
      <p:bldP spid="3277" grpId="0"/>
      <p:bldP spid="26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Reducing Space Complexity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96440895"/>
              </p:ext>
            </p:extLst>
          </p:nvPr>
        </p:nvGraphicFramePr>
        <p:xfrm>
          <a:off x="304800" y="3657600"/>
          <a:ext cx="8504237" cy="2595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4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48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48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48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1489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1489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1489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Content Placeholder 103"/>
          <p:cNvSpPr txBox="1">
            <a:spLocks/>
          </p:cNvSpPr>
          <p:nvPr/>
        </p:nvSpPr>
        <p:spPr>
          <a:xfrm>
            <a:off x="272957" y="1143001"/>
            <a:ext cx="8537448" cy="25145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>
                <a:latin typeface="CMSS10"/>
              </a:rPr>
              <a:t>Similar to 0/1 Knapsack, we only need to access two rows at any time. </a:t>
            </a:r>
          </a:p>
          <a:p>
            <a:r>
              <a:rPr lang="en-AU" sz="1600" dirty="0">
                <a:latin typeface="CMSS10"/>
              </a:rPr>
              <a:t>This reduces space complexity to O(n + m)</a:t>
            </a:r>
          </a:p>
          <a:p>
            <a:pPr marL="0" indent="0">
              <a:buNone/>
            </a:pPr>
            <a:r>
              <a:rPr lang="en-AU" sz="1600" dirty="0">
                <a:latin typeface="CMSS10"/>
              </a:rPr>
              <a:t>Note: Space saving is not possible for top-down dynamic programming</a:t>
            </a:r>
          </a:p>
          <a:p>
            <a:pPr marL="0" indent="0">
              <a:buFont typeface="Wingdings 2"/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810000" y="4953000"/>
            <a:ext cx="609600" cy="346870"/>
            <a:chOff x="6096000" y="3200400"/>
            <a:chExt cx="609600" cy="346870"/>
          </a:xfrm>
        </p:grpSpPr>
        <p:cxnSp>
          <p:nvCxnSpPr>
            <p:cNvPr id="25" name="Straight Arrow Connector 24"/>
            <p:cNvCxnSpPr/>
            <p:nvPr/>
          </p:nvCxnSpPr>
          <p:spPr>
            <a:xfrm flipH="1" flipV="1">
              <a:off x="6114351" y="3528219"/>
              <a:ext cx="566738" cy="19051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6690188" y="3200400"/>
              <a:ext cx="0" cy="337344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6096000" y="3200400"/>
              <a:ext cx="609600" cy="33734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1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365909-5121-4A09-8844-0E998FCE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Things to remember/note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94CAB67-14C7-42C9-B70F-7F0FD90A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BC84BEA-B566-44C8-9891-B17FC0DE4C2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79831" y="1066800"/>
            <a:ext cx="8503920" cy="4572000"/>
          </a:xfrm>
        </p:spPr>
        <p:txBody>
          <a:bodyPr>
            <a:normAutofit/>
          </a:bodyPr>
          <a:lstStyle/>
          <a:p>
            <a:r>
              <a:rPr lang="en-AU" sz="2000" dirty="0" smtClean="0"/>
              <a:t>Assignment </a:t>
            </a:r>
            <a:r>
              <a:rPr lang="en-AU" sz="2000" dirty="0"/>
              <a:t>2 released</a:t>
            </a:r>
          </a:p>
          <a:p>
            <a:pPr lvl="1"/>
            <a:r>
              <a:rPr lang="en-AU" sz="1600" dirty="0"/>
              <a:t>Due </a:t>
            </a:r>
            <a:r>
              <a:rPr lang="en-AU" sz="1600" dirty="0" smtClean="0"/>
              <a:t>7-April 2019 </a:t>
            </a:r>
            <a:r>
              <a:rPr lang="en-AU" sz="1600" dirty="0" smtClean="0"/>
              <a:t>23:55:00</a:t>
            </a:r>
            <a:endParaRPr lang="en-AU" sz="1600" dirty="0"/>
          </a:p>
          <a:p>
            <a:pPr lvl="1"/>
            <a:r>
              <a:rPr lang="en-AU" sz="1600" dirty="0"/>
              <a:t>Start early, finish early, and live happily </a:t>
            </a:r>
            <a:r>
              <a:rPr lang="en-AU" sz="1600" strike="sngStrike" dirty="0"/>
              <a:t>ever after</a:t>
            </a:r>
            <a:r>
              <a:rPr lang="en-AU" sz="1600" dirty="0"/>
              <a:t> until next one is released </a:t>
            </a:r>
          </a:p>
        </p:txBody>
      </p:sp>
      <p:pic>
        <p:nvPicPr>
          <p:cNvPr id="6" name="Picture 5" descr="A person wearing a suit and tie&#10;&#10;Description generated with very high confidence">
            <a:extLst>
              <a:ext uri="{FF2B5EF4-FFF2-40B4-BE49-F238E27FC236}">
                <a16:creationId xmlns="" xmlns:a16="http://schemas.microsoft.com/office/drawing/2014/main" id="{69E49A00-F0F7-4C78-9412-D4E9F2015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810000"/>
            <a:ext cx="2852738" cy="268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518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 to Dynamic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Coins Change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Unbounded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0/1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Edit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>
                <a:solidFill>
                  <a:srgbClr val="00B050"/>
                </a:solidFill>
              </a:rPr>
              <a:t>Constructing Optimal Solution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56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220F2B-EF62-4D63-8809-8C49CA01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Constructing optimal solutions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747CE2F-6B52-45AC-9E51-F52B1C30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D6AA87F-D13B-4004-B3F5-43F3E24E364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The algorithms we have seen determine optimal values, e.g.,</a:t>
            </a:r>
          </a:p>
          <a:p>
            <a:pPr lvl="1"/>
            <a:r>
              <a:rPr lang="en-AU" dirty="0"/>
              <a:t>Minimum number of coins</a:t>
            </a:r>
          </a:p>
          <a:p>
            <a:pPr lvl="1"/>
            <a:r>
              <a:rPr lang="en-AU" dirty="0"/>
              <a:t>Maximum value of knapsack</a:t>
            </a:r>
          </a:p>
          <a:p>
            <a:pPr lvl="1"/>
            <a:r>
              <a:rPr lang="en-AU" dirty="0"/>
              <a:t>Edit distance</a:t>
            </a:r>
          </a:p>
          <a:p>
            <a:r>
              <a:rPr lang="en-AU" dirty="0"/>
              <a:t>How do we construct optimal solution that gives the optimal value, e.g.,</a:t>
            </a:r>
          </a:p>
          <a:p>
            <a:pPr lvl="1"/>
            <a:r>
              <a:rPr lang="en-AU" dirty="0"/>
              <a:t>The coins to give the change</a:t>
            </a:r>
          </a:p>
          <a:p>
            <a:pPr lvl="1"/>
            <a:r>
              <a:rPr lang="en-AU" dirty="0"/>
              <a:t>The items to put in knapsack</a:t>
            </a:r>
          </a:p>
          <a:p>
            <a:pPr lvl="1"/>
            <a:r>
              <a:rPr lang="en-AU" dirty="0"/>
              <a:t>Converting one string to the other</a:t>
            </a:r>
          </a:p>
          <a:p>
            <a:r>
              <a:rPr lang="en-AU" dirty="0"/>
              <a:t>There may be multiple optimal solutions and our goal is to return just one solution!</a:t>
            </a:r>
          </a:p>
          <a:p>
            <a:r>
              <a:rPr lang="en-AU" dirty="0"/>
              <a:t>Two strategies can be used.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AU" dirty="0"/>
              <a:t>Create an additional array recording </a:t>
            </a:r>
            <a:r>
              <a:rPr lang="en-AU" dirty="0">
                <a:solidFill>
                  <a:srgbClr val="00B050"/>
                </a:solidFill>
              </a:rPr>
              <a:t>decision</a:t>
            </a:r>
            <a:r>
              <a:rPr lang="en-AU" dirty="0"/>
              <a:t> at each step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AU" dirty="0"/>
              <a:t>Backtracking</a:t>
            </a:r>
          </a:p>
          <a:p>
            <a:pPr marL="731520" lvl="1" indent="-457200">
              <a:buFont typeface="+mj-lt"/>
              <a:buAutoNum type="arabicPeriod"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964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Finding coins: Using Decision array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3276" y="990600"/>
            <a:ext cx="7775448" cy="266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 Initialize Memo[ ] to contain infinity for all indices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Memo[0] = 0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  <a:latin typeface="CMSS10"/>
              </a:rPr>
              <a:t>Initialize Decisions[ ] to contain zeroes</a:t>
            </a: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</a:rPr>
              <a:t>for</a:t>
            </a:r>
            <a:r>
              <a:rPr lang="en-AU" sz="1400" dirty="0">
                <a:solidFill>
                  <a:srgbClr val="000000"/>
                </a:solidFill>
              </a:rPr>
              <a:t> v </a:t>
            </a:r>
            <a:r>
              <a:rPr lang="en-AU" sz="1400" b="1" dirty="0">
                <a:solidFill>
                  <a:srgbClr val="000080"/>
                </a:solidFill>
              </a:rPr>
              <a:t>=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dirty="0">
                <a:solidFill>
                  <a:srgbClr val="FF0000"/>
                </a:solidFill>
              </a:rPr>
              <a:t>1</a:t>
            </a:r>
            <a:r>
              <a:rPr lang="en-AU" sz="1400" dirty="0">
                <a:solidFill>
                  <a:srgbClr val="000000"/>
                </a:solidFill>
              </a:rPr>
              <a:t> to V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</a:rPr>
              <a:t>    </a:t>
            </a:r>
            <a:r>
              <a:rPr lang="en-AU" sz="1400" dirty="0" err="1">
                <a:solidFill>
                  <a:srgbClr val="000000"/>
                </a:solidFill>
              </a:rPr>
              <a:t>minCoins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80"/>
                </a:solidFill>
              </a:rPr>
              <a:t>=</a:t>
            </a:r>
            <a:r>
              <a:rPr lang="en-AU" sz="1400" dirty="0">
                <a:solidFill>
                  <a:srgbClr val="000000"/>
                </a:solidFill>
              </a:rPr>
              <a:t> Infinity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</a:rPr>
              <a:t>    </a:t>
            </a:r>
            <a:r>
              <a:rPr lang="en-AU" sz="1400" b="1" dirty="0">
                <a:solidFill>
                  <a:srgbClr val="0000FF"/>
                </a:solidFill>
              </a:rPr>
              <a:t>for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dirty="0" err="1">
                <a:solidFill>
                  <a:srgbClr val="000000"/>
                </a:solidFill>
              </a:rPr>
              <a:t>i</a:t>
            </a:r>
            <a:r>
              <a:rPr lang="en-AU" sz="1400" b="1" dirty="0">
                <a:solidFill>
                  <a:srgbClr val="000080"/>
                </a:solidFill>
              </a:rPr>
              <a:t>=</a:t>
            </a:r>
            <a:r>
              <a:rPr lang="en-AU" sz="1400" dirty="0">
                <a:solidFill>
                  <a:srgbClr val="FF0000"/>
                </a:solidFill>
              </a:rPr>
              <a:t>1</a:t>
            </a:r>
            <a:r>
              <a:rPr lang="en-AU" sz="1400" dirty="0">
                <a:solidFill>
                  <a:srgbClr val="000000"/>
                </a:solidFill>
              </a:rPr>
              <a:t> to N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</a:t>
            </a:r>
            <a:r>
              <a:rPr lang="en-AU" sz="1400" b="1" dirty="0">
                <a:solidFill>
                  <a:srgbClr val="0000FF"/>
                </a:solidFill>
              </a:rPr>
              <a:t>if</a:t>
            </a:r>
            <a:r>
              <a:rPr lang="en-AU" sz="1400" dirty="0">
                <a:solidFill>
                  <a:srgbClr val="000000"/>
                </a:solidFill>
              </a:rPr>
              <a:t> Coins</a:t>
            </a:r>
            <a:r>
              <a:rPr lang="en-AU" sz="1400" b="1" dirty="0">
                <a:solidFill>
                  <a:srgbClr val="000080"/>
                </a:solidFill>
              </a:rPr>
              <a:t>[ </a:t>
            </a:r>
            <a:r>
              <a:rPr lang="en-AU" sz="1400" b="1" dirty="0" err="1">
                <a:solidFill>
                  <a:srgbClr val="000080"/>
                </a:solidFill>
              </a:rPr>
              <a:t>i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80"/>
                </a:solidFill>
              </a:rPr>
              <a:t>]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80"/>
                </a:solidFill>
              </a:rPr>
              <a:t>&lt;=</a:t>
            </a:r>
            <a:r>
              <a:rPr lang="en-AU" sz="1400" dirty="0">
                <a:solidFill>
                  <a:srgbClr val="000000"/>
                </a:solidFill>
              </a:rPr>
              <a:t> v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c </a:t>
            </a:r>
            <a:r>
              <a:rPr lang="en-AU" sz="1400" b="1" dirty="0">
                <a:solidFill>
                  <a:srgbClr val="000080"/>
                </a:solidFill>
              </a:rPr>
              <a:t>=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dirty="0">
                <a:solidFill>
                  <a:srgbClr val="FF0000"/>
                </a:solidFill>
              </a:rPr>
              <a:t>1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80"/>
                </a:solidFill>
              </a:rPr>
              <a:t>+</a:t>
            </a:r>
            <a:r>
              <a:rPr lang="en-AU" sz="1400" dirty="0">
                <a:solidFill>
                  <a:srgbClr val="000000"/>
                </a:solidFill>
              </a:rPr>
              <a:t> Memo</a:t>
            </a:r>
            <a:r>
              <a:rPr lang="en-AU" sz="1400" b="1" dirty="0">
                <a:solidFill>
                  <a:srgbClr val="000080"/>
                </a:solidFill>
              </a:rPr>
              <a:t>[</a:t>
            </a:r>
            <a:r>
              <a:rPr lang="en-AU" sz="1400" dirty="0">
                <a:solidFill>
                  <a:srgbClr val="000000"/>
                </a:solidFill>
              </a:rPr>
              <a:t>v </a:t>
            </a:r>
            <a:r>
              <a:rPr lang="en-AU" sz="1400" b="1" dirty="0">
                <a:solidFill>
                  <a:srgbClr val="000080"/>
                </a:solidFill>
              </a:rPr>
              <a:t>-</a:t>
            </a:r>
            <a:r>
              <a:rPr lang="en-AU" sz="1400" dirty="0">
                <a:solidFill>
                  <a:srgbClr val="000000"/>
                </a:solidFill>
              </a:rPr>
              <a:t> Coins</a:t>
            </a:r>
            <a:r>
              <a:rPr lang="en-AU" sz="1400" b="1" dirty="0">
                <a:solidFill>
                  <a:srgbClr val="000080"/>
                </a:solidFill>
              </a:rPr>
              <a:t>[ </a:t>
            </a:r>
            <a:r>
              <a:rPr lang="en-AU" sz="1400" b="1" dirty="0" err="1">
                <a:solidFill>
                  <a:srgbClr val="000080"/>
                </a:solidFill>
              </a:rPr>
              <a:t>i</a:t>
            </a:r>
            <a:r>
              <a:rPr lang="en-AU" sz="1400" b="1" dirty="0">
                <a:solidFill>
                  <a:srgbClr val="000080"/>
                </a:solidFill>
              </a:rPr>
              <a:t> ] ]</a:t>
            </a:r>
            <a:endParaRPr lang="en-AU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</a:t>
            </a:r>
            <a:r>
              <a:rPr lang="en-AU" sz="1400" b="1" dirty="0">
                <a:solidFill>
                  <a:srgbClr val="0000FF"/>
                </a:solidFill>
              </a:rPr>
              <a:t>if</a:t>
            </a:r>
            <a:r>
              <a:rPr lang="en-AU" sz="1400" dirty="0">
                <a:solidFill>
                  <a:srgbClr val="000000"/>
                </a:solidFill>
              </a:rPr>
              <a:t> c </a:t>
            </a:r>
            <a:r>
              <a:rPr lang="en-AU" sz="1400" b="1" dirty="0">
                <a:solidFill>
                  <a:srgbClr val="000080"/>
                </a:solidFill>
              </a:rPr>
              <a:t>&lt;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dirty="0" err="1">
                <a:solidFill>
                  <a:srgbClr val="000000"/>
                </a:solidFill>
              </a:rPr>
              <a:t>minCoins</a:t>
            </a:r>
            <a:endParaRPr lang="en-AU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</a:rPr>
              <a:t>                </a:t>
            </a:r>
            <a:r>
              <a:rPr lang="en-AU" sz="1400" dirty="0" err="1">
                <a:solidFill>
                  <a:srgbClr val="000000"/>
                </a:solidFill>
              </a:rPr>
              <a:t>minCoins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80"/>
                </a:solidFill>
              </a:rPr>
              <a:t>=</a:t>
            </a:r>
            <a:r>
              <a:rPr lang="en-AU" sz="1400" dirty="0">
                <a:solidFill>
                  <a:srgbClr val="000000"/>
                </a:solidFill>
              </a:rPr>
              <a:t> c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</a:rPr>
              <a:t>                coin = Coins[</a:t>
            </a:r>
            <a:r>
              <a:rPr lang="en-AU" sz="1400" dirty="0" err="1">
                <a:solidFill>
                  <a:srgbClr val="FF0000"/>
                </a:solidFill>
              </a:rPr>
              <a:t>i</a:t>
            </a:r>
            <a:r>
              <a:rPr lang="en-AU" sz="1400" dirty="0">
                <a:solidFill>
                  <a:srgbClr val="FF0000"/>
                </a:solidFill>
              </a:rPr>
              <a:t>]</a:t>
            </a:r>
            <a:r>
              <a:rPr lang="en-AU" sz="1400" dirty="0">
                <a:solidFill>
                  <a:srgbClr val="000000"/>
                </a:solidFill>
              </a:rPr>
              <a:t>	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</a:rPr>
              <a:t>    Memo</a:t>
            </a:r>
            <a:r>
              <a:rPr lang="en-AU" sz="1400" b="1" dirty="0">
                <a:solidFill>
                  <a:srgbClr val="000080"/>
                </a:solidFill>
              </a:rPr>
              <a:t>[</a:t>
            </a:r>
            <a:r>
              <a:rPr lang="en-AU" sz="1400" dirty="0">
                <a:solidFill>
                  <a:srgbClr val="000000"/>
                </a:solidFill>
              </a:rPr>
              <a:t>v</a:t>
            </a:r>
            <a:r>
              <a:rPr lang="en-AU" sz="1400" b="1" dirty="0">
                <a:solidFill>
                  <a:srgbClr val="000080"/>
                </a:solidFill>
              </a:rPr>
              <a:t>]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b="1" dirty="0">
                <a:solidFill>
                  <a:srgbClr val="000080"/>
                </a:solidFill>
              </a:rPr>
              <a:t>=</a:t>
            </a:r>
            <a:r>
              <a:rPr lang="en-AU" sz="1400" dirty="0">
                <a:solidFill>
                  <a:srgbClr val="000000"/>
                </a:solidFill>
              </a:rPr>
              <a:t> </a:t>
            </a:r>
            <a:r>
              <a:rPr lang="en-AU" sz="1400" dirty="0" err="1">
                <a:solidFill>
                  <a:srgbClr val="000000"/>
                </a:solidFill>
              </a:rPr>
              <a:t>minCoins</a:t>
            </a:r>
            <a:endParaRPr lang="en-AU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</a:rPr>
              <a:t>    Decisions[v] = coin</a:t>
            </a:r>
          </a:p>
          <a:p>
            <a:pPr marL="0" indent="0" defTabSz="360000"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5999" y="43789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85999" y="4810760"/>
          <a:ext cx="6324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181600" y="34334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4223" y="34334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3823" y="343345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7028985" y="34414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0" y="29718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62400" y="2590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1+ memo[3] = 1 + 3 = 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8285" y="44176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25327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23414" y="29718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67947" y="2612409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1+ memo[7] = 1 + 2 =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5400" y="26024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1+ memo[6] = 1 + 1 =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1200" y="26024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1+ memo[11] = 1 + 2 =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35494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45094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54694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53200" y="29718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42614" y="29718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79533" y="34290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Coins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581400" y="2958152"/>
            <a:ext cx="1143000" cy="14594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52934" y="2895972"/>
            <a:ext cx="85299" cy="14594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181600" y="2958152"/>
            <a:ext cx="990600" cy="13755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677593" y="2895972"/>
            <a:ext cx="1048552" cy="14377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545094" y="3826133"/>
            <a:ext cx="381000" cy="3370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891478" y="4149972"/>
            <a:ext cx="1261922" cy="4523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175257" y="43761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="" xmlns:a16="http://schemas.microsoft.com/office/drawing/2014/main" id="{9E2F2E69-83A2-43B9-B37B-0A42FC7236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99314" y="55219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="" xmlns:a16="http://schemas.microsoft.com/office/drawing/2014/main" id="{15C3F840-1091-476E-9A3F-E9C28CAAE4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99314" y="5953760"/>
          <a:ext cx="6324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2A1DEF05-DB78-4D50-8054-B0CCDE971EE9}"/>
              </a:ext>
            </a:extLst>
          </p:cNvPr>
          <p:cNvSpPr txBox="1"/>
          <p:nvPr/>
        </p:nvSpPr>
        <p:spPr>
          <a:xfrm>
            <a:off x="1024606" y="554570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Decisions</a:t>
            </a:r>
          </a:p>
        </p:txBody>
      </p:sp>
      <p:sp>
        <p:nvSpPr>
          <p:cNvPr id="46" name="Rounded Rectangle 34">
            <a:extLst>
              <a:ext uri="{FF2B5EF4-FFF2-40B4-BE49-F238E27FC236}">
                <a16:creationId xmlns="" xmlns:a16="http://schemas.microsoft.com/office/drawing/2014/main" id="{ACF6C7B9-83B0-4D02-ABCD-6C41DB0015DE}"/>
              </a:ext>
            </a:extLst>
          </p:cNvPr>
          <p:cNvSpPr/>
          <p:nvPr/>
        </p:nvSpPr>
        <p:spPr>
          <a:xfrm>
            <a:off x="6536322" y="3465048"/>
            <a:ext cx="381000" cy="337066"/>
          </a:xfrm>
          <a:prstGeom prst="roundRect">
            <a:avLst/>
          </a:prstGeom>
          <a:noFill/>
          <a:ln w="254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40E657F9-710F-47C4-AFDF-FF0016A45458}"/>
              </a:ext>
            </a:extLst>
          </p:cNvPr>
          <p:cNvCxnSpPr>
            <a:cxnSpLocks/>
          </p:cNvCxnSpPr>
          <p:nvPr/>
        </p:nvCxnSpPr>
        <p:spPr>
          <a:xfrm>
            <a:off x="6917417" y="3727018"/>
            <a:ext cx="1314121" cy="181868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9563C29-AC96-4F6F-9F3D-955C1E561268}"/>
              </a:ext>
            </a:extLst>
          </p:cNvPr>
          <p:cNvSpPr txBox="1"/>
          <p:nvPr/>
        </p:nvSpPr>
        <p:spPr>
          <a:xfrm>
            <a:off x="8134502" y="5531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493A8CC-D719-4D2A-9157-AFFE41498535}"/>
              </a:ext>
            </a:extLst>
          </p:cNvPr>
          <p:cNvSpPr txBox="1"/>
          <p:nvPr/>
        </p:nvSpPr>
        <p:spPr>
          <a:xfrm>
            <a:off x="4876800" y="1371600"/>
            <a:ext cx="395935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Do not store ALL coins needed to make</a:t>
            </a:r>
            <a:r>
              <a:rPr lang="en-GB" dirty="0"/>
              <a:t> the change at each step. Just store the chosen coin at that step.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866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3" grpId="0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9" grpId="0"/>
      <p:bldP spid="20" grpId="0"/>
      <p:bldP spid="21" grpId="0"/>
      <p:bldP spid="21" grpId="1"/>
      <p:bldP spid="22" grpId="0"/>
      <p:bldP spid="35" grpId="0" animBg="1"/>
      <p:bldP spid="39" grpId="0"/>
      <p:bldP spid="46" grpId="0" animBg="1"/>
      <p:bldP spid="49" grpId="0"/>
      <p:bldP spid="2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Finding coins: Using Decision array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3276" y="990600"/>
            <a:ext cx="7775448" cy="4927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Solution =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while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!=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Solution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Decisions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V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 – Decision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  <a:latin typeface="CMSS10"/>
              </a:rPr>
              <a:t>E.g., If V= 12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</a:rPr>
              <a:t>Look at Decisions[12], append 6 </a:t>
            </a:r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Solution = [6]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Remaining change, V =  12-6=6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Look at Decisions[6], append 6  Solution = [6,6].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Stop because V = 6-6 = 0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If V = 11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Look at Decisions[11], append 5  Solution = [5]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Remaining change, V = 11-5= 6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Look at Decisions[6], append 6  Solution = [5,6]</a:t>
            </a:r>
          </a:p>
          <a:p>
            <a:r>
              <a:rPr lang="en-AU" sz="140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Stop because V = 6-6 = 0</a:t>
            </a:r>
            <a:endParaRPr lang="en-AU" sz="1400" dirty="0">
              <a:solidFill>
                <a:srgbClr val="000000"/>
              </a:solidFill>
              <a:latin typeface="CMSS10"/>
              <a:sym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22782" y="465756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6635405" y="465756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7245005" y="465756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0167" y="466552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0715" y="465310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Coins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="" xmlns:a16="http://schemas.microsoft.com/office/drawing/2014/main" id="{9E2F2E69-83A2-43B9-B37B-0A42FC7236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99314" y="55219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="" xmlns:a16="http://schemas.microsoft.com/office/drawing/2014/main" id="{15C3F840-1091-476E-9A3F-E9C28CAAE4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99314" y="5953760"/>
          <a:ext cx="6324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2A1DEF05-DB78-4D50-8054-B0CCDE971EE9}"/>
              </a:ext>
            </a:extLst>
          </p:cNvPr>
          <p:cNvSpPr txBox="1"/>
          <p:nvPr/>
        </p:nvSpPr>
        <p:spPr>
          <a:xfrm>
            <a:off x="1024606" y="554570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Decisions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B9563C29-AC96-4F6F-9F3D-955C1E561268}"/>
              </a:ext>
            </a:extLst>
          </p:cNvPr>
          <p:cNvSpPr txBox="1"/>
          <p:nvPr/>
        </p:nvSpPr>
        <p:spPr>
          <a:xfrm>
            <a:off x="8134502" y="5531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7641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Finding Coins: Backtracking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066800"/>
            <a:ext cx="8537448" cy="29395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AU" sz="7200" dirty="0">
                <a:solidFill>
                  <a:srgbClr val="FF0000"/>
                </a:solidFill>
                <a:latin typeface="CMSS10"/>
              </a:rPr>
              <a:t>Execution to be shown in class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B050"/>
                </a:solidFill>
                <a:latin typeface="CMSS10"/>
              </a:rPr>
              <a:t>// Find coins for optimal solution for V = 13 without using Decision[]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Solution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while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coin_value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Coins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coin_value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</a:t>
            </a:r>
            <a:r>
              <a:rPr lang="en-AU" sz="7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coin_value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chosen_coin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coin_value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	break</a:t>
            </a: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Solution</a:t>
            </a:r>
            <a:r>
              <a:rPr lang="en-AU" sz="7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chosen_coin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AU" sz="7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V 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</a:t>
            </a:r>
            <a:r>
              <a:rPr lang="en-AU" sz="7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7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chosen_coin</a:t>
            </a:r>
            <a: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  <a:t/>
            </a:r>
            <a:br>
              <a:rPr lang="en-AU" sz="7200" dirty="0">
                <a:solidFill>
                  <a:srgbClr val="000000"/>
                </a:solidFill>
                <a:highlight>
                  <a:srgbClr val="FFFFFF"/>
                </a:highlight>
                <a:latin typeface="CMSS10"/>
              </a:rPr>
            </a:br>
            <a:endParaRPr lang="en-AU" sz="7200" dirty="0">
              <a:solidFill>
                <a:srgbClr val="00B050"/>
              </a:solidFill>
              <a:latin typeface="CMSS10"/>
            </a:endParaRPr>
          </a:p>
          <a:p>
            <a:pPr marL="0" indent="0">
              <a:buNone/>
            </a:pPr>
            <a:endParaRPr lang="en-AU" sz="56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112467"/>
              </p:ext>
            </p:extLst>
          </p:nvPr>
        </p:nvGraphicFramePr>
        <p:xfrm>
          <a:off x="1295399" y="559816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95399" y="6029960"/>
          <a:ext cx="63246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650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864377" y="4464669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7000" y="4464669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7086600" y="4464669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7711762" y="4472629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7685" y="56368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Memo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62310" y="446021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F0"/>
                </a:solidFill>
              </a:rPr>
              <a:t>Coins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D21D317-1C4C-4232-BD67-1F7618C8E170}"/>
              </a:ext>
            </a:extLst>
          </p:cNvPr>
          <p:cNvSpPr txBox="1"/>
          <p:nvPr/>
        </p:nvSpPr>
        <p:spPr>
          <a:xfrm>
            <a:off x="148931" y="404169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Solution: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B4C1572-14FE-4A21-A934-E7316DA66268}"/>
              </a:ext>
            </a:extLst>
          </p:cNvPr>
          <p:cNvSpPr txBox="1"/>
          <p:nvPr/>
        </p:nvSpPr>
        <p:spPr>
          <a:xfrm>
            <a:off x="193237" y="4483546"/>
            <a:ext cx="45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2189AE9-239F-4C57-A0DA-A80CE497463E}"/>
              </a:ext>
            </a:extLst>
          </p:cNvPr>
          <p:cNvSpPr txBox="1"/>
          <p:nvPr/>
        </p:nvSpPr>
        <p:spPr>
          <a:xfrm>
            <a:off x="128054" y="487056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chosen_coin</a:t>
            </a:r>
            <a:r>
              <a:rPr lang="en-A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5274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Finding string conversion: Backtracking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10981442"/>
              </p:ext>
            </p:extLst>
          </p:nvPr>
        </p:nvGraphicFramePr>
        <p:xfrm>
          <a:off x="304800" y="3657600"/>
          <a:ext cx="8504237" cy="2595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48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48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48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48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1489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1489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1489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Content Placeholder 103"/>
          <p:cNvSpPr txBox="1">
            <a:spLocks/>
          </p:cNvSpPr>
          <p:nvPr/>
        </p:nvSpPr>
        <p:spPr>
          <a:xfrm>
            <a:off x="272957" y="1091626"/>
            <a:ext cx="4600820" cy="248977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400" b="1" dirty="0">
                <a:solidFill>
                  <a:srgbClr val="0070C0"/>
                </a:solidFill>
                <a:latin typeface="CMSS10"/>
              </a:rPr>
              <a:t>Backtracking: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Use the Matrix to determine where the values are coming from (if multiple, pick any of those).</a:t>
            </a:r>
          </a:p>
          <a:p>
            <a:pPr marL="0" indent="0">
              <a:buFont typeface="Wingdings 2"/>
              <a:buNone/>
            </a:pPr>
            <a:r>
              <a:rPr lang="en-AU" sz="1400" b="1" u="sng" dirty="0">
                <a:solidFill>
                  <a:srgbClr val="000000"/>
                </a:solidFill>
                <a:latin typeface="CMSS10"/>
              </a:rPr>
              <a:t>Recall: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Diagonal means </a:t>
            </a:r>
            <a:r>
              <a:rPr lang="en-AU" sz="1400" dirty="0">
                <a:solidFill>
                  <a:srgbClr val="C00000"/>
                </a:solidFill>
                <a:latin typeface="CMSS10"/>
              </a:rPr>
              <a:t>substitution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if letters are not same</a:t>
            </a:r>
          </a:p>
          <a:p>
            <a:pPr marL="0" indent="0">
              <a:buFont typeface="Wingdings 2"/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            Upward arrow means </a:t>
            </a:r>
            <a:r>
              <a:rPr lang="en-AU" sz="1400" dirty="0">
                <a:solidFill>
                  <a:srgbClr val="C00000"/>
                </a:solidFill>
                <a:latin typeface="CMSS10"/>
              </a:rPr>
              <a:t>removing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the letter s1[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]</a:t>
            </a:r>
          </a:p>
          <a:p>
            <a:pPr marL="0" indent="0">
              <a:buFont typeface="Wingdings 2"/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            Left arrow means </a:t>
            </a:r>
            <a:r>
              <a:rPr lang="en-AU" sz="1400" dirty="0">
                <a:solidFill>
                  <a:srgbClr val="C00000"/>
                </a:solidFill>
                <a:latin typeface="CMSS10"/>
              </a:rPr>
              <a:t>adding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the letter s2[</a:t>
            </a:r>
            <a:r>
              <a:rPr lang="en-AU" sz="1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] in s1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</a:rPr>
              <a:t>Substitute S with E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</a:rPr>
              <a:t>Delete G</a:t>
            </a:r>
          </a:p>
          <a:p>
            <a:r>
              <a:rPr lang="en-AU" sz="1400" dirty="0">
                <a:solidFill>
                  <a:srgbClr val="000000"/>
                </a:solidFill>
                <a:latin typeface="CMSS10"/>
              </a:rPr>
              <a:t>Add H after S</a:t>
            </a:r>
          </a:p>
          <a:p>
            <a:pPr marL="0" indent="0">
              <a:buFont typeface="Wingdings 2"/>
              <a:buNone/>
            </a:pPr>
            <a:endParaRPr lang="en-AU" sz="1400" dirty="0">
              <a:solidFill>
                <a:srgbClr val="000000"/>
              </a:solidFill>
              <a:latin typeface="CMSS1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315200" y="5791200"/>
            <a:ext cx="719138" cy="22860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034338" y="5682456"/>
            <a:ext cx="0" cy="33734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781800" y="5257800"/>
            <a:ext cx="0" cy="33734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910262" y="4953000"/>
            <a:ext cx="719138" cy="22860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876800" y="4648200"/>
            <a:ext cx="719138" cy="22860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657600" y="4572000"/>
            <a:ext cx="719138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438400" y="4267200"/>
            <a:ext cx="719138" cy="22860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666096" y="320040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278719" y="3200400"/>
            <a:ext cx="1219200" cy="368588"/>
            <a:chOff x="6278719" y="3200400"/>
            <a:chExt cx="1219200" cy="368588"/>
          </a:xfrm>
        </p:grpSpPr>
        <p:sp>
          <p:nvSpPr>
            <p:cNvPr id="20" name="Rectangle 19"/>
            <p:cNvSpPr/>
            <p:nvPr/>
          </p:nvSpPr>
          <p:spPr>
            <a:xfrm>
              <a:off x="6278719" y="3200400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88319" y="3200400"/>
              <a:ext cx="609600" cy="3685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7499833" y="320836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139752" y="3208360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76800" y="307282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s1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39752" y="32128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78719" y="3212812"/>
            <a:ext cx="609600" cy="36858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24" name="Content Placeholder 103">
            <a:extLst>
              <a:ext uri="{FF2B5EF4-FFF2-40B4-BE49-F238E27FC236}">
                <a16:creationId xmlns="" xmlns:a16="http://schemas.microsoft.com/office/drawing/2014/main" id="{F32914F7-1987-462E-AD34-5C3A5A9D9C9C}"/>
              </a:ext>
            </a:extLst>
          </p:cNvPr>
          <p:cNvSpPr txBox="1">
            <a:spLocks/>
          </p:cNvSpPr>
          <p:nvPr/>
        </p:nvSpPr>
        <p:spPr>
          <a:xfrm>
            <a:off x="5910262" y="1096968"/>
            <a:ext cx="2898776" cy="201482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If s1[n] == s2[m]</a:t>
            </a:r>
          </a:p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     cost = </a:t>
            </a:r>
            <a:r>
              <a:rPr lang="en-AU" sz="12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200" dirty="0">
                <a:solidFill>
                  <a:srgbClr val="000000"/>
                </a:solidFill>
                <a:latin typeface="CMSS10"/>
              </a:rPr>
              <a:t>(s1[1…n-1],s2[1… m-1])</a:t>
            </a:r>
          </a:p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Else</a:t>
            </a:r>
          </a:p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  if </a:t>
            </a:r>
            <a:r>
              <a:rPr lang="en-AU" sz="1200" dirty="0">
                <a:solidFill>
                  <a:srgbClr val="C00000"/>
                </a:solidFill>
                <a:latin typeface="CMSS10"/>
              </a:rPr>
              <a:t>substituting</a:t>
            </a:r>
            <a:r>
              <a:rPr lang="en-AU" sz="1200" dirty="0">
                <a:solidFill>
                  <a:srgbClr val="000000"/>
                </a:solidFill>
                <a:latin typeface="CMSS10"/>
              </a:rPr>
              <a:t> s1[n] with s2[m]</a:t>
            </a:r>
          </a:p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      cost = 1 + </a:t>
            </a:r>
            <a:r>
              <a:rPr lang="en-AU" sz="12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200">
                <a:solidFill>
                  <a:srgbClr val="000000"/>
                </a:solidFill>
                <a:latin typeface="CMSS10"/>
              </a:rPr>
              <a:t>(s1[1…n-1],s2[1…m-1</a:t>
            </a:r>
            <a:r>
              <a:rPr lang="en-AU" sz="1200" dirty="0">
                <a:solidFill>
                  <a:srgbClr val="000000"/>
                </a:solidFill>
                <a:latin typeface="CMSS10"/>
              </a:rPr>
              <a:t>])</a:t>
            </a:r>
          </a:p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  if </a:t>
            </a:r>
            <a:r>
              <a:rPr lang="en-AU" sz="1200" dirty="0">
                <a:solidFill>
                  <a:srgbClr val="C00000"/>
                </a:solidFill>
                <a:latin typeface="CMSS10"/>
              </a:rPr>
              <a:t>adding</a:t>
            </a:r>
            <a:r>
              <a:rPr lang="en-AU" sz="1200" dirty="0">
                <a:solidFill>
                  <a:srgbClr val="000000"/>
                </a:solidFill>
                <a:latin typeface="CMSS10"/>
              </a:rPr>
              <a:t> s2[m] in s1 after s1[n]</a:t>
            </a:r>
          </a:p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      cost = 1 + </a:t>
            </a:r>
            <a:r>
              <a:rPr lang="en-AU" sz="12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200" dirty="0">
                <a:solidFill>
                  <a:srgbClr val="000000"/>
                </a:solidFill>
                <a:latin typeface="CMSS10"/>
              </a:rPr>
              <a:t>(s1[1…n],s2[1…m-1])</a:t>
            </a:r>
          </a:p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  if </a:t>
            </a:r>
            <a:r>
              <a:rPr lang="en-AU" sz="1200" dirty="0">
                <a:solidFill>
                  <a:srgbClr val="C00000"/>
                </a:solidFill>
                <a:latin typeface="CMSS10"/>
              </a:rPr>
              <a:t>removing</a:t>
            </a:r>
            <a:r>
              <a:rPr lang="en-AU" sz="1200" dirty="0">
                <a:solidFill>
                  <a:srgbClr val="000000"/>
                </a:solidFill>
                <a:latin typeface="CMSS10"/>
              </a:rPr>
              <a:t> s1[n]</a:t>
            </a:r>
          </a:p>
          <a:p>
            <a:pPr marL="0" indent="0">
              <a:buFont typeface="Wingdings 2"/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      cost = 1 + </a:t>
            </a:r>
            <a:r>
              <a:rPr lang="en-AU" sz="1200" dirty="0" err="1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200" dirty="0">
                <a:solidFill>
                  <a:srgbClr val="000000"/>
                </a:solidFill>
                <a:latin typeface="CMSS10"/>
              </a:rPr>
              <a:t>(s1[1…n-1],s2[1…m])</a:t>
            </a:r>
          </a:p>
          <a:p>
            <a:pPr marL="0" indent="0">
              <a:buFont typeface="Wingdings 2"/>
              <a:buNone/>
            </a:pPr>
            <a:endParaRPr lang="en-AU" sz="12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512C7F7-8959-4AEF-A405-C8D74903344D}"/>
              </a:ext>
            </a:extLst>
          </p:cNvPr>
          <p:cNvSpPr txBox="1"/>
          <p:nvPr/>
        </p:nvSpPr>
        <p:spPr>
          <a:xfrm>
            <a:off x="0" y="3962400"/>
            <a:ext cx="4924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1</a:t>
            </a:r>
          </a:p>
          <a:p>
            <a:r>
              <a:rPr lang="en-AU" sz="2400" dirty="0"/>
              <a:t>2</a:t>
            </a:r>
          </a:p>
          <a:p>
            <a:r>
              <a:rPr lang="en-AU" sz="2400" dirty="0"/>
              <a:t>…</a:t>
            </a:r>
          </a:p>
          <a:p>
            <a:endParaRPr lang="en-AU" sz="2400" dirty="0"/>
          </a:p>
          <a:p>
            <a:endParaRPr lang="en-AU" sz="2400" dirty="0"/>
          </a:p>
          <a:p>
            <a:r>
              <a:rPr lang="en-AU" sz="2400" dirty="0"/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6BC9D81-CA48-453A-89A4-8BCF266BF563}"/>
              </a:ext>
            </a:extLst>
          </p:cNvPr>
          <p:cNvSpPr txBox="1"/>
          <p:nvPr/>
        </p:nvSpPr>
        <p:spPr>
          <a:xfrm>
            <a:off x="3179868" y="6116018"/>
            <a:ext cx="54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	    2		… 		    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FAED6B3F-4C57-445E-8072-7A9E7DB98D41}"/>
              </a:ext>
            </a:extLst>
          </p:cNvPr>
          <p:cNvGrpSpPr/>
          <p:nvPr/>
        </p:nvGrpSpPr>
        <p:grpSpPr>
          <a:xfrm>
            <a:off x="3810000" y="4953000"/>
            <a:ext cx="609600" cy="346870"/>
            <a:chOff x="6096000" y="3200400"/>
            <a:chExt cx="609600" cy="34687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="" xmlns:a16="http://schemas.microsoft.com/office/drawing/2014/main" id="{0ABA5F12-4E21-4450-A979-8E87C17AE7B7}"/>
                </a:ext>
              </a:extLst>
            </p:cNvPr>
            <p:cNvCxnSpPr/>
            <p:nvPr/>
          </p:nvCxnSpPr>
          <p:spPr>
            <a:xfrm flipH="1" flipV="1">
              <a:off x="6114351" y="3528219"/>
              <a:ext cx="566738" cy="19051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="" xmlns:a16="http://schemas.microsoft.com/office/drawing/2014/main" id="{8DE1506C-3226-47DC-9B33-DDE0B9B7B5FD}"/>
                </a:ext>
              </a:extLst>
            </p:cNvPr>
            <p:cNvCxnSpPr/>
            <p:nvPr/>
          </p:nvCxnSpPr>
          <p:spPr>
            <a:xfrm flipV="1">
              <a:off x="6690188" y="3200400"/>
              <a:ext cx="0" cy="337344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="" xmlns:a16="http://schemas.microsoft.com/office/drawing/2014/main" id="{077BDF24-9848-4C46-85FA-D589E797789F}"/>
                </a:ext>
              </a:extLst>
            </p:cNvPr>
            <p:cNvCxnSpPr/>
            <p:nvPr/>
          </p:nvCxnSpPr>
          <p:spPr>
            <a:xfrm flipH="1" flipV="1">
              <a:off x="6096000" y="3200400"/>
              <a:ext cx="609600" cy="33734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65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0648 L 0.06979 -1.97965E-6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8" grpId="0" animBg="1"/>
      <p:bldP spid="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E2B44B-7858-469E-BBD8-524EA842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Backtracking Vs Decision array?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434B8B0-890B-4D18-813E-D370400E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05883BE-7685-481D-94A9-2ACB77F24D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396499"/>
            <a:ext cx="8766048" cy="4572000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Space usage</a:t>
            </a:r>
          </a:p>
          <a:p>
            <a:pPr lvl="1"/>
            <a:r>
              <a:rPr lang="en-AU" dirty="0"/>
              <a:t>Backtracking requires less space as it does not require creating an additional array</a:t>
            </a:r>
          </a:p>
          <a:p>
            <a:pPr lvl="1"/>
            <a:r>
              <a:rPr lang="en-AU" dirty="0"/>
              <a:t>However, space </a:t>
            </a:r>
            <a:r>
              <a:rPr lang="en-AU" b="1" dirty="0"/>
              <a:t>complexity</a:t>
            </a:r>
            <a:r>
              <a:rPr lang="en-AU" dirty="0"/>
              <a:t> is the same</a:t>
            </a:r>
          </a:p>
          <a:p>
            <a:r>
              <a:rPr lang="en-AU" dirty="0"/>
              <a:t>Efficiency</a:t>
            </a:r>
          </a:p>
          <a:p>
            <a:pPr lvl="1"/>
            <a:r>
              <a:rPr lang="en-AU" dirty="0"/>
              <a:t>Backtracking requires to </a:t>
            </a:r>
            <a:r>
              <a:rPr lang="en-AU" b="1" u="sng" dirty="0"/>
              <a:t>determine</a:t>
            </a:r>
            <a:r>
              <a:rPr lang="en-AU" dirty="0"/>
              <a:t> what decision was made which costs additional computation</a:t>
            </a:r>
          </a:p>
          <a:p>
            <a:pPr lvl="1"/>
            <a:r>
              <a:rPr lang="en-AU" dirty="0"/>
              <a:t>However, time </a:t>
            </a:r>
            <a:r>
              <a:rPr lang="en-AU" b="1" dirty="0"/>
              <a:t>complexity</a:t>
            </a:r>
            <a:r>
              <a:rPr lang="en-AU" dirty="0"/>
              <a:t> is the same</a:t>
            </a:r>
          </a:p>
          <a:p>
            <a:r>
              <a:rPr lang="en-AU" dirty="0"/>
              <a:t>Note the space saving tricks discussed for 0/1 knapsack and edit distance can only be used when solution is not to be constructed</a:t>
            </a:r>
          </a:p>
          <a:p>
            <a:pPr lvl="1"/>
            <a:r>
              <a:rPr lang="en-AU" dirty="0"/>
              <a:t>e.g., all rows are needed for backtracking, and all rows must be stored for 2D-decision array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2"/>
            <a:endParaRPr lang="en-AU" dirty="0"/>
          </a:p>
          <a:p>
            <a:pPr lvl="2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47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Review yourself: Subset Sum Problem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37448" cy="4803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Given a set of numbers N = {a1, a2, …, an} and a value V. Is their a subset of N such that the sum of elements is exactly V.</a:t>
            </a:r>
          </a:p>
          <a:p>
            <a:pPr marL="0" indent="0">
              <a:buNone/>
            </a:pPr>
            <a:r>
              <a:rPr lang="en-AU" sz="2400" b="1" dirty="0">
                <a:solidFill>
                  <a:srgbClr val="FF0000"/>
                </a:solidFill>
                <a:latin typeface="CMSS10"/>
              </a:rPr>
              <a:t>Note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: Unlike Coins Change problem, a number can only be used once to make the value V. 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dirty="0">
                <a:solidFill>
                  <a:srgbClr val="00B050"/>
                </a:solidFill>
                <a:latin typeface="CMSS10"/>
              </a:rPr>
              <a:t>Example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: Suppose N = {1, 5, 6, 9} and the value V is 13. The answer is FALSE because no subset of N adds to 13. For V=15, the answer is TRUE because 9 + 6 = 15. </a:t>
            </a:r>
          </a:p>
          <a:p>
            <a:pPr marL="0" indent="0">
              <a:buNone/>
            </a:pPr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What is the answer for V = 12?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Subset Sum Problem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37448" cy="4803648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Suppose N = {1, 5, 6, 9} and V = 16. Assume that I tell you that the subset must contain the value 9. What is the answer of subset problem? E.g., is there a subset that includes 9 and adds up to 16?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If the subset must contain 9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</a:rPr>
              <a:t>The answer is True if and only if {1, 5, 6} has a subset adding up to 16-9 = 7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Suppose N = {1, 5, 6, 9} and V = 11. Assume that I tell you that the subset must </a:t>
            </a:r>
            <a:r>
              <a:rPr lang="en-AU" sz="1800" b="1" dirty="0">
                <a:solidFill>
                  <a:srgbClr val="000000"/>
                </a:solidFill>
                <a:latin typeface="CMSS10"/>
              </a:rPr>
              <a:t>NOT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contain the value 9. What is the answer of subset problem? E.g., is there a subset that excludes 9 and adds up to 11?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If the subset must not contain 9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</a:rPr>
              <a:t>The answer is True if {1, 5, 6} has a subset adding up to 11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590800" y="4753970"/>
            <a:ext cx="5181601" cy="11765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None/>
            </a:pPr>
            <a:r>
              <a:rPr lang="en-AU" sz="1400" b="1" dirty="0">
                <a:solidFill>
                  <a:srgbClr val="FF0000"/>
                </a:solidFill>
                <a:latin typeface="CMSS10"/>
              </a:rPr>
              <a:t>If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the Subset contains a number x 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Answer is True if {Set \ x} has a subset adding up to V - x  </a:t>
            </a: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FF0000"/>
                </a:solidFill>
                <a:latin typeface="CMSS10"/>
              </a:rPr>
              <a:t>Else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Answer is True if {Set \ x} has a subset adding up to V</a:t>
            </a:r>
          </a:p>
        </p:txBody>
      </p:sp>
    </p:spTree>
    <p:extLst>
      <p:ext uri="{BB962C8B-B14F-4D97-AF65-F5344CB8AC3E}">
        <p14:creationId xmlns:p14="http://schemas.microsoft.com/office/powerpoint/2010/main" val="167786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V="1">
            <a:off x="7467600" y="5791200"/>
            <a:ext cx="76200" cy="3048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Subset Sum Problem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304800" y="4318000"/>
          <a:ext cx="7731130" cy="2006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2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28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028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0283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0283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0283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0283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0283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0283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0283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baseline="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Φ</a:t>
                      </a:r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ontent Placeholder 103"/>
          <p:cNvSpPr txBox="1">
            <a:spLocks/>
          </p:cNvSpPr>
          <p:nvPr/>
        </p:nvSpPr>
        <p:spPr>
          <a:xfrm>
            <a:off x="301751" y="1066800"/>
            <a:ext cx="8537449" cy="3048000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79388">
              <a:buNone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Set = {1, 3, 6}. We need to check for V = 7   (e.g., is there a subset with sum = 7)</a:t>
            </a:r>
          </a:p>
          <a:p>
            <a:pPr marL="0" indent="0" defTabSz="179388">
              <a:buNone/>
            </a:pPr>
            <a:r>
              <a:rPr lang="en-AU" sz="2900" b="1" dirty="0">
                <a:solidFill>
                  <a:srgbClr val="FF0000"/>
                </a:solidFill>
                <a:latin typeface="CMSS10"/>
              </a:rPr>
              <a:t>Assume 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we know the optimal solutions for every </a:t>
            </a:r>
            <a:r>
              <a:rPr lang="en-AU" sz="2900" dirty="0" err="1">
                <a:solidFill>
                  <a:srgbClr val="000000"/>
                </a:solidFill>
                <a:latin typeface="CMSS10"/>
              </a:rPr>
              <a:t>subproblem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  and results are stored in Memo[ ][ ].</a:t>
            </a:r>
          </a:p>
          <a:p>
            <a:pPr marL="0" indent="0" defTabSz="179388">
              <a:buNone/>
            </a:pPr>
            <a:r>
              <a:rPr lang="en-AU" sz="2900" dirty="0">
                <a:solidFill>
                  <a:srgbClr val="000000"/>
                </a:solidFill>
                <a:latin typeface="CMSS10"/>
              </a:rPr>
              <a:t>Memo[ v ][ </a:t>
            </a:r>
            <a:r>
              <a:rPr lang="en-AU" sz="2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 ] contains True </a:t>
            </a:r>
            <a:r>
              <a:rPr lang="en-AU" sz="2900" b="1" dirty="0">
                <a:solidFill>
                  <a:srgbClr val="000000"/>
                </a:solidFill>
                <a:latin typeface="CMSS10"/>
              </a:rPr>
              <a:t>if and only if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 there exists a subset of Set[1 … </a:t>
            </a:r>
            <a:r>
              <a:rPr lang="en-AU" sz="29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2900" dirty="0">
                <a:solidFill>
                  <a:srgbClr val="000000"/>
                </a:solidFill>
                <a:latin typeface="CMSS10"/>
              </a:rPr>
              <a:t>] that adds to v</a:t>
            </a:r>
          </a:p>
          <a:p>
            <a:pPr marL="0" indent="0" defTabSz="179388">
              <a:buNone/>
            </a:pP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marL="0" indent="0" defTabSz="179388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n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x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i-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]==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Memo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–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]==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Memo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Else</a:t>
            </a:r>
          </a:p>
          <a:p>
            <a:pPr marL="0" indent="0" defTabSz="179388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Memo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][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defTabSz="179388">
              <a:buNone/>
            </a:pPr>
            <a:r>
              <a:rPr lang="en-AU" sz="2600" dirty="0">
                <a:solidFill>
                  <a:srgbClr val="00B050"/>
                </a:solidFill>
                <a:latin typeface="CMSS10"/>
              </a:rPr>
              <a:t>//Fill column for 9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657600" y="3090649"/>
            <a:ext cx="5181601" cy="11765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None/>
            </a:pPr>
            <a:r>
              <a:rPr lang="en-AU" sz="1400" b="1" dirty="0">
                <a:solidFill>
                  <a:srgbClr val="FF0000"/>
                </a:solidFill>
                <a:latin typeface="CMSS10"/>
              </a:rPr>
              <a:t>If</a:t>
            </a:r>
            <a:r>
              <a:rPr lang="en-AU" sz="1400" dirty="0">
                <a:solidFill>
                  <a:srgbClr val="000000"/>
                </a:solidFill>
                <a:latin typeface="CMSS10"/>
              </a:rPr>
              <a:t> the Subset contains a number x (e.g., number 6)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Answer is True if {Set \ x} has a subset adding up to V - x  </a:t>
            </a: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FF0000"/>
                </a:solidFill>
                <a:latin typeface="CMSS10"/>
              </a:rPr>
              <a:t>Else</a:t>
            </a:r>
            <a:endParaRPr lang="en-AU" sz="1400" dirty="0">
              <a:solidFill>
                <a:srgbClr val="000000"/>
              </a:solidFill>
              <a:latin typeface="CMSS10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latin typeface="CMSS10"/>
              </a:rPr>
              <a:t>	Answer is True if {Set \ x} has a subset adding up to V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133600" y="5715000"/>
            <a:ext cx="4114800" cy="3810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0" y="5955268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819400" y="5715000"/>
            <a:ext cx="4038600" cy="3810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81800" y="594360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F</a:t>
            </a:r>
          </a:p>
        </p:txBody>
      </p:sp>
      <p:cxnSp>
        <p:nvCxnSpPr>
          <p:cNvPr id="27" name="Straight Arrow Connector 26"/>
          <p:cNvCxnSpPr>
            <a:stCxn id="22" idx="1"/>
          </p:cNvCxnSpPr>
          <p:nvPr/>
        </p:nvCxnSpPr>
        <p:spPr>
          <a:xfrm flipV="1">
            <a:off x="6781800" y="5791200"/>
            <a:ext cx="76200" cy="33706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3"/>
          <p:cNvSpPr txBox="1">
            <a:spLocks/>
          </p:cNvSpPr>
          <p:nvPr/>
        </p:nvSpPr>
        <p:spPr>
          <a:xfrm>
            <a:off x="6226041" y="2057400"/>
            <a:ext cx="2536959" cy="1524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</a:t>
            </a:r>
            <a:r>
              <a:rPr lang="en-AU" sz="1800" dirty="0" err="1">
                <a:highlight>
                  <a:srgbClr val="FFFFFF"/>
                </a:highlight>
              </a:rPr>
              <a:t>nV</a:t>
            </a:r>
            <a:r>
              <a:rPr lang="en-AU" sz="1800" dirty="0"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</a:t>
            </a:r>
            <a:r>
              <a:rPr lang="en-AU" sz="1800" dirty="0" err="1">
                <a:highlight>
                  <a:srgbClr val="FFFFFF"/>
                </a:highlight>
              </a:rPr>
              <a:t>nV</a:t>
            </a:r>
            <a:r>
              <a:rPr lang="en-AU" sz="1800" dirty="0">
                <a:highlight>
                  <a:srgbClr val="FFFFFF"/>
                </a:highlight>
              </a:rPr>
              <a:t>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uiExpand="1" build="allAtOnce" animBg="1"/>
      <p:bldP spid="12" grpId="0" animBg="1"/>
      <p:bldP spid="22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Introduction to Dynamic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Coins Change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Unbounded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0/1 Knapsack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Edit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Constructing Optimal Solution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695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10848"/>
            <a:ext cx="4572000" cy="365760"/>
          </a:xfrm>
        </p:spPr>
        <p:txBody>
          <a:bodyPr/>
          <a:lstStyle/>
          <a:p>
            <a:r>
              <a:rPr lang="en-AU"/>
              <a:t>FIT2004: Lec-4: Dynamic Programming</a:t>
            </a:r>
            <a:endParaRPr lang="en-US" dirty="0"/>
          </a:p>
        </p:txBody>
      </p:sp>
      <p:sp>
        <p:nvSpPr>
          <p:cNvPr id="27" name="Content Placeholder 3"/>
          <p:cNvSpPr txBox="1">
            <a:spLocks/>
          </p:cNvSpPr>
          <p:nvPr/>
        </p:nvSpPr>
        <p:spPr>
          <a:xfrm>
            <a:off x="225552" y="1066800"/>
            <a:ext cx="8613648" cy="3581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Dynamic Programming Strategy</a:t>
            </a:r>
          </a:p>
          <a:p>
            <a:r>
              <a:rPr lang="en-AU" sz="2000" dirty="0"/>
              <a:t>Assume you already know the optimal solutions for all </a:t>
            </a:r>
            <a:r>
              <a:rPr lang="en-AU" sz="2000" dirty="0" err="1"/>
              <a:t>subproblems</a:t>
            </a:r>
            <a:r>
              <a:rPr lang="en-AU" sz="2000" dirty="0"/>
              <a:t> and have </a:t>
            </a:r>
            <a:r>
              <a:rPr lang="en-AU" sz="2000" dirty="0" err="1"/>
              <a:t>memoized</a:t>
            </a:r>
            <a:r>
              <a:rPr lang="en-AU" sz="2000" dirty="0"/>
              <a:t> these solutions</a:t>
            </a:r>
          </a:p>
          <a:p>
            <a:r>
              <a:rPr lang="en-AU" sz="2000" dirty="0"/>
              <a:t>Observe how you can solve the original problem using this </a:t>
            </a:r>
            <a:r>
              <a:rPr lang="en-AU" sz="2000" dirty="0" err="1"/>
              <a:t>memoization</a:t>
            </a:r>
            <a:endParaRPr lang="en-AU" sz="2000" dirty="0"/>
          </a:p>
          <a:p>
            <a:r>
              <a:rPr lang="en-AU" sz="2000" dirty="0"/>
              <a:t>Iteratively solve the sub-problems and </a:t>
            </a:r>
            <a:r>
              <a:rPr lang="en-AU" sz="2000" dirty="0" err="1"/>
              <a:t>memoize</a:t>
            </a: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/>
              <a:t>Practice, practice, practice </a:t>
            </a:r>
          </a:p>
          <a:p>
            <a:pPr lvl="1"/>
            <a:r>
              <a:rPr lang="en-AU" sz="1600" dirty="0">
                <a:solidFill>
                  <a:srgbClr val="0000FF"/>
                </a:solidFill>
                <a:latin typeface="txtt"/>
                <a:hlinkClick r:id="rId2"/>
              </a:rPr>
              <a:t>http://www.geeksforgeeks.org/tag/dynamic-programming/</a:t>
            </a:r>
            <a:endParaRPr lang="en-AU" sz="1600" dirty="0">
              <a:solidFill>
                <a:srgbClr val="0000FF"/>
              </a:solidFill>
              <a:latin typeface="txtt"/>
            </a:endParaRPr>
          </a:p>
          <a:p>
            <a:pPr lvl="1"/>
            <a:r>
              <a:rPr lang="en-AU" sz="1500" dirty="0">
                <a:hlinkClick r:id="rId3"/>
              </a:rPr>
              <a:t>https://www.topcoder.com/community/data-science/data-science-tutorials/dynamic-programming-from-novice-to-advanced/</a:t>
            </a:r>
            <a:endParaRPr lang="en-AU" sz="1500" dirty="0"/>
          </a:p>
          <a:p>
            <a:pPr lvl="1"/>
            <a:r>
              <a:rPr lang="en-AU" sz="1500" dirty="0">
                <a:hlinkClick r:id="rId4"/>
              </a:rPr>
              <a:t>http://weaklearner.com/problems/search/dp</a:t>
            </a:r>
            <a:endParaRPr lang="en-AU" sz="1500" dirty="0"/>
          </a:p>
          <a:p>
            <a:r>
              <a:rPr lang="en-AU" sz="2000" dirty="0"/>
              <a:t>Revise hash tables and binary search tree</a:t>
            </a: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  <a:endParaRPr lang="en-AU" sz="2000" dirty="0"/>
          </a:p>
          <a:p>
            <a:r>
              <a:rPr lang="en-AU" sz="2000" dirty="0"/>
              <a:t>Hashing, Binary Search Tree, AVL Tree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85C8A437-15D1-4970-B42A-AA737C30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/>
          </a:bodyPr>
          <a:lstStyle/>
          <a:p>
            <a:r>
              <a:rPr lang="en-AU" dirty="0"/>
              <a:t>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2059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Dynamic Programming Paradigm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 powerful optimization technique in computer science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Applicable to a wide-variety of problems that exhibit certain properties.</a:t>
            </a:r>
          </a:p>
          <a:p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Practice is the key to be good at dynamic programming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  <p:pic>
        <p:nvPicPr>
          <p:cNvPr id="5" name="Picture 4" descr="A close up of a person&#10;&#10;Description generated with high confidence">
            <a:extLst>
              <a:ext uri="{FF2B5EF4-FFF2-40B4-BE49-F238E27FC236}">
                <a16:creationId xmlns="" xmlns:a16="http://schemas.microsoft.com/office/drawing/2014/main" id="{C9F6EEAC-8966-48A9-BB80-8A29AA094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155948"/>
            <a:ext cx="46958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0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Core Idea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572000"/>
          </a:xfrm>
        </p:spPr>
        <p:txBody>
          <a:bodyPr>
            <a:normAutofit/>
          </a:bodyPr>
          <a:lstStyle/>
          <a:p>
            <a:r>
              <a:rPr lang="en-AU" sz="2400" dirty="0">
                <a:latin typeface="CMSS10"/>
              </a:rPr>
              <a:t>Divide a complicated problem by breaking it down into simpler </a:t>
            </a:r>
            <a:r>
              <a:rPr lang="en-AU" sz="2400" dirty="0" err="1">
                <a:latin typeface="CMSS10"/>
              </a:rPr>
              <a:t>subproblems</a:t>
            </a:r>
            <a:r>
              <a:rPr lang="en-AU" sz="2400" dirty="0">
                <a:latin typeface="CMSS10"/>
              </a:rPr>
              <a:t> in a recursive manner and solve these.</a:t>
            </a:r>
          </a:p>
          <a:p>
            <a:r>
              <a:rPr lang="en-AU" sz="2400" dirty="0">
                <a:solidFill>
                  <a:srgbClr val="FF0000"/>
                </a:solidFill>
                <a:latin typeface="CMSS10"/>
              </a:rPr>
              <a:t>Question: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But how does this differ from `Divide and Conquer' approach?</a:t>
            </a:r>
          </a:p>
          <a:p>
            <a:r>
              <a:rPr lang="en-AU" sz="2400" dirty="0" err="1">
                <a:solidFill>
                  <a:srgbClr val="000000"/>
                </a:solidFill>
                <a:latin typeface="CMSS10"/>
              </a:rPr>
              <a:t>Subproblems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are </a:t>
            </a:r>
            <a:r>
              <a:rPr lang="en-AU" sz="2400" dirty="0">
                <a:solidFill>
                  <a:srgbClr val="00B050"/>
                </a:solidFill>
                <a:latin typeface="CMSS10"/>
              </a:rPr>
              <a:t>overlapping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(in contrast to </a:t>
            </a:r>
            <a:r>
              <a:rPr lang="en-AU" sz="2400" dirty="0">
                <a:solidFill>
                  <a:srgbClr val="FF0000"/>
                </a:solidFill>
                <a:latin typeface="CMSS10"/>
              </a:rPr>
              <a:t>independent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subproblems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in Divide and Conquer)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Identify the </a:t>
            </a:r>
            <a:r>
              <a:rPr lang="en-AU" sz="1900" dirty="0">
                <a:solidFill>
                  <a:srgbClr val="FF0000"/>
                </a:solidFill>
                <a:latin typeface="CMSS10"/>
              </a:rPr>
              <a:t>overlapping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subproblems</a:t>
            </a:r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Solve the smaller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subproblems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1900" b="1" u="sng" dirty="0" err="1">
                <a:solidFill>
                  <a:srgbClr val="FF0000"/>
                </a:solidFill>
                <a:latin typeface="CMSS10"/>
              </a:rPr>
              <a:t>memoize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the solutions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use the </a:t>
            </a:r>
            <a:r>
              <a:rPr lang="en-AU" sz="1900" dirty="0" err="1">
                <a:solidFill>
                  <a:srgbClr val="FF0000"/>
                </a:solidFill>
                <a:latin typeface="CMSS10"/>
              </a:rPr>
              <a:t>memoized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solutions of </a:t>
            </a:r>
            <a:r>
              <a:rPr lang="en-AU" sz="1900" dirty="0" err="1">
                <a:solidFill>
                  <a:srgbClr val="000000"/>
                </a:solidFill>
                <a:latin typeface="CMSS10"/>
              </a:rPr>
              <a:t>subproblems</a:t>
            </a:r>
            <a:r>
              <a:rPr lang="en-AU" sz="1900" dirty="0">
                <a:solidFill>
                  <a:srgbClr val="000000"/>
                </a:solidFill>
                <a:latin typeface="CMSS10"/>
              </a:rPr>
              <a:t> to gradually build solution for the original problem</a:t>
            </a:r>
          </a:p>
          <a:p>
            <a:endParaRPr lang="en-AU" sz="24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Lec-4: Dynamic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N-</a:t>
            </a:r>
            <a:r>
              <a:rPr lang="en-AU" dirty="0" err="1">
                <a:latin typeface="Arial Black" panose="020B0A04020102020204" pitchFamily="34" charset="0"/>
              </a:rPr>
              <a:t>th</a:t>
            </a:r>
            <a:r>
              <a:rPr lang="en-AU" dirty="0">
                <a:latin typeface="Arial Black" panose="020B0A04020102020204" pitchFamily="34" charset="0"/>
              </a:rPr>
              <a:t> Fibonacci Number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Lec-4: Dynamic Programming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50292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fib</a:t>
            </a:r>
            <a:r>
              <a:rPr lang="en-AU" sz="1800" b="1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N</a:t>
            </a:r>
            <a:r>
              <a:rPr lang="en-AU" sz="1800" b="1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endParaRPr lang="en-AU" sz="18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36000" indent="-360000" defTabSz="36000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		if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en-A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36000" indent="-360000" defTabSz="36000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			return</a:t>
            </a:r>
            <a:r>
              <a:rPr lang="en-AU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N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36000" indent="-360000" defTabSz="360000">
              <a:buNone/>
            </a:pPr>
            <a:r>
              <a:rPr lang="en-AU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		else</a:t>
            </a:r>
            <a:endParaRPr lang="en-A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36000" indent="-360000" defTabSz="360000">
              <a:buNone/>
            </a:pPr>
            <a:r>
              <a:rPr lang="it-IT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			return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fib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(N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fib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(N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8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it-IT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it-IT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AU" sz="2400" dirty="0">
              <a:solidFill>
                <a:srgbClr val="00B0F0"/>
              </a:solidFill>
              <a:latin typeface="CG Times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343400" y="2895600"/>
            <a:ext cx="671979" cy="506323"/>
            <a:chOff x="3641566" y="2008277"/>
            <a:chExt cx="671979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1566" y="208228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F(6)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2983417" y="33277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4867808" y="33277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604621" y="3630523"/>
            <a:ext cx="671979" cy="506323"/>
            <a:chOff x="3602654" y="2008277"/>
            <a:chExt cx="671979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02654" y="208228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F(5)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6" idx="0"/>
          </p:cNvCxnSpPr>
          <p:nvPr/>
        </p:nvCxnSpPr>
        <p:spPr>
          <a:xfrm flipH="1">
            <a:off x="1851311" y="40626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2" idx="0"/>
          </p:cNvCxnSpPr>
          <p:nvPr/>
        </p:nvCxnSpPr>
        <p:spPr>
          <a:xfrm>
            <a:off x="3198349" y="4046856"/>
            <a:ext cx="839381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524000" y="4497648"/>
            <a:ext cx="607859" cy="506323"/>
            <a:chOff x="3659651" y="2008277"/>
            <a:chExt cx="607859" cy="506323"/>
          </a:xfrm>
          <a:solidFill>
            <a:schemeClr val="bg2"/>
          </a:solidFill>
        </p:grpSpPr>
        <p:sp>
          <p:nvSpPr>
            <p:cNvPr id="16" name="Oval 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59651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F(4)</a:t>
              </a:r>
            </a:p>
          </p:txBody>
        </p:sp>
      </p:grpSp>
      <p:cxnSp>
        <p:nvCxnSpPr>
          <p:cNvPr id="18" name="Straight Connector 17"/>
          <p:cNvCxnSpPr>
            <a:stCxn id="16" idx="3"/>
          </p:cNvCxnSpPr>
          <p:nvPr/>
        </p:nvCxnSpPr>
        <p:spPr>
          <a:xfrm flipH="1">
            <a:off x="1227869" y="49298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09353" y="49185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733800" y="4469877"/>
            <a:ext cx="607859" cy="506323"/>
            <a:chOff x="3662746" y="2008277"/>
            <a:chExt cx="607859" cy="506323"/>
          </a:xfrm>
          <a:solidFill>
            <a:schemeClr val="bg2"/>
          </a:solidFill>
        </p:grpSpPr>
        <p:sp>
          <p:nvSpPr>
            <p:cNvPr id="21" name="Oval 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62746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F(3)</a:t>
              </a:r>
            </a:p>
          </p:txBody>
        </p:sp>
      </p:grpSp>
      <p:cxnSp>
        <p:nvCxnSpPr>
          <p:cNvPr id="23" name="Straight Connector 22"/>
          <p:cNvCxnSpPr>
            <a:stCxn id="21" idx="3"/>
            <a:endCxn id="34" idx="0"/>
          </p:cNvCxnSpPr>
          <p:nvPr/>
        </p:nvCxnSpPr>
        <p:spPr>
          <a:xfrm flipH="1">
            <a:off x="3429465" y="49020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31" idx="0"/>
          </p:cNvCxnSpPr>
          <p:nvPr/>
        </p:nvCxnSpPr>
        <p:spPr>
          <a:xfrm>
            <a:off x="4237028" y="4902051"/>
            <a:ext cx="382819" cy="382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402541" y="3630523"/>
            <a:ext cx="607859" cy="506323"/>
            <a:chOff x="3694945" y="2008277"/>
            <a:chExt cx="607859" cy="506323"/>
          </a:xfrm>
          <a:solidFill>
            <a:schemeClr val="bg2"/>
          </a:solidFill>
        </p:grpSpPr>
        <p:sp>
          <p:nvSpPr>
            <p:cNvPr id="26" name="Oval 2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9494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F(4)</a:t>
              </a:r>
            </a:p>
          </p:txBody>
        </p:sp>
      </p:grpSp>
      <p:cxnSp>
        <p:nvCxnSpPr>
          <p:cNvPr id="28" name="Straight Connector 27"/>
          <p:cNvCxnSpPr>
            <a:stCxn id="26" idx="3"/>
            <a:endCxn id="43" idx="0"/>
          </p:cNvCxnSpPr>
          <p:nvPr/>
        </p:nvCxnSpPr>
        <p:spPr>
          <a:xfrm flipH="1">
            <a:off x="5944065" y="40626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7" idx="0"/>
          </p:cNvCxnSpPr>
          <p:nvPr/>
        </p:nvCxnSpPr>
        <p:spPr>
          <a:xfrm>
            <a:off x="6823208" y="4046856"/>
            <a:ext cx="797663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345141" y="5284877"/>
            <a:ext cx="607859" cy="506323"/>
            <a:chOff x="3712256" y="2008277"/>
            <a:chExt cx="607859" cy="506323"/>
          </a:xfrm>
        </p:grpSpPr>
        <p:sp>
          <p:nvSpPr>
            <p:cNvPr id="31" name="Oval 3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12256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F(1)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124200" y="5308771"/>
            <a:ext cx="607859" cy="506323"/>
            <a:chOff x="3681697" y="2008277"/>
            <a:chExt cx="607859" cy="506323"/>
          </a:xfrm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81697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F(2)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35341" y="5308771"/>
            <a:ext cx="607859" cy="506323"/>
            <a:chOff x="3710515" y="2008277"/>
            <a:chExt cx="607859" cy="506323"/>
          </a:xfrm>
        </p:grpSpPr>
        <p:sp>
          <p:nvSpPr>
            <p:cNvPr id="37" name="Oval 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1051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F(2)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4400" y="5335848"/>
            <a:ext cx="607859" cy="506323"/>
            <a:chOff x="3681697" y="2008277"/>
            <a:chExt cx="607859" cy="506323"/>
          </a:xfrm>
          <a:solidFill>
            <a:srgbClr val="92D050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81697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F(3)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638800" y="4470571"/>
            <a:ext cx="607859" cy="506323"/>
            <a:chOff x="3681697" y="2008277"/>
            <a:chExt cx="607859" cy="506323"/>
          </a:xfrm>
        </p:grpSpPr>
        <p:sp>
          <p:nvSpPr>
            <p:cNvPr id="43" name="Oval 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81697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F(3)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316941" y="4470571"/>
            <a:ext cx="607859" cy="506323"/>
            <a:chOff x="3710515" y="2008277"/>
            <a:chExt cx="607859" cy="506323"/>
          </a:xfrm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1051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F(2)</a:t>
              </a:r>
            </a:p>
          </p:txBody>
        </p:sp>
      </p:grpSp>
      <p:cxnSp>
        <p:nvCxnSpPr>
          <p:cNvPr id="60" name="Straight Connector 59"/>
          <p:cNvCxnSpPr>
            <a:endCxn id="66" idx="0"/>
          </p:cNvCxnSpPr>
          <p:nvPr/>
        </p:nvCxnSpPr>
        <p:spPr>
          <a:xfrm flipH="1">
            <a:off x="5258265" y="4876800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63" idx="0"/>
          </p:cNvCxnSpPr>
          <p:nvPr/>
        </p:nvCxnSpPr>
        <p:spPr>
          <a:xfrm>
            <a:off x="6065828" y="4876800"/>
            <a:ext cx="382819" cy="382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173941" y="5259626"/>
            <a:ext cx="607859" cy="506323"/>
            <a:chOff x="3712256" y="2008277"/>
            <a:chExt cx="607859" cy="506323"/>
          </a:xfrm>
        </p:grpSpPr>
        <p:sp>
          <p:nvSpPr>
            <p:cNvPr id="63" name="Oval 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12256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F(1)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953000" y="5283520"/>
            <a:ext cx="607859" cy="506323"/>
            <a:chOff x="3681697" y="2008277"/>
            <a:chExt cx="607859" cy="506323"/>
          </a:xfrm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81697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F(2)</a:t>
              </a:r>
            </a:p>
          </p:txBody>
        </p:sp>
      </p:grpSp>
      <p:cxnSp>
        <p:nvCxnSpPr>
          <p:cNvPr id="68" name="Straight Connector 67"/>
          <p:cNvCxnSpPr>
            <a:stCxn id="46" idx="3"/>
            <a:endCxn id="74" idx="0"/>
          </p:cNvCxnSpPr>
          <p:nvPr/>
        </p:nvCxnSpPr>
        <p:spPr>
          <a:xfrm flipH="1">
            <a:off x="7010865" y="4902745"/>
            <a:ext cx="403510" cy="30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71" idx="0"/>
          </p:cNvCxnSpPr>
          <p:nvPr/>
        </p:nvCxnSpPr>
        <p:spPr>
          <a:xfrm>
            <a:off x="7818428" y="4876800"/>
            <a:ext cx="382819" cy="30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7924800" y="5183426"/>
            <a:ext cx="607859" cy="506323"/>
            <a:chOff x="3710515" y="2008277"/>
            <a:chExt cx="607859" cy="506323"/>
          </a:xfrm>
        </p:grpSpPr>
        <p:sp>
          <p:nvSpPr>
            <p:cNvPr id="71" name="Oval 7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1051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F(0)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705600" y="5207320"/>
            <a:ext cx="607859" cy="506323"/>
            <a:chOff x="3681697" y="2008277"/>
            <a:chExt cx="607859" cy="506323"/>
          </a:xfrm>
        </p:grpSpPr>
        <p:sp>
          <p:nvSpPr>
            <p:cNvPr id="74" name="Oval 7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81697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F(1)</a:t>
              </a: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609600" y="5752110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050143" y="5702965"/>
            <a:ext cx="222216" cy="69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3124200" y="5733696"/>
            <a:ext cx="159231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541983" y="5753368"/>
            <a:ext cx="267933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618039" y="5728216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396932" y="5758897"/>
            <a:ext cx="275366" cy="639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28600" y="3401923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>
                <a:solidFill>
                  <a:srgbClr val="FF0000"/>
                </a:solidFill>
              </a:rPr>
              <a:t>Recursion tree for N = 6</a:t>
            </a:r>
          </a:p>
        </p:txBody>
      </p:sp>
      <p:sp>
        <p:nvSpPr>
          <p:cNvPr id="90" name="Content Placeholder 3"/>
          <p:cNvSpPr txBox="1">
            <a:spLocks/>
          </p:cNvSpPr>
          <p:nvPr/>
        </p:nvSpPr>
        <p:spPr>
          <a:xfrm>
            <a:off x="4688795" y="1115923"/>
            <a:ext cx="3998005" cy="13986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T(1) = b  </a:t>
            </a:r>
            <a:r>
              <a:rPr lang="en-AU" sz="1800" dirty="0">
                <a:solidFill>
                  <a:srgbClr val="00B050"/>
                </a:solidFill>
                <a:highlight>
                  <a:srgbClr val="FFFFFF"/>
                </a:highlight>
              </a:rPr>
              <a:t>// b and c are constants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T(N) = T(N-1) + T(N-2) + c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= O(2</a:t>
            </a:r>
            <a:r>
              <a:rPr lang="en-AU" sz="1800" normalizeH="1" baseline="30000" dirty="0">
                <a:highlight>
                  <a:srgbClr val="FFFFFF"/>
                </a:highlight>
              </a:rPr>
              <a:t>N</a:t>
            </a:r>
            <a:r>
              <a:rPr lang="en-AU" sz="1800" dirty="0">
                <a:highlight>
                  <a:srgbClr val="FFFFFF"/>
                </a:highlight>
              </a:rPr>
              <a:t>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09600" y="4295718"/>
            <a:ext cx="2379328" cy="212109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ounded Rectangle 95"/>
          <p:cNvSpPr/>
          <p:nvPr/>
        </p:nvSpPr>
        <p:spPr>
          <a:xfrm>
            <a:off x="5005103" y="3422457"/>
            <a:ext cx="3527556" cy="2662001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7" name="Straight Connector 96"/>
          <p:cNvCxnSpPr/>
          <p:nvPr/>
        </p:nvCxnSpPr>
        <p:spPr>
          <a:xfrm>
            <a:off x="5381749" y="5784099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688795" y="5752108"/>
            <a:ext cx="485816" cy="646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457200" y="5105410"/>
            <a:ext cx="1494464" cy="1463799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Rounded Rectangle 100"/>
          <p:cNvSpPr/>
          <p:nvPr/>
        </p:nvSpPr>
        <p:spPr>
          <a:xfrm>
            <a:off x="2988928" y="4345430"/>
            <a:ext cx="1964072" cy="199708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Rounded Rectangle 101"/>
          <p:cNvSpPr/>
          <p:nvPr/>
        </p:nvSpPr>
        <p:spPr>
          <a:xfrm>
            <a:off x="4873008" y="4443558"/>
            <a:ext cx="1884695" cy="199708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Content Placeholder 3"/>
          <p:cNvSpPr txBox="1">
            <a:spLocks/>
          </p:cNvSpPr>
          <p:nvPr/>
        </p:nvSpPr>
        <p:spPr>
          <a:xfrm>
            <a:off x="5638800" y="2822396"/>
            <a:ext cx="3087417" cy="3318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Can we </a:t>
            </a:r>
            <a:r>
              <a:rPr lang="en-AU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memoize</a:t>
            </a: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?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7DE4A2CB-2CEF-429F-AB52-BCF828DDE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234" y="4419600"/>
            <a:ext cx="5391406" cy="210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8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 animBg="1"/>
      <p:bldP spid="95" grpId="0" animBg="1"/>
      <p:bldP spid="95" grpId="1" animBg="1"/>
      <p:bldP spid="96" grpId="0" animBg="1"/>
      <p:bldP spid="96" grpId="1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26594" cy="758952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Fibonacci with </a:t>
            </a:r>
            <a:r>
              <a:rPr lang="en-AU" dirty="0" err="1">
                <a:latin typeface="Arial Black" panose="020B0A04020102020204" pitchFamily="34" charset="0"/>
              </a:rPr>
              <a:t>Memoization</a:t>
            </a:r>
            <a:r>
              <a:rPr lang="en-AU" dirty="0">
                <a:latin typeface="Arial Black" panose="020B0A04020102020204" pitchFamily="34" charset="0"/>
              </a:rPr>
              <a:t>: Version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50292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AU" sz="1400" dirty="0">
                <a:solidFill>
                  <a:srgbClr val="00B050"/>
                </a:solidFill>
                <a:highlight>
                  <a:srgbClr val="FFFFFF"/>
                </a:highlight>
              </a:rPr>
              <a:t>// 0</a:t>
            </a:r>
            <a:r>
              <a:rPr lang="en-AU" sz="1400" baseline="30000" dirty="0">
                <a:solidFill>
                  <a:srgbClr val="00B050"/>
                </a:solidFill>
                <a:highlight>
                  <a:srgbClr val="FFFFFF"/>
                </a:highlight>
              </a:rPr>
              <a:t>th</a:t>
            </a:r>
            <a:r>
              <a:rPr lang="en-AU" sz="1400" dirty="0">
                <a:solidFill>
                  <a:srgbClr val="00B050"/>
                </a:solidFill>
                <a:highlight>
                  <a:srgbClr val="FFFFFF"/>
                </a:highlight>
              </a:rPr>
              <a:t> Fibonacci number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1 </a:t>
            </a:r>
            <a:r>
              <a:rPr lang="en-AU" sz="1400" dirty="0">
                <a:solidFill>
                  <a:srgbClr val="00B050"/>
                </a:solidFill>
                <a:highlight>
                  <a:srgbClr val="FFFFFF"/>
                </a:highlight>
              </a:rPr>
              <a:t> // 1</a:t>
            </a:r>
            <a:r>
              <a:rPr lang="en-AU" sz="1400" baseline="30000" dirty="0">
                <a:solidFill>
                  <a:srgbClr val="00B050"/>
                </a:solidFill>
                <a:highlight>
                  <a:srgbClr val="FFFFFF"/>
                </a:highlight>
              </a:rPr>
              <a:t>st</a:t>
            </a:r>
            <a:r>
              <a:rPr lang="en-AU" sz="1400" dirty="0">
                <a:solidFill>
                  <a:srgbClr val="00B050"/>
                </a:solidFill>
                <a:highlight>
                  <a:srgbClr val="FFFFFF"/>
                </a:highlight>
              </a:rPr>
              <a:t> Fibonacci number</a:t>
            </a: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to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i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b="1" dirty="0" err="1">
                <a:solidFill>
                  <a:srgbClr val="FF0000"/>
                </a:solidFill>
                <a:highlight>
                  <a:srgbClr val="FFFFFF"/>
                </a:highlight>
              </a:rPr>
              <a:t>fibDP</a:t>
            </a:r>
            <a:r>
              <a:rPr lang="en-AU" sz="1400" b="1" dirty="0">
                <a:solidFill>
                  <a:srgbClr val="FF0000"/>
                </a:solidFill>
                <a:highlight>
                  <a:srgbClr val="FFFFFF"/>
                </a:highlight>
              </a:rPr>
              <a:t>(N)</a:t>
            </a: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	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	else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	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fibDP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fibDP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AU" sz="14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 memo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AU" sz="1400" dirty="0">
              <a:solidFill>
                <a:srgbClr val="00B0F0"/>
              </a:solidFill>
              <a:latin typeface="CG Times" pitchFamily="18" charset="0"/>
            </a:endParaRPr>
          </a:p>
        </p:txBody>
      </p:sp>
      <p:sp>
        <p:nvSpPr>
          <p:cNvPr id="90" name="Content Placeholder 3"/>
          <p:cNvSpPr txBox="1">
            <a:spLocks/>
          </p:cNvSpPr>
          <p:nvPr/>
        </p:nvSpPr>
        <p:spPr>
          <a:xfrm>
            <a:off x="4688795" y="1115923"/>
            <a:ext cx="3998005" cy="13986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calls </a:t>
            </a:r>
            <a:r>
              <a:rPr lang="en-AU" sz="1800" dirty="0" err="1">
                <a:highlight>
                  <a:srgbClr val="FFFFFF"/>
                </a:highlight>
              </a:rPr>
              <a:t>fibDP</a:t>
            </a:r>
            <a:r>
              <a:rPr lang="en-AU" sz="1800" dirty="0">
                <a:highlight>
                  <a:srgbClr val="FFFFFF"/>
                </a:highlight>
              </a:rPr>
              <a:t>() roughly 2*N times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So the complexity is O(N)</a:t>
            </a:r>
          </a:p>
          <a:p>
            <a:pPr lvl="1"/>
            <a:endParaRPr lang="en-AU" sz="1300" dirty="0">
              <a:solidFill>
                <a:srgbClr val="00B0F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solidFill>
                <a:srgbClr val="000000"/>
              </a:solidFill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8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6040"/>
            <a:ext cx="4572000" cy="365760"/>
          </a:xfrm>
        </p:spPr>
        <p:txBody>
          <a:bodyPr/>
          <a:lstStyle/>
          <a:p>
            <a:r>
              <a:rPr lang="en-AU"/>
              <a:t>FIT2004: Lec-4: Dynamic Programming</a:t>
            </a:r>
            <a:endParaRPr lang="en-US" dirty="0"/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3518558" y="3124200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402949" y="3124200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3139762" y="3426949"/>
            <a:ext cx="671979" cy="506323"/>
            <a:chOff x="3602654" y="2008277"/>
            <a:chExt cx="671979" cy="506323"/>
          </a:xfrm>
          <a:solidFill>
            <a:schemeClr val="bg2"/>
          </a:solidFill>
        </p:grpSpPr>
        <p:sp>
          <p:nvSpPr>
            <p:cNvPr id="91" name="Oval 9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602654" y="208228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F(5)</a:t>
              </a:r>
            </a:p>
          </p:txBody>
        </p:sp>
      </p:grpSp>
      <p:cxnSp>
        <p:nvCxnSpPr>
          <p:cNvPr id="93" name="Straight Connector 92"/>
          <p:cNvCxnSpPr>
            <a:stCxn id="91" idx="3"/>
            <a:endCxn id="103" idx="0"/>
          </p:cNvCxnSpPr>
          <p:nvPr/>
        </p:nvCxnSpPr>
        <p:spPr>
          <a:xfrm flipH="1">
            <a:off x="2386452" y="3859123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109" idx="0"/>
          </p:cNvCxnSpPr>
          <p:nvPr/>
        </p:nvCxnSpPr>
        <p:spPr>
          <a:xfrm>
            <a:off x="3733490" y="3843282"/>
            <a:ext cx="839381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2059141" y="4294074"/>
            <a:ext cx="607859" cy="506323"/>
            <a:chOff x="3659651" y="2008277"/>
            <a:chExt cx="607859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659651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F(4)</a:t>
              </a:r>
            </a:p>
          </p:txBody>
        </p:sp>
      </p:grpSp>
      <p:cxnSp>
        <p:nvCxnSpPr>
          <p:cNvPr id="105" name="Straight Connector 104"/>
          <p:cNvCxnSpPr>
            <a:stCxn id="103" idx="3"/>
          </p:cNvCxnSpPr>
          <p:nvPr/>
        </p:nvCxnSpPr>
        <p:spPr>
          <a:xfrm flipH="1">
            <a:off x="1763010" y="4726248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544494" y="4715014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4268941" y="4266303"/>
            <a:ext cx="607859" cy="506323"/>
            <a:chOff x="3662746" y="2008277"/>
            <a:chExt cx="607859" cy="506323"/>
          </a:xfrm>
          <a:solidFill>
            <a:schemeClr val="bg2"/>
          </a:solidFill>
        </p:grpSpPr>
        <p:sp>
          <p:nvSpPr>
            <p:cNvPr id="108" name="Oval 10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662746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F(3)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937682" y="3426949"/>
            <a:ext cx="607859" cy="506323"/>
            <a:chOff x="3694945" y="2008277"/>
            <a:chExt cx="607859" cy="506323"/>
          </a:xfrm>
          <a:solidFill>
            <a:schemeClr val="bg2"/>
          </a:solidFill>
        </p:grpSpPr>
        <p:sp>
          <p:nvSpPr>
            <p:cNvPr id="113" name="Oval 1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69494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F(4)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670482" y="5105197"/>
            <a:ext cx="607859" cy="506323"/>
            <a:chOff x="3710515" y="2008277"/>
            <a:chExt cx="607859" cy="506323"/>
          </a:xfrm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71051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F(2)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449541" y="5132274"/>
            <a:ext cx="607859" cy="506323"/>
            <a:chOff x="3681697" y="2008277"/>
            <a:chExt cx="607859" cy="506323"/>
          </a:xfrm>
          <a:solidFill>
            <a:srgbClr val="92D050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681697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F(3)</a:t>
              </a:r>
            </a:p>
          </p:txBody>
        </p:sp>
      </p:grpSp>
      <p:cxnSp>
        <p:nvCxnSpPr>
          <p:cNvPr id="151" name="Straight Connector 150"/>
          <p:cNvCxnSpPr/>
          <p:nvPr/>
        </p:nvCxnSpPr>
        <p:spPr>
          <a:xfrm flipH="1">
            <a:off x="1144741" y="5548536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1932073" y="5555323"/>
            <a:ext cx="275366" cy="639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17406" y="3821602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>
                <a:solidFill>
                  <a:srgbClr val="FF0000"/>
                </a:solidFill>
              </a:rPr>
              <a:t>Recursion tree for N = 6</a:t>
            </a:r>
          </a:p>
        </p:txBody>
      </p:sp>
      <p:grpSp>
        <p:nvGrpSpPr>
          <p:cNvPr id="165" name="Group 164"/>
          <p:cNvGrpSpPr/>
          <p:nvPr/>
        </p:nvGrpSpPr>
        <p:grpSpPr>
          <a:xfrm>
            <a:off x="4876800" y="2743200"/>
            <a:ext cx="671979" cy="506323"/>
            <a:chOff x="3641566" y="2008277"/>
            <a:chExt cx="671979" cy="506323"/>
          </a:xfrm>
          <a:solidFill>
            <a:schemeClr val="bg2"/>
          </a:solidFill>
        </p:grpSpPr>
        <p:sp>
          <p:nvSpPr>
            <p:cNvPr id="166" name="Oval 1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641566" y="208228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F(6)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840811" y="6096000"/>
            <a:ext cx="607859" cy="506323"/>
            <a:chOff x="3710515" y="2008277"/>
            <a:chExt cx="607859" cy="506323"/>
          </a:xfrm>
        </p:grpSpPr>
        <p:sp>
          <p:nvSpPr>
            <p:cNvPr id="169" name="Oval 1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710515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F(2)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906741" y="6172200"/>
            <a:ext cx="607859" cy="506323"/>
            <a:chOff x="3712256" y="2008277"/>
            <a:chExt cx="607859" cy="506323"/>
          </a:xfrm>
        </p:grpSpPr>
        <p:sp>
          <p:nvSpPr>
            <p:cNvPr id="172" name="Oval 1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712256" y="208228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F(1)</a:t>
              </a:r>
            </a:p>
          </p:txBody>
        </p:sp>
      </p:grpSp>
      <p:sp>
        <p:nvSpPr>
          <p:cNvPr id="42" name="Content Placeholder 3">
            <a:extLst>
              <a:ext uri="{FF2B5EF4-FFF2-40B4-BE49-F238E27FC236}">
                <a16:creationId xmlns="" xmlns:a16="http://schemas.microsoft.com/office/drawing/2014/main" id="{5A13227C-9651-46BD-BF7C-A1B86F1335A5}"/>
              </a:ext>
            </a:extLst>
          </p:cNvPr>
          <p:cNvSpPr txBox="1">
            <a:spLocks/>
          </p:cNvSpPr>
          <p:nvPr/>
        </p:nvSpPr>
        <p:spPr>
          <a:xfrm>
            <a:off x="4826138" y="4950484"/>
            <a:ext cx="3998005" cy="13986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Version 1 is called </a:t>
            </a:r>
            <a:r>
              <a:rPr lang="en-AU" sz="1800" b="1" u="sng" dirty="0">
                <a:highlight>
                  <a:srgbClr val="FFFFFF"/>
                </a:highlight>
              </a:rPr>
              <a:t>Top-down</a:t>
            </a:r>
            <a:r>
              <a:rPr lang="en-AU" sz="1800" dirty="0">
                <a:highlight>
                  <a:srgbClr val="FFFFFF"/>
                </a:highlight>
              </a:rPr>
              <a:t> because it starts from the top – attempting the largest problem first, e.g., F(6)</a:t>
            </a:r>
            <a:endParaRPr lang="en-AU" sz="13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300" dirty="0"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AU" sz="1800" dirty="0">
              <a:highlight>
                <a:srgbClr val="FFFFFF"/>
              </a:highlight>
              <a:latin typeface="CMSS10"/>
            </a:endParaRPr>
          </a:p>
          <a:p>
            <a:pPr marL="0" indent="0">
              <a:buNone/>
            </a:pPr>
            <a:endParaRPr lang="en-AU" sz="1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407636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57" grpId="0"/>
      <p:bldP spid="42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3">
      <a:dk1>
        <a:srgbClr val="000000"/>
      </a:dk1>
      <a:lt1>
        <a:srgbClr val="FFFFFF"/>
      </a:lt1>
      <a:dk2>
        <a:srgbClr val="00B0F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6859</TotalTime>
  <Words>4284</Words>
  <Application>Microsoft Office PowerPoint</Application>
  <PresentationFormat>On-screen Show (4:3)</PresentationFormat>
  <Paragraphs>1522</Paragraphs>
  <Slides>50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6" baseType="lpstr">
      <vt:lpstr>ＭＳ Ｐゴシック</vt:lpstr>
      <vt:lpstr>Arial</vt:lpstr>
      <vt:lpstr>Arial Black</vt:lpstr>
      <vt:lpstr>Calibri</vt:lpstr>
      <vt:lpstr>CG Times</vt:lpstr>
      <vt:lpstr>CMSS10</vt:lpstr>
      <vt:lpstr>CMSS12</vt:lpstr>
      <vt:lpstr>CMSSBX10</vt:lpstr>
      <vt:lpstr>CMSSI10</vt:lpstr>
      <vt:lpstr>Courier New</vt:lpstr>
      <vt:lpstr>Helvetica Neue Light</vt:lpstr>
      <vt:lpstr>txbtt</vt:lpstr>
      <vt:lpstr>txtt</vt:lpstr>
      <vt:lpstr>Wingdings</vt:lpstr>
      <vt:lpstr>Wingdings 2</vt:lpstr>
      <vt:lpstr>Civic</vt:lpstr>
      <vt:lpstr>Faculty of Information Technology,  Monash University</vt:lpstr>
      <vt:lpstr>FIT2004: Algorithms and Data Structures</vt:lpstr>
      <vt:lpstr>Recommended Reading</vt:lpstr>
      <vt:lpstr>Things to remember/note</vt:lpstr>
      <vt:lpstr>Outline</vt:lpstr>
      <vt:lpstr>Dynamic Programming Paradigm</vt:lpstr>
      <vt:lpstr>Core Idea</vt:lpstr>
      <vt:lpstr>N-th Fibonacci Number</vt:lpstr>
      <vt:lpstr>Fibonacci with Memoization: Version 1</vt:lpstr>
      <vt:lpstr>Fibonacci with Memoization: Version 2</vt:lpstr>
      <vt:lpstr>Dynamic Programming Strategy</vt:lpstr>
      <vt:lpstr>Outline</vt:lpstr>
      <vt:lpstr>Coins Change Problem</vt:lpstr>
      <vt:lpstr>DP Solution for Coins Change</vt:lpstr>
      <vt:lpstr>Bottom-up Solution</vt:lpstr>
      <vt:lpstr>Top-down Solution</vt:lpstr>
      <vt:lpstr>Outline</vt:lpstr>
      <vt:lpstr>Unbounded Knapsack Problem</vt:lpstr>
      <vt:lpstr>DP Solution for Unbounded Knapsack</vt:lpstr>
      <vt:lpstr>Bottom-up Solution</vt:lpstr>
      <vt:lpstr>Top-down Solution</vt:lpstr>
      <vt:lpstr>PowerPoint Presentation</vt:lpstr>
      <vt:lpstr>Outline</vt:lpstr>
      <vt:lpstr>0/1 Knapsack Problem</vt:lpstr>
      <vt:lpstr>0/1 Knapsack Problem</vt:lpstr>
      <vt:lpstr>0/1 Knapsack Problem</vt:lpstr>
      <vt:lpstr>0/1 Knapsack Problem</vt:lpstr>
      <vt:lpstr>Reducing Space Complexity</vt:lpstr>
      <vt:lpstr>Outline</vt:lpstr>
      <vt:lpstr>Edit Distance</vt:lpstr>
      <vt:lpstr>Edit Distance</vt:lpstr>
      <vt:lpstr>Some Applications of Edit Distance</vt:lpstr>
      <vt:lpstr>Computing Edit Distance</vt:lpstr>
      <vt:lpstr>Computing Edit Distance</vt:lpstr>
      <vt:lpstr>Computing Edit Distance</vt:lpstr>
      <vt:lpstr>Computing Edit Distance</vt:lpstr>
      <vt:lpstr>Computing Edit Distance</vt:lpstr>
      <vt:lpstr>Computing Edit Distance</vt:lpstr>
      <vt:lpstr>Reducing Space Complexity</vt:lpstr>
      <vt:lpstr>Outline</vt:lpstr>
      <vt:lpstr>Constructing optimal solutions</vt:lpstr>
      <vt:lpstr>Finding coins: Using Decision array</vt:lpstr>
      <vt:lpstr>Finding coins: Using Decision array</vt:lpstr>
      <vt:lpstr>Finding Coins: Backtracking</vt:lpstr>
      <vt:lpstr>Finding string conversion: Backtracking </vt:lpstr>
      <vt:lpstr>Backtracking Vs Decision array?</vt:lpstr>
      <vt:lpstr>Review yourself: Subset Sum Problem</vt:lpstr>
      <vt:lpstr>Subset Sum Problem</vt:lpstr>
      <vt:lpstr>Subset Sum Problem</vt:lpstr>
      <vt:lpstr>Concluding Remarks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Shams</cp:lastModifiedBy>
  <cp:revision>3472</cp:revision>
  <dcterms:created xsi:type="dcterms:W3CDTF">2006-08-16T00:00:00Z</dcterms:created>
  <dcterms:modified xsi:type="dcterms:W3CDTF">2019-03-26T21:36:41Z</dcterms:modified>
</cp:coreProperties>
</file>