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71"/>
  </p:notesMasterIdLst>
  <p:sldIdLst>
    <p:sldId id="453" r:id="rId2"/>
    <p:sldId id="291" r:id="rId3"/>
    <p:sldId id="397" r:id="rId4"/>
    <p:sldId id="455" r:id="rId5"/>
    <p:sldId id="396" r:id="rId6"/>
    <p:sldId id="456" r:id="rId7"/>
    <p:sldId id="398" r:id="rId8"/>
    <p:sldId id="399" r:id="rId9"/>
    <p:sldId id="471" r:id="rId10"/>
    <p:sldId id="457" r:id="rId11"/>
    <p:sldId id="401" r:id="rId12"/>
    <p:sldId id="402" r:id="rId13"/>
    <p:sldId id="404" r:id="rId14"/>
    <p:sldId id="403" r:id="rId15"/>
    <p:sldId id="423" r:id="rId16"/>
    <p:sldId id="400" r:id="rId17"/>
    <p:sldId id="470" r:id="rId18"/>
    <p:sldId id="405" r:id="rId19"/>
    <p:sldId id="406" r:id="rId20"/>
    <p:sldId id="407" r:id="rId21"/>
    <p:sldId id="408" r:id="rId22"/>
    <p:sldId id="458" r:id="rId23"/>
    <p:sldId id="410" r:id="rId24"/>
    <p:sldId id="411" r:id="rId25"/>
    <p:sldId id="412" r:id="rId26"/>
    <p:sldId id="459" r:id="rId27"/>
    <p:sldId id="413" r:id="rId28"/>
    <p:sldId id="414" r:id="rId29"/>
    <p:sldId id="415" r:id="rId30"/>
    <p:sldId id="416" r:id="rId31"/>
    <p:sldId id="460" r:id="rId32"/>
    <p:sldId id="417" r:id="rId33"/>
    <p:sldId id="418" r:id="rId34"/>
    <p:sldId id="419" r:id="rId35"/>
    <p:sldId id="420" r:id="rId36"/>
    <p:sldId id="421" r:id="rId37"/>
    <p:sldId id="461" r:id="rId38"/>
    <p:sldId id="424" r:id="rId39"/>
    <p:sldId id="426" r:id="rId40"/>
    <p:sldId id="427" r:id="rId41"/>
    <p:sldId id="428" r:id="rId42"/>
    <p:sldId id="425" r:id="rId43"/>
    <p:sldId id="466" r:id="rId44"/>
    <p:sldId id="429" r:id="rId45"/>
    <p:sldId id="462" r:id="rId46"/>
    <p:sldId id="431" r:id="rId47"/>
    <p:sldId id="432" r:id="rId48"/>
    <p:sldId id="433" r:id="rId49"/>
    <p:sldId id="46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5" r:id="rId61"/>
    <p:sldId id="468" r:id="rId62"/>
    <p:sldId id="447" r:id="rId63"/>
    <p:sldId id="467" r:id="rId64"/>
    <p:sldId id="448" r:id="rId65"/>
    <p:sldId id="449" r:id="rId66"/>
    <p:sldId id="450" r:id="rId67"/>
    <p:sldId id="472" r:id="rId68"/>
    <p:sldId id="422" r:id="rId69"/>
    <p:sldId id="45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11/04/2019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420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527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660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981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isons.org/ll/AlgDS/Tree/Suffix/" TargetMode="External"/><Relationship Id="rId2" Type="http://schemas.openxmlformats.org/officeDocument/2006/relationships/hyperlink" Target="http://en.wikipedia.org/wiki/Tri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305887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</a:t>
            </a: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</a:p>
          <a:p>
            <a:pPr lvl="1"/>
            <a:endParaRPr lang="en-AU" sz="19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box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661645" y="300603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194668" y="383662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701309" y="472624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014039" y="5791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>
            <a:stCxn id="39" idx="5"/>
          </p:cNvCxnSpPr>
          <p:nvPr/>
        </p:nvCxnSpPr>
        <p:spPr>
          <a:xfrm>
            <a:off x="3686728" y="5412251"/>
            <a:ext cx="400995" cy="4682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boxing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661645" y="300603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194668" y="383662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214531" y="4011523"/>
            <a:ext cx="54634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014039" y="5791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>
            <a:stCxn id="39" idx="5"/>
          </p:cNvCxnSpPr>
          <p:nvPr/>
        </p:nvCxnSpPr>
        <p:spPr>
          <a:xfrm>
            <a:off x="3686728" y="5412251"/>
            <a:ext cx="400995" cy="4682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Output for searching </a:t>
            </a:r>
            <a:r>
              <a:rPr lang="en-AU" b="1" dirty="0">
                <a:solidFill>
                  <a:srgbClr val="0070C0"/>
                </a:solidFill>
              </a:rPr>
              <a:t>ban</a:t>
            </a:r>
            <a:r>
              <a:rPr lang="en-AU" b="1" dirty="0">
                <a:solidFill>
                  <a:srgbClr val="FF0000"/>
                </a:solidFill>
              </a:rPr>
              <a:t> ?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95448" y="3034814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68910" y="378477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214531" y="4011523"/>
            <a:ext cx="54634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ontent Placeholder 3"/>
          <p:cNvSpPr txBox="1">
            <a:spLocks/>
          </p:cNvSpPr>
          <p:nvPr/>
        </p:nvSpPr>
        <p:spPr>
          <a:xfrm>
            <a:off x="301630" y="4196826"/>
            <a:ext cx="2780922" cy="20853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Complexity?: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For loop runs O(M) times.</a:t>
            </a:r>
          </a:p>
          <a:p>
            <a:r>
              <a:rPr lang="en-AU" sz="1600" dirty="0">
                <a:highlight>
                  <a:srgbClr val="FFFFFF"/>
                </a:highlight>
              </a:rPr>
              <a:t>Time to check if a node containing c exists?</a:t>
            </a:r>
          </a:p>
          <a:p>
            <a:pPr lvl="1"/>
            <a:r>
              <a:rPr lang="en-AU" sz="1100" dirty="0">
                <a:highlight>
                  <a:srgbClr val="FFFFFF"/>
                </a:highlight>
              </a:rPr>
              <a:t> O(1) if using an array implementation (e.g., direct-</a:t>
            </a:r>
            <a:r>
              <a:rPr lang="en-AU" sz="1100" dirty="0" err="1">
                <a:highlight>
                  <a:srgbClr val="FFFFFF"/>
                </a:highlight>
              </a:rPr>
              <a:t>addresing</a:t>
            </a:r>
            <a:r>
              <a:rPr lang="en-AU" sz="1100" dirty="0">
                <a:highlight>
                  <a:srgbClr val="FFFFFF"/>
                </a:highlight>
              </a:rPr>
              <a:t>) or considering alphabet size a constant (e.g., 26 for English)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813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Prefix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/>
              <a:t>Prefix matching returns every string in text that has the given string as its </a:t>
            </a:r>
            <a:r>
              <a:rPr lang="en-AU" sz="2000" b="1" u="sng" dirty="0"/>
              <a:t>prefix</a:t>
            </a:r>
            <a:r>
              <a:rPr lang="en-AU" sz="2000" dirty="0"/>
              <a:t>. </a:t>
            </a:r>
          </a:p>
          <a:p>
            <a:pPr marL="0" indent="0">
              <a:buNone/>
            </a:pPr>
            <a:r>
              <a:rPr lang="en-AU" sz="2000" dirty="0"/>
              <a:t>E.g., </a:t>
            </a:r>
            <a:r>
              <a:rPr lang="en-AU" sz="2000" dirty="0" err="1"/>
              <a:t>Autocompletion</a:t>
            </a:r>
            <a:r>
              <a:rPr lang="en-AU" sz="2000" dirty="0"/>
              <a:t>. Return all strings that start </a:t>
            </a:r>
          </a:p>
          <a:p>
            <a:pPr marL="0" indent="0">
              <a:buNone/>
            </a:pPr>
            <a:r>
              <a:rPr lang="en-AU" sz="2000" dirty="0"/>
              <a:t>with “ban”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Prefix matching: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prefix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Return all strings in the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800080"/>
                </a:solidFill>
                <a:latin typeface="txbtt"/>
              </a:rPr>
              <a:t>subtree rooted</a:t>
            </a:r>
            <a:r>
              <a:rPr lang="en-AU" sz="1700" dirty="0">
                <a:solidFill>
                  <a:srgbClr val="800080"/>
                </a:solidFill>
                <a:latin typeface="txbtt"/>
              </a:rPr>
              <a:t> at the last node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40354" y="585915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684426" y="5432259"/>
            <a:ext cx="432639" cy="50409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26709" y="1442319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Prefix matching for ban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009206" y="302277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630796" y="3824007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240102" y="548640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056791" y="591408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Prefix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Prefix matching returns every string in text that has the given string as its </a:t>
            </a:r>
            <a:r>
              <a:rPr lang="en-AU" sz="1800" b="1" u="sng" dirty="0"/>
              <a:t>prefix</a:t>
            </a:r>
            <a:r>
              <a:rPr lang="en-AU" sz="1800" dirty="0"/>
              <a:t>. </a:t>
            </a:r>
          </a:p>
          <a:p>
            <a:pPr marL="0" indent="0">
              <a:buNone/>
            </a:pPr>
            <a:r>
              <a:rPr lang="en-AU" sz="1800" dirty="0"/>
              <a:t>E.g., </a:t>
            </a:r>
            <a:r>
              <a:rPr lang="en-AU" sz="1800" dirty="0" err="1"/>
              <a:t>Autocompletion</a:t>
            </a:r>
            <a:r>
              <a:rPr lang="en-AU" sz="1800" dirty="0"/>
              <a:t>. Return all strings that start </a:t>
            </a:r>
          </a:p>
          <a:p>
            <a:pPr marL="0" indent="0">
              <a:buNone/>
            </a:pPr>
            <a:r>
              <a:rPr lang="en-AU" sz="1800" dirty="0"/>
              <a:t>with “b”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Prefix matching: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prefix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Return all strings in the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800080"/>
                </a:solidFill>
                <a:latin typeface="txbtt"/>
              </a:rPr>
              <a:t>subtree rooted</a:t>
            </a:r>
            <a:r>
              <a:rPr lang="en-AU" sz="1700" dirty="0">
                <a:solidFill>
                  <a:srgbClr val="800080"/>
                </a:solidFill>
                <a:latin typeface="txbtt"/>
              </a:rPr>
              <a:t> at the last node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40354" y="585915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684426" y="5432259"/>
            <a:ext cx="432639" cy="50409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768057" y="14382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Prefix matching for b</a:t>
            </a:r>
          </a:p>
        </p:txBody>
      </p:sp>
    </p:spTree>
    <p:extLst>
      <p:ext uri="{BB962C8B-B14F-4D97-AF65-F5344CB8AC3E}">
        <p14:creationId xmlns:p14="http://schemas.microsoft.com/office/powerpoint/2010/main" val="391547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Implementing a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Implementation using an array: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At each node, create an array of alphabets size (e.g., 26 for English letters, 4 for DNA strings)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i-th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node exists, add pointer to it at array[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Otherwise, array[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] = Nil.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The above implementation allows checking whether a node exists or not in O(1).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Other implementations are possible (e.g., using linked lists or hash tables).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832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629E6-8B1A-4B61-BF5E-A1486522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689848" cy="758952"/>
          </a:xfrm>
        </p:spPr>
        <p:txBody>
          <a:bodyPr>
            <a:noAutofit/>
          </a:bodyPr>
          <a:lstStyle/>
          <a:p>
            <a:r>
              <a:rPr lang="en-AU" sz="2400" dirty="0"/>
              <a:t>Example: Implementing a </a:t>
            </a:r>
            <a:r>
              <a:rPr lang="en-AU" sz="2400" dirty="0" err="1"/>
              <a:t>Trie</a:t>
            </a:r>
            <a:r>
              <a:rPr lang="en-AU" sz="2400" dirty="0"/>
              <a:t> using arrays (assuming only three letters A,B,C)</a:t>
            </a:r>
            <a:endParaRPr lang="en-GB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14D528-B566-46A8-B1E9-F3D716CF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5CD6D8F-E32D-4EFA-9278-860BB3AB67D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99241865"/>
              </p:ext>
            </p:extLst>
          </p:nvPr>
        </p:nvGraphicFramePr>
        <p:xfrm>
          <a:off x="3276600" y="1524000"/>
          <a:ext cx="1960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499CBB3C-89C6-4B1D-B5C3-A45D03AD5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36404"/>
              </p:ext>
            </p:extLst>
          </p:nvPr>
        </p:nvGraphicFramePr>
        <p:xfrm>
          <a:off x="3276600" y="1870305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E47E3F5A-C30F-46BB-B8A5-8A83842A4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505400"/>
              </p:ext>
            </p:extLst>
          </p:nvPr>
        </p:nvGraphicFramePr>
        <p:xfrm>
          <a:off x="3278221" y="2053185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384598-53EF-43C0-81A9-E22E9585D940}"/>
              </a:ext>
            </a:extLst>
          </p:cNvPr>
          <p:cNvSpPr txBox="1"/>
          <p:nvPr/>
        </p:nvSpPr>
        <p:spPr>
          <a:xfrm>
            <a:off x="6400800" y="15240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Insert </a:t>
            </a:r>
            <a:r>
              <a:rPr lang="en-AU" dirty="0">
                <a:solidFill>
                  <a:srgbClr val="FF0000"/>
                </a:solidFill>
              </a:rPr>
              <a:t>BA$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0648342-ED83-4966-AEE9-3173CBDF566A}"/>
              </a:ext>
            </a:extLst>
          </p:cNvPr>
          <p:cNvCxnSpPr>
            <a:cxnSpLocks/>
          </p:cNvCxnSpPr>
          <p:nvPr/>
        </p:nvCxnSpPr>
        <p:spPr>
          <a:xfrm flipH="1">
            <a:off x="2439967" y="1706880"/>
            <a:ext cx="1512273" cy="589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98860972-A95A-4F1C-B10F-A4112ED0A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874891"/>
              </p:ext>
            </p:extLst>
          </p:nvPr>
        </p:nvGraphicFramePr>
        <p:xfrm>
          <a:off x="1371600" y="2819400"/>
          <a:ext cx="1960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7E1049A0-9161-469C-8D4A-01A39BC9C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821712"/>
              </p:ext>
            </p:extLst>
          </p:nvPr>
        </p:nvGraphicFramePr>
        <p:xfrm>
          <a:off x="1371600" y="3165705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xmlns="" id="{31079434-EB44-46B0-8FEE-B0AFC012C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263480"/>
              </p:ext>
            </p:extLst>
          </p:nvPr>
        </p:nvGraphicFramePr>
        <p:xfrm>
          <a:off x="1378626" y="3353255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796931A-0497-43EA-B80B-4B0AA9F81B5C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268864" y="3022544"/>
            <a:ext cx="293236" cy="912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xmlns="" id="{2A50F301-D8A0-454A-B9F3-B4EF50EE3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082526"/>
              </p:ext>
            </p:extLst>
          </p:nvPr>
        </p:nvGraphicFramePr>
        <p:xfrm>
          <a:off x="228600" y="4434385"/>
          <a:ext cx="1960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xmlns="" id="{DDF845E8-A9EE-40DA-B161-069282A02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41920"/>
              </p:ext>
            </p:extLst>
          </p:nvPr>
        </p:nvGraphicFramePr>
        <p:xfrm>
          <a:off x="228600" y="4780690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21C66660-9175-4EB1-8072-24AE3701D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641132"/>
              </p:ext>
            </p:extLst>
          </p:nvPr>
        </p:nvGraphicFramePr>
        <p:xfrm>
          <a:off x="235626" y="4968240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A6584AF-F0D9-43B5-93F4-F63BC240D99C}"/>
              </a:ext>
            </a:extLst>
          </p:cNvPr>
          <p:cNvCxnSpPr>
            <a:cxnSpLocks/>
          </p:cNvCxnSpPr>
          <p:nvPr/>
        </p:nvCxnSpPr>
        <p:spPr>
          <a:xfrm>
            <a:off x="1958799" y="4728042"/>
            <a:ext cx="583741" cy="910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958C8245-3CA9-43D1-9D10-5A0FC368FF86}"/>
              </a:ext>
            </a:extLst>
          </p:cNvPr>
          <p:cNvGrpSpPr/>
          <p:nvPr/>
        </p:nvGrpSpPr>
        <p:grpSpPr>
          <a:xfrm>
            <a:off x="3986094" y="10012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7C442573-DEF3-40A2-8F99-94617BDDFF34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D0BB8EA-E882-48DA-AD34-AA90A7A4C742}"/>
                </a:ext>
              </a:extLst>
            </p:cNvPr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6F3CFE2-BA93-4CDB-B4FF-FD0C64C51BC0}"/>
              </a:ext>
            </a:extLst>
          </p:cNvPr>
          <p:cNvGrpSpPr/>
          <p:nvPr/>
        </p:nvGrpSpPr>
        <p:grpSpPr>
          <a:xfrm>
            <a:off x="1958799" y="22614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2A5C3D38-08E1-4EC9-9B38-1F615A7D62E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8A25788-C9F2-4143-9FC4-77689E248970}"/>
                </a:ext>
              </a:extLst>
            </p:cNvPr>
            <p:cNvSpPr txBox="1"/>
            <p:nvPr/>
          </p:nvSpPr>
          <p:spPr>
            <a:xfrm>
              <a:off x="3807484" y="201054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69DC7A2-0EBA-43FE-9B4B-FCB07DB1CF54}"/>
              </a:ext>
            </a:extLst>
          </p:cNvPr>
          <p:cNvGrpSpPr/>
          <p:nvPr/>
        </p:nvGrpSpPr>
        <p:grpSpPr>
          <a:xfrm>
            <a:off x="991438" y="393320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F24754C-B9E9-4765-8DD0-55B1DF1A3BF0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A85A4CB-B733-4690-89D6-58DD4CF026AC}"/>
                </a:ext>
              </a:extLst>
            </p:cNvPr>
            <p:cNvSpPr txBox="1"/>
            <p:nvPr/>
          </p:nvSpPr>
          <p:spPr>
            <a:xfrm>
              <a:off x="3807484" y="201054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EBCCF92-904F-412D-8B6F-9A2FCF59D9AA}"/>
              </a:ext>
            </a:extLst>
          </p:cNvPr>
          <p:cNvGrpSpPr/>
          <p:nvPr/>
        </p:nvGrpSpPr>
        <p:grpSpPr>
          <a:xfrm>
            <a:off x="2295188" y="561926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FE3077A3-0A96-4160-88BA-4A44A83FF7F6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4811C40-BEAD-4602-831D-5A3494EACE54}"/>
                </a:ext>
              </a:extLst>
            </p:cNvPr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1F16448-AE4E-4946-875B-AEC1D6A5E49E}"/>
              </a:ext>
            </a:extLst>
          </p:cNvPr>
          <p:cNvSpPr txBox="1"/>
          <p:nvPr/>
        </p:nvSpPr>
        <p:spPr>
          <a:xfrm>
            <a:off x="6400800" y="20017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Insert </a:t>
            </a:r>
            <a:r>
              <a:rPr lang="en-AU" dirty="0">
                <a:solidFill>
                  <a:srgbClr val="FF0000"/>
                </a:solidFill>
              </a:rPr>
              <a:t>BC$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78AD9399-3A80-457B-9606-EB8BF4168111}"/>
              </a:ext>
            </a:extLst>
          </p:cNvPr>
          <p:cNvCxnSpPr>
            <a:cxnSpLocks/>
          </p:cNvCxnSpPr>
          <p:nvPr/>
        </p:nvCxnSpPr>
        <p:spPr>
          <a:xfrm>
            <a:off x="2650978" y="3077814"/>
            <a:ext cx="1269972" cy="879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ontent Placeholder 3">
            <a:extLst>
              <a:ext uri="{FF2B5EF4-FFF2-40B4-BE49-F238E27FC236}">
                <a16:creationId xmlns:a16="http://schemas.microsoft.com/office/drawing/2014/main" xmlns="" id="{AB8097E3-DBFF-4511-8371-A6DEF65464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622890"/>
              </p:ext>
            </p:extLst>
          </p:nvPr>
        </p:nvGraphicFramePr>
        <p:xfrm>
          <a:off x="3158112" y="4411473"/>
          <a:ext cx="1960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Content Placeholder 3">
            <a:extLst>
              <a:ext uri="{FF2B5EF4-FFF2-40B4-BE49-F238E27FC236}">
                <a16:creationId xmlns:a16="http://schemas.microsoft.com/office/drawing/2014/main" xmlns="" id="{100187BC-C0B2-46F4-9317-EA7A13C2D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410362"/>
              </p:ext>
            </p:extLst>
          </p:nvPr>
        </p:nvGraphicFramePr>
        <p:xfrm>
          <a:off x="3158112" y="4757778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Content Placeholder 3">
            <a:extLst>
              <a:ext uri="{FF2B5EF4-FFF2-40B4-BE49-F238E27FC236}">
                <a16:creationId xmlns:a16="http://schemas.microsoft.com/office/drawing/2014/main" xmlns="" id="{C640885A-CBA7-4B51-BE20-1C76C492C0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20933"/>
              </p:ext>
            </p:extLst>
          </p:nvPr>
        </p:nvGraphicFramePr>
        <p:xfrm>
          <a:off x="3165138" y="4945328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AA0CE7CC-6178-42B0-A30B-4F7DC3DDC0D7}"/>
              </a:ext>
            </a:extLst>
          </p:cNvPr>
          <p:cNvCxnSpPr>
            <a:cxnSpLocks/>
          </p:cNvCxnSpPr>
          <p:nvPr/>
        </p:nvCxnSpPr>
        <p:spPr>
          <a:xfrm>
            <a:off x="4888311" y="4705130"/>
            <a:ext cx="583741" cy="910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18DD2509-9C50-44F7-889B-083B0E685DEB}"/>
              </a:ext>
            </a:extLst>
          </p:cNvPr>
          <p:cNvGrpSpPr/>
          <p:nvPr/>
        </p:nvGrpSpPr>
        <p:grpSpPr>
          <a:xfrm>
            <a:off x="3920950" y="391029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34E49E64-199F-4495-A567-2AF328D7241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21C5993-F4ED-42CA-8D6F-D99E58F6FDAD}"/>
                </a:ext>
              </a:extLst>
            </p:cNvPr>
            <p:cNvSpPr txBox="1"/>
            <p:nvPr/>
          </p:nvSpPr>
          <p:spPr>
            <a:xfrm>
              <a:off x="3807484" y="201054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C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D3240F6D-5241-4DD4-BD01-62D099FD777A}"/>
              </a:ext>
            </a:extLst>
          </p:cNvPr>
          <p:cNvGrpSpPr/>
          <p:nvPr/>
        </p:nvGrpSpPr>
        <p:grpSpPr>
          <a:xfrm>
            <a:off x="5224700" y="559635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0BFA7FB2-984B-4422-A118-40F28FA7C7F4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4099664-B602-4764-9E42-A96DA0E1F9E4}"/>
                </a:ext>
              </a:extLst>
            </p:cNvPr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9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Advantages and Disadvantages of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Advantages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better search structure than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binary search tree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with string keys.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more versatile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search structure than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hash table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Allows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lookup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on prefix matching in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O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)-time where M is the length of prefix.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Allows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sorting collection of strings in O(MN) time where MN is the total number of characters in all strings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Disadvantages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On average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Tries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can be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slower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(in some cases) than hash tables for looking up patterns/queries.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Requires a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lot of wasteful space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as many nodes, as you descend 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will have more and more children set to nil.</a:t>
            </a:r>
          </a:p>
        </p:txBody>
      </p:sp>
    </p:spTree>
    <p:extLst>
      <p:ext uri="{BB962C8B-B14F-4D97-AF65-F5344CB8AC3E}">
        <p14:creationId xmlns:p14="http://schemas.microsoft.com/office/powerpoint/2010/main" val="174681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Some properties of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maximum depth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length of longest string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 the collection.</a:t>
            </a:r>
          </a:p>
          <a:p>
            <a:r>
              <a:rPr lang="en-AU" sz="2400" dirty="0">
                <a:solidFill>
                  <a:srgbClr val="800080"/>
                </a:solidFill>
                <a:latin typeface="txbtt"/>
              </a:rPr>
              <a:t>Insertion, Deletion, Lookup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operations take time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proportional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the length of the string/pattern being inserted, deleted, or searched.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But, much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wasted space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with a simple implementation of a 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where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each node has 1 pointer per symbol in the alphabet.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deeper nodes typically have mostly null pointers.</a:t>
            </a:r>
          </a:p>
          <a:p>
            <a:r>
              <a:rPr lang="en-AU" sz="2400" dirty="0">
                <a:solidFill>
                  <a:srgbClr val="000000"/>
                </a:solidFill>
                <a:latin typeface="CMSSBX10"/>
              </a:rPr>
              <a:t>Can reduce total space usage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by turning each node into a linked list or binary search tree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etc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trading off time for space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70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6: Retrieval Data Structures for Strings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</a:t>
            </a:r>
            <a:r>
              <a:rPr lang="en-AU" sz="2200" dirty="0" smtClean="0">
                <a:solidFill>
                  <a:schemeClr val="tx1"/>
                </a:solidFill>
              </a:rPr>
              <a:t>Reza </a:t>
            </a:r>
            <a:r>
              <a:rPr lang="en-AU" sz="2200" dirty="0" err="1" smtClean="0">
                <a:solidFill>
                  <a:schemeClr val="tx1"/>
                </a:solidFill>
              </a:rPr>
              <a:t>Haffari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xmlns="" id="{023C6D5D-EF97-4750-8068-6E4B324E1D88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Radix/PATRICIA Tree (</a:t>
            </a:r>
            <a:r>
              <a:rPr lang="en-AU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NOT EXAMINABLE</a:t>
            </a:r>
            <a:r>
              <a:rPr lang="en-AU" sz="2800" dirty="0">
                <a:latin typeface="Arial Black" panose="020B0A04020102020204" pitchFamily="34" charset="0"/>
              </a:rPr>
              <a:t> BUT WORTH MENTIONING)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081963" cy="3886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Radix/PATRICIA tree is a space-optimized/compact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data structure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Unlike regular tries, edges can be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labeled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with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substrings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characters.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nodes along a path having exactly one child are merged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This makes them much more efficient for sets of strings that share long prefixes or substrings.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1157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Radix/PATRICIA Tree (</a:t>
            </a:r>
            <a:r>
              <a:rPr lang="en-AU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NOT EXAMINABLE</a:t>
            </a:r>
            <a:r>
              <a:rPr lang="en-AU" sz="2800" dirty="0">
                <a:latin typeface="Arial Black" panose="020B0A04020102020204" pitchFamily="34" charset="0"/>
              </a:rPr>
              <a:t> BUT WORTH MENTIONING)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66239" y="224116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12" idx="0"/>
          </p:cNvCxnSpPr>
          <p:nvPr/>
        </p:nvCxnSpPr>
        <p:spPr>
          <a:xfrm flipH="1">
            <a:off x="2004378" y="2673334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52600" y="29292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5" idx="7"/>
          </p:cNvCxnSpPr>
          <p:nvPr/>
        </p:nvCxnSpPr>
        <p:spPr>
          <a:xfrm flipH="1">
            <a:off x="1327994" y="3361406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95820" y="36421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2400" y="45565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" name="Oval 1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494728" y="4072232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52400" y="536795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4" name="Straight Connector 23"/>
          <p:cNvCxnSpPr>
            <a:stCxn id="18" idx="5"/>
            <a:endCxn id="22" idx="0"/>
          </p:cNvCxnSpPr>
          <p:nvPr/>
        </p:nvCxnSpPr>
        <p:spPr>
          <a:xfrm flipH="1">
            <a:off x="405562" y="4988683"/>
            <a:ext cx="179012" cy="37927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85703" y="36912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36" name="Straight Connector 35"/>
          <p:cNvCxnSpPr>
            <a:stCxn id="11" idx="6"/>
            <a:endCxn id="34" idx="1"/>
          </p:cNvCxnSpPr>
          <p:nvPr/>
        </p:nvCxnSpPr>
        <p:spPr>
          <a:xfrm>
            <a:off x="2258923" y="3182394"/>
            <a:ext cx="929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625226" y="45565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8" name="Oval 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6785" y="580284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1" name="Oval 4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1402143" y="5013416"/>
            <a:ext cx="350458" cy="2737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3"/>
          </p:cNvCxnSpPr>
          <p:nvPr/>
        </p:nvCxnSpPr>
        <p:spPr>
          <a:xfrm flipH="1">
            <a:off x="1997444" y="4123406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292125" y="308231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48" name="Straight Connector 47"/>
          <p:cNvCxnSpPr>
            <a:stCxn id="7" idx="5"/>
            <a:endCxn id="46" idx="1"/>
          </p:cNvCxnSpPr>
          <p:nvPr/>
        </p:nvCxnSpPr>
        <p:spPr>
          <a:xfrm>
            <a:off x="2998413" y="2673334"/>
            <a:ext cx="367861" cy="48313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036448" y="387139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0" name="Oval 4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94077" y="5970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3" name="Oval 5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3215926" y="4303239"/>
            <a:ext cx="213074" cy="48637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4"/>
            <a:endCxn id="51" idx="0"/>
          </p:cNvCxnSpPr>
          <p:nvPr/>
        </p:nvCxnSpPr>
        <p:spPr>
          <a:xfrm flipH="1">
            <a:off x="3288226" y="3588638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92774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1" name="Oval 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84" name="Straight Connector 83"/>
          <p:cNvCxnSpPr>
            <a:stCxn id="81" idx="4"/>
            <a:endCxn id="8" idx="0"/>
          </p:cNvCxnSpPr>
          <p:nvPr/>
        </p:nvCxnSpPr>
        <p:spPr>
          <a:xfrm flipH="1">
            <a:off x="2826032" y="1792969"/>
            <a:ext cx="119904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352800" y="4675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922677" y="5284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05" name="Straight Connector 104"/>
          <p:cNvCxnSpPr/>
          <p:nvPr/>
        </p:nvCxnSpPr>
        <p:spPr>
          <a:xfrm flipH="1">
            <a:off x="3274549" y="5139215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885984" y="5703013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663057" y="536795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0" name="Oval 10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12" name="Straight Connector 111"/>
          <p:cNvCxnSpPr>
            <a:endCxn id="111" idx="0"/>
          </p:cNvCxnSpPr>
          <p:nvPr/>
        </p:nvCxnSpPr>
        <p:spPr>
          <a:xfrm>
            <a:off x="3782673" y="5069896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3352800" y="600940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6" name="Oval 1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8" name="Straight Connector 117"/>
          <p:cNvCxnSpPr/>
          <p:nvPr/>
        </p:nvCxnSpPr>
        <p:spPr>
          <a:xfrm flipH="1">
            <a:off x="3692580" y="5855413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641204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7677" y="524615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H="1">
            <a:off x="980984" y="5664287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1752600" y="5284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62857" y="587428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5" name="Oval 1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37" name="Straight Connector 136"/>
          <p:cNvCxnSpPr>
            <a:endCxn id="136" idx="0"/>
          </p:cNvCxnSpPr>
          <p:nvPr/>
        </p:nvCxnSpPr>
        <p:spPr>
          <a:xfrm>
            <a:off x="2182473" y="5576219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8" idx="4"/>
            <a:endCxn id="133" idx="0"/>
          </p:cNvCxnSpPr>
          <p:nvPr/>
        </p:nvCxnSpPr>
        <p:spPr>
          <a:xfrm>
            <a:off x="1878388" y="5062832"/>
            <a:ext cx="125990" cy="2243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310008" y="624999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4" name="Straight Connector 143"/>
          <p:cNvCxnSpPr>
            <a:stCxn id="135" idx="2"/>
          </p:cNvCxnSpPr>
          <p:nvPr/>
        </p:nvCxnSpPr>
        <p:spPr>
          <a:xfrm flipH="1">
            <a:off x="1649788" y="6127443"/>
            <a:ext cx="413069" cy="22632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ight Arrow 147"/>
          <p:cNvSpPr/>
          <p:nvPr/>
        </p:nvSpPr>
        <p:spPr>
          <a:xfrm>
            <a:off x="3916218" y="3944393"/>
            <a:ext cx="1189182" cy="43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9" name="Group 148"/>
          <p:cNvGrpSpPr/>
          <p:nvPr/>
        </p:nvGrpSpPr>
        <p:grpSpPr>
          <a:xfrm>
            <a:off x="7236059" y="247851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0" name="Oval 14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152" name="Straight Connector 151"/>
          <p:cNvCxnSpPr>
            <a:stCxn id="150" idx="3"/>
            <a:endCxn id="155" idx="0"/>
          </p:cNvCxnSpPr>
          <p:nvPr/>
        </p:nvCxnSpPr>
        <p:spPr>
          <a:xfrm flipH="1">
            <a:off x="6674198" y="2910688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6422420" y="316658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4" name="Oval 1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156" name="Straight Connector 155"/>
          <p:cNvCxnSpPr>
            <a:stCxn id="154" idx="3"/>
            <a:endCxn id="158" idx="7"/>
          </p:cNvCxnSpPr>
          <p:nvPr/>
        </p:nvCxnSpPr>
        <p:spPr>
          <a:xfrm flipH="1">
            <a:off x="5997814" y="3598760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5562600" y="3879463"/>
            <a:ext cx="543739" cy="506323"/>
            <a:chOff x="3730760" y="2008277"/>
            <a:chExt cx="543739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30760" y="201054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by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284877" y="47226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5" name="Oval 1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67" name="Straight Connector 166"/>
          <p:cNvCxnSpPr>
            <a:endCxn id="165" idx="0"/>
          </p:cNvCxnSpPr>
          <p:nvPr/>
        </p:nvCxnSpPr>
        <p:spPr>
          <a:xfrm flipH="1">
            <a:off x="5538039" y="4343400"/>
            <a:ext cx="179012" cy="37927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6855523" y="3928586"/>
            <a:ext cx="546216" cy="506323"/>
            <a:chOff x="3733800" y="2008277"/>
            <a:chExt cx="546216" cy="506323"/>
          </a:xfrm>
          <a:solidFill>
            <a:schemeClr val="bg2"/>
          </a:solidFill>
        </p:grpSpPr>
        <p:sp>
          <p:nvSpPr>
            <p:cNvPr id="169" name="Oval 1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36277" y="201054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nk</a:t>
              </a:r>
              <a:endParaRPr lang="en-AU" sz="2400" b="1" dirty="0"/>
            </a:p>
          </p:txBody>
        </p:sp>
      </p:grpSp>
      <p:cxnSp>
        <p:nvCxnSpPr>
          <p:cNvPr id="171" name="Straight Connector 170"/>
          <p:cNvCxnSpPr>
            <a:stCxn id="154" idx="6"/>
            <a:endCxn id="169" idx="1"/>
          </p:cNvCxnSpPr>
          <p:nvPr/>
        </p:nvCxnSpPr>
        <p:spPr>
          <a:xfrm>
            <a:off x="6928743" y="3419748"/>
            <a:ext cx="929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9" idx="3"/>
            <a:endCxn id="216" idx="7"/>
          </p:cNvCxnSpPr>
          <p:nvPr/>
        </p:nvCxnSpPr>
        <p:spPr>
          <a:xfrm flipH="1">
            <a:off x="6707651" y="4360760"/>
            <a:ext cx="222021" cy="28538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7848600" y="3319669"/>
            <a:ext cx="715260" cy="506323"/>
            <a:chOff x="3620455" y="2008277"/>
            <a:chExt cx="715260" cy="506323"/>
          </a:xfrm>
          <a:solidFill>
            <a:schemeClr val="bg2"/>
          </a:solidFill>
        </p:grpSpPr>
        <p:sp>
          <p:nvSpPr>
            <p:cNvPr id="181" name="Oval 1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620455" y="2010549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oxe</a:t>
              </a:r>
              <a:endParaRPr lang="en-AU" sz="2400" b="1" dirty="0"/>
            </a:p>
          </p:txBody>
        </p:sp>
      </p:grpSp>
      <p:cxnSp>
        <p:nvCxnSpPr>
          <p:cNvPr id="183" name="Straight Connector 182"/>
          <p:cNvCxnSpPr>
            <a:stCxn id="150" idx="5"/>
            <a:endCxn id="181" idx="1"/>
          </p:cNvCxnSpPr>
          <p:nvPr/>
        </p:nvCxnSpPr>
        <p:spPr>
          <a:xfrm>
            <a:off x="7668233" y="2910688"/>
            <a:ext cx="367861" cy="48313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8" name="Oval 18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1" name="Straight Connector 190"/>
          <p:cNvCxnSpPr>
            <a:stCxn id="181" idx="4"/>
          </p:cNvCxnSpPr>
          <p:nvPr/>
        </p:nvCxnSpPr>
        <p:spPr>
          <a:xfrm flipH="1">
            <a:off x="7958046" y="3825992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7362594" y="1524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3" name="Oval 1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95" name="Straight Connector 194"/>
          <p:cNvCxnSpPr>
            <a:stCxn id="193" idx="4"/>
            <a:endCxn id="151" idx="0"/>
          </p:cNvCxnSpPr>
          <p:nvPr/>
        </p:nvCxnSpPr>
        <p:spPr>
          <a:xfrm flipH="1">
            <a:off x="7495852" y="2030323"/>
            <a:ext cx="119904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7723277" y="4038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0" name="Oval 1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203" name="Straight Connector 202"/>
          <p:cNvCxnSpPr/>
          <p:nvPr/>
        </p:nvCxnSpPr>
        <p:spPr>
          <a:xfrm flipH="1">
            <a:off x="7686584" y="4456736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8311257" y="41100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5" name="Oval 20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7" name="Straight Connector 206"/>
          <p:cNvCxnSpPr>
            <a:endCxn id="206" idx="0"/>
          </p:cNvCxnSpPr>
          <p:nvPr/>
        </p:nvCxnSpPr>
        <p:spPr>
          <a:xfrm>
            <a:off x="8430873" y="3811970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8180477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9" name="Oval 20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1" name="Straight Connector 210"/>
          <p:cNvCxnSpPr>
            <a:endCxn id="210" idx="0"/>
          </p:cNvCxnSpPr>
          <p:nvPr/>
        </p:nvCxnSpPr>
        <p:spPr>
          <a:xfrm flipH="1">
            <a:off x="8432255" y="4597487"/>
            <a:ext cx="87537" cy="28158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5899004" y="514412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3" name="Oval 2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275477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6" name="Oval 2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6238784" y="4990136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6934200" y="4675277"/>
            <a:ext cx="519108" cy="506323"/>
            <a:chOff x="3721015" y="2008277"/>
            <a:chExt cx="519108" cy="506323"/>
          </a:xfrm>
          <a:solidFill>
            <a:schemeClr val="bg2"/>
          </a:solidFill>
        </p:grpSpPr>
        <p:sp>
          <p:nvSpPr>
            <p:cNvPr id="220" name="Oval 2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721015" y="2010549"/>
              <a:ext cx="476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er</a:t>
              </a:r>
              <a:endParaRPr lang="en-AU" sz="2400" b="1" dirty="0"/>
            </a:p>
          </p:txBody>
        </p:sp>
      </p:grpSp>
      <p:cxnSp>
        <p:nvCxnSpPr>
          <p:cNvPr id="225" name="Straight Connector 224"/>
          <p:cNvCxnSpPr>
            <a:stCxn id="169" idx="4"/>
            <a:endCxn id="221" idx="0"/>
          </p:cNvCxnSpPr>
          <p:nvPr/>
        </p:nvCxnSpPr>
        <p:spPr>
          <a:xfrm>
            <a:off x="7108685" y="4434909"/>
            <a:ext cx="63721" cy="24264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6724583" y="5361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28" name="Oval 22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30" name="Straight Connector 229"/>
          <p:cNvCxnSpPr>
            <a:stCxn id="220" idx="4"/>
            <a:endCxn id="229" idx="0"/>
          </p:cNvCxnSpPr>
          <p:nvPr/>
        </p:nvCxnSpPr>
        <p:spPr>
          <a:xfrm flipH="1">
            <a:off x="6976361" y="5181600"/>
            <a:ext cx="223786" cy="181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5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</a:t>
            </a: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066799"/>
            <a:ext cx="5712484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saw that 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allows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prefix matching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in O(M) where M is the length of the prefix, e.g.,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a prefix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substring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matching? Can we use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to check if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a substring of “refer” in O(M).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No! because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not a prefix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 Using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we can only check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refe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the substrings.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Idea: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if we add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? It will allow us efficiently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also in the string.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if we also add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 This will allow us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in the string or not.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In short, if we add all suffixes of the string refer (i.e., refer,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r)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we can efficiently search every substring of refer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722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91" name="Straight Connector 90"/>
          <p:cNvCxnSpPr>
            <a:endCxn id="94" idx="0"/>
          </p:cNvCxnSpPr>
          <p:nvPr/>
        </p:nvCxnSpPr>
        <p:spPr>
          <a:xfrm flipH="1">
            <a:off x="6092101" y="2826137"/>
            <a:ext cx="178094" cy="5560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840323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95" name="Straight Connector 94"/>
          <p:cNvCxnSpPr>
            <a:stCxn id="94" idx="2"/>
            <a:endCxn id="98" idx="0"/>
          </p:cNvCxnSpPr>
          <p:nvPr/>
        </p:nvCxnSpPr>
        <p:spPr>
          <a:xfrm flipH="1">
            <a:off x="6057636" y="3843814"/>
            <a:ext cx="34465" cy="376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840323" y="4218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715000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02" name="Straight Connector 101"/>
          <p:cNvCxnSpPr>
            <a:stCxn id="98" idx="2"/>
            <a:endCxn id="101" idx="0"/>
          </p:cNvCxnSpPr>
          <p:nvPr/>
        </p:nvCxnSpPr>
        <p:spPr>
          <a:xfrm flipH="1">
            <a:off x="5966778" y="4682014"/>
            <a:ext cx="90858" cy="19705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08677" y="617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06" name="Straight Connector 105"/>
          <p:cNvCxnSpPr>
            <a:stCxn id="101" idx="2"/>
            <a:endCxn id="178" idx="0"/>
          </p:cNvCxnSpPr>
          <p:nvPr/>
        </p:nvCxnSpPr>
        <p:spPr>
          <a:xfrm>
            <a:off x="5966778" y="5340737"/>
            <a:ext cx="50552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2" idx="4"/>
            <a:endCxn id="184" idx="0"/>
          </p:cNvCxnSpPr>
          <p:nvPr/>
        </p:nvCxnSpPr>
        <p:spPr>
          <a:xfrm>
            <a:off x="7588679" y="1792969"/>
            <a:ext cx="130699" cy="59858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205" idx="0"/>
          </p:cNvCxnSpPr>
          <p:nvPr/>
        </p:nvCxnSpPr>
        <p:spPr>
          <a:xfrm>
            <a:off x="7742632" y="1650470"/>
            <a:ext cx="878552" cy="71400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7335517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4" name="Straight Connector 133"/>
          <p:cNvCxnSpPr>
            <a:stCxn id="132" idx="3"/>
            <a:endCxn id="90" idx="0"/>
          </p:cNvCxnSpPr>
          <p:nvPr/>
        </p:nvCxnSpPr>
        <p:spPr>
          <a:xfrm flipH="1">
            <a:off x="6398330" y="1718820"/>
            <a:ext cx="1011336" cy="67272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5791200" y="563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7" name="Oval 1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5613774" y="6040313"/>
            <a:ext cx="321492" cy="20603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74676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3" name="Oval 18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85" name="Straight Connector 184"/>
          <p:cNvCxnSpPr>
            <a:endCxn id="188" idx="0"/>
          </p:cNvCxnSpPr>
          <p:nvPr/>
        </p:nvCxnSpPr>
        <p:spPr>
          <a:xfrm flipH="1">
            <a:off x="6922913" y="2826137"/>
            <a:ext cx="618371" cy="53005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6705600" y="33539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7" name="Oval 1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705600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0" name="Oval 1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92" name="Straight Connector 191"/>
          <p:cNvCxnSpPr>
            <a:stCxn id="188" idx="2"/>
            <a:endCxn id="191" idx="0"/>
          </p:cNvCxnSpPr>
          <p:nvPr/>
        </p:nvCxnSpPr>
        <p:spPr>
          <a:xfrm>
            <a:off x="6922913" y="3817856"/>
            <a:ext cx="34465" cy="37541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6678523" y="5665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4" name="Oval 19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6" name="Straight Connector 195"/>
          <p:cNvCxnSpPr>
            <a:stCxn id="191" idx="2"/>
          </p:cNvCxnSpPr>
          <p:nvPr/>
        </p:nvCxnSpPr>
        <p:spPr>
          <a:xfrm flipH="1">
            <a:off x="6931730" y="4654937"/>
            <a:ext cx="25648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6705600" y="4953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8" name="Oval 1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0" name="Straight Connector 199"/>
          <p:cNvCxnSpPr>
            <a:stCxn id="198" idx="4"/>
            <a:endCxn id="195" idx="0"/>
          </p:cNvCxnSpPr>
          <p:nvPr/>
        </p:nvCxnSpPr>
        <p:spPr>
          <a:xfrm flipH="1">
            <a:off x="6930301" y="5459323"/>
            <a:ext cx="28461" cy="208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403871" y="236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4" name="Oval 2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354923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7" name="Oval 2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209" name="Straight Connector 208"/>
          <p:cNvCxnSpPr>
            <a:stCxn id="205" idx="2"/>
            <a:endCxn id="208" idx="0"/>
          </p:cNvCxnSpPr>
          <p:nvPr/>
        </p:nvCxnSpPr>
        <p:spPr>
          <a:xfrm flipH="1">
            <a:off x="8606701" y="2826137"/>
            <a:ext cx="14483" cy="4798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8382000" y="5132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1" name="Oval 2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3" name="Straight Connector 212"/>
          <p:cNvCxnSpPr>
            <a:stCxn id="207" idx="4"/>
            <a:endCxn id="216" idx="0"/>
          </p:cNvCxnSpPr>
          <p:nvPr/>
        </p:nvCxnSpPr>
        <p:spPr>
          <a:xfrm>
            <a:off x="8608085" y="3810000"/>
            <a:ext cx="45" cy="3341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382000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5" name="Oval 2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17" name="Straight Connector 216"/>
          <p:cNvCxnSpPr>
            <a:stCxn id="215" idx="4"/>
            <a:endCxn id="212" idx="0"/>
          </p:cNvCxnSpPr>
          <p:nvPr/>
        </p:nvCxnSpPr>
        <p:spPr>
          <a:xfrm flipH="1">
            <a:off x="8633778" y="4648200"/>
            <a:ext cx="1384" cy="4865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745323" y="2853214"/>
            <a:ext cx="25945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7467600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2" name="Oval 2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467600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5" name="Oval 2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37" name="Straight Connector 236"/>
          <p:cNvCxnSpPr>
            <a:stCxn id="235" idx="4"/>
            <a:endCxn id="233" idx="0"/>
          </p:cNvCxnSpPr>
          <p:nvPr/>
        </p:nvCxnSpPr>
        <p:spPr>
          <a:xfrm flipH="1">
            <a:off x="7719378" y="3810000"/>
            <a:ext cx="1384" cy="30707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6199277" y="612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7" name="Oval 2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60" name="Straight Connector 259"/>
          <p:cNvCxnSpPr>
            <a:stCxn id="89" idx="4"/>
            <a:endCxn id="258" idx="0"/>
          </p:cNvCxnSpPr>
          <p:nvPr/>
        </p:nvCxnSpPr>
        <p:spPr>
          <a:xfrm>
            <a:off x="6425362" y="2895600"/>
            <a:ext cx="25693" cy="3229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3"/>
          <p:cNvSpPr txBox="1">
            <a:spLocks/>
          </p:cNvSpPr>
          <p:nvPr/>
        </p:nvSpPr>
        <p:spPr>
          <a:xfrm>
            <a:off x="2435636" y="2991731"/>
            <a:ext cx="2909731" cy="24991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Prefix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for a string s[1…M] is a string s[1…X] where X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≤M. (e.g., </a:t>
            </a:r>
            <a:r>
              <a:rPr lang="en-AU" sz="1800" dirty="0" err="1">
                <a:solidFill>
                  <a:srgbClr val="000000"/>
                </a:solidFill>
                <a:latin typeface="Arial"/>
                <a:cs typeface="Arial"/>
              </a:rPr>
              <a:t>refe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is a prefix of refer.)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Arial"/>
                <a:cs typeface="Arial"/>
              </a:rPr>
              <a:t>Suffix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for a string s[1…M] is a string s[X…M]. E.g., </a:t>
            </a:r>
            <a:r>
              <a:rPr lang="en-AU" sz="1800" dirty="0" err="1">
                <a:solidFill>
                  <a:srgbClr val="000000"/>
                </a:solidFill>
                <a:latin typeface="Arial"/>
                <a:cs typeface="Arial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is a suffix of refer.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2897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066799"/>
            <a:ext cx="5712484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Consider some text, e.g., “refer”.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800" dirty="0" err="1">
                <a:solidFill>
                  <a:srgbClr val="00B05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constructed using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all suffixes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the text is called a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Suffix </a:t>
            </a:r>
            <a:r>
              <a:rPr lang="en-AU" sz="1800" dirty="0" err="1">
                <a:solidFill>
                  <a:srgbClr val="FF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suffix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allows efficient substring matching. This is because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every substring is a prefix of at least one suffix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present in the tree.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722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91" name="Straight Connector 90"/>
          <p:cNvCxnSpPr>
            <a:endCxn id="94" idx="0"/>
          </p:cNvCxnSpPr>
          <p:nvPr/>
        </p:nvCxnSpPr>
        <p:spPr>
          <a:xfrm flipH="1">
            <a:off x="6092101" y="2826137"/>
            <a:ext cx="178094" cy="5560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840323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95" name="Straight Connector 94"/>
          <p:cNvCxnSpPr>
            <a:stCxn id="94" idx="2"/>
            <a:endCxn id="98" idx="0"/>
          </p:cNvCxnSpPr>
          <p:nvPr/>
        </p:nvCxnSpPr>
        <p:spPr>
          <a:xfrm flipH="1">
            <a:off x="6057636" y="3843814"/>
            <a:ext cx="34465" cy="376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840323" y="4218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715000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02" name="Straight Connector 101"/>
          <p:cNvCxnSpPr>
            <a:stCxn id="98" idx="2"/>
            <a:endCxn id="101" idx="0"/>
          </p:cNvCxnSpPr>
          <p:nvPr/>
        </p:nvCxnSpPr>
        <p:spPr>
          <a:xfrm flipH="1">
            <a:off x="5966778" y="4682014"/>
            <a:ext cx="90858" cy="19705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08677" y="617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06" name="Straight Connector 105"/>
          <p:cNvCxnSpPr>
            <a:stCxn id="101" idx="2"/>
            <a:endCxn id="178" idx="0"/>
          </p:cNvCxnSpPr>
          <p:nvPr/>
        </p:nvCxnSpPr>
        <p:spPr>
          <a:xfrm>
            <a:off x="5966778" y="5340737"/>
            <a:ext cx="50552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2" idx="4"/>
            <a:endCxn id="184" idx="0"/>
          </p:cNvCxnSpPr>
          <p:nvPr/>
        </p:nvCxnSpPr>
        <p:spPr>
          <a:xfrm>
            <a:off x="7588679" y="1792969"/>
            <a:ext cx="130699" cy="59858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205" idx="0"/>
          </p:cNvCxnSpPr>
          <p:nvPr/>
        </p:nvCxnSpPr>
        <p:spPr>
          <a:xfrm>
            <a:off x="7742632" y="1650470"/>
            <a:ext cx="878552" cy="71400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7335517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4" name="Straight Connector 133"/>
          <p:cNvCxnSpPr>
            <a:stCxn id="132" idx="3"/>
            <a:endCxn id="90" idx="0"/>
          </p:cNvCxnSpPr>
          <p:nvPr/>
        </p:nvCxnSpPr>
        <p:spPr>
          <a:xfrm flipH="1">
            <a:off x="6398330" y="1718820"/>
            <a:ext cx="1011336" cy="67272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5791200" y="563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7" name="Oval 1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5613774" y="6040313"/>
            <a:ext cx="321492" cy="20603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74676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3" name="Oval 18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85" name="Straight Connector 184"/>
          <p:cNvCxnSpPr>
            <a:endCxn id="188" idx="0"/>
          </p:cNvCxnSpPr>
          <p:nvPr/>
        </p:nvCxnSpPr>
        <p:spPr>
          <a:xfrm flipH="1">
            <a:off x="6922913" y="2826137"/>
            <a:ext cx="618371" cy="53005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6705600" y="33539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7" name="Oval 1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705600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0" name="Oval 1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92" name="Straight Connector 191"/>
          <p:cNvCxnSpPr>
            <a:stCxn id="188" idx="2"/>
            <a:endCxn id="191" idx="0"/>
          </p:cNvCxnSpPr>
          <p:nvPr/>
        </p:nvCxnSpPr>
        <p:spPr>
          <a:xfrm>
            <a:off x="6922913" y="3817856"/>
            <a:ext cx="34465" cy="37541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6678523" y="5665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4" name="Oval 19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6" name="Straight Connector 195"/>
          <p:cNvCxnSpPr>
            <a:stCxn id="191" idx="2"/>
          </p:cNvCxnSpPr>
          <p:nvPr/>
        </p:nvCxnSpPr>
        <p:spPr>
          <a:xfrm flipH="1">
            <a:off x="6931730" y="4654937"/>
            <a:ext cx="25648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6705600" y="4953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8" name="Oval 1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0" name="Straight Connector 199"/>
          <p:cNvCxnSpPr>
            <a:stCxn id="198" idx="4"/>
            <a:endCxn id="195" idx="0"/>
          </p:cNvCxnSpPr>
          <p:nvPr/>
        </p:nvCxnSpPr>
        <p:spPr>
          <a:xfrm flipH="1">
            <a:off x="6930301" y="5459323"/>
            <a:ext cx="28461" cy="208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403871" y="236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4" name="Oval 2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354923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7" name="Oval 2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209" name="Straight Connector 208"/>
          <p:cNvCxnSpPr>
            <a:stCxn id="205" idx="2"/>
            <a:endCxn id="208" idx="0"/>
          </p:cNvCxnSpPr>
          <p:nvPr/>
        </p:nvCxnSpPr>
        <p:spPr>
          <a:xfrm flipH="1">
            <a:off x="8606701" y="2826137"/>
            <a:ext cx="14483" cy="4798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8382000" y="5132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1" name="Oval 2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3" name="Straight Connector 212"/>
          <p:cNvCxnSpPr>
            <a:stCxn id="207" idx="4"/>
            <a:endCxn id="216" idx="0"/>
          </p:cNvCxnSpPr>
          <p:nvPr/>
        </p:nvCxnSpPr>
        <p:spPr>
          <a:xfrm>
            <a:off x="8608085" y="3810000"/>
            <a:ext cx="45" cy="3341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382000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5" name="Oval 2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17" name="Straight Connector 216"/>
          <p:cNvCxnSpPr>
            <a:stCxn id="215" idx="4"/>
            <a:endCxn id="212" idx="0"/>
          </p:cNvCxnSpPr>
          <p:nvPr/>
        </p:nvCxnSpPr>
        <p:spPr>
          <a:xfrm flipH="1">
            <a:off x="8633778" y="4648200"/>
            <a:ext cx="1384" cy="4865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745323" y="2853214"/>
            <a:ext cx="25945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7467600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2" name="Oval 2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467600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5" name="Oval 2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37" name="Straight Connector 236"/>
          <p:cNvCxnSpPr>
            <a:stCxn id="235" idx="4"/>
            <a:endCxn id="233" idx="0"/>
          </p:cNvCxnSpPr>
          <p:nvPr/>
        </p:nvCxnSpPr>
        <p:spPr>
          <a:xfrm flipH="1">
            <a:off x="7719378" y="3810000"/>
            <a:ext cx="1384" cy="30707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6199277" y="612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7" name="Oval 2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60" name="Straight Connector 259"/>
          <p:cNvCxnSpPr>
            <a:stCxn id="89" idx="4"/>
            <a:endCxn id="258" idx="0"/>
          </p:cNvCxnSpPr>
          <p:nvPr/>
        </p:nvCxnSpPr>
        <p:spPr>
          <a:xfrm>
            <a:off x="6425362" y="2895600"/>
            <a:ext cx="25693" cy="3229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7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Constructing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399" y="1066799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latin typeface="CMSS10"/>
              </a:rPr>
              <a:t>Suffix </a:t>
            </a:r>
            <a:r>
              <a:rPr lang="en-AU" sz="1800" b="1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b="1" dirty="0">
                <a:solidFill>
                  <a:srgbClr val="000000"/>
                </a:solidFill>
                <a:latin typeface="CMSS10"/>
              </a:rPr>
              <a:t> of referrer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Insert all suffixes of referrer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referrer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eferrer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r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Many arrows are removed for</a:t>
            </a:r>
            <a:br>
              <a:rPr lang="en-AU" sz="1800" dirty="0">
                <a:solidFill>
                  <a:srgbClr val="000000"/>
                </a:solidFill>
                <a:latin typeface="CMSS10"/>
              </a:rPr>
            </a:br>
            <a:r>
              <a:rPr lang="en-AU" sz="1800" dirty="0">
                <a:solidFill>
                  <a:srgbClr val="000000"/>
                </a:solidFill>
                <a:latin typeface="CMSS10"/>
              </a:rPr>
              <a:t>better visualization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716123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</a:t>
            </a: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4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Substring search on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399" y="1066799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latin typeface="CMSS10"/>
              </a:rPr>
              <a:t>Substring search for </a:t>
            </a:r>
            <a:r>
              <a:rPr lang="en-AU" sz="1800" b="1" dirty="0" err="1">
                <a:solidFill>
                  <a:srgbClr val="000000"/>
                </a:solidFill>
                <a:latin typeface="CMSS10"/>
              </a:rPr>
              <a:t>str</a:t>
            </a:r>
            <a:endParaRPr lang="en-AU" sz="1800" b="1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Similar to prefix matching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search “err”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search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3"/>
          <p:cNvSpPr txBox="1">
            <a:spLocks/>
          </p:cNvSpPr>
          <p:nvPr/>
        </p:nvSpPr>
        <p:spPr>
          <a:xfrm>
            <a:off x="304800" y="4196826"/>
            <a:ext cx="2209800" cy="15698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O(M) where M is the length of substring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11639" y="1613349"/>
            <a:ext cx="1751612" cy="1736936"/>
            <a:chOff x="5311639" y="1613349"/>
            <a:chExt cx="1751612" cy="173693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311639" y="1613349"/>
              <a:ext cx="1369400" cy="291651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43" idx="1"/>
            </p:cNvCxnSpPr>
            <p:nvPr/>
          </p:nvCxnSpPr>
          <p:spPr>
            <a:xfrm>
              <a:off x="6655288" y="1891599"/>
              <a:ext cx="407963" cy="77335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6781800" y="2658097"/>
              <a:ext cx="205205" cy="692188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5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Counting # of </a:t>
            </a:r>
            <a:r>
              <a:rPr lang="en-AU" sz="2800" dirty="0" err="1">
                <a:latin typeface="Arial Black" panose="020B0A04020102020204" pitchFamily="34" charset="0"/>
              </a:rPr>
              <a:t>occurences</a:t>
            </a:r>
            <a:r>
              <a:rPr lang="en-AU" sz="2800" dirty="0">
                <a:latin typeface="Arial Black" panose="020B0A04020102020204" pitchFamily="34" charset="0"/>
              </a:rPr>
              <a:t> of a substring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Follow the path similar to prefix matching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Count # of leaf nodes ($) in the subtree rooted at the last node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Count “e”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“re”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“err”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efr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3"/>
          <p:cNvSpPr txBox="1">
            <a:spLocks/>
          </p:cNvSpPr>
          <p:nvPr/>
        </p:nvSpPr>
        <p:spPr>
          <a:xfrm>
            <a:off x="438130" y="4175164"/>
            <a:ext cx="2209800" cy="21012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Can be done in O(M) if number of leaf nodes is maintained during construction of suffix </a:t>
            </a:r>
            <a:r>
              <a:rPr lang="en-AU" sz="1800" dirty="0" err="1">
                <a:highlight>
                  <a:srgbClr val="FFFFFF"/>
                </a:highlight>
              </a:rPr>
              <a:t>trie</a:t>
            </a: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447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Finding longest repeated substring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Find the deepest node in the tree with at least two children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“re” and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5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/>
          </a:bodyPr>
          <a:lstStyle/>
          <a:p>
            <a:r>
              <a:rPr lang="en-AU" sz="2400" dirty="0"/>
              <a:t>Unit notes (Chapters 9&amp;10)</a:t>
            </a:r>
          </a:p>
          <a:p>
            <a:r>
              <a:rPr lang="en-AU" sz="2400" dirty="0" err="1"/>
              <a:t>Cormen</a:t>
            </a:r>
            <a:r>
              <a:rPr lang="en-AU" sz="2400" dirty="0"/>
              <a:t> et al. “</a:t>
            </a:r>
            <a:r>
              <a:rPr lang="en-AU" sz="2400" dirty="0">
                <a:solidFill>
                  <a:srgbClr val="00B0F0"/>
                </a:solidFill>
              </a:rPr>
              <a:t>Introduction to Algorithms</a:t>
            </a:r>
            <a:r>
              <a:rPr lang="en-AU" sz="2400" dirty="0"/>
              <a:t>" (Chapter 18)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Tries: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http://en.wikipedia.org/wiki/Trie/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Suffix Trees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http://www.allisons.org/ll/AlgDS/Tree/Suffix/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For a more advanced treatment of </a:t>
            </a:r>
            <a:r>
              <a:rPr lang="en-AU" sz="2400" dirty="0" err="1">
                <a:solidFill>
                  <a:srgbClr val="00B0F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B0F0"/>
                </a:solidFill>
                <a:latin typeface="CMSS10"/>
              </a:rPr>
              <a:t> and suffix trees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Dan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Gusfield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Algorithms on Strings, Trees and Sequences, Cambridge University Press. (Chapter 5) - Book available in the library!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72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Space complexity of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Let N be the size of the string for which suffix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constructed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complexity?: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# number of suffixes: O(N)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Cost for each suffix is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linear to its size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Total space cost: O(N</a:t>
            </a:r>
            <a:r>
              <a:rPr lang="en-AU" sz="18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</a:t>
            </a: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  <p:pic>
        <p:nvPicPr>
          <p:cNvPr id="5" name="Picture 4" descr="A desktop computer monitor sitting on display in front of a flat screen tv&#10;&#10;Description generated with high confidence">
            <a:extLst>
              <a:ext uri="{FF2B5EF4-FFF2-40B4-BE49-F238E27FC236}">
                <a16:creationId xmlns:a16="http://schemas.microsoft.com/office/drawing/2014/main" xmlns="" id="{3867AE09-2D50-4917-9837-CDB1A392F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8000"/>
            <a:ext cx="4867275" cy="2418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A0C90FF-5414-4C1A-A4B5-F500A21F1288}"/>
              </a:ext>
            </a:extLst>
          </p:cNvPr>
          <p:cNvSpPr txBox="1"/>
          <p:nvPr/>
        </p:nvSpPr>
        <p:spPr>
          <a:xfrm>
            <a:off x="4461102" y="5221040"/>
            <a:ext cx="12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Suffix </a:t>
            </a:r>
            <a:r>
              <a:rPr lang="en-AU" dirty="0" err="1">
                <a:solidFill>
                  <a:srgbClr val="FF0000"/>
                </a:solidFill>
              </a:rPr>
              <a:t>Trie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xmlns="" id="{3C0F7592-B473-4D6F-BEBD-C066093F1BF0}"/>
              </a:ext>
            </a:extLst>
          </p:cNvPr>
          <p:cNvSpPr/>
          <p:nvPr/>
        </p:nvSpPr>
        <p:spPr>
          <a:xfrm>
            <a:off x="2895600" y="1721790"/>
            <a:ext cx="2928704" cy="961834"/>
          </a:xfrm>
          <a:prstGeom prst="wedgeEllipseCallout">
            <a:avLst>
              <a:gd name="adj1" fmla="val 19025"/>
              <a:gd name="adj2" fmla="val 968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/>
                </a:solidFill>
              </a:rPr>
              <a:t>Hi there, I am pretty good at string queries.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DFB63E-F6C8-4D55-9341-958B75BD876B}"/>
              </a:ext>
            </a:extLst>
          </p:cNvPr>
          <p:cNvSpPr txBox="1"/>
          <p:nvPr/>
        </p:nvSpPr>
        <p:spPr>
          <a:xfrm>
            <a:off x="6664346" y="5221040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Suffix Tree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xmlns="" id="{C6138B77-E215-4C57-BA17-20BD0BD11236}"/>
              </a:ext>
            </a:extLst>
          </p:cNvPr>
          <p:cNvSpPr/>
          <p:nvPr/>
        </p:nvSpPr>
        <p:spPr>
          <a:xfrm>
            <a:off x="5667586" y="987552"/>
            <a:ext cx="3705014" cy="1551772"/>
          </a:xfrm>
          <a:prstGeom prst="wedgeEllipseCallout">
            <a:avLst>
              <a:gd name="adj1" fmla="val -7879"/>
              <a:gd name="adj2" fmla="val 9213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/>
                </a:solidFill>
              </a:rPr>
              <a:t>Me too </a:t>
            </a:r>
            <a:r>
              <a:rPr lang="en-AU" b="1" dirty="0">
                <a:solidFill>
                  <a:srgbClr val="FF0000"/>
                </a:solidFill>
              </a:rPr>
              <a:t>AND</a:t>
            </a:r>
            <a:r>
              <a:rPr lang="en-AU" dirty="0">
                <a:solidFill>
                  <a:schemeClr val="tx2"/>
                </a:solidFill>
              </a:rPr>
              <a:t> I occupy way less space. </a:t>
            </a:r>
          </a:p>
          <a:p>
            <a:pPr algn="ctr"/>
            <a:r>
              <a:rPr lang="en-AU" dirty="0">
                <a:solidFill>
                  <a:schemeClr val="tx2"/>
                </a:solidFill>
              </a:rPr>
              <a:t>Don’t </a:t>
            </a:r>
            <a:r>
              <a:rPr lang="en-AU" b="1" dirty="0" err="1">
                <a:solidFill>
                  <a:srgbClr val="FF0000"/>
                </a:solidFill>
              </a:rPr>
              <a:t>Trie</a:t>
            </a:r>
            <a:r>
              <a:rPr lang="en-AU" b="1" dirty="0">
                <a:solidFill>
                  <a:srgbClr val="FF0000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him at home.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B766AB9-89AE-4089-95F2-BCE1F6F84A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91" y="2202707"/>
            <a:ext cx="561137" cy="5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Tree is a compact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25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8757693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934576" y="39611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85439" y="447878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8632" y="4931944"/>
            <a:ext cx="1595979" cy="635687"/>
            <a:chOff x="3671013" y="2008277"/>
            <a:chExt cx="990977" cy="525361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71013" y="2071973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60706" y="3695020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760398" y="4630588"/>
            <a:ext cx="1755577" cy="506323"/>
            <a:chOff x="3720727" y="2008277"/>
            <a:chExt cx="990977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20727" y="2010549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22400" y="4123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8321" y="4321881"/>
            <a:ext cx="1959855" cy="506323"/>
            <a:chOff x="3733800" y="2008277"/>
            <a:chExt cx="1005715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48538" y="2030362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85078" y="47294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54022" y="5235754"/>
            <a:ext cx="609554" cy="506323"/>
            <a:chOff x="3733800" y="2008277"/>
            <a:chExt cx="609554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46716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20176" y="4348431"/>
            <a:ext cx="596638" cy="506323"/>
            <a:chOff x="3706723" y="2008277"/>
            <a:chExt cx="596638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06723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97509" y="50410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479427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1"/>
            <a:ext cx="8750087" cy="1676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Replace every substring with numbers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x,y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where x is the starting index of the substring and y is its length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e.g.,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(3,6)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 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(6,3)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934576" y="39611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85439" y="447878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8632" y="4931944"/>
            <a:ext cx="1595979" cy="635687"/>
            <a:chOff x="3671013" y="2008277"/>
            <a:chExt cx="990977" cy="525361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71013" y="2071973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60706" y="3695020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760398" y="4630588"/>
            <a:ext cx="1755577" cy="506323"/>
            <a:chOff x="3720727" y="2008277"/>
            <a:chExt cx="990977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20727" y="2010549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22400" y="4123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8321" y="4321881"/>
            <a:ext cx="1959855" cy="506323"/>
            <a:chOff x="3733800" y="2008277"/>
            <a:chExt cx="1005715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48538" y="2030362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85078" y="47294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54022" y="5235754"/>
            <a:ext cx="609554" cy="506323"/>
            <a:chOff x="3733800" y="2008277"/>
            <a:chExt cx="609554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46716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20176" y="4348431"/>
            <a:ext cx="596638" cy="506323"/>
            <a:chOff x="3706723" y="2008277"/>
            <a:chExt cx="596638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06723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97509" y="50410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479427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2446"/>
              </p:ext>
            </p:extLst>
          </p:nvPr>
        </p:nvGraphicFramePr>
        <p:xfrm>
          <a:off x="6003884" y="2514600"/>
          <a:ext cx="264915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59583"/>
              </p:ext>
            </p:extLst>
          </p:nvPr>
        </p:nvGraphicFramePr>
        <p:xfrm>
          <a:off x="5943600" y="2895600"/>
          <a:ext cx="27858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1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1"/>
            <a:ext cx="8750087" cy="1676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Replace every substring with numbers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x,y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where x is the starting index of the substring and y is its length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e.g.,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(3,6)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 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(6,3)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Total number of leaf nodes = # of suffixes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Total number of leaf nodes = O(N)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Each node in the tree has at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least two children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So, total # of nodes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is O(N + N/2 + N/4 + …)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= O(N)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887941" y="3961152"/>
            <a:ext cx="607859" cy="506323"/>
            <a:chOff x="3687165" y="2008277"/>
            <a:chExt cx="607859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87165" y="2066615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(1,1)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33800" y="4478785"/>
            <a:ext cx="607859" cy="506323"/>
            <a:chOff x="3682161" y="2008277"/>
            <a:chExt cx="607859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82161" y="206773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(2,1)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401179" y="4931944"/>
            <a:ext cx="815439" cy="612651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81726" y="2123733"/>
              <a:ext cx="377433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91871" y="3751086"/>
            <a:ext cx="430474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096000" y="4123738"/>
            <a:ext cx="607859" cy="506323"/>
            <a:chOff x="3707400" y="2008277"/>
            <a:chExt cx="607859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707400" y="2069081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(2,1)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90050" cy="4029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58000" y="4729431"/>
            <a:ext cx="607859" cy="506323"/>
            <a:chOff x="3706722" y="2008277"/>
            <a:chExt cx="607859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06722" y="207298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(5,1)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05600" y="5235754"/>
            <a:ext cx="607859" cy="506323"/>
            <a:chOff x="3685378" y="2008277"/>
            <a:chExt cx="607859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685378" y="2121673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(6,3)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49741" y="4348431"/>
            <a:ext cx="607859" cy="506323"/>
            <a:chOff x="3736288" y="2008277"/>
            <a:chExt cx="607859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61624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36288" y="2121892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(6,3)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43400" y="5041037"/>
            <a:ext cx="607859" cy="506323"/>
            <a:chOff x="3679691" y="2008277"/>
            <a:chExt cx="607859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679691" y="2087790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(8,1)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07251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20197"/>
              </p:ext>
            </p:extLst>
          </p:nvPr>
        </p:nvGraphicFramePr>
        <p:xfrm>
          <a:off x="6003884" y="2514600"/>
          <a:ext cx="264915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00601"/>
              </p:ext>
            </p:extLst>
          </p:nvPr>
        </p:nvGraphicFramePr>
        <p:xfrm>
          <a:off x="5943600" y="2895600"/>
          <a:ext cx="27858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5813961" y="4645106"/>
            <a:ext cx="815439" cy="460294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74" name="Oval 73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81726" y="2109743"/>
              <a:ext cx="37743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099961" y="4343400"/>
            <a:ext cx="815439" cy="460294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81726" y="2109743"/>
              <a:ext cx="37743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Time complexity of constructing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4800" y="1066800"/>
            <a:ext cx="8458200" cy="3886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algorithm described earlier inserts O(N) suffixes 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Insertion cost of each suffix is linear to the size of suffix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Thus, total time complexity is O(N</a:t>
            </a:r>
            <a:r>
              <a:rPr lang="en-AU" sz="24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It is possible to construct suffix tree in O(N)</a:t>
            </a:r>
          </a:p>
          <a:p>
            <a:r>
              <a:rPr lang="en-AU" sz="2400" dirty="0" err="1">
                <a:latin typeface="CMSS10"/>
              </a:rPr>
              <a:t>Esko</a:t>
            </a:r>
            <a:r>
              <a:rPr lang="en-AU" sz="2400" dirty="0">
                <a:latin typeface="CMSS10"/>
              </a:rPr>
              <a:t> </a:t>
            </a:r>
            <a:r>
              <a:rPr lang="en-AU" sz="2400" dirty="0" err="1">
                <a:latin typeface="CMSS10"/>
              </a:rPr>
              <a:t>Ukkonen</a:t>
            </a:r>
            <a:r>
              <a:rPr lang="en-AU" sz="2400" dirty="0">
                <a:latin typeface="CMSS10"/>
              </a:rPr>
              <a:t> in 1995 gave a </a:t>
            </a:r>
            <a:r>
              <a:rPr lang="en-AU" sz="2400" dirty="0">
                <a:latin typeface="CMSSBX10"/>
              </a:rPr>
              <a:t>beautiful </a:t>
            </a:r>
            <a:r>
              <a:rPr lang="en-AU" sz="2400" dirty="0">
                <a:latin typeface="CMSS10"/>
              </a:rPr>
              <a:t>(but involved) algorithm to construct a Suffix Tree in linear time. If you every get interested in doing this in linear time, consider reading the source: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B0F0"/>
                </a:solidFill>
                <a:latin typeface="CMSS10"/>
              </a:rPr>
              <a:t>Ukkonen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, E. (1995). "On-line construction of 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sux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 trees". 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Algorithmica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 14 (3): 249260.</a:t>
            </a:r>
          </a:p>
        </p:txBody>
      </p:sp>
    </p:spTree>
    <p:extLst>
      <p:ext uri="{BB962C8B-B14F-4D97-AF65-F5344CB8AC3E}">
        <p14:creationId xmlns:p14="http://schemas.microsoft.com/office/powerpoint/2010/main" val="17693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</a:t>
            </a: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6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0969058"/>
              </p:ext>
            </p:extLst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xmlns="" id="{24901B4E-75C5-4D1F-B2F4-1FAC9E58C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184276"/>
              </p:ext>
            </p:extLst>
          </p:nvPr>
        </p:nvGraphicFramePr>
        <p:xfrm>
          <a:off x="711700" y="1869210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xmlns="" id="{E36E8E4A-D1DA-4C5E-8D78-79EAE7C57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183171"/>
              </p:ext>
            </p:extLst>
          </p:nvPr>
        </p:nvGraphicFramePr>
        <p:xfrm>
          <a:off x="245105" y="1871667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407313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5" name="Notched Right Arrow 37">
            <a:extLst>
              <a:ext uri="{FF2B5EF4-FFF2-40B4-BE49-F238E27FC236}">
                <a16:creationId xmlns:a16="http://schemas.microsoft.com/office/drawing/2014/main" xmlns="" id="{CD29E346-6AE1-426D-AABA-C92637895BDA}"/>
              </a:ext>
            </a:extLst>
          </p:cNvPr>
          <p:cNvSpPr/>
          <p:nvPr/>
        </p:nvSpPr>
        <p:spPr>
          <a:xfrm>
            <a:off x="3156391" y="4419600"/>
            <a:ext cx="16638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706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on 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497598"/>
              </p:ext>
            </p:extLst>
          </p:nvPr>
        </p:nvGraphicFramePr>
        <p:xfrm>
          <a:off x="1447800" y="1066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660405" y="10366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033101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A724B47-7337-4593-ABCF-3EB15809F74B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48768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Substring search: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Is “IPP” in the String?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Binary search on sorted suffices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Let M be the number of characters in substring and N be the size of string.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Worst-case cost of substring search is?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O (M log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8BD6EE7-548F-4A39-8142-DFCB0C7ACC79}"/>
              </a:ext>
            </a:extLst>
          </p:cNvPr>
          <p:cNvSpPr/>
          <p:nvPr/>
        </p:nvSpPr>
        <p:spPr>
          <a:xfrm>
            <a:off x="5334000" y="2590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</a:t>
            </a: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on 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066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660405" y="10366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742432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A724B47-7337-4593-ABCF-3EB15809F74B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50292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Longest repeated substring: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each consecutive pair in sorted suffices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Compute the size of longest common prefix (LCP) among the pair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Maintain the one with the maximum size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Cost of computing LCP among two strings of length N characters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Total cost of longest repeated substring?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8BD6EE7-548F-4A39-8142-DFCB0C7ACC79}"/>
              </a:ext>
            </a:extLst>
          </p:cNvPr>
          <p:cNvSpPr/>
          <p:nvPr/>
        </p:nvSpPr>
        <p:spPr>
          <a:xfrm>
            <a:off x="5334000" y="1856684"/>
            <a:ext cx="914400" cy="65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9B9C8A-73F0-42C0-8E87-C432C3F9558E}"/>
              </a:ext>
            </a:extLst>
          </p:cNvPr>
          <p:cNvSpPr txBox="1"/>
          <p:nvPr/>
        </p:nvSpPr>
        <p:spPr>
          <a:xfrm>
            <a:off x="6400800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E8EA8C2-56D6-40D5-8342-322F2283BF34}"/>
              </a:ext>
            </a:extLst>
          </p:cNvPr>
          <p:cNvSpPr/>
          <p:nvPr/>
        </p:nvSpPr>
        <p:spPr>
          <a:xfrm>
            <a:off x="5334000" y="2217933"/>
            <a:ext cx="1379706" cy="65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CBDCD7-4F25-4E1D-B41A-AEB0FD6E75E4}"/>
              </a:ext>
            </a:extLst>
          </p:cNvPr>
          <p:cNvSpPr txBox="1"/>
          <p:nvPr/>
        </p:nvSpPr>
        <p:spPr>
          <a:xfrm>
            <a:off x="6773694" y="236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EDC2F7E-9912-4324-8B48-D4E9009DB8F9}"/>
              </a:ext>
            </a:extLst>
          </p:cNvPr>
          <p:cNvSpPr/>
          <p:nvPr/>
        </p:nvSpPr>
        <p:spPr>
          <a:xfrm>
            <a:off x="5334000" y="2517421"/>
            <a:ext cx="22098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3A0D515-5990-4220-B793-C29D3BD3D1C6}"/>
              </a:ext>
            </a:extLst>
          </p:cNvPr>
          <p:cNvSpPr txBox="1"/>
          <p:nvPr/>
        </p:nvSpPr>
        <p:spPr>
          <a:xfrm>
            <a:off x="7543800" y="2673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8F01556-DF29-43AB-AAC5-80C2C40FF583}"/>
              </a:ext>
            </a:extLst>
          </p:cNvPr>
          <p:cNvSpPr/>
          <p:nvPr/>
        </p:nvSpPr>
        <p:spPr>
          <a:xfrm>
            <a:off x="5334000" y="2895044"/>
            <a:ext cx="30480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A28C82A-0336-4668-9BFB-12A61A40ADFA}"/>
              </a:ext>
            </a:extLst>
          </p:cNvPr>
          <p:cNvSpPr txBox="1"/>
          <p:nvPr/>
        </p:nvSpPr>
        <p:spPr>
          <a:xfrm>
            <a:off x="84582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150503D-445F-4404-ABE2-2A196BE53A80}"/>
              </a:ext>
            </a:extLst>
          </p:cNvPr>
          <p:cNvSpPr/>
          <p:nvPr/>
        </p:nvSpPr>
        <p:spPr>
          <a:xfrm>
            <a:off x="5334000" y="3299173"/>
            <a:ext cx="32766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09FC066-D3B5-42BB-A159-1FC59EB2E5A2}"/>
              </a:ext>
            </a:extLst>
          </p:cNvPr>
          <p:cNvSpPr txBox="1"/>
          <p:nvPr/>
        </p:nvSpPr>
        <p:spPr>
          <a:xfrm>
            <a:off x="8610600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41870A7-92A5-4E70-A379-302FDA566FA4}"/>
              </a:ext>
            </a:extLst>
          </p:cNvPr>
          <p:cNvSpPr/>
          <p:nvPr/>
        </p:nvSpPr>
        <p:spPr>
          <a:xfrm>
            <a:off x="5334000" y="5568147"/>
            <a:ext cx="32766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1C9C5AF-8F28-4772-BFA3-3894311214D4}"/>
              </a:ext>
            </a:extLst>
          </p:cNvPr>
          <p:cNvSpPr txBox="1"/>
          <p:nvPr/>
        </p:nvSpPr>
        <p:spPr>
          <a:xfrm>
            <a:off x="86106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1398D93-8247-43E1-95EE-BDA0F7BF87E1}"/>
              </a:ext>
            </a:extLst>
          </p:cNvPr>
          <p:cNvCxnSpPr/>
          <p:nvPr/>
        </p:nvCxnSpPr>
        <p:spPr>
          <a:xfrm>
            <a:off x="5371578" y="3299173"/>
            <a:ext cx="9144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10" grpId="0" animBg="1"/>
      <p:bldP spid="10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6" grpId="2" animBg="1"/>
      <p:bldP spid="17" grpId="0"/>
      <p:bldP spid="17" grpId="1"/>
      <p:bldP spid="17" grpId="2"/>
      <p:bldP spid="18" grpId="0" animBg="1"/>
      <p:bldP spid="18" grpId="1" animBg="1"/>
      <p:bldP spid="19" grpId="0"/>
      <p:bldP spid="19" grpId="1"/>
      <p:bldP spid="20" grpId="0" animBg="1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06794DEF-CC2C-4FB7-9F33-D455BF09FA68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50292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Space complexity of Sorted Suffixes: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Can we do better?</a:t>
            </a:r>
          </a:p>
          <a:p>
            <a:pPr marL="0" indent="0">
              <a:buNone/>
            </a:pPr>
            <a:r>
              <a:rPr lang="en-AU" sz="2500" dirty="0">
                <a:solidFill>
                  <a:srgbClr val="000000"/>
                </a:solidFill>
                <a:latin typeface="CMSS10"/>
              </a:rPr>
              <a:t>Yes! Suffix Array reduces it to O(N) without losing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12515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0413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0ED807-4375-4548-B476-37CA55C9BFE7}"/>
              </a:ext>
            </a:extLst>
          </p:cNvPr>
          <p:cNvSpPr txBox="1"/>
          <p:nvPr/>
        </p:nvSpPr>
        <p:spPr>
          <a:xfrm>
            <a:off x="711701" y="10682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xmlns="" id="{24901B4E-75C5-4D1F-B2F4-1FAC9E58CE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1700" y="1869210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xmlns="" id="{E36E8E4A-D1DA-4C5E-8D78-79EAE7C576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45105" y="1871667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452621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692510"/>
              </p:ext>
            </p:extLst>
          </p:nvPr>
        </p:nvGraphicFramePr>
        <p:xfrm>
          <a:off x="4876800" y="185253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5" name="Notched Right Arrow 37">
            <a:extLst>
              <a:ext uri="{FF2B5EF4-FFF2-40B4-BE49-F238E27FC236}">
                <a16:creationId xmlns:a16="http://schemas.microsoft.com/office/drawing/2014/main" xmlns="" id="{0ABD143D-1680-4985-B8AB-11767D43679F}"/>
              </a:ext>
            </a:extLst>
          </p:cNvPr>
          <p:cNvSpPr/>
          <p:nvPr/>
        </p:nvSpPr>
        <p:spPr>
          <a:xfrm>
            <a:off x="2744203" y="4068411"/>
            <a:ext cx="16638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011913" y="5044649"/>
            <a:ext cx="286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Suffix Array:</a:t>
            </a:r>
          </a:p>
          <a:p>
            <a:r>
              <a:rPr lang="en-AU" sz="1600" dirty="0"/>
              <a:t>Only stores IDs of suffixes. The sorted suffices are shown just for illustration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3DBAF35-56E5-4203-9E76-0D819DAFB0F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444357" y="4682386"/>
            <a:ext cx="1124595" cy="36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A3BED88-CED5-4E1D-9929-090BE0591637}"/>
              </a:ext>
            </a:extLst>
          </p:cNvPr>
          <p:cNvSpPr txBox="1"/>
          <p:nvPr/>
        </p:nvSpPr>
        <p:spPr>
          <a:xfrm>
            <a:off x="346758" y="378184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Suffix 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3336EBE-C472-4311-9DE6-B1F457942FD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11805" y="851888"/>
            <a:ext cx="116726" cy="101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5D72A-84FA-4C67-B159-32813734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4FDEEF-4579-43C7-BEDD-71580B62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59F24B-380B-4819-9704-393D0517EB77}"/>
              </a:ext>
            </a:extLst>
          </p:cNvPr>
          <p:cNvSpPr txBox="1"/>
          <p:nvPr/>
        </p:nvSpPr>
        <p:spPr>
          <a:xfrm>
            <a:off x="609600" y="98755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will be the suffix array of </a:t>
            </a:r>
            <a:r>
              <a:rPr lang="en-AU" b="1" dirty="0">
                <a:solidFill>
                  <a:srgbClr val="00B050"/>
                </a:solidFill>
              </a:rPr>
              <a:t>BIRD$?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08213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3740903"/>
              </p:ext>
            </p:extLst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078610"/>
              </p:ext>
            </p:extLst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41696"/>
              </p:ext>
            </p:extLst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146172"/>
              </p:ext>
            </p:extLst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62086" y="2569981"/>
            <a:ext cx="4171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Suffix Array:</a:t>
            </a:r>
          </a:p>
          <a:p>
            <a:r>
              <a:rPr lang="en-AU" sz="1600" dirty="0"/>
              <a:t>Only stores IDs of suffixes. The sorted suffices are shown just for illustration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But if suffixes are not stored, how do we retrieve the suffix while comparing?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Easy to get it using suffix </a:t>
            </a:r>
            <a:r>
              <a:rPr lang="en-AU" sz="1600" dirty="0">
                <a:solidFill>
                  <a:srgbClr val="00B0F0"/>
                </a:solidFill>
              </a:rPr>
              <a:t>ID</a:t>
            </a:r>
            <a:r>
              <a:rPr lang="en-AU" sz="1600" dirty="0"/>
              <a:t> and original string, i.e., Suffix = String[</a:t>
            </a:r>
            <a:r>
              <a:rPr lang="en-AU" sz="1600" dirty="0">
                <a:solidFill>
                  <a:srgbClr val="00B0F0"/>
                </a:solidFill>
              </a:rPr>
              <a:t>ID</a:t>
            </a:r>
            <a:r>
              <a:rPr lang="en-AU" sz="1600" dirty="0"/>
              <a:t>:]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FF0000"/>
                </a:solidFill>
              </a:rPr>
              <a:t>Suffix Array Space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2F48726C-2BB1-44CA-84E6-145189E1826A}"/>
              </a:ext>
            </a:extLst>
          </p:cNvPr>
          <p:cNvSpPr/>
          <p:nvPr/>
        </p:nvSpPr>
        <p:spPr>
          <a:xfrm rot="16200000">
            <a:off x="6312596" y="724945"/>
            <a:ext cx="457200" cy="2057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2CEB64CC-2358-471E-A64F-1B844654ADCD}"/>
              </a:ext>
            </a:extLst>
          </p:cNvPr>
          <p:cNvSpPr/>
          <p:nvPr/>
        </p:nvSpPr>
        <p:spPr>
          <a:xfrm>
            <a:off x="4267200" y="4548562"/>
            <a:ext cx="9144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D419D5C5-AEA4-4D8D-AA5B-7ADE1F37AD89}"/>
              </a:ext>
            </a:extLst>
          </p:cNvPr>
          <p:cNvSpPr/>
          <p:nvPr/>
        </p:nvSpPr>
        <p:spPr>
          <a:xfrm>
            <a:off x="4320730" y="3103162"/>
            <a:ext cx="9144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xmlns="" id="{0DCEB0C7-7166-43FB-9F0A-9B6319630FA1}"/>
              </a:ext>
            </a:extLst>
          </p:cNvPr>
          <p:cNvSpPr/>
          <p:nvPr/>
        </p:nvSpPr>
        <p:spPr>
          <a:xfrm rot="16200000">
            <a:off x="5274796" y="-292506"/>
            <a:ext cx="457200" cy="405702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98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</a:t>
            </a: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4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26388" y="1630263"/>
            <a:ext cx="45871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Substring Search: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Do a binary search</a:t>
            </a:r>
          </a:p>
          <a:p>
            <a:r>
              <a:rPr lang="en-AU" sz="1600" dirty="0">
                <a:solidFill>
                  <a:srgbClr val="FF0000"/>
                </a:solidFill>
              </a:rPr>
              <a:t>Example:</a:t>
            </a:r>
          </a:p>
          <a:p>
            <a:r>
              <a:rPr lang="en-AU" sz="1600" dirty="0"/>
              <a:t>Search “IPP” in the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Initially, the search space is whole Suffix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Look at the middle element in range, i.e.,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At index 6 in Suffix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This is Suffix #1 (“MISSISSIPPI$”)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Since “IPP” &lt; “MISSISSIPPI”, substring if present must be above this element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Look at the middle element in range, i.e.,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At index 3 in Suffix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This is suffix with ID 8 (“IPPI$”)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Found!!!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O(M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Can be improved to O(M) using LCP array (beyond the scope of this unit)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2F48726C-2BB1-44CA-84E6-145189E1826A}"/>
              </a:ext>
            </a:extLst>
          </p:cNvPr>
          <p:cNvSpPr/>
          <p:nvPr/>
        </p:nvSpPr>
        <p:spPr>
          <a:xfrm rot="16200000">
            <a:off x="4280248" y="-1407845"/>
            <a:ext cx="457200" cy="61220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D419D5C5-AEA4-4D8D-AA5B-7ADE1F37AD89}"/>
              </a:ext>
            </a:extLst>
          </p:cNvPr>
          <p:cNvSpPr/>
          <p:nvPr/>
        </p:nvSpPr>
        <p:spPr>
          <a:xfrm>
            <a:off x="4343400" y="3877537"/>
            <a:ext cx="4572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xmlns="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xmlns="" id="{78A13434-4C52-462D-B322-4CEF20C4151E}"/>
              </a:ext>
            </a:extLst>
          </p:cNvPr>
          <p:cNvSpPr/>
          <p:nvPr/>
        </p:nvSpPr>
        <p:spPr>
          <a:xfrm>
            <a:off x="4048388" y="1998921"/>
            <a:ext cx="819018" cy="428535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xmlns="" id="{D01D9A95-3607-4DA4-BF61-2BC390AC693C}"/>
              </a:ext>
            </a:extLst>
          </p:cNvPr>
          <p:cNvSpPr/>
          <p:nvPr/>
        </p:nvSpPr>
        <p:spPr>
          <a:xfrm>
            <a:off x="4221290" y="1950720"/>
            <a:ext cx="819018" cy="180024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3A496CD5-A0FC-4397-97B8-93D8367B3D1B}"/>
              </a:ext>
            </a:extLst>
          </p:cNvPr>
          <p:cNvSpPr/>
          <p:nvPr/>
        </p:nvSpPr>
        <p:spPr>
          <a:xfrm>
            <a:off x="4343400" y="2743200"/>
            <a:ext cx="559496" cy="2507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xmlns="" id="{6838E783-02BA-4100-9D9B-49ACE327E046}"/>
              </a:ext>
            </a:extLst>
          </p:cNvPr>
          <p:cNvSpPr/>
          <p:nvPr/>
        </p:nvSpPr>
        <p:spPr>
          <a:xfrm rot="16200000">
            <a:off x="6033567" y="507917"/>
            <a:ext cx="457200" cy="261545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9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16" grpId="0" animBg="1"/>
      <p:bldP spid="16" grpId="1" animBg="1"/>
      <p:bldP spid="17" grpId="0" animBg="1"/>
      <p:bldP spid="18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88020" y="1988122"/>
            <a:ext cx="4587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Longest Repeated Substring: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Algorithm is same as on “Sorted Suffixes”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Time complexity is also the same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Can be improved to O(N) using LCP array (beyond the scope of this unit)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xmlns="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1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Construction Cost of 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88020" y="1988122"/>
            <a:ext cx="45871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We need to generate N suffixes and then sort all N suffixes.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 (with Merge Sort):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 log N)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comparison takes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</a:t>
            </a:r>
            <a:r>
              <a:rPr lang="en-AU" sz="1600" baseline="30000" dirty="0"/>
              <a:t>2</a:t>
            </a:r>
            <a:r>
              <a:rPr lang="en-AU" sz="1600" dirty="0"/>
              <a:t> log N)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 (with Radix Sort):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 passes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pass takes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Space required </a:t>
            </a:r>
            <a:r>
              <a:rPr lang="en-AU" sz="1600" b="1" u="sng" dirty="0">
                <a:solidFill>
                  <a:srgbClr val="00B0F0"/>
                </a:solidFill>
              </a:rPr>
              <a:t>during</a:t>
            </a:r>
            <a:r>
              <a:rPr lang="en-AU" sz="1600" b="1" dirty="0">
                <a:solidFill>
                  <a:srgbClr val="FF0000"/>
                </a:solidFill>
              </a:rPr>
              <a:t> 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</a:t>
            </a:r>
            <a:r>
              <a:rPr lang="en-AU" sz="1600" baseline="30000" dirty="0"/>
              <a:t>2</a:t>
            </a:r>
            <a:r>
              <a:rPr lang="en-AU" sz="1600" dirty="0"/>
              <a:t>) – we need all suffixes during sorting</a:t>
            </a:r>
            <a:endParaRPr lang="en-AU" sz="1600" b="1" dirty="0">
              <a:solidFill>
                <a:srgbClr val="FF0000"/>
              </a:solidFill>
            </a:endParaRPr>
          </a:p>
          <a:p>
            <a:r>
              <a:rPr lang="en-AU" sz="1600" b="1" dirty="0">
                <a:solidFill>
                  <a:srgbClr val="FF0000"/>
                </a:solidFill>
              </a:rPr>
              <a:t>Can we do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Yes, using </a:t>
            </a:r>
            <a:r>
              <a:rPr lang="en-AU" sz="1600" dirty="0">
                <a:solidFill>
                  <a:srgbClr val="00B050"/>
                </a:solidFill>
              </a:rPr>
              <a:t>prefix doubling</a:t>
            </a:r>
            <a:r>
              <a:rPr lang="en-AU" sz="1600" dirty="0"/>
              <a:t>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 log</a:t>
            </a:r>
            <a:r>
              <a:rPr lang="en-AU" sz="1600" baseline="30000" dirty="0"/>
              <a:t>2</a:t>
            </a:r>
            <a:r>
              <a:rPr lang="en-AU" sz="1600" dirty="0"/>
              <a:t> N) 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 space required during construction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xmlns="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4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</a:t>
            </a: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2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Suppose you have a large text containing N strings. You want to </a:t>
            </a:r>
            <a:r>
              <a:rPr lang="en-AU" sz="1800" dirty="0">
                <a:solidFill>
                  <a:srgbClr val="00B050"/>
                </a:solidFill>
              </a:rPr>
              <a:t>pre-process </a:t>
            </a:r>
            <a:r>
              <a:rPr lang="en-AU" sz="1800" dirty="0"/>
              <a:t>it such that searching on this text is efficient.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</a:rPr>
              <a:t>Sorting based approach:</a:t>
            </a:r>
          </a:p>
          <a:p>
            <a:r>
              <a:rPr lang="en-AU" sz="1800" dirty="0">
                <a:solidFill>
                  <a:srgbClr val="00B0F0"/>
                </a:solidFill>
              </a:rPr>
              <a:t>Pre-processing:</a:t>
            </a:r>
            <a:r>
              <a:rPr lang="en-AU" sz="1800" dirty="0"/>
              <a:t> Sort the strings</a:t>
            </a:r>
          </a:p>
          <a:p>
            <a:r>
              <a:rPr lang="en-AU" sz="1800" dirty="0">
                <a:solidFill>
                  <a:srgbClr val="00B0F0"/>
                </a:solidFill>
              </a:rPr>
              <a:t>Searching:</a:t>
            </a:r>
            <a:r>
              <a:rPr lang="en-AU" sz="1800" dirty="0"/>
              <a:t> Binary search to find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Let M be the average length of strings (M can be quite large, e.g., for DNA sequences). Comparison between two strings takes O(M).</a:t>
            </a:r>
          </a:p>
          <a:p>
            <a:pPr marL="0" indent="0">
              <a:buNone/>
            </a:pPr>
            <a:endParaRPr lang="en-AU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</a:rPr>
              <a:t>Pre-processing</a:t>
            </a:r>
            <a:r>
              <a:rPr lang="en-AU" sz="1800" dirty="0"/>
              <a:t> </a:t>
            </a:r>
            <a:r>
              <a:rPr lang="en-AU" sz="1800" dirty="0">
                <a:sym typeface="Wingdings" panose="05000000000000000000" pitchFamily="2" charset="2"/>
              </a:rPr>
              <a:t> O(MN log N) using merge sort or O(MN) using radix sort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sym typeface="Wingdings" panose="05000000000000000000" pitchFamily="2" charset="2"/>
              </a:rPr>
              <a:t>Searching</a:t>
            </a:r>
            <a:r>
              <a:rPr lang="en-AU" sz="1800" dirty="0">
                <a:sym typeface="Wingdings" panose="05000000000000000000" pitchFamily="2" charset="2"/>
              </a:rPr>
              <a:t>  O(M log N)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Can we do better? 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Yes! </a:t>
            </a:r>
            <a:r>
              <a:rPr lang="en-AU" sz="1800" dirty="0" err="1">
                <a:sym typeface="Wingdings" panose="05000000000000000000" pitchFamily="2" charset="2"/>
              </a:rPr>
              <a:t>Re</a:t>
            </a:r>
            <a:r>
              <a:rPr lang="en-AU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Trie</a:t>
            </a:r>
            <a:r>
              <a:rPr lang="en-AU" sz="1800" dirty="0" err="1">
                <a:sym typeface="Wingdings" panose="05000000000000000000" pitchFamily="2" charset="2"/>
              </a:rPr>
              <a:t>val</a:t>
            </a:r>
            <a:r>
              <a:rPr lang="en-AU" sz="1800" dirty="0">
                <a:sym typeface="Wingdings" panose="05000000000000000000" pitchFamily="2" charset="2"/>
              </a:rPr>
              <a:t> data structures allow answering different string queries efficiently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069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51259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</a:t>
            </a:r>
            <a:r>
              <a:rPr lang="en-AU" sz="1600" baseline="30000" dirty="0"/>
              <a:t>st</a:t>
            </a:r>
            <a:r>
              <a:rPr lang="en-AU" sz="1600" dirty="0"/>
              <a:t>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605237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39095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975674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</a:t>
            </a:r>
            <a:r>
              <a:rPr lang="en-AU" sz="1600" baseline="30000" dirty="0"/>
              <a:t>st</a:t>
            </a:r>
            <a:r>
              <a:rPr lang="en-AU" sz="1600" dirty="0"/>
              <a:t>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633282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82B8EF2-35DC-4663-A4ED-45BEBEE5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3230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72504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51920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1236FC-5FA8-4A90-9E8A-E2243FB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41479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008458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757114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D49EE1EC-0493-43B8-AB7D-63C1EB7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24142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60154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all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278962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853442D-5283-4023-B0D8-BA3D9C3C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40046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536442"/>
            <a:ext cx="382622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all N characters</a:t>
            </a:r>
          </a:p>
          <a:p>
            <a:r>
              <a:rPr lang="en-AU" sz="1600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first sort (1 character)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second sort (2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2.N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</a:t>
            </a:r>
            <a:r>
              <a:rPr lang="en-AU" sz="1600" dirty="0" err="1"/>
              <a:t>i-th</a:t>
            </a:r>
            <a:r>
              <a:rPr lang="en-AU" sz="1600" dirty="0"/>
              <a:t> sort (2</a:t>
            </a:r>
            <a:r>
              <a:rPr lang="en-AU" sz="1600" baseline="30000" dirty="0"/>
              <a:t>i-1</a:t>
            </a:r>
            <a:r>
              <a:rPr lang="en-AU" sz="1600" dirty="0"/>
              <a:t>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2</a:t>
            </a:r>
            <a:r>
              <a:rPr lang="en-AU" sz="1600" baseline="30000" dirty="0"/>
              <a:t>i-1</a:t>
            </a:r>
            <a:r>
              <a:rPr lang="en-AU" sz="1600" dirty="0"/>
              <a:t> 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</a:rPr>
              <a:t>Total cost: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NlogN+2NlogN+4NlogN+…+</a:t>
            </a:r>
            <a:r>
              <a:rPr lang="en-AU" sz="1600" dirty="0" err="1"/>
              <a:t>N.NlogN</a:t>
            </a: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(1 + 2 + 4  +… + N/2 + N)* N log 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(N+N/2 +N/4 + … + 1) </a:t>
            </a:r>
            <a:r>
              <a:rPr lang="en-AU" sz="1400" dirty="0">
                <a:sym typeface="Wingdings" panose="05000000000000000000" pitchFamily="2" charset="2"/>
              </a:rPr>
              <a:t> O(N)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 is still O(N</a:t>
            </a:r>
            <a:r>
              <a:rPr lang="en-AU" sz="1600" baseline="30000" dirty="0"/>
              <a:t>2</a:t>
            </a:r>
            <a:r>
              <a:rPr lang="en-AU" sz="1600" dirty="0"/>
              <a:t>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63964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6B0EAC6-91BA-4DEA-9867-CFE11317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217999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536442"/>
            <a:ext cx="3696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What if </a:t>
            </a:r>
            <a:r>
              <a:rPr lang="en-AU" sz="1600" dirty="0"/>
              <a:t>we can compare any two suffixes in O(1)?</a:t>
            </a:r>
          </a:p>
          <a:p>
            <a:r>
              <a:rPr lang="en-AU" sz="1600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first sort (1 character)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second sort (2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</a:t>
            </a:r>
            <a:r>
              <a:rPr lang="en-AU" sz="1600" dirty="0" err="1"/>
              <a:t>i-th</a:t>
            </a:r>
            <a:r>
              <a:rPr lang="en-AU" sz="1600" dirty="0"/>
              <a:t> sort (2</a:t>
            </a:r>
            <a:r>
              <a:rPr lang="en-AU" sz="1600" baseline="30000" dirty="0"/>
              <a:t>i</a:t>
            </a:r>
            <a:r>
              <a:rPr lang="en-AU" sz="1600" dirty="0"/>
              <a:t>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B0F0"/>
                </a:solidFill>
              </a:rPr>
              <a:t>Total # of sorting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O(log 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1 character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2 characters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….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N/2 characters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for each sort O(N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 log</a:t>
            </a:r>
            <a:r>
              <a:rPr lang="en-AU" sz="1600" baseline="30000" dirty="0"/>
              <a:t>2</a:t>
            </a:r>
            <a:r>
              <a:rPr lang="en-AU" sz="1600" dirty="0"/>
              <a:t> N)</a:t>
            </a:r>
            <a:endParaRPr lang="en-AU" sz="1600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401BD51-B63A-4101-A6F3-2B03DF33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  <p:pic>
        <p:nvPicPr>
          <p:cNvPr id="7" name="Picture 6" descr="A person wearing a hat&#10;&#10;Description generated with high confidence">
            <a:extLst>
              <a:ext uri="{FF2B5EF4-FFF2-40B4-BE49-F238E27FC236}">
                <a16:creationId xmlns:a16="http://schemas.microsoft.com/office/drawing/2014/main" xmlns="" id="{4506EAD5-209A-4B18-94F8-58626F36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75" y="1677527"/>
            <a:ext cx="3479800" cy="2108759"/>
          </a:xfrm>
          <a:prstGeom prst="rect">
            <a:avLst/>
          </a:prstGeom>
        </p:spPr>
      </p:pic>
      <p:pic>
        <p:nvPicPr>
          <p:cNvPr id="12" name="Picture 11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xmlns="" id="{9D1263CD-D209-4D06-9078-55ABB128E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63" y="4187829"/>
            <a:ext cx="2883023" cy="19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9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8262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00B050"/>
                </a:solidFill>
              </a:rPr>
              <a:t>Comparing suffixes in O(1):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Suppose already sorted on first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 characters (2 in this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Now sorting on </a:t>
            </a:r>
            <a:r>
              <a:rPr lang="en-AU" sz="1400" dirty="0">
                <a:solidFill>
                  <a:srgbClr val="FF0000"/>
                </a:solidFill>
              </a:rPr>
              <a:t>2k</a:t>
            </a:r>
            <a:r>
              <a:rPr lang="en-AU" sz="1400" dirty="0"/>
              <a:t> characters (4 in this example)</a:t>
            </a:r>
          </a:p>
          <a:p>
            <a:r>
              <a:rPr lang="en-AU" sz="1400" dirty="0">
                <a:solidFill>
                  <a:srgbClr val="FF0000"/>
                </a:solidFill>
              </a:rPr>
              <a:t>Observation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If current ranks are different, suffix with smaller rank is smaller (because its first k characters are smaller)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E.g., PPI &lt; SSIPPI$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Note comparison cost is O(1)</a:t>
            </a:r>
          </a:p>
          <a:p>
            <a:pPr lvl="1"/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7C865D3-4A7C-42D1-8121-626CEE20E486}"/>
              </a:ext>
            </a:extLst>
          </p:cNvPr>
          <p:cNvSpPr/>
          <p:nvPr/>
        </p:nvSpPr>
        <p:spPr>
          <a:xfrm>
            <a:off x="3988044" y="4528227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8840126-E5FF-4D72-AD65-9EBFF32BA5CC}"/>
              </a:ext>
            </a:extLst>
          </p:cNvPr>
          <p:cNvSpPr/>
          <p:nvPr/>
        </p:nvSpPr>
        <p:spPr>
          <a:xfrm>
            <a:off x="3980570" y="6006667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586A1B6F-F208-42A3-96AF-24C346FEAC15}"/>
              </a:ext>
            </a:extLst>
          </p:cNvPr>
          <p:cNvGrpSpPr/>
          <p:nvPr/>
        </p:nvGrpSpPr>
        <p:grpSpPr>
          <a:xfrm>
            <a:off x="5069287" y="6033014"/>
            <a:ext cx="2413819" cy="304800"/>
            <a:chOff x="5056761" y="6033014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C6F8DED-5CF1-4B9E-A87F-29D2095EC7BC}"/>
                </a:ext>
              </a:extLst>
            </p:cNvPr>
            <p:cNvSpPr/>
            <p:nvPr/>
          </p:nvSpPr>
          <p:spPr>
            <a:xfrm>
              <a:off x="6248398" y="6033014"/>
              <a:ext cx="1222182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D3B345B-B66B-4FFD-95DA-058B14E9244B}"/>
                </a:ext>
              </a:extLst>
            </p:cNvPr>
            <p:cNvSpPr/>
            <p:nvPr/>
          </p:nvSpPr>
          <p:spPr>
            <a:xfrm>
              <a:off x="5056761" y="6033014"/>
              <a:ext cx="119163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8C94E6-987A-4874-A94A-201C9FB5EFB4}"/>
              </a:ext>
            </a:extLst>
          </p:cNvPr>
          <p:cNvGrpSpPr/>
          <p:nvPr/>
        </p:nvGrpSpPr>
        <p:grpSpPr>
          <a:xfrm>
            <a:off x="5069287" y="4531745"/>
            <a:ext cx="2413819" cy="304800"/>
            <a:chOff x="5056761" y="6033014"/>
            <a:chExt cx="2413819" cy="304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7B32B0D0-68FC-4DED-BC61-EE5941CF5357}"/>
                </a:ext>
              </a:extLst>
            </p:cNvPr>
            <p:cNvSpPr/>
            <p:nvPr/>
          </p:nvSpPr>
          <p:spPr>
            <a:xfrm>
              <a:off x="6248398" y="6033014"/>
              <a:ext cx="1222182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834397CC-B6AB-4C8C-AD6E-7415B888CF26}"/>
                </a:ext>
              </a:extLst>
            </p:cNvPr>
            <p:cNvSpPr/>
            <p:nvPr/>
          </p:nvSpPr>
          <p:spPr>
            <a:xfrm>
              <a:off x="5056761" y="6033014"/>
              <a:ext cx="119163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39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Recall: k=2 in this example, and we are sorting on first 2k=4 characters</a:t>
            </a:r>
          </a:p>
          <a:p>
            <a:r>
              <a:rPr lang="en-AU" sz="1400" dirty="0">
                <a:solidFill>
                  <a:srgbClr val="FF0000"/>
                </a:solidFill>
              </a:rPr>
              <a:t>Observation 2:</a:t>
            </a:r>
          </a:p>
          <a:p>
            <a:r>
              <a:rPr lang="en-AU" sz="1400" dirty="0">
                <a:solidFill>
                  <a:srgbClr val="00B0F0"/>
                </a:solidFill>
              </a:rPr>
              <a:t>If current ranks are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We need to compare “SSIPPI$” and “PPI$” on the first 2 characters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SSIPPI$ and PPI$ are suffixes and are already ranked on first 2 characters</a:t>
            </a:r>
          </a:p>
          <a:p>
            <a:pPr marL="627063" lvl="2" indent="-176213">
              <a:buFont typeface="Arial" panose="020B0604020202020204" pitchFamily="34" charset="0"/>
              <a:buChar char="•"/>
            </a:pPr>
            <a:r>
              <a:rPr lang="en-AU" sz="1400" dirty="0"/>
              <a:t>E.g., PPI$ &lt; SSIPPI$ because its rank is smaller</a:t>
            </a:r>
          </a:p>
          <a:p>
            <a:pPr marL="627063" lvl="2" indent="-176213">
              <a:buFont typeface="Arial" panose="020B0604020202020204" pitchFamily="34" charset="0"/>
              <a:buChar char="•"/>
            </a:pPr>
            <a:r>
              <a:rPr lang="en-AU" sz="1400" dirty="0"/>
              <a:t>Therefore, suffix #7&lt; suffix #4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3A9B74-3452-4B78-8C7D-B00B8BBE7A22}"/>
              </a:ext>
            </a:extLst>
          </p:cNvPr>
          <p:cNvSpPr/>
          <p:nvPr/>
        </p:nvSpPr>
        <p:spPr>
          <a:xfrm>
            <a:off x="5083183" y="5282852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8840126-E5FF-4D72-AD65-9EBFF32BA5CC}"/>
              </a:ext>
            </a:extLst>
          </p:cNvPr>
          <p:cNvSpPr/>
          <p:nvPr/>
        </p:nvSpPr>
        <p:spPr>
          <a:xfrm>
            <a:off x="3988914" y="5257510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5105400" y="4889326"/>
            <a:ext cx="299642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56C7A77-E33F-4F8E-A93D-2CA04D712812}"/>
              </a:ext>
            </a:extLst>
          </p:cNvPr>
          <p:cNvSpPr/>
          <p:nvPr/>
        </p:nvSpPr>
        <p:spPr>
          <a:xfrm>
            <a:off x="3974926" y="4864274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AD61B10-5560-4E82-A547-5CD6E465E54D}"/>
              </a:ext>
            </a:extLst>
          </p:cNvPr>
          <p:cNvGrpSpPr/>
          <p:nvPr/>
        </p:nvGrpSpPr>
        <p:grpSpPr>
          <a:xfrm>
            <a:off x="5688433" y="4893214"/>
            <a:ext cx="2413819" cy="304800"/>
            <a:chOff x="6004063" y="4228249"/>
            <a:chExt cx="2413819" cy="304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9EB37B66-4223-4D17-8792-3198FA1F8330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ED9CEB1-6A47-4079-A78C-E1BD34FF6B83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F78E26E-2CD9-4615-AFC7-7C679281DF7D}"/>
              </a:ext>
            </a:extLst>
          </p:cNvPr>
          <p:cNvGrpSpPr/>
          <p:nvPr/>
        </p:nvGrpSpPr>
        <p:grpSpPr>
          <a:xfrm>
            <a:off x="5688007" y="5282852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12DC811-FAAD-4AAE-A311-690457D4DE28}"/>
              </a:ext>
            </a:extLst>
          </p:cNvPr>
          <p:cNvCxnSpPr/>
          <p:nvPr/>
        </p:nvCxnSpPr>
        <p:spPr>
          <a:xfrm flipH="1">
            <a:off x="6188715" y="5194126"/>
            <a:ext cx="642716" cy="82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495B63E-68C8-4A8A-AE80-F74375316D7F}"/>
              </a:ext>
            </a:extLst>
          </p:cNvPr>
          <p:cNvGrpSpPr/>
          <p:nvPr/>
        </p:nvGrpSpPr>
        <p:grpSpPr>
          <a:xfrm>
            <a:off x="5037133" y="6047626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 flipV="1">
            <a:off x="6270615" y="4767376"/>
            <a:ext cx="853257" cy="509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80662BA-0B68-4B2B-98E6-E9DCB1D86080}"/>
              </a:ext>
            </a:extLst>
          </p:cNvPr>
          <p:cNvGrpSpPr/>
          <p:nvPr/>
        </p:nvGrpSpPr>
        <p:grpSpPr>
          <a:xfrm>
            <a:off x="5077363" y="4532859"/>
            <a:ext cx="2413819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1E061EE-E03C-46D0-8368-E77BFBC48188}"/>
              </a:ext>
            </a:extLst>
          </p:cNvPr>
          <p:cNvSpPr/>
          <p:nvPr/>
        </p:nvSpPr>
        <p:spPr>
          <a:xfrm>
            <a:off x="3953017" y="4488123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2A202436-DB8A-417C-9135-CDAF7EA7CFAE}"/>
              </a:ext>
            </a:extLst>
          </p:cNvPr>
          <p:cNvSpPr/>
          <p:nvPr/>
        </p:nvSpPr>
        <p:spPr>
          <a:xfrm>
            <a:off x="3983216" y="6004283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84C3B4DD-A1B6-470C-BD2D-FBD78660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</p:spTree>
    <p:extLst>
      <p:ext uri="{BB962C8B-B14F-4D97-AF65-F5344CB8AC3E}">
        <p14:creationId xmlns:p14="http://schemas.microsoft.com/office/powerpoint/2010/main" val="2757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35" grpId="0" animBg="1"/>
      <p:bldP spid="3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Another example:</a:t>
            </a:r>
          </a:p>
          <a:p>
            <a:r>
              <a:rPr lang="en-AU" sz="1400" dirty="0">
                <a:solidFill>
                  <a:srgbClr val="00B0F0"/>
                </a:solidFill>
              </a:rPr>
              <a:t>Suppose we are comparing Suffix with ID 3 and Suffix with ID 6.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We need to compare “ISSIPPI$” and “IPPI$” on the first 2 characters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ISSIPPI$ and IPPI$ are suffixes and are already ranked on first 2 characters</a:t>
            </a:r>
          </a:p>
          <a:p>
            <a:pPr marL="714375" lvl="2" indent="-263525">
              <a:buFont typeface="Arial" panose="020B0604020202020204" pitchFamily="34" charset="0"/>
              <a:buChar char="•"/>
            </a:pPr>
            <a:r>
              <a:rPr lang="en-AU" sz="1400" dirty="0"/>
              <a:t>E.g., IPPI$ &lt; ISSIPPI$ because its rank is smaller</a:t>
            </a:r>
          </a:p>
          <a:p>
            <a:pPr marL="714375" lvl="2" indent="-263525">
              <a:buFont typeface="Arial" panose="020B0604020202020204" pitchFamily="34" charset="0"/>
              <a:buChar char="•"/>
            </a:pPr>
            <a:r>
              <a:rPr lang="en-AU" sz="1400" dirty="0"/>
              <a:t>Therefore, SSIPPI$ &lt; SSISSIPPI$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3A9B74-3452-4B78-8C7D-B00B8BBE7A22}"/>
              </a:ext>
            </a:extLst>
          </p:cNvPr>
          <p:cNvSpPr/>
          <p:nvPr/>
        </p:nvSpPr>
        <p:spPr>
          <a:xfrm>
            <a:off x="5070657" y="6070948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8840126-E5FF-4D72-AD65-9EBFF32BA5CC}"/>
              </a:ext>
            </a:extLst>
          </p:cNvPr>
          <p:cNvSpPr/>
          <p:nvPr/>
        </p:nvSpPr>
        <p:spPr>
          <a:xfrm>
            <a:off x="3962714" y="598385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5105400" y="5676378"/>
            <a:ext cx="3200400" cy="267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56C7A77-E33F-4F8E-A93D-2CA04D712812}"/>
              </a:ext>
            </a:extLst>
          </p:cNvPr>
          <p:cNvSpPr/>
          <p:nvPr/>
        </p:nvSpPr>
        <p:spPr>
          <a:xfrm>
            <a:off x="3975027" y="5640129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AD61B10-5560-4E82-A547-5CD6E465E54D}"/>
              </a:ext>
            </a:extLst>
          </p:cNvPr>
          <p:cNvGrpSpPr/>
          <p:nvPr/>
        </p:nvGrpSpPr>
        <p:grpSpPr>
          <a:xfrm>
            <a:off x="5637757" y="5638800"/>
            <a:ext cx="2593745" cy="304800"/>
            <a:chOff x="6004064" y="4228249"/>
            <a:chExt cx="2413818" cy="304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9EB37B66-4223-4D17-8792-3198FA1F8330}"/>
                </a:ext>
              </a:extLst>
            </p:cNvPr>
            <p:cNvSpPr/>
            <p:nvPr/>
          </p:nvSpPr>
          <p:spPr>
            <a:xfrm>
              <a:off x="6626861" y="4228249"/>
              <a:ext cx="1791021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ED9CEB1-6A47-4079-A78C-E1BD34FF6B83}"/>
                </a:ext>
              </a:extLst>
            </p:cNvPr>
            <p:cNvSpPr/>
            <p:nvPr/>
          </p:nvSpPr>
          <p:spPr>
            <a:xfrm>
              <a:off x="6004064" y="4228249"/>
              <a:ext cx="62279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F78E26E-2CD9-4615-AFC7-7C679281DF7D}"/>
              </a:ext>
            </a:extLst>
          </p:cNvPr>
          <p:cNvGrpSpPr/>
          <p:nvPr/>
        </p:nvGrpSpPr>
        <p:grpSpPr>
          <a:xfrm>
            <a:off x="5662955" y="6044852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12DC811-FAAD-4AAE-A311-690457D4DE28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733800"/>
            <a:ext cx="1256473" cy="1956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495B63E-68C8-4A8A-AE80-F74375316D7F}"/>
              </a:ext>
            </a:extLst>
          </p:cNvPr>
          <p:cNvGrpSpPr/>
          <p:nvPr/>
        </p:nvGrpSpPr>
        <p:grpSpPr>
          <a:xfrm>
            <a:off x="5037133" y="2667000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 flipV="1">
            <a:off x="7169925" y="2997896"/>
            <a:ext cx="314431" cy="3055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80662BA-0B68-4B2B-98E6-E9DCB1D86080}"/>
              </a:ext>
            </a:extLst>
          </p:cNvPr>
          <p:cNvGrpSpPr/>
          <p:nvPr/>
        </p:nvGrpSpPr>
        <p:grpSpPr>
          <a:xfrm>
            <a:off x="4979096" y="3429000"/>
            <a:ext cx="2743200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1E061EE-E03C-46D0-8368-E77BFBC48188}"/>
              </a:ext>
            </a:extLst>
          </p:cNvPr>
          <p:cNvSpPr/>
          <p:nvPr/>
        </p:nvSpPr>
        <p:spPr>
          <a:xfrm>
            <a:off x="3978639" y="3409618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2A202436-DB8A-417C-9135-CDAF7EA7CFAE}"/>
              </a:ext>
            </a:extLst>
          </p:cNvPr>
          <p:cNvSpPr/>
          <p:nvPr/>
        </p:nvSpPr>
        <p:spPr>
          <a:xfrm>
            <a:off x="3986403" y="2646308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</a:t>
            </a: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5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>
                <a:solidFill>
                  <a:srgbClr val="FF0000"/>
                </a:solidFill>
              </a:rPr>
              <a:t>Yet another example:</a:t>
            </a:r>
          </a:p>
          <a:p>
            <a:pPr defTabSz="627063"/>
            <a:r>
              <a:rPr lang="en-AU" sz="1400" dirty="0">
                <a:solidFill>
                  <a:srgbClr val="00B0F0"/>
                </a:solidFill>
              </a:rPr>
              <a:t>Suppose we are comparing Suffix with ID 2 and Suffix with ID 5.</a:t>
            </a:r>
          </a:p>
          <a:p>
            <a:pPr marL="174625" indent="-174625" defTabSz="363538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174625" indent="-174625" defTabSz="363538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450850" lvl="1" indent="-187325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“SISSIPPI$” and “SIPPI$” on the first 2 characters</a:t>
            </a:r>
          </a:p>
          <a:p>
            <a:pPr marL="450850" lvl="1" indent="-187325" defTabSz="627063">
              <a:buFont typeface="Arial" panose="020B0604020202020204" pitchFamily="34" charset="0"/>
              <a:buChar char="•"/>
            </a:pPr>
            <a:r>
              <a:rPr lang="en-AU" sz="1400" dirty="0"/>
              <a:t>SISSIPPI$ and SIPPI$ are suffixes and are already ranked on first 2 characters</a:t>
            </a:r>
          </a:p>
          <a:p>
            <a:pPr marL="801688" lvl="2" indent="-174625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SIPPI$ = SISSIPPI$ on </a:t>
            </a:r>
            <a:r>
              <a:rPr lang="en-AU" sz="1400" b="1" dirty="0">
                <a:solidFill>
                  <a:srgbClr val="FF0000"/>
                </a:solidFill>
              </a:rPr>
              <a:t>first 2</a:t>
            </a:r>
            <a:r>
              <a:rPr lang="en-AU" sz="1400" dirty="0"/>
              <a:t> characters</a:t>
            </a:r>
          </a:p>
          <a:p>
            <a:pPr marL="801688" lvl="2" indent="-174625" defTabSz="627063">
              <a:buFont typeface="Arial" panose="020B0604020202020204" pitchFamily="34" charset="0"/>
              <a:buChar char="•"/>
            </a:pPr>
            <a:r>
              <a:rPr lang="en-AU" sz="1400" dirty="0"/>
              <a:t>Therefore, ISSIPPI$ = ISSISSIPPI$ on </a:t>
            </a:r>
            <a:r>
              <a:rPr lang="en-AU" sz="1400" b="1" dirty="0">
                <a:solidFill>
                  <a:srgbClr val="FF0000"/>
                </a:solidFill>
              </a:rPr>
              <a:t>first 4</a:t>
            </a:r>
            <a:r>
              <a:rPr lang="en-AU" sz="1400" dirty="0"/>
              <a:t> characters</a:t>
            </a:r>
          </a:p>
          <a:p>
            <a:pPr indent="-287337" defTabSz="627063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3A9B74-3452-4B78-8C7D-B00B8BBE7A22}"/>
              </a:ext>
            </a:extLst>
          </p:cNvPr>
          <p:cNvSpPr/>
          <p:nvPr/>
        </p:nvSpPr>
        <p:spPr>
          <a:xfrm>
            <a:off x="5070657" y="3406302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8840126-E5FF-4D72-AD65-9EBFF32BA5CC}"/>
              </a:ext>
            </a:extLst>
          </p:cNvPr>
          <p:cNvSpPr/>
          <p:nvPr/>
        </p:nvSpPr>
        <p:spPr>
          <a:xfrm>
            <a:off x="3987924" y="3352310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5096693" y="3059091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56C7A77-E33F-4F8E-A93D-2CA04D712812}"/>
              </a:ext>
            </a:extLst>
          </p:cNvPr>
          <p:cNvSpPr/>
          <p:nvPr/>
        </p:nvSpPr>
        <p:spPr>
          <a:xfrm>
            <a:off x="3988044" y="301261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EB37B66-4223-4D17-8792-3198FA1F8330}"/>
              </a:ext>
            </a:extLst>
          </p:cNvPr>
          <p:cNvSpPr/>
          <p:nvPr/>
        </p:nvSpPr>
        <p:spPr>
          <a:xfrm>
            <a:off x="6328608" y="3042597"/>
            <a:ext cx="2281991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ED9CEB1-6A47-4079-A78C-E1BD34FF6B83}"/>
              </a:ext>
            </a:extLst>
          </p:cNvPr>
          <p:cNvSpPr/>
          <p:nvPr/>
        </p:nvSpPr>
        <p:spPr>
          <a:xfrm>
            <a:off x="5659388" y="3042597"/>
            <a:ext cx="66922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F78E26E-2CD9-4615-AFC7-7C679281DF7D}"/>
              </a:ext>
            </a:extLst>
          </p:cNvPr>
          <p:cNvGrpSpPr/>
          <p:nvPr/>
        </p:nvGrpSpPr>
        <p:grpSpPr>
          <a:xfrm>
            <a:off x="5675481" y="3406303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12DC811-FAAD-4AAE-A311-690457D4DE28}"/>
              </a:ext>
            </a:extLst>
          </p:cNvPr>
          <p:cNvCxnSpPr>
            <a:cxnSpLocks/>
          </p:cNvCxnSpPr>
          <p:nvPr/>
        </p:nvCxnSpPr>
        <p:spPr>
          <a:xfrm flipH="1">
            <a:off x="6579978" y="3733800"/>
            <a:ext cx="154183" cy="156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495B63E-68C8-4A8A-AE80-F74375316D7F}"/>
              </a:ext>
            </a:extLst>
          </p:cNvPr>
          <p:cNvGrpSpPr/>
          <p:nvPr/>
        </p:nvGrpSpPr>
        <p:grpSpPr>
          <a:xfrm>
            <a:off x="5070657" y="4897053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>
            <a:off x="7215217" y="3347397"/>
            <a:ext cx="642485" cy="1526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80662BA-0B68-4B2B-98E6-E9DCB1D86080}"/>
              </a:ext>
            </a:extLst>
          </p:cNvPr>
          <p:cNvGrpSpPr/>
          <p:nvPr/>
        </p:nvGrpSpPr>
        <p:grpSpPr>
          <a:xfrm>
            <a:off x="4984317" y="5294859"/>
            <a:ext cx="2743200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1E061EE-E03C-46D0-8368-E77BFBC48188}"/>
              </a:ext>
            </a:extLst>
          </p:cNvPr>
          <p:cNvSpPr/>
          <p:nvPr/>
        </p:nvSpPr>
        <p:spPr>
          <a:xfrm>
            <a:off x="3975027" y="4850612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2A202436-DB8A-417C-9135-CDAF7EA7CFAE}"/>
              </a:ext>
            </a:extLst>
          </p:cNvPr>
          <p:cNvSpPr/>
          <p:nvPr/>
        </p:nvSpPr>
        <p:spPr>
          <a:xfrm>
            <a:off x="3975027" y="525173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2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19" grpId="0" animBg="1"/>
      <p:bldP spid="35" grpId="0" animBg="1"/>
      <p:bldP spid="3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8262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Suffixes are sorted on </a:t>
            </a:r>
            <a:r>
              <a:rPr lang="en-AU" sz="1600" dirty="0">
                <a:solidFill>
                  <a:srgbClr val="FF0000"/>
                </a:solidFill>
              </a:rPr>
              <a:t>first 4</a:t>
            </a:r>
            <a:r>
              <a:rPr lang="en-AU" sz="1600" dirty="0"/>
              <a:t> characters and we are comparing them on </a:t>
            </a:r>
            <a:r>
              <a:rPr lang="en-AU" sz="1600" dirty="0">
                <a:solidFill>
                  <a:srgbClr val="FF0000"/>
                </a:solidFill>
              </a:rPr>
              <a:t>first 8</a:t>
            </a:r>
            <a:r>
              <a:rPr lang="en-AU" sz="1600" dirty="0"/>
              <a:t> characters.</a:t>
            </a:r>
          </a:p>
          <a:p>
            <a:r>
              <a:rPr lang="en-AU" sz="1600" b="1" dirty="0">
                <a:solidFill>
                  <a:srgbClr val="00B050"/>
                </a:solidFill>
              </a:rPr>
              <a:t>Suppose we are comparing suffix with ID 2 and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Are they ranked the same at first 4 characters?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Let’s compare them on next 4 characters.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What are the suffixes (give their IDs) whose rank we need to compare?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r>
              <a:rPr lang="en-AU" sz="1600" dirty="0"/>
              <a:t>How do we efficiently determine suffix IDs and their ranks?</a:t>
            </a:r>
          </a:p>
          <a:p>
            <a:endParaRPr lang="en-AU" sz="16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D49EE1EC-0493-43B8-AB7D-63C1EB7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83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4530857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722275"/>
              </p:ext>
            </p:extLst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588389"/>
              </p:ext>
            </p:extLst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36841" y="2250429"/>
            <a:ext cx="40444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Create a new array called </a:t>
            </a:r>
            <a:r>
              <a:rPr lang="en-AU" sz="1400" b="1" dirty="0">
                <a:solidFill>
                  <a:srgbClr val="FF0000"/>
                </a:solidFill>
              </a:rPr>
              <a:t>Rank</a:t>
            </a:r>
            <a:r>
              <a:rPr lang="en-AU" sz="1400" dirty="0"/>
              <a:t> where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Index corresponds to ID of each suffix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At each index, the current rank of the suffix is recorded</a:t>
            </a:r>
          </a:p>
          <a:p>
            <a:pPr defTabSz="627063"/>
            <a:r>
              <a:rPr lang="en-AU" sz="1400" dirty="0"/>
              <a:t>This array can be used to get current rank of any suffix.</a:t>
            </a:r>
          </a:p>
          <a:p>
            <a:pPr lvl="1" defTabSz="627063"/>
            <a:endParaRPr lang="en-AU" sz="1400" dirty="0"/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Consider Suffix with ID 2 “ISSISSIPPI$”: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Its current rank can be found at </a:t>
            </a:r>
            <a:r>
              <a:rPr lang="en-AU" sz="1400" b="1" dirty="0">
                <a:solidFill>
                  <a:srgbClr val="00B0F0"/>
                </a:solidFill>
              </a:rPr>
              <a:t>Rank[2]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How do we know the ID/rank of suffix “SISSIPPI$”?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Since it is 2 characters </a:t>
            </a:r>
            <a:r>
              <a:rPr lang="en-AU" sz="1400" dirty="0">
                <a:solidFill>
                  <a:srgbClr val="00B0F0"/>
                </a:solidFill>
              </a:rPr>
              <a:t>“off” </a:t>
            </a:r>
            <a:r>
              <a:rPr lang="en-AU" sz="1400" dirty="0"/>
              <a:t>from “ISSISSPPI$” (ID 2), its ID is 2+2=4 and rank is </a:t>
            </a:r>
            <a:r>
              <a:rPr lang="en-AU" sz="1400" b="1" dirty="0">
                <a:solidFill>
                  <a:srgbClr val="00B0F0"/>
                </a:solidFill>
              </a:rPr>
              <a:t>Rank[4]</a:t>
            </a:r>
            <a:r>
              <a:rPr lang="en-AU" sz="1400" dirty="0"/>
              <a:t> = 9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In general, a suffix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 characters “off” from a suffix with ID </a:t>
            </a:r>
            <a:r>
              <a:rPr lang="en-AU" sz="1400" b="1" dirty="0">
                <a:solidFill>
                  <a:srgbClr val="00B0F0"/>
                </a:solidFill>
              </a:rPr>
              <a:t>x</a:t>
            </a:r>
            <a:r>
              <a:rPr lang="en-AU" sz="1400" dirty="0"/>
              <a:t> will have an ID </a:t>
            </a:r>
            <a:r>
              <a:rPr lang="en-AU" sz="1400" dirty="0">
                <a:solidFill>
                  <a:srgbClr val="00B0F0"/>
                </a:solidFill>
              </a:rPr>
              <a:t>x</a:t>
            </a:r>
            <a:r>
              <a:rPr lang="en-AU" sz="1400" dirty="0"/>
              <a:t> +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.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ID of suffix “IPPI$”?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It is 6 characters “off” from suffix with ID 2 so its ID is 2 + 6 = 8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503208"/>
              </p:ext>
            </p:extLst>
          </p:nvPr>
        </p:nvGraphicFramePr>
        <p:xfrm>
          <a:off x="4984119" y="2631591"/>
          <a:ext cx="3751580" cy="365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89540" y="22554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1">
                    <a:lumMod val="65000"/>
                  </a:schemeClr>
                </a:solidFill>
              </a:rPr>
              <a:t>Rank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4984119" y="3525842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56C7A77-E33F-4F8E-A93D-2CA04D712812}"/>
              </a:ext>
            </a:extLst>
          </p:cNvPr>
          <p:cNvSpPr/>
          <p:nvPr/>
        </p:nvSpPr>
        <p:spPr>
          <a:xfrm>
            <a:off x="3014261" y="1255555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3A31D708-2297-47D1-98B5-F72EAD80D32B}"/>
              </a:ext>
            </a:extLst>
          </p:cNvPr>
          <p:cNvSpPr/>
          <p:nvPr/>
        </p:nvSpPr>
        <p:spPr>
          <a:xfrm rot="16200000">
            <a:off x="4643944" y="-649729"/>
            <a:ext cx="249939" cy="55754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2D1DE625-B82B-4FB5-8C6A-84F4ACB90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461429"/>
              </p:ext>
            </p:extLst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92974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xmlns="" id="{7318CD4D-73D2-463A-AD1B-0A1367585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912541"/>
              </p:ext>
            </p:extLst>
          </p:nvPr>
        </p:nvGraphicFramePr>
        <p:xfrm>
          <a:off x="4077077" y="2595112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xmlns="" id="{8705657E-5BF3-4CF1-A957-B4C05F4823B6}"/>
              </a:ext>
            </a:extLst>
          </p:cNvPr>
          <p:cNvSpPr/>
          <p:nvPr/>
        </p:nvSpPr>
        <p:spPr>
          <a:xfrm rot="16200000">
            <a:off x="5037090" y="-98864"/>
            <a:ext cx="289019" cy="441960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FD5C0BA-5648-4616-8470-A563B4A4490A}"/>
              </a:ext>
            </a:extLst>
          </p:cNvPr>
          <p:cNvSpPr/>
          <p:nvPr/>
        </p:nvSpPr>
        <p:spPr>
          <a:xfrm>
            <a:off x="5637401" y="3486176"/>
            <a:ext cx="3125438" cy="388982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2766FBB-94B0-4A27-8380-0A4CC80B7FDA}"/>
              </a:ext>
            </a:extLst>
          </p:cNvPr>
          <p:cNvSpPr/>
          <p:nvPr/>
        </p:nvSpPr>
        <p:spPr>
          <a:xfrm>
            <a:off x="6934199" y="3481341"/>
            <a:ext cx="1676401" cy="42788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xmlns="" id="{8D2E59E5-E95D-4D66-BE6D-299C8295BA94}"/>
              </a:ext>
            </a:extLst>
          </p:cNvPr>
          <p:cNvSpPr/>
          <p:nvPr/>
        </p:nvSpPr>
        <p:spPr>
          <a:xfrm rot="16200000">
            <a:off x="5983569" y="847615"/>
            <a:ext cx="555758" cy="256470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16E525A-D2DE-42C8-895F-82A3A568C0C1}"/>
              </a:ext>
            </a:extLst>
          </p:cNvPr>
          <p:cNvSpPr/>
          <p:nvPr/>
        </p:nvSpPr>
        <p:spPr>
          <a:xfrm>
            <a:off x="5038258" y="1255555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7B67FD3-0B7F-4172-8D47-FB9F536D676B}"/>
              </a:ext>
            </a:extLst>
          </p:cNvPr>
          <p:cNvSpPr/>
          <p:nvPr/>
        </p:nvSpPr>
        <p:spPr>
          <a:xfrm>
            <a:off x="1981200" y="1268848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0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 animBg="1"/>
      <p:bldP spid="18" grpId="0" animBg="1"/>
      <p:bldP spid="18" grpId="1" animBg="1"/>
      <p:bldP spid="31" grpId="0" animBg="1"/>
      <p:bldP spid="38" grpId="0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826EAE-69AD-4EBE-9780-40B5ABB0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27FE17-A7F5-4E85-A736-9BBAD4A428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Given SSISSIPPI$ with ID 3, what is the ID of PPI$? </a:t>
            </a:r>
          </a:p>
        </p:txBody>
      </p:sp>
    </p:spTree>
    <p:extLst>
      <p:ext uri="{BB962C8B-B14F-4D97-AF65-F5344CB8AC3E}">
        <p14:creationId xmlns:p14="http://schemas.microsoft.com/office/powerpoint/2010/main" val="28154260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36840" y="2250429"/>
            <a:ext cx="40541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Note: We don’t need to store the suffixes (shown grey) – we only need Suffix IDs.</a:t>
            </a:r>
          </a:p>
          <a:p>
            <a:pPr defTabSz="627063"/>
            <a:endParaRPr lang="en-AU" sz="1400" b="1" dirty="0">
              <a:solidFill>
                <a:srgbClr val="FF0000"/>
              </a:solidFill>
            </a:endParaRP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Comparing Suffix with IDs 4 and 7: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Their ranks are equal. 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B0F0"/>
                </a:solidFill>
              </a:rPr>
              <a:t>Rank[4] </a:t>
            </a:r>
            <a:r>
              <a:rPr lang="en-AU" sz="1400" dirty="0"/>
              <a:t>=</a:t>
            </a:r>
            <a:r>
              <a:rPr lang="en-AU" sz="1400" b="1" dirty="0">
                <a:solidFill>
                  <a:srgbClr val="00B0F0"/>
                </a:solidFill>
              </a:rPr>
              <a:t> Rank [7]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they are the same on </a:t>
            </a:r>
            <a:r>
              <a:rPr lang="en-AU" sz="1400" dirty="0">
                <a:solidFill>
                  <a:srgbClr val="FF0000"/>
                </a:solidFill>
              </a:rPr>
              <a:t>first 2 </a:t>
            </a:r>
            <a:r>
              <a:rPr lang="en-AU" sz="1400" dirty="0"/>
              <a:t>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them on the </a:t>
            </a:r>
            <a:r>
              <a:rPr lang="en-AU" sz="1400" dirty="0">
                <a:solidFill>
                  <a:srgbClr val="FF0000"/>
                </a:solidFill>
              </a:rPr>
              <a:t>next 2</a:t>
            </a:r>
            <a:r>
              <a:rPr lang="en-AU" sz="1400" dirty="0"/>
              <a:t> 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Compare ranks of suffixes 4+</a:t>
            </a:r>
            <a:r>
              <a:rPr lang="en-AU" sz="1400" dirty="0">
                <a:solidFill>
                  <a:srgbClr val="FF0000"/>
                </a:solidFill>
              </a:rPr>
              <a:t>2</a:t>
            </a:r>
            <a:r>
              <a:rPr lang="en-AU" sz="1400" dirty="0"/>
              <a:t>=6 and 7+</a:t>
            </a:r>
            <a:r>
              <a:rPr lang="en-AU" sz="1400" dirty="0">
                <a:solidFill>
                  <a:srgbClr val="FF0000"/>
                </a:solidFill>
              </a:rPr>
              <a:t>2</a:t>
            </a:r>
            <a:r>
              <a:rPr lang="en-AU" sz="1400" dirty="0"/>
              <a:t>=9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Rank[6]</a:t>
            </a:r>
            <a:r>
              <a:rPr lang="en-AU" sz="1400" dirty="0"/>
              <a:t>  &gt; </a:t>
            </a:r>
            <a:r>
              <a:rPr lang="en-AU" sz="1400" b="1" dirty="0">
                <a:solidFill>
                  <a:schemeClr val="tx2"/>
                </a:solidFill>
              </a:rPr>
              <a:t>Rank[9]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So, Suffix #7 is smaller than #4</a:t>
            </a:r>
          </a:p>
          <a:p>
            <a:pPr lvl="1" defTabSz="627063"/>
            <a:endParaRPr lang="en-AU" sz="1400" dirty="0"/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Note:</a:t>
            </a:r>
            <a:r>
              <a:rPr lang="en-AU" sz="1400" dirty="0"/>
              <a:t> Comparison takes O(1) and we do not need to store all suffixes – space used is O(N)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298307"/>
              </p:ext>
            </p:extLst>
          </p:nvPr>
        </p:nvGraphicFramePr>
        <p:xfrm>
          <a:off x="4984119" y="2631591"/>
          <a:ext cx="3751580" cy="365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4984119" y="5334000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2D1DE625-B82B-4FB5-8C6A-84F4ACB902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92974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FD5C0BA-5648-4616-8470-A563B4A4490A}"/>
              </a:ext>
            </a:extLst>
          </p:cNvPr>
          <p:cNvSpPr/>
          <p:nvPr/>
        </p:nvSpPr>
        <p:spPr>
          <a:xfrm>
            <a:off x="5610261" y="5105400"/>
            <a:ext cx="2543139" cy="21957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16E525A-D2DE-42C8-895F-82A3A568C0C1}"/>
              </a:ext>
            </a:extLst>
          </p:cNvPr>
          <p:cNvSpPr/>
          <p:nvPr/>
        </p:nvSpPr>
        <p:spPr>
          <a:xfrm>
            <a:off x="5544696" y="1250830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7B67FD3-0B7F-4172-8D47-FB9F536D676B}"/>
              </a:ext>
            </a:extLst>
          </p:cNvPr>
          <p:cNvSpPr/>
          <p:nvPr/>
        </p:nvSpPr>
        <p:spPr>
          <a:xfrm>
            <a:off x="3009378" y="1281872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1249D8E-7456-4A2E-8D9F-3A3C13E35D5B}"/>
              </a:ext>
            </a:extLst>
          </p:cNvPr>
          <p:cNvSpPr/>
          <p:nvPr/>
        </p:nvSpPr>
        <p:spPr>
          <a:xfrm>
            <a:off x="4983028" y="5066778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6CC8480-7062-47EB-AFA7-FDA6C1A65751}"/>
              </a:ext>
            </a:extLst>
          </p:cNvPr>
          <p:cNvSpPr/>
          <p:nvPr/>
        </p:nvSpPr>
        <p:spPr>
          <a:xfrm>
            <a:off x="5612545" y="5374799"/>
            <a:ext cx="1321655" cy="247505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AB5B914-0C17-4E59-995B-9A0D28BB04F4}"/>
              </a:ext>
            </a:extLst>
          </p:cNvPr>
          <p:cNvSpPr/>
          <p:nvPr/>
        </p:nvSpPr>
        <p:spPr>
          <a:xfrm>
            <a:off x="4035044" y="1272523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7E01DB8-F5D6-4851-BB63-0437E5CF1458}"/>
              </a:ext>
            </a:extLst>
          </p:cNvPr>
          <p:cNvSpPr/>
          <p:nvPr/>
        </p:nvSpPr>
        <p:spPr>
          <a:xfrm>
            <a:off x="4538261" y="1251928"/>
            <a:ext cx="414739" cy="311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DFAB9F9-3EEA-4C3F-94D2-60F79B1DD686}"/>
              </a:ext>
            </a:extLst>
          </p:cNvPr>
          <p:cNvCxnSpPr>
            <a:cxnSpLocks/>
          </p:cNvCxnSpPr>
          <p:nvPr/>
        </p:nvCxnSpPr>
        <p:spPr>
          <a:xfrm flipH="1" flipV="1">
            <a:off x="4295658" y="1631159"/>
            <a:ext cx="2586173" cy="3500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CBD0ACC-2FC3-400B-BE48-7A1EB7387544}"/>
              </a:ext>
            </a:extLst>
          </p:cNvPr>
          <p:cNvCxnSpPr>
            <a:cxnSpLocks/>
          </p:cNvCxnSpPr>
          <p:nvPr/>
        </p:nvCxnSpPr>
        <p:spPr>
          <a:xfrm flipH="1" flipV="1">
            <a:off x="5766775" y="1579158"/>
            <a:ext cx="353096" cy="377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0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xmlns="" id="{A4BFD98F-7B46-427C-8CDF-CD0BBDF99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973205"/>
              </p:ext>
            </p:extLst>
          </p:nvPr>
        </p:nvGraphicFramePr>
        <p:xfrm>
          <a:off x="4979096" y="2590800"/>
          <a:ext cx="3751580" cy="37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804683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73294"/>
              </p:ext>
            </p:extLst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36840" y="2250429"/>
            <a:ext cx="4385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Note: We don’t need to store the suffixes (shown grey) – we only need Suffix IDs.</a:t>
            </a:r>
          </a:p>
          <a:p>
            <a:pPr defTabSz="627063"/>
            <a:r>
              <a:rPr lang="en-AU" sz="1400" dirty="0">
                <a:solidFill>
                  <a:srgbClr val="00B0F0"/>
                </a:solidFill>
              </a:rPr>
              <a:t>Suppose array has been sorted on </a:t>
            </a:r>
            <a:r>
              <a:rPr lang="en-AU" sz="1400" dirty="0">
                <a:solidFill>
                  <a:srgbClr val="FF0000"/>
                </a:solidFill>
              </a:rPr>
              <a:t>first 4</a:t>
            </a:r>
            <a:r>
              <a:rPr lang="en-AU" sz="1400" dirty="0">
                <a:solidFill>
                  <a:srgbClr val="00B0F0"/>
                </a:solidFill>
              </a:rPr>
              <a:t> characters.</a:t>
            </a: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Comparing Suffix with IDs 2 and 5: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Their ranks are equal. 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Rank[2] = Rank [5]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they are the same on </a:t>
            </a:r>
            <a:r>
              <a:rPr lang="en-AU" sz="1400" dirty="0">
                <a:solidFill>
                  <a:srgbClr val="FF0000"/>
                </a:solidFill>
              </a:rPr>
              <a:t>first 4 </a:t>
            </a:r>
            <a:r>
              <a:rPr lang="en-AU" sz="1400" dirty="0"/>
              <a:t>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them on the </a:t>
            </a:r>
            <a:r>
              <a:rPr lang="en-AU" sz="1400" dirty="0">
                <a:solidFill>
                  <a:srgbClr val="FF0000"/>
                </a:solidFill>
              </a:rPr>
              <a:t>next 4</a:t>
            </a:r>
            <a:r>
              <a:rPr lang="en-AU" sz="1400" dirty="0"/>
              <a:t> characters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C00000"/>
                </a:solidFill>
              </a:rPr>
              <a:t>Should we instead compare them on all remaining characters???</a:t>
            </a:r>
          </a:p>
          <a:p>
            <a:pPr marL="1200150" lvl="2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No, array is sorted on first 4 only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Compare ranks of suffixes 2+</a:t>
            </a:r>
            <a:r>
              <a:rPr lang="en-AU" sz="1400" dirty="0">
                <a:solidFill>
                  <a:srgbClr val="FF0000"/>
                </a:solidFill>
              </a:rPr>
              <a:t>4</a:t>
            </a:r>
            <a:r>
              <a:rPr lang="en-AU" sz="1400" dirty="0"/>
              <a:t>=6 and 5+</a:t>
            </a:r>
            <a:r>
              <a:rPr lang="en-AU" sz="1400" dirty="0">
                <a:solidFill>
                  <a:srgbClr val="FF0000"/>
                </a:solidFill>
              </a:rPr>
              <a:t>4</a:t>
            </a:r>
            <a:r>
              <a:rPr lang="en-AU" sz="1400" dirty="0"/>
              <a:t>=9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Rank[6]  &gt; Rank[9]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So, Suffix #5 is smaller than #2</a:t>
            </a: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Note:</a:t>
            </a:r>
            <a:r>
              <a:rPr lang="en-AU" sz="1400" dirty="0"/>
              <a:t> Each comparison takes O(1) and we do not need to store all suffixes – space used is O(N)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4971593" y="3810000"/>
            <a:ext cx="2800807" cy="32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2D1DE625-B82B-4FB5-8C6A-84F4ACB902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92974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FD5C0BA-5648-4616-8470-A563B4A4490A}"/>
              </a:ext>
            </a:extLst>
          </p:cNvPr>
          <p:cNvSpPr/>
          <p:nvPr/>
        </p:nvSpPr>
        <p:spPr>
          <a:xfrm>
            <a:off x="6230283" y="3566588"/>
            <a:ext cx="2543139" cy="21957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16E525A-D2DE-42C8-895F-82A3A568C0C1}"/>
              </a:ext>
            </a:extLst>
          </p:cNvPr>
          <p:cNvSpPr/>
          <p:nvPr/>
        </p:nvSpPr>
        <p:spPr>
          <a:xfrm>
            <a:off x="5544696" y="1250830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7B67FD3-0B7F-4172-8D47-FB9F536D676B}"/>
              </a:ext>
            </a:extLst>
          </p:cNvPr>
          <p:cNvSpPr/>
          <p:nvPr/>
        </p:nvSpPr>
        <p:spPr>
          <a:xfrm>
            <a:off x="1992955" y="1269346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1249D8E-7456-4A2E-8D9F-3A3C13E35D5B}"/>
              </a:ext>
            </a:extLst>
          </p:cNvPr>
          <p:cNvSpPr/>
          <p:nvPr/>
        </p:nvSpPr>
        <p:spPr>
          <a:xfrm>
            <a:off x="4984118" y="3527018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6CC8480-7062-47EB-AFA7-FDA6C1A65751}"/>
              </a:ext>
            </a:extLst>
          </p:cNvPr>
          <p:cNvSpPr/>
          <p:nvPr/>
        </p:nvSpPr>
        <p:spPr>
          <a:xfrm>
            <a:off x="6241700" y="3849132"/>
            <a:ext cx="1321655" cy="247505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AB5B914-0C17-4E59-995B-9A0D28BB04F4}"/>
              </a:ext>
            </a:extLst>
          </p:cNvPr>
          <p:cNvSpPr/>
          <p:nvPr/>
        </p:nvSpPr>
        <p:spPr>
          <a:xfrm>
            <a:off x="4035044" y="1272523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7E01DB8-F5D6-4851-BB63-0437E5CF1458}"/>
              </a:ext>
            </a:extLst>
          </p:cNvPr>
          <p:cNvSpPr/>
          <p:nvPr/>
        </p:nvSpPr>
        <p:spPr>
          <a:xfrm>
            <a:off x="3505200" y="1251928"/>
            <a:ext cx="414739" cy="311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DFAB9F9-3EEA-4C3F-94D2-60F79B1DD686}"/>
              </a:ext>
            </a:extLst>
          </p:cNvPr>
          <p:cNvCxnSpPr>
            <a:cxnSpLocks/>
          </p:cNvCxnSpPr>
          <p:nvPr/>
        </p:nvCxnSpPr>
        <p:spPr>
          <a:xfrm flipH="1" flipV="1">
            <a:off x="4295659" y="1631159"/>
            <a:ext cx="2790941" cy="1895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CBD0ACC-2FC3-400B-BE48-7A1EB7387544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766776" y="1579159"/>
            <a:ext cx="474924" cy="2393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Construction Cost of 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471196"/>
              </p:ext>
            </p:extLst>
          </p:nvPr>
        </p:nvGraphicFramePr>
        <p:xfrm>
          <a:off x="5737215" y="2290000"/>
          <a:ext cx="3276600" cy="372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578394"/>
              </p:ext>
            </p:extLst>
          </p:nvPr>
        </p:nvGraphicFramePr>
        <p:xfrm>
          <a:off x="5280015" y="2318141"/>
          <a:ext cx="457200" cy="372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08310" y="2245291"/>
            <a:ext cx="4764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Time Complexity (prefix doubling):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We need to sort O(log N)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1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2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N/2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sorting requires O(N log N)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comparison takes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 log</a:t>
            </a:r>
            <a:r>
              <a:rPr lang="en-AU" sz="1600" baseline="30000" dirty="0"/>
              <a:t>2</a:t>
            </a:r>
            <a:r>
              <a:rPr lang="en-AU" sz="1600" dirty="0"/>
              <a:t> N)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Space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CDE6042C-B2BF-44EC-8A08-AB73354E5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55439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xmlns="" id="{7F138245-4640-4FC2-BA50-F3C08561D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481076"/>
              </p:ext>
            </p:extLst>
          </p:nvPr>
        </p:nvGraphicFramePr>
        <p:xfrm>
          <a:off x="1447800" y="950934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069237F-088B-41AB-8528-AE8F1F2EAC73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E20FA3E-7F00-44F1-A386-AD8D4DF1F04C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xmlns="" id="{A94DFA8E-467F-4987-9816-277C5C68E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51387"/>
              </p:ext>
            </p:extLst>
          </p:nvPr>
        </p:nvGraphicFramePr>
        <p:xfrm>
          <a:off x="1447800" y="1574104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92974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B2EDCAC-5084-4F9E-9D80-26D09F729374}"/>
              </a:ext>
            </a:extLst>
          </p:cNvPr>
          <p:cNvSpPr txBox="1"/>
          <p:nvPr/>
        </p:nvSpPr>
        <p:spPr>
          <a:xfrm>
            <a:off x="724525" y="15284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1371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4800" y="1211586"/>
            <a:ext cx="8839200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B0F0"/>
                </a:solidFill>
              </a:rPr>
              <a:t>Suffix </a:t>
            </a:r>
            <a:r>
              <a:rPr lang="en-AU" sz="2000" dirty="0" err="1">
                <a:solidFill>
                  <a:srgbClr val="00B0F0"/>
                </a:solidFill>
              </a:rPr>
              <a:t>trie</a:t>
            </a:r>
            <a:r>
              <a:rPr lang="en-AU" sz="2000" dirty="0">
                <a:solidFill>
                  <a:srgbClr val="00B0F0"/>
                </a:solidFill>
              </a:rPr>
              <a:t>/tree/array </a:t>
            </a:r>
            <a:r>
              <a:rPr lang="en-AU" sz="2000" dirty="0"/>
              <a:t>can be constructed for long text (e.g., paragraphs) assuming it to be a single string.</a:t>
            </a:r>
          </a:p>
        </p:txBody>
      </p:sp>
    </p:spTree>
    <p:extLst>
      <p:ext uri="{BB962C8B-B14F-4D97-AF65-F5344CB8AC3E}">
        <p14:creationId xmlns:p14="http://schemas.microsoft.com/office/powerpoint/2010/main" val="14428215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/>
              <a:t>Tries, </a:t>
            </a:r>
            <a:r>
              <a:rPr lang="en-AU" sz="2000" dirty="0"/>
              <a:t>Suffix trees and Suffix array provide efficient text search and pattern matching (typically linear in number of characters in string)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Implement </a:t>
            </a:r>
            <a:r>
              <a:rPr lang="en-AU" sz="2000" dirty="0" err="1"/>
              <a:t>Trie</a:t>
            </a:r>
            <a:r>
              <a:rPr lang="en-AU" sz="2000" dirty="0"/>
              <a:t>, Suffix trees and Suffix array and run various pattern matching queries 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Burrows-Wheeler Transform - A beautiful space-time efficient pattern matching algorithm on text</a:t>
            </a:r>
          </a:p>
        </p:txBody>
      </p:sp>
    </p:spTree>
    <p:extLst>
      <p:ext uri="{BB962C8B-B14F-4D97-AF65-F5344CB8AC3E}">
        <p14:creationId xmlns:p14="http://schemas.microsoft.com/office/powerpoint/2010/main" val="228854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1143000"/>
            <a:ext cx="8839200" cy="4572000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/>
              <a:t>Mid-semester test </a:t>
            </a:r>
          </a:p>
          <a:p>
            <a:pPr lvl="1"/>
            <a:r>
              <a:rPr lang="en-AU" sz="1900" dirty="0"/>
              <a:t>Monday, 10</a:t>
            </a:r>
            <a:r>
              <a:rPr lang="en-AU" sz="1900" baseline="30000" dirty="0"/>
              <a:t>th</a:t>
            </a:r>
            <a:r>
              <a:rPr lang="en-AU" sz="1900" dirty="0"/>
              <a:t> September, 9-10 am </a:t>
            </a:r>
          </a:p>
          <a:p>
            <a:pPr lvl="1"/>
            <a:r>
              <a:rPr lang="en-AU" sz="1900" dirty="0">
                <a:solidFill>
                  <a:srgbClr val="FF0000"/>
                </a:solidFill>
              </a:rPr>
              <a:t>If </a:t>
            </a:r>
            <a:r>
              <a:rPr lang="en-AU" sz="1900" dirty="0"/>
              <a:t>your student id is an even number:</a:t>
            </a:r>
          </a:p>
          <a:p>
            <a:pPr lvl="2"/>
            <a:r>
              <a:rPr lang="en-AU" sz="1900" dirty="0">
                <a:solidFill>
                  <a:srgbClr val="00B050"/>
                </a:solidFill>
              </a:rPr>
              <a:t>Venue</a:t>
            </a:r>
            <a:r>
              <a:rPr lang="en-AU" sz="1900" dirty="0">
                <a:solidFill>
                  <a:schemeClr val="tx2"/>
                </a:solidFill>
              </a:rPr>
              <a:t> = </a:t>
            </a:r>
            <a:r>
              <a:rPr lang="en-GB" sz="1900" dirty="0">
                <a:solidFill>
                  <a:schemeClr val="tx2"/>
                </a:solidFill>
              </a:rPr>
              <a:t>CL_20Chn/H3</a:t>
            </a:r>
          </a:p>
          <a:p>
            <a:pPr lvl="1"/>
            <a:r>
              <a:rPr lang="en-AU" sz="1900" dirty="0">
                <a:solidFill>
                  <a:srgbClr val="FF0000"/>
                </a:solidFill>
              </a:rPr>
              <a:t>E</a:t>
            </a:r>
            <a:r>
              <a:rPr lang="en-GB" sz="1900" dirty="0" err="1">
                <a:solidFill>
                  <a:srgbClr val="FF0000"/>
                </a:solidFill>
              </a:rPr>
              <a:t>lse</a:t>
            </a:r>
            <a:r>
              <a:rPr lang="en-GB" sz="1900" dirty="0"/>
              <a:t>:</a:t>
            </a:r>
          </a:p>
          <a:p>
            <a:pPr lvl="2"/>
            <a:r>
              <a:rPr lang="en-AU" sz="1900" dirty="0">
                <a:solidFill>
                  <a:srgbClr val="00B050"/>
                </a:solidFill>
              </a:rPr>
              <a:t>V</a:t>
            </a:r>
            <a:r>
              <a:rPr lang="en-GB" sz="1900" dirty="0" err="1">
                <a:solidFill>
                  <a:srgbClr val="00B050"/>
                </a:solidFill>
              </a:rPr>
              <a:t>enue</a:t>
            </a:r>
            <a:r>
              <a:rPr lang="en-GB" sz="1900" dirty="0">
                <a:solidFill>
                  <a:schemeClr val="tx2"/>
                </a:solidFill>
              </a:rPr>
              <a:t> = CL_16Rnf/S3</a:t>
            </a:r>
            <a:endParaRPr lang="en-AU" sz="1900" dirty="0">
              <a:solidFill>
                <a:schemeClr val="tx2"/>
              </a:solidFill>
            </a:endParaRPr>
          </a:p>
          <a:p>
            <a:pPr lvl="1"/>
            <a:r>
              <a:rPr lang="en-AU" sz="2100" dirty="0">
                <a:latin typeface="CMSS10"/>
              </a:rPr>
              <a:t>The test starts at 9:00 am SHARP</a:t>
            </a:r>
          </a:p>
          <a:p>
            <a:pPr lvl="2"/>
            <a:r>
              <a:rPr lang="en-AU" sz="1900" dirty="0">
                <a:latin typeface="CMSS10"/>
              </a:rPr>
              <a:t>So, make sure you are at the venue at 8:50 am to allow time for seating, test distribution etc.</a:t>
            </a:r>
          </a:p>
          <a:p>
            <a:pPr lvl="1"/>
            <a:r>
              <a:rPr lang="en-AU" sz="2100" dirty="0">
                <a:latin typeface="CMSS10"/>
              </a:rPr>
              <a:t>Covers the content we learned in first six weeks</a:t>
            </a:r>
          </a:p>
          <a:p>
            <a:pPr lvl="1"/>
            <a:r>
              <a:rPr lang="en-AU" sz="2100" dirty="0">
                <a:latin typeface="CMSS10"/>
              </a:rPr>
              <a:t>Sample mid-semester tests have been uploaded on Moodle (see “Exams” tab)</a:t>
            </a:r>
          </a:p>
          <a:p>
            <a:pPr lvl="2"/>
            <a:r>
              <a:rPr lang="en-AU" sz="1900" dirty="0">
                <a:latin typeface="CMSS10"/>
              </a:rPr>
              <a:t>Solutions will be released later this week (attempt questions yourself before looking at the solutions)</a:t>
            </a:r>
          </a:p>
          <a:p>
            <a:pPr lvl="2"/>
            <a:endParaRPr lang="en-AU" sz="1900" dirty="0">
              <a:latin typeface="CMSS10"/>
            </a:endParaRPr>
          </a:p>
          <a:p>
            <a:pPr lvl="3"/>
            <a:endParaRPr lang="en-AU" sz="1900" dirty="0"/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Re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val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tree = 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endParaRPr lang="en-AU" sz="2400" dirty="0">
              <a:solidFill>
                <a:srgbClr val="800080"/>
              </a:solidFill>
              <a:latin typeface="txbtt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Often pronounced as ‘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Try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'.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is an </a:t>
            </a:r>
            <a:r>
              <a:rPr lang="en-AU" sz="2400" dirty="0">
                <a:solidFill>
                  <a:srgbClr val="800080"/>
                </a:solidFill>
                <a:latin typeface="CMSY10"/>
              </a:rPr>
              <a:t>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-way (or multi-way) tree, where N is the size of the alphabet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E.g., N=2 for binary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N = 26 for English letters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N = 4 for DNA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a standard </a:t>
            </a:r>
            <a:r>
              <a:rPr lang="en-AU" sz="2400" dirty="0" err="1">
                <a:solidFill>
                  <a:srgbClr val="008000"/>
                </a:solidFill>
                <a:latin typeface="txbtt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all words with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shared prefix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fall within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same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subtree/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subtrie</a:t>
            </a:r>
            <a:endParaRPr lang="en-AU" sz="2400" dirty="0">
              <a:solidFill>
                <a:srgbClr val="800080"/>
              </a:solidFill>
              <a:latin typeface="txbtt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fact, it is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shortest possible tree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that can be constructed such that all prefixes fall within the same subtree.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8893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Insertion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            Let’s look at an example :     a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that stores </a:t>
            </a:r>
            <a:r>
              <a:rPr lang="en-AU" sz="2400" dirty="0">
                <a:solidFill>
                  <a:srgbClr val="00B0F0"/>
                </a:solidFill>
              </a:rPr>
              <a:t>baby, bad, bank, box, dog, dogs, banks</a:t>
            </a:r>
            <a:r>
              <a:rPr lang="en-AU" sz="2400" dirty="0"/>
              <a:t>.</a:t>
            </a:r>
          </a:p>
          <a:p>
            <a:pPr marL="0" indent="0">
              <a:buNone/>
            </a:pPr>
            <a:r>
              <a:rPr lang="en-AU" sz="2400" dirty="0"/>
              <a:t>We will use $ to denote the end of a string.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Inserting a string in a </a:t>
            </a:r>
            <a:r>
              <a:rPr lang="en-AU" sz="2400" dirty="0" err="1">
                <a:solidFill>
                  <a:srgbClr val="FF0000"/>
                </a:solidFill>
              </a:rPr>
              <a:t>Trie</a:t>
            </a:r>
            <a:r>
              <a:rPr lang="en-AU" sz="2400" dirty="0">
                <a:solidFill>
                  <a:srgbClr val="FF0000"/>
                </a:solidFill>
              </a:rPr>
              <a:t>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Create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it 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493985" y="15240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81000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143000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888131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566856" y="1831075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473462" y="1831075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781800" y="15240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Alternative Illustration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22744" y="997960"/>
            <a:ext cx="565814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Traditionally, characters are shown on edges instead of nodes. However, these are just two different ways to illustrate. 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show characters on nodes because I find them clearer in lecture slides especially for dense examples later in the lecture (e.g., in Suffix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In exams, you can use any of the two illustrations.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045502"/>
            <a:ext cx="1073431" cy="1125549"/>
            <a:chOff x="3733800" y="1389051"/>
            <a:chExt cx="1073431" cy="1125549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35013" y="138905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cxnSpLocks/>
            <a:stCxn id="7" idx="3"/>
            <a:endCxn id="33" idx="0"/>
          </p:cNvCxnSpPr>
          <p:nvPr/>
        </p:nvCxnSpPr>
        <p:spPr>
          <a:xfrm flipH="1">
            <a:off x="5106657" y="3096902"/>
            <a:ext cx="635885" cy="25817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3" y="2010550"/>
              <a:ext cx="3564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369354" y="3352800"/>
            <a:ext cx="506323" cy="506323"/>
          </a:xfrm>
          <a:prstGeom prst="ellipse">
            <a:avLst/>
          </a:prstGeom>
          <a:solidFill>
            <a:srgbClr val="92D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279727" y="3859123"/>
            <a:ext cx="342789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7965527" y="4011523"/>
            <a:ext cx="342789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221204" y="3199829"/>
            <a:ext cx="364835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199585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67180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95A71B0-0910-4713-A6C1-82DC29F6CF27}"/>
              </a:ext>
            </a:extLst>
          </p:cNvPr>
          <p:cNvSpPr txBox="1"/>
          <p:nvPr/>
        </p:nvSpPr>
        <p:spPr>
          <a:xfrm>
            <a:off x="5161775" y="28114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101C5E6-C422-420B-A8E6-521DB4CFA9C6}"/>
              </a:ext>
            </a:extLst>
          </p:cNvPr>
          <p:cNvSpPr txBox="1"/>
          <p:nvPr/>
        </p:nvSpPr>
        <p:spPr>
          <a:xfrm>
            <a:off x="3531627" y="43339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5494D0E-BD9E-4044-85FC-DDFB018AC88F}"/>
              </a:ext>
            </a:extLst>
          </p:cNvPr>
          <p:cNvSpPr txBox="1"/>
          <p:nvPr/>
        </p:nvSpPr>
        <p:spPr>
          <a:xfrm>
            <a:off x="4435941" y="35275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663ECA7D-2838-4D2C-BE9D-7054C1A4F8B6}"/>
              </a:ext>
            </a:extLst>
          </p:cNvPr>
          <p:cNvSpPr txBox="1"/>
          <p:nvPr/>
        </p:nvSpPr>
        <p:spPr>
          <a:xfrm>
            <a:off x="2750927" y="52463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DDE2126B-EB37-4013-9C7A-98FE3CDF88D4}"/>
              </a:ext>
            </a:extLst>
          </p:cNvPr>
          <p:cNvSpPr txBox="1"/>
          <p:nvPr/>
        </p:nvSpPr>
        <p:spPr>
          <a:xfrm>
            <a:off x="5257039" y="365987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DF6189D2-31FC-45B7-A743-6318DD49ADFC}"/>
              </a:ext>
            </a:extLst>
          </p:cNvPr>
          <p:cNvSpPr txBox="1"/>
          <p:nvPr/>
        </p:nvSpPr>
        <p:spPr>
          <a:xfrm>
            <a:off x="4728891" y="44896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F6B35B6F-4E98-40F9-8FDC-326FF2EA5BDB}"/>
              </a:ext>
            </a:extLst>
          </p:cNvPr>
          <p:cNvSpPr txBox="1"/>
          <p:nvPr/>
        </p:nvSpPr>
        <p:spPr>
          <a:xfrm>
            <a:off x="5662668" y="344388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59ACA0BF-21B0-4A53-9B87-FC5A885AE6AC}"/>
              </a:ext>
            </a:extLst>
          </p:cNvPr>
          <p:cNvSpPr txBox="1"/>
          <p:nvPr/>
        </p:nvSpPr>
        <p:spPr>
          <a:xfrm>
            <a:off x="5881932" y="44376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FB34A8C-1B96-44AE-85B6-2DDB2291A845}"/>
              </a:ext>
            </a:extLst>
          </p:cNvPr>
          <p:cNvSpPr txBox="1"/>
          <p:nvPr/>
        </p:nvSpPr>
        <p:spPr>
          <a:xfrm>
            <a:off x="5430247" y="53194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5499088F-DBF2-4145-AB19-03B84E9628E9}"/>
              </a:ext>
            </a:extLst>
          </p:cNvPr>
          <p:cNvSpPr txBox="1"/>
          <p:nvPr/>
        </p:nvSpPr>
        <p:spPr>
          <a:xfrm>
            <a:off x="6172200" y="5272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9C5A8C05-E639-4E74-9FB6-F4FDCA74DB5E}"/>
              </a:ext>
            </a:extLst>
          </p:cNvPr>
          <p:cNvSpPr txBox="1"/>
          <p:nvPr/>
        </p:nvSpPr>
        <p:spPr>
          <a:xfrm>
            <a:off x="6523743" y="281024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303C2C4F-FE18-4B97-9263-1A6E61CF1609}"/>
              </a:ext>
            </a:extLst>
          </p:cNvPr>
          <p:cNvSpPr txBox="1"/>
          <p:nvPr/>
        </p:nvSpPr>
        <p:spPr>
          <a:xfrm>
            <a:off x="7135427" y="36445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C6631C11-498C-4EC8-83B6-F80D39318736}"/>
              </a:ext>
            </a:extLst>
          </p:cNvPr>
          <p:cNvSpPr txBox="1"/>
          <p:nvPr/>
        </p:nvSpPr>
        <p:spPr>
          <a:xfrm>
            <a:off x="6772831" y="45474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B2FDE63E-9255-4412-A022-DF4D0EDF3390}"/>
              </a:ext>
            </a:extLst>
          </p:cNvPr>
          <p:cNvSpPr txBox="1"/>
          <p:nvPr/>
        </p:nvSpPr>
        <p:spPr>
          <a:xfrm>
            <a:off x="8090932" y="30212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o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E8EFDC75-1B8F-4B04-824E-AAD5619AADBC}"/>
              </a:ext>
            </a:extLst>
          </p:cNvPr>
          <p:cNvSpPr txBox="1"/>
          <p:nvPr/>
        </p:nvSpPr>
        <p:spPr>
          <a:xfrm>
            <a:off x="8002089" y="200100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FE6CEEAA-0E2B-478D-A757-1BD589530DAE}"/>
              </a:ext>
            </a:extLst>
          </p:cNvPr>
          <p:cNvSpPr txBox="1"/>
          <p:nvPr/>
        </p:nvSpPr>
        <p:spPr>
          <a:xfrm>
            <a:off x="8167325" y="393779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6A14ADE2-6203-4CAE-BBF9-BD795C90DD70}"/>
              </a:ext>
            </a:extLst>
          </p:cNvPr>
          <p:cNvSpPr txBox="1"/>
          <p:nvPr/>
        </p:nvSpPr>
        <p:spPr>
          <a:xfrm>
            <a:off x="7479205" y="45331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FEC9185E-C66C-4956-B837-A9BC2BC58EEC}"/>
              </a:ext>
            </a:extLst>
          </p:cNvPr>
          <p:cNvSpPr txBox="1"/>
          <p:nvPr/>
        </p:nvSpPr>
        <p:spPr>
          <a:xfrm>
            <a:off x="7822215" y="5311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D7C17223-5977-4103-B535-E97617F63F27}"/>
              </a:ext>
            </a:extLst>
          </p:cNvPr>
          <p:cNvSpPr txBox="1"/>
          <p:nvPr/>
        </p:nvSpPr>
        <p:spPr>
          <a:xfrm>
            <a:off x="6624582" y="58690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CBC462FE-523E-4058-A644-31951052F83A}"/>
              </a:ext>
            </a:extLst>
          </p:cNvPr>
          <p:cNvSpPr txBox="1"/>
          <p:nvPr/>
        </p:nvSpPr>
        <p:spPr>
          <a:xfrm>
            <a:off x="8299837" y="44820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7012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5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11401</TotalTime>
  <Words>8551</Words>
  <Application>Microsoft Office PowerPoint</Application>
  <PresentationFormat>On-screen Show (4:3)</PresentationFormat>
  <Paragraphs>4515</Paragraphs>
  <Slides>69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Arial Black</vt:lpstr>
      <vt:lpstr>Calibri</vt:lpstr>
      <vt:lpstr>CMSS10</vt:lpstr>
      <vt:lpstr>CMSS8</vt:lpstr>
      <vt:lpstr>CMSSBX10</vt:lpstr>
      <vt:lpstr>CMSSI10</vt:lpstr>
      <vt:lpstr>CMSY10</vt:lpstr>
      <vt:lpstr>txbtt</vt:lpstr>
      <vt:lpstr>txtt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Recommended readings</vt:lpstr>
      <vt:lpstr>Outline</vt:lpstr>
      <vt:lpstr>Introduction</vt:lpstr>
      <vt:lpstr>Outline</vt:lpstr>
      <vt:lpstr>Trie</vt:lpstr>
      <vt:lpstr>Trie Example: Insertion</vt:lpstr>
      <vt:lpstr>Alternative Illustration</vt:lpstr>
      <vt:lpstr>Outline</vt:lpstr>
      <vt:lpstr>Trie Example: Search</vt:lpstr>
      <vt:lpstr>Trie Example: Search</vt:lpstr>
      <vt:lpstr>Trie Example: Search</vt:lpstr>
      <vt:lpstr>Trie Example: Prefix Matching</vt:lpstr>
      <vt:lpstr>Trie Example: Prefix Matching</vt:lpstr>
      <vt:lpstr>Implementing a Trie</vt:lpstr>
      <vt:lpstr>Example: Implementing a Trie using arrays (assuming only three letters A,B,C)</vt:lpstr>
      <vt:lpstr>Advantages and Disadvantages of Trie</vt:lpstr>
      <vt:lpstr>Some properties of Trie</vt:lpstr>
      <vt:lpstr>Radix/PATRICIA Tree (NOT EXAMINABLE BUT WORTH MENTIONING)</vt:lpstr>
      <vt:lpstr>Radix/PATRICIA Tree (NOT EXAMINABLE BUT WORTH MENTIONING)</vt:lpstr>
      <vt:lpstr>Outline</vt:lpstr>
      <vt:lpstr>Suffix Trie</vt:lpstr>
      <vt:lpstr>Suffix Trie</vt:lpstr>
      <vt:lpstr>Constructing Suffix Trie</vt:lpstr>
      <vt:lpstr>Outline</vt:lpstr>
      <vt:lpstr>Substring search on Suffix Trie</vt:lpstr>
      <vt:lpstr>Counting # of occurences of a substring</vt:lpstr>
      <vt:lpstr>Finding longest repeated substring</vt:lpstr>
      <vt:lpstr>Space complexity of suffix trie</vt:lpstr>
      <vt:lpstr>Outline</vt:lpstr>
      <vt:lpstr>Suffix Tree is a compact Suffix Trie</vt:lpstr>
      <vt:lpstr>Suffix Tree</vt:lpstr>
      <vt:lpstr>Space complexity of suffix tree</vt:lpstr>
      <vt:lpstr>Space complexity of suffix tree</vt:lpstr>
      <vt:lpstr>Time complexity of constructing suffix tree</vt:lpstr>
      <vt:lpstr>Outline</vt:lpstr>
      <vt:lpstr>Sorted Suffixes</vt:lpstr>
      <vt:lpstr>Querying on Sorted Suffixes</vt:lpstr>
      <vt:lpstr>Querying on Sorted Suffixes</vt:lpstr>
      <vt:lpstr>Sorted Suffixes</vt:lpstr>
      <vt:lpstr>Suffix Array</vt:lpstr>
      <vt:lpstr>Practice</vt:lpstr>
      <vt:lpstr>Suffix Array</vt:lpstr>
      <vt:lpstr>Outline</vt:lpstr>
      <vt:lpstr>Suffix Array</vt:lpstr>
      <vt:lpstr>Suffix Array</vt:lpstr>
      <vt:lpstr>Construction Cost of Suffix Array</vt:lpstr>
      <vt:lpstr>Outline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O(1) Comparison</vt:lpstr>
      <vt:lpstr>O(1) Comparison</vt:lpstr>
      <vt:lpstr>O(1) Comparison</vt:lpstr>
      <vt:lpstr>O(1) Comparison</vt:lpstr>
      <vt:lpstr>Practice</vt:lpstr>
      <vt:lpstr>O(1) Comparison</vt:lpstr>
      <vt:lpstr>PowerPoint Presentation</vt:lpstr>
      <vt:lpstr>O(1) Comparison</vt:lpstr>
      <vt:lpstr>O(1) Comparison</vt:lpstr>
      <vt:lpstr>Construction Cost of Suffix Array</vt:lpstr>
      <vt:lpstr>Note</vt:lpstr>
      <vt:lpstr>Summary</vt:lpstr>
      <vt:lpstr>Things to note/remember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Shams</cp:lastModifiedBy>
  <cp:revision>6025</cp:revision>
  <dcterms:created xsi:type="dcterms:W3CDTF">2006-08-16T00:00:00Z</dcterms:created>
  <dcterms:modified xsi:type="dcterms:W3CDTF">2019-04-10T22:14:49Z</dcterms:modified>
</cp:coreProperties>
</file>