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73"/>
  </p:notesMasterIdLst>
  <p:handoutMasterIdLst>
    <p:handoutMasterId r:id="rId74"/>
  </p:handoutMasterIdLst>
  <p:sldIdLst>
    <p:sldId id="304" r:id="rId2"/>
    <p:sldId id="291" r:id="rId3"/>
    <p:sldId id="355" r:id="rId4"/>
    <p:sldId id="363" r:id="rId5"/>
    <p:sldId id="374" r:id="rId6"/>
    <p:sldId id="309" r:id="rId7"/>
    <p:sldId id="311" r:id="rId8"/>
    <p:sldId id="312" r:id="rId9"/>
    <p:sldId id="375" r:id="rId10"/>
    <p:sldId id="313" r:id="rId11"/>
    <p:sldId id="314" r:id="rId12"/>
    <p:sldId id="315" r:id="rId13"/>
    <p:sldId id="317" r:id="rId14"/>
    <p:sldId id="318" r:id="rId15"/>
    <p:sldId id="319" r:id="rId16"/>
    <p:sldId id="320" r:id="rId17"/>
    <p:sldId id="321" r:id="rId18"/>
    <p:sldId id="322" r:id="rId19"/>
    <p:sldId id="376" r:id="rId20"/>
    <p:sldId id="323" r:id="rId21"/>
    <p:sldId id="324" r:id="rId22"/>
    <p:sldId id="378" r:id="rId23"/>
    <p:sldId id="377" r:id="rId24"/>
    <p:sldId id="326" r:id="rId25"/>
    <p:sldId id="327" r:id="rId26"/>
    <p:sldId id="329" r:id="rId27"/>
    <p:sldId id="379" r:id="rId28"/>
    <p:sldId id="331" r:id="rId29"/>
    <p:sldId id="332" r:id="rId30"/>
    <p:sldId id="380" r:id="rId31"/>
    <p:sldId id="333" r:id="rId32"/>
    <p:sldId id="381" r:id="rId33"/>
    <p:sldId id="356" r:id="rId34"/>
    <p:sldId id="357" r:id="rId35"/>
    <p:sldId id="358" r:id="rId36"/>
    <p:sldId id="359" r:id="rId37"/>
    <p:sldId id="360" r:id="rId38"/>
    <p:sldId id="334" r:id="rId39"/>
    <p:sldId id="382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83" r:id="rId49"/>
    <p:sldId id="344" r:id="rId50"/>
    <p:sldId id="345" r:id="rId51"/>
    <p:sldId id="386" r:id="rId52"/>
    <p:sldId id="364" r:id="rId53"/>
    <p:sldId id="365" r:id="rId54"/>
    <p:sldId id="346" r:id="rId55"/>
    <p:sldId id="367" r:id="rId56"/>
    <p:sldId id="389" r:id="rId57"/>
    <p:sldId id="390" r:id="rId58"/>
    <p:sldId id="391" r:id="rId59"/>
    <p:sldId id="392" r:id="rId60"/>
    <p:sldId id="368" r:id="rId61"/>
    <p:sldId id="347" r:id="rId62"/>
    <p:sldId id="369" r:id="rId63"/>
    <p:sldId id="373" r:id="rId64"/>
    <p:sldId id="349" r:id="rId65"/>
    <p:sldId id="387" r:id="rId66"/>
    <p:sldId id="388" r:id="rId67"/>
    <p:sldId id="384" r:id="rId68"/>
    <p:sldId id="385" r:id="rId69"/>
    <p:sldId id="352" r:id="rId70"/>
    <p:sldId id="351" r:id="rId71"/>
    <p:sldId id="393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1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0A9FBA7-15EF-45EB-8DF6-964B98F954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27E2E3C-F231-4D93-B580-1101185765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1D0A2-8A60-4705-B1D9-DB3E270FE4C5}" type="datetimeFigureOut">
              <a:rPr lang="en-AU" smtClean="0"/>
              <a:t>4/04/2019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50C2719-8AAC-49B5-BC27-16AD585B13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33792B-153C-404D-962A-EDF9AA7706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BB19-CDA9-43E2-BC4D-4C563432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205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4/04/2019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fr-FR"/>
              <a:t>FIT2004: Lec-5: Efficient Lookup Structures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dding.cool/2018/04/birthday-paradox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Tree/" TargetMode="External"/><Relationship Id="rId2" Type="http://schemas.openxmlformats.org/officeDocument/2006/relationships/hyperlink" Target="http://www.csse.monash.edu.au/~lloyd/tildeAlgDS/Table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Direct-Addressing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4803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Assume that we have </a:t>
            </a:r>
            <a:r>
              <a:rPr lang="en-AU" sz="2800" b="1" dirty="0">
                <a:solidFill>
                  <a:srgbClr val="FF0000"/>
                </a:solidFill>
                <a:latin typeface="CMSS10"/>
              </a:rPr>
              <a:t>N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students in a class and the student IDs range from 1 to N. How can we store the data to delete/search/insert in O(1)-time?</a:t>
            </a:r>
          </a:p>
          <a:p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Create an array of size N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Store a student with ID </a:t>
            </a:r>
            <a:r>
              <a:rPr lang="en-AU" sz="2800" dirty="0">
                <a:solidFill>
                  <a:schemeClr val="tx2"/>
                </a:solidFill>
                <a:latin typeface="CMSS10"/>
              </a:rPr>
              <a:t>x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at index </a:t>
            </a:r>
            <a:r>
              <a:rPr lang="en-AU" sz="2800" dirty="0">
                <a:solidFill>
                  <a:schemeClr val="tx2"/>
                </a:solidFill>
                <a:latin typeface="CMSS10"/>
              </a:rPr>
              <a:t>x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tx2"/>
                </a:solidFill>
                <a:latin typeface="CMSS10"/>
              </a:rPr>
              <a:t>Note: </a:t>
            </a:r>
            <a:r>
              <a:rPr lang="en-AU" sz="2800" dirty="0">
                <a:latin typeface="CMSS10"/>
              </a:rPr>
              <a:t>Each student is indexed at a unique index in the array</a:t>
            </a:r>
            <a:endParaRPr lang="en-AU" sz="2800" dirty="0">
              <a:solidFill>
                <a:schemeClr val="tx2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Searching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the record with ID </a:t>
            </a:r>
            <a:r>
              <a:rPr lang="en-AU" sz="2800" dirty="0">
                <a:solidFill>
                  <a:schemeClr val="tx2"/>
                </a:solidFill>
                <a:latin typeface="CMSS10"/>
              </a:rPr>
              <a:t>x</a:t>
            </a:r>
          </a:p>
          <a:p>
            <a:r>
              <a:rPr lang="en-AU" dirty="0"/>
              <a:t>Return array[x]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Problem with Direct-Addressing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9220200" cy="48036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We assumed the keys (e.g., ID) range from 1 to N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What if this is not true?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IDs are not sequentially numbered (e.g., 26787973, 3167814 etc.)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Key is </a:t>
            </a:r>
            <a:r>
              <a:rPr lang="en-AU" sz="2300" dirty="0" err="1">
                <a:solidFill>
                  <a:srgbClr val="000000"/>
                </a:solidFill>
                <a:latin typeface="CMSS10"/>
              </a:rPr>
              <a:t>authcate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 (e.g., alpha3, beta5 etc.)</a:t>
            </a:r>
          </a:p>
          <a:p>
            <a:pPr lvl="1"/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300" dirty="0">
                <a:solidFill>
                  <a:srgbClr val="000000"/>
                </a:solidFill>
                <a:latin typeface="CMSS10"/>
              </a:rPr>
              <a:t>Direct-Addressing is </a:t>
            </a:r>
            <a:r>
              <a:rPr lang="en-AU" sz="2300" b="1" dirty="0">
                <a:solidFill>
                  <a:srgbClr val="FF0000"/>
                </a:solidFill>
                <a:latin typeface="CMSS10"/>
              </a:rPr>
              <a:t>not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 suitable if the </a:t>
            </a:r>
            <a:r>
              <a:rPr lang="en-AU" sz="2300" dirty="0">
                <a:latin typeface="CMSS10"/>
              </a:rPr>
              <a:t>Universe/Domain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 of the keys is large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Fixing the Problem with Direct-Addressing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9352" y="1368552"/>
            <a:ext cx="8994648" cy="4803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Assume that we need to store the records for N students in a way to allow efficient lookup</a:t>
            </a:r>
          </a:p>
          <a:p>
            <a:pPr marL="0" indent="0">
              <a:buNone/>
            </a:pPr>
            <a:r>
              <a:rPr lang="en-AU" sz="2800" u="sng" dirty="0">
                <a:solidFill>
                  <a:srgbClr val="FF0000"/>
                </a:solidFill>
                <a:latin typeface="CMSS10"/>
              </a:rPr>
              <a:t>Idea: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Create an array of size M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Store a student with key k at index </a:t>
            </a:r>
            <a:r>
              <a:rPr lang="en-AU" sz="2300" dirty="0">
                <a:latin typeface="CMSS10"/>
              </a:rPr>
              <a:t>k % M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, e.g.,</a:t>
            </a:r>
          </a:p>
          <a:p>
            <a:pPr lvl="2"/>
            <a:r>
              <a:rPr lang="en-AU" sz="2100" dirty="0">
                <a:solidFill>
                  <a:srgbClr val="000000"/>
                </a:solidFill>
                <a:latin typeface="CMSS10"/>
              </a:rPr>
              <a:t> if M =10 and student ID is 787973, store the student at index 787973 % 10 = 3</a:t>
            </a:r>
          </a:p>
          <a:p>
            <a:pPr lvl="2"/>
            <a:r>
              <a:rPr lang="en-AU" sz="2100" dirty="0">
                <a:solidFill>
                  <a:srgbClr val="000000"/>
                </a:solidFill>
                <a:latin typeface="CMSS10"/>
              </a:rPr>
              <a:t>If the key is a string (e.g., </a:t>
            </a:r>
            <a:r>
              <a:rPr lang="en-AU" sz="2100" dirty="0" err="1">
                <a:solidFill>
                  <a:srgbClr val="000000"/>
                </a:solidFill>
                <a:latin typeface="CMSS10"/>
              </a:rPr>
              <a:t>authcate</a:t>
            </a:r>
            <a:r>
              <a:rPr lang="en-AU" sz="2100" dirty="0">
                <a:solidFill>
                  <a:srgbClr val="000000"/>
                </a:solidFill>
                <a:latin typeface="CMSS10"/>
              </a:rPr>
              <a:t>), convert it to a number k (e.g., using ASCII values) and then store at index k % M</a:t>
            </a:r>
            <a:endParaRPr lang="en-AU" sz="2800" u="sng" dirty="0">
              <a:solidFill>
                <a:srgbClr val="FF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800" u="sng" dirty="0">
                <a:solidFill>
                  <a:srgbClr val="FF0000"/>
                </a:solidFill>
                <a:latin typeface="CMSS10"/>
              </a:rPr>
              <a:t>Problem</a:t>
            </a:r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Two students may get the same index (e.g., 787973 % 10 = 3 and 678143 % 10 = 3)</a:t>
            </a:r>
          </a:p>
          <a:p>
            <a:pPr marL="274320" lvl="1" indent="0">
              <a:buNone/>
            </a:pPr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300" dirty="0">
                <a:solidFill>
                  <a:srgbClr val="000000"/>
                </a:solidFill>
                <a:latin typeface="CMSS10"/>
              </a:rPr>
              <a:t>The above is a simplified idea behind hashing. The problem discussed above is called </a:t>
            </a:r>
            <a:r>
              <a:rPr lang="en-AU" sz="2300" i="1" dirty="0">
                <a:solidFill>
                  <a:srgbClr val="FF0000"/>
                </a:solidFill>
                <a:latin typeface="CMSS10"/>
              </a:rPr>
              <a:t>collision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hash function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maps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values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onto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an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index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position in an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array of elements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i.e., index = hash(k) where hash() denotes the hash function.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array is used as an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implementation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the hash table.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Elements of the table can then be accessed directly using the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hash key</a:t>
            </a:r>
            <a:r>
              <a:rPr lang="en-AU" sz="2400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Y10"/>
                <a:sym typeface="Wingdings" panose="05000000000000000000" pitchFamily="2" charset="2"/>
              </a:rPr>
              <a:t></a:t>
            </a:r>
            <a:r>
              <a:rPr lang="en-AU" sz="2400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hash index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transformation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and then looking up the array at the position pointed by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hash index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. That is,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hash index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the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array index.</a:t>
            </a:r>
          </a:p>
          <a:p>
            <a:r>
              <a:rPr lang="en-AU" sz="2300" dirty="0">
                <a:solidFill>
                  <a:srgbClr val="000000"/>
                </a:solidFill>
                <a:latin typeface="CMSS10"/>
              </a:rPr>
              <a:t>A problem with hashing is collisions – when two or more keys are mapped to same index position.</a:t>
            </a:r>
          </a:p>
          <a:p>
            <a:r>
              <a:rPr lang="en-AU" sz="2300" dirty="0">
                <a:solidFill>
                  <a:srgbClr val="000000"/>
                </a:solidFill>
                <a:latin typeface="CMSS10"/>
              </a:rPr>
              <a:t>Can we </a:t>
            </a:r>
            <a:r>
              <a:rPr lang="en-AU" sz="2300" dirty="0">
                <a:solidFill>
                  <a:srgbClr val="FF0000"/>
                </a:solidFill>
                <a:latin typeface="CMSS10"/>
              </a:rPr>
              <a:t>avoid collisions 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by defining better hash functions?</a:t>
            </a:r>
            <a:endParaRPr lang="en-AU" sz="2400" dirty="0">
              <a:solidFill>
                <a:srgbClr val="008000"/>
              </a:solidFill>
              <a:latin typeface="txbt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4813407"/>
            <a:ext cx="59340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99" y="3581400"/>
            <a:ext cx="86010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Understanding hash functions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We want to use a hash table for a class of N students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Assume that the hash function is based on birthdays (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dd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-mm), e.g., a student born on 01-Jan is hashed to index 1, 02-Jan on index 2, …, 31-Dec on 365.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How likely is that two students will be hashed to the same index, e.g., how likely is the collision?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C73DD75-37BA-43B0-8A0E-3E267CE2D30D}"/>
              </a:ext>
            </a:extLst>
          </p:cNvPr>
          <p:cNvSpPr txBox="1"/>
          <p:nvPr/>
        </p:nvSpPr>
        <p:spPr>
          <a:xfrm>
            <a:off x="281899" y="5891759"/>
            <a:ext cx="855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Visit </a:t>
            </a:r>
            <a:r>
              <a:rPr lang="en-GB" sz="1400" dirty="0">
                <a:solidFill>
                  <a:srgbClr val="FF0000"/>
                </a:solidFill>
                <a:hlinkClick r:id="rId4"/>
              </a:rPr>
              <a:t>https://pudding.cool/2018/04/birthday-paradox/</a:t>
            </a:r>
            <a:r>
              <a:rPr lang="en-GB" sz="1400" dirty="0">
                <a:solidFill>
                  <a:srgbClr val="FF0000"/>
                </a:solidFill>
              </a:rPr>
              <a:t> for an interactive explanation of the birthday paradox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337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Probability of Collision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689848" cy="4803648"/>
          </a:xfrm>
        </p:spPr>
        <p:txBody>
          <a:bodyPr>
            <a:normAutofit/>
          </a:bodyPr>
          <a:lstStyle/>
          <a:p>
            <a:r>
              <a:rPr lang="en-AU" sz="1800" dirty="0" err="1">
                <a:solidFill>
                  <a:srgbClr val="000000"/>
                </a:solidFill>
                <a:latin typeface="CMSS10"/>
              </a:rPr>
              <a:t>prob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(collision) = 1 –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prob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(no collision)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probability of collision for 23 people is ~ 50%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probability of collision for 50 people is 97%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probability of collision for 70 people is 99.9%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68748"/>
            <a:ext cx="57963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Take home message for hash functions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76200" y="1139952"/>
            <a:ext cx="8915400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In this birthday paradox exercise we conducted in the class: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We considered a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hash table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was an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array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size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M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equal to 365.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birth date 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is the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key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 A hash function </a:t>
            </a:r>
            <a:r>
              <a:rPr lang="en-AU" sz="1800" dirty="0">
                <a:solidFill>
                  <a:srgbClr val="800080"/>
                </a:solidFill>
                <a:latin typeface="CMR10"/>
              </a:rPr>
              <a:t>f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(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)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mapped 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into a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number/index </a:t>
            </a:r>
            <a:r>
              <a:rPr lang="en-AU" sz="1800" dirty="0">
                <a:solidFill>
                  <a:srgbClr val="008000"/>
                </a:solidFill>
                <a:latin typeface="CMSSI10"/>
              </a:rPr>
              <a:t>d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between [1 … 365].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As the number of people (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N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grows, the hash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index </a:t>
            </a:r>
            <a:r>
              <a:rPr lang="en-AU" sz="1800" dirty="0">
                <a:solidFill>
                  <a:srgbClr val="800080"/>
                </a:solidFill>
                <a:latin typeface="CMR10"/>
              </a:rPr>
              <a:t>f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(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)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has an increasing probability of collision.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seemingly counterintuitive part was that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N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was NOT very large (in comparison with the table size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M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for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collisions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to occur --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this is generally true for most hash functions!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8000"/>
                </a:solidFill>
                <a:latin typeface="txbtt"/>
              </a:rPr>
              <a:t>In short</a:t>
            </a:r>
          </a:p>
          <a:p>
            <a:r>
              <a:rPr lang="en-AU" sz="1800" dirty="0"/>
              <a:t>Given N keys and a hash table size of M, collisions will always occur unless M &gt;&gt; N</a:t>
            </a:r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9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Some facts about hash functions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It is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impossible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to design a good hash function for all circumstances.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general, designing good hash functions requires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analysing the statistical properties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the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type.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ideal hash function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maps the actual key values </a:t>
            </a:r>
            <a:r>
              <a:rPr lang="en-AU" sz="2400" dirty="0">
                <a:solidFill>
                  <a:srgbClr val="008000"/>
                </a:solidFill>
                <a:latin typeface="CMSSBX10"/>
              </a:rPr>
              <a:t>uniformly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onto the hash table indexes -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Unfortunately the ideal is almost always unrealizable!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surprising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part is that the best hash functions are essentially </a:t>
            </a:r>
            <a:r>
              <a:rPr lang="en-AU" sz="2400" dirty="0">
                <a:solidFill>
                  <a:srgbClr val="800080"/>
                </a:solidFill>
                <a:latin typeface="CMSSBX10"/>
              </a:rPr>
              <a:t>pseudo-random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functions.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However,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collisions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from these hash functions are, in almost all practical cases, inevitable.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4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Collisions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Two strategies to address collisions!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Separate chaining or open hashing or closed addressing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Closed hashing or open addressing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8B868A3-D406-4C96-963F-AEBF1E398004}"/>
              </a:ext>
            </a:extLst>
          </p:cNvPr>
          <p:cNvSpPr txBox="1"/>
          <p:nvPr/>
        </p:nvSpPr>
        <p:spPr>
          <a:xfrm>
            <a:off x="4114800" y="6019800"/>
            <a:ext cx="390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Yes, naming is often so confusing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288A9AF-6F44-4252-B2F6-78E9C50A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61" y="2718422"/>
            <a:ext cx="4495800" cy="33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7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5: Efficient Lookup Structures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</a:t>
            </a:r>
            <a:r>
              <a:rPr lang="en-AU" sz="2200" dirty="0" smtClean="0">
                <a:solidFill>
                  <a:schemeClr val="tx1"/>
                </a:solidFill>
              </a:rPr>
              <a:t>Reza </a:t>
            </a:r>
            <a:r>
              <a:rPr lang="en-AU" sz="2200" dirty="0" err="1" smtClean="0">
                <a:solidFill>
                  <a:schemeClr val="tx1"/>
                </a:solidFill>
              </a:rPr>
              <a:t>Haffari</a:t>
            </a:r>
            <a:endParaRPr lang="en-AU" sz="2200" dirty="0" smtClean="0">
              <a:solidFill>
                <a:schemeClr val="tx1"/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="" xmlns:a16="http://schemas.microsoft.com/office/drawing/2014/main" id="{407733FB-EF12-4F57-AA15-A7B09B8539C7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Open Hashing/Separate Chaining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37368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If there are already some elements at hash index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Add the new element in a list at array[index]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Example: Suppose the hash table size M is 13 and hash function is key % 13.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29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29%13 = 3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38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38%13 = 12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16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16%13 = 3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15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15%13 = 2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42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42%13 = 3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25  index = 25%13 = 12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30959"/>
              </p:ext>
            </p:extLst>
          </p:nvPr>
        </p:nvGraphicFramePr>
        <p:xfrm>
          <a:off x="1371596" y="56489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01610"/>
              </p:ext>
            </p:extLst>
          </p:nvPr>
        </p:nvGraphicFramePr>
        <p:xfrm>
          <a:off x="1371600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2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29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54203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505177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628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44297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0" y="48107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67600" y="5407948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62800" y="50393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4724401" y="2438400"/>
            <a:ext cx="4038600" cy="21756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Lookup/searching an element:</a:t>
            </a:r>
          </a:p>
          <a:p>
            <a:r>
              <a:rPr lang="en-AU" sz="1800" dirty="0">
                <a:highlight>
                  <a:srgbClr val="FFFFFF"/>
                </a:highlight>
              </a:rPr>
              <a:t>index = hash(key)</a:t>
            </a:r>
          </a:p>
          <a:p>
            <a:r>
              <a:rPr lang="en-AU" sz="1800" dirty="0">
                <a:highlight>
                  <a:srgbClr val="FFFFFF"/>
                </a:highlight>
              </a:rPr>
              <a:t>Search in list at Array[index]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Deleting an element:</a:t>
            </a:r>
          </a:p>
          <a:p>
            <a:r>
              <a:rPr lang="en-AU" sz="1800" dirty="0">
                <a:highlight>
                  <a:srgbClr val="FFFFFF"/>
                </a:highlight>
              </a:rPr>
              <a:t>Search the element</a:t>
            </a:r>
          </a:p>
          <a:p>
            <a:r>
              <a:rPr lang="en-AU" sz="1800" dirty="0">
                <a:highlight>
                  <a:srgbClr val="FFFFFF"/>
                </a:highlight>
              </a:rPr>
              <a:t>Delete it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739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  <p:bldP spid="15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Open Hashing/Separate Chaining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3736848"/>
          </a:xfrm>
        </p:spPr>
        <p:txBody>
          <a:bodyPr>
            <a:normAutofit/>
          </a:bodyPr>
          <a:lstStyle/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Assume that M is the size of hash table and N is the number of records already inserted.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Best-case Time complexity (assuming we are using a linked list)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Inserting an element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Searching an element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Deleting an element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Worst-case Time complexity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Inserting an element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Searching an element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Deleting an element</a:t>
            </a:r>
          </a:p>
          <a:p>
            <a:pPr marL="274320" lvl="1" indent="0">
              <a:buNone/>
            </a:pP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92938"/>
              </p:ext>
            </p:extLst>
          </p:nvPr>
        </p:nvGraphicFramePr>
        <p:xfrm>
          <a:off x="1371596" y="56489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33778"/>
              </p:ext>
            </p:extLst>
          </p:nvPr>
        </p:nvGraphicFramePr>
        <p:xfrm>
          <a:off x="1371600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2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29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54203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505177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628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44297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0" y="48107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67600" y="5407948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62800" y="50393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4858966" y="1764648"/>
            <a:ext cx="4038600" cy="30791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What if we use sorted array instead of a linked list?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Worst-case Time complexity:</a:t>
            </a:r>
          </a:p>
          <a:p>
            <a:r>
              <a:rPr lang="en-AU" sz="1800" dirty="0">
                <a:highlight>
                  <a:srgbClr val="FFFFFF"/>
                </a:highlight>
              </a:rPr>
              <a:t>Insertion</a:t>
            </a:r>
          </a:p>
          <a:p>
            <a:r>
              <a:rPr lang="en-AU" sz="1800" dirty="0">
                <a:highlight>
                  <a:srgbClr val="FFFFFF"/>
                </a:highlight>
              </a:rPr>
              <a:t>Search</a:t>
            </a:r>
          </a:p>
          <a:p>
            <a:r>
              <a:rPr lang="en-AU" sz="1800" dirty="0">
                <a:highlight>
                  <a:srgbClr val="FFFFFF"/>
                </a:highlight>
              </a:rPr>
              <a:t>Deletion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We could also use other structures such as AVL trees instead of linked list.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15991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Closed Hashing (Open Addressing)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37368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closed-hashing, each index in the hash table contains at most one element.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How to avoid collision in this case?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Linear Probing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Quadratic Probing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Double Hashing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Cuckoo Hashing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Linear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1"/>
            <a:ext cx="8689848" cy="4339575"/>
          </a:xfrm>
        </p:spPr>
        <p:txBody>
          <a:bodyPr>
            <a:normAutofit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In case of collision, sequentially look at the next indices until you find an empty index OR return fail if the hash table is full.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Example: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24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24 % 13 = 11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14  index = 14 %13 = 1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37  index = 37 % 13 = 11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Oops! Index 11 is occupied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it at next index  (11 + 1)%13 = 12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11  index = 11 % 13 = 11  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Oops! Index 11 is occupied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Check next index  (11 + 1)% 13 = 12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Oops! Index 12 is occupied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Check next index  (11 + 2)%13 = 0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at index 0</a:t>
            </a:r>
          </a:p>
          <a:p>
            <a:pPr lvl="1"/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594360" lvl="2" indent="0">
              <a:buNone/>
            </a:pPr>
            <a:endParaRPr lang="en-AU" sz="12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64806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23976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29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2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800600" y="1905000"/>
            <a:ext cx="4152900" cy="27084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solidFill>
                  <a:srgbClr val="00B050"/>
                </a:solidFill>
                <a:highlight>
                  <a:srgbClr val="FFFFFF"/>
                </a:highlight>
              </a:rPr>
              <a:t>// </a:t>
            </a:r>
            <a:r>
              <a:rPr lang="en-AU" sz="1600" dirty="0" err="1">
                <a:solidFill>
                  <a:srgbClr val="00B050"/>
                </a:solidFill>
                <a:highlight>
                  <a:srgbClr val="FFFFFF"/>
                </a:highlight>
              </a:rPr>
              <a:t>psuedocode</a:t>
            </a:r>
            <a:r>
              <a:rPr lang="en-AU" sz="1600" dirty="0">
                <a:solidFill>
                  <a:srgbClr val="00B050"/>
                </a:solidFill>
                <a:highlight>
                  <a:srgbClr val="FFFFFF"/>
                </a:highlight>
              </a:rPr>
              <a:t> for linear probing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index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hash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= 1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empty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!= M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   index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hash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  insert element at array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2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Linear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89848" cy="441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Searching: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Look at index = hash(key). If element not found at index, sequentially look into next indices until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you find the element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or reach an index which is NIL (which implies that the element is not in the hash table)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or you have scanned all indices (which implies that the element is not in the hash table)</a:t>
            </a:r>
          </a:p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Worst-case Search Complexity?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Example:	Search 53: (Index = 53 % 13 = 1)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 	Search 27: (Index = 27 % 13 = 1)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Deletion: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Search the element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Delete it 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AND set array[index] = DELETED </a:t>
            </a:r>
            <a:r>
              <a:rPr lang="en-AU" sz="1900" dirty="0">
                <a:solidFill>
                  <a:srgbClr val="00B050"/>
                </a:solidFill>
                <a:latin typeface="CMSS10"/>
              </a:rPr>
              <a:t>// This is important! Why?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Example: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Insert 40 in the array.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Delete 15 from the array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Search 40! 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the cell is not marked DELETED, the algorithm will return </a:t>
            </a:r>
            <a:r>
              <a:rPr lang="en-AU" sz="1900" b="1" u="sng" dirty="0">
                <a:solidFill>
                  <a:srgbClr val="000000"/>
                </a:solidFill>
                <a:latin typeface="CMSS10"/>
              </a:rPr>
              <a:t>not found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because array[3] is NIL. 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42070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42745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47624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Linear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1"/>
            <a:ext cx="8689848" cy="3355849"/>
          </a:xfrm>
        </p:spPr>
        <p:txBody>
          <a:bodyPr>
            <a:normAutofit lnSpcReduction="10000"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The previous example showed a search by increment of 1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In general, we can sequentially search with increment of a constant c, e.g., 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(hash(key) + c*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% M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E.g., if c=3 and index = 2 is a collision, we will look at index 5, and then index 8, then 11 and so on …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The problem with linear probing is that collisions from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nearby hash values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tend to merge into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big blocks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and therefore the lookup can degenerate into a linear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O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N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search. This is called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primary clustering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40677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21276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91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7449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04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Quadratic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4038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Unlike linear probing that uses fixed incremental jumps, quadratic probing uses quadratic jumps. 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Linear probing: index = (hash(key) + c*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% M</a:t>
            </a:r>
          </a:p>
          <a:p>
            <a:r>
              <a:rPr lang="en-AU" sz="1900" dirty="0" err="1">
                <a:solidFill>
                  <a:srgbClr val="000000"/>
                </a:solidFill>
                <a:latin typeface="CMSS10"/>
              </a:rPr>
              <a:t>Quadradtic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probing: index = (hash(key) + c*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+ d*i</a:t>
            </a:r>
            <a:r>
              <a:rPr lang="en-AU" sz="19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% M where c and d are constants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E.g.,  assume c = 0.5, d = 0.5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 insert 40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hash(40) = 40 % 13 = 1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0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1 % 13 = 1 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1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 + 0.5) % 13 = 2   // a jump of 1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2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+ 0.5*2 + 0.5*4) % 13 = 4  // a jump of 2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3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+ 0.5*3 + 0.5*9) % 13 = 7  // a jump of 3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4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+ 0.5*4 + 0.5*16) % 13 = 11  // a jump of 4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Quadratic probing is not guaranteed to probe every location in the table.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An insert could fail while there is still an empty location. However, hash tables are rarely allowed to get full (to get good performance).</a:t>
            </a:r>
          </a:p>
          <a:p>
            <a:r>
              <a:rPr lang="en-AU" sz="2000" dirty="0">
                <a:solidFill>
                  <a:srgbClr val="008000"/>
                </a:solidFill>
                <a:latin typeface="CMSSBX10"/>
              </a:rPr>
              <a:t>The same probing strategy is used in the associated search and delete routine!</a:t>
            </a: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04757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87914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24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" name="Freeform 22"/>
          <p:cNvSpPr/>
          <p:nvPr/>
        </p:nvSpPr>
        <p:spPr>
          <a:xfrm flipV="1">
            <a:off x="2107443" y="5219424"/>
            <a:ext cx="483358" cy="266976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 23"/>
          <p:cNvSpPr/>
          <p:nvPr/>
        </p:nvSpPr>
        <p:spPr>
          <a:xfrm flipV="1">
            <a:off x="2610134" y="5181600"/>
            <a:ext cx="9712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flipV="1">
            <a:off x="3600735" y="5152077"/>
            <a:ext cx="1504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 flipV="1">
            <a:off x="5124735" y="5143825"/>
            <a:ext cx="1885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6629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4345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Problem with Quadratic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4038600"/>
          </a:xfrm>
        </p:spPr>
        <p:txBody>
          <a:bodyPr>
            <a:normAutofit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Quadratic probing avoids primary clustering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However, if two elements have same hash index (e.g., hash(k1) = hash(k2)), the jumps are the same for both elements.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index = 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(hash(key) + c*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+ d*i</a:t>
            </a:r>
            <a:r>
              <a:rPr lang="en-AU" sz="14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) % M </a:t>
            </a: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hash(40) = hash(66) = 1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dashed red arrows show jump for inserting 40 (as in previous slides)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Blue arrows show jumps for inserting 66</a:t>
            </a: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This leads to a milder form of clustering called secondary clustering.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Is there a way to have different “jumping” for elements that hash to same indexing?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Yes! Double hashing – two hash functions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Even better, Cuckoo hashing – two hash functions and two hash tables</a:t>
            </a: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43282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19464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24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" name="Freeform 22"/>
          <p:cNvSpPr/>
          <p:nvPr/>
        </p:nvSpPr>
        <p:spPr>
          <a:xfrm flipV="1">
            <a:off x="2107443" y="5219424"/>
            <a:ext cx="483358" cy="266976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 23"/>
          <p:cNvSpPr/>
          <p:nvPr/>
        </p:nvSpPr>
        <p:spPr>
          <a:xfrm flipV="1">
            <a:off x="2610134" y="5181600"/>
            <a:ext cx="9712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flipV="1">
            <a:off x="3600735" y="5152077"/>
            <a:ext cx="1504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 flipV="1">
            <a:off x="5124735" y="5143825"/>
            <a:ext cx="1885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6629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8" name="Freeform 27"/>
          <p:cNvSpPr/>
          <p:nvPr/>
        </p:nvSpPr>
        <p:spPr>
          <a:xfrm flipV="1">
            <a:off x="2107443" y="4933406"/>
            <a:ext cx="483358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 flipV="1">
            <a:off x="2590800" y="4876800"/>
            <a:ext cx="91440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Freeform 29"/>
          <p:cNvSpPr/>
          <p:nvPr/>
        </p:nvSpPr>
        <p:spPr>
          <a:xfrm flipV="1">
            <a:off x="3581400" y="4875452"/>
            <a:ext cx="144780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 30"/>
          <p:cNvSpPr/>
          <p:nvPr/>
        </p:nvSpPr>
        <p:spPr>
          <a:xfrm flipV="1">
            <a:off x="5181600" y="4875452"/>
            <a:ext cx="182880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5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Things to note/remember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23220"/>
            <a:ext cx="8503920" cy="4572000"/>
          </a:xfrm>
        </p:spPr>
        <p:txBody>
          <a:bodyPr>
            <a:normAutofit/>
          </a:bodyPr>
          <a:lstStyle/>
          <a:p>
            <a:r>
              <a:rPr lang="en-AU" sz="1800" dirty="0" smtClean="0"/>
              <a:t>Assignment </a:t>
            </a:r>
            <a:r>
              <a:rPr lang="en-AU" sz="1800" dirty="0"/>
              <a:t>2 due </a:t>
            </a:r>
            <a:r>
              <a:rPr lang="en-AU" sz="1800" dirty="0" smtClean="0"/>
              <a:t>12 April 2019 </a:t>
            </a:r>
            <a:r>
              <a:rPr lang="en-AU" sz="1800" dirty="0"/>
              <a:t>- </a:t>
            </a:r>
            <a:r>
              <a:rPr lang="en-AU" sz="1800" dirty="0" smtClean="0"/>
              <a:t>23:55:00</a:t>
            </a:r>
          </a:p>
          <a:p>
            <a:r>
              <a:rPr lang="en-AU" sz="1800" dirty="0" smtClean="0"/>
              <a:t>Another consultation session has been opened: </a:t>
            </a:r>
          </a:p>
          <a:p>
            <a:pPr lvl="1"/>
            <a:r>
              <a:rPr lang="en-AU" sz="1300" dirty="0" smtClean="0"/>
              <a:t>Friday 12pm-1pm at G21 / 14 Rain </a:t>
            </a:r>
            <a:r>
              <a:rPr lang="en-AU" sz="1300" smtClean="0"/>
              <a:t>forest walk.</a:t>
            </a:r>
            <a:endParaRPr lang="en-AU" sz="1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7" name="Picture 6" descr="A close up of a book&#10;&#10;Description generated with high confidence">
            <a:extLst>
              <a:ext uri="{FF2B5EF4-FFF2-40B4-BE49-F238E27FC236}">
                <a16:creationId xmlns="" xmlns:a16="http://schemas.microsoft.com/office/drawing/2014/main" id="{05A5DFEB-E6FD-4680-A7DE-1237D8960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79548"/>
            <a:ext cx="3486912" cy="337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82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25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Double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3352800"/>
          </a:xfrm>
        </p:spPr>
        <p:txBody>
          <a:bodyPr>
            <a:normAutofit fontScale="85000" lnSpcReduction="20000"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Use two different hash functions: one to determine the initial index and the other two determine the amount of jump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Index = (hash1(key) + </a:t>
            </a:r>
            <a:r>
              <a:rPr lang="en-AU" sz="19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*hash2(key)) % M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suppose hash1() is  key % 13 and hash2() is key % 7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40  hash1(40) = 1, hash2(40) = 5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0  index = 1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1  index = (1+5)%13 = 6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2  index = (1+10)%13 = 11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3  index = (1+ 15)%13 = 3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66  hash1(66) = 1, hash2(66) = 3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0  index = 1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1  index = (1+3)%13 = 4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2  index = (1+6)%13 = 7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3  index = (1+ 9)%13 =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 = 4  index = (1+ 12)%13 = 0</a:t>
            </a:r>
          </a:p>
          <a:p>
            <a:pPr lvl="1"/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41524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60125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24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4" name="Freeform 23"/>
          <p:cNvSpPr/>
          <p:nvPr/>
        </p:nvSpPr>
        <p:spPr>
          <a:xfrm flipV="1">
            <a:off x="2107443" y="5181598"/>
            <a:ext cx="2464557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flipV="1">
            <a:off x="4515135" y="5152076"/>
            <a:ext cx="24190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6629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2" name="Freeform 31"/>
          <p:cNvSpPr/>
          <p:nvPr/>
        </p:nvSpPr>
        <p:spPr>
          <a:xfrm flipV="1">
            <a:off x="2133600" y="4951652"/>
            <a:ext cx="1447799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reeform 32"/>
          <p:cNvSpPr/>
          <p:nvPr/>
        </p:nvSpPr>
        <p:spPr>
          <a:xfrm flipV="1">
            <a:off x="3691150" y="4971864"/>
            <a:ext cx="133805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Freeform 33"/>
          <p:cNvSpPr/>
          <p:nvPr/>
        </p:nvSpPr>
        <p:spPr>
          <a:xfrm flipV="1">
            <a:off x="5055642" y="4951652"/>
            <a:ext cx="133805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/>
          <p:cNvSpPr/>
          <p:nvPr/>
        </p:nvSpPr>
        <p:spPr>
          <a:xfrm>
            <a:off x="4210335" y="5494651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95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245963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5" grpId="0" animBg="1"/>
      <p:bldP spid="32" grpId="0" animBg="1"/>
      <p:bldP spid="33" grpId="0" animBg="1"/>
      <p:bldP spid="34" grpId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pile of hay&#10;&#10;Description generated with very high confidence">
            <a:extLst>
              <a:ext uri="{FF2B5EF4-FFF2-40B4-BE49-F238E27FC236}">
                <a16:creationId xmlns="" xmlns:a16="http://schemas.microsoft.com/office/drawing/2014/main" id="{F422FE81-2729-4842-B45F-51943131D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67202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05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None of the hashing schemes seen earlier can provide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guarantee for O(1) searching in the worst-case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Cuckoo Hashing: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Searching – O(1) in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worst-case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Deletion – O(1) in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worst-case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Insertion cost may be significantly higher – but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expected cost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 O(1)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Idea: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Use two different hash functions </a:t>
            </a:r>
            <a:r>
              <a:rPr lang="en-AU" sz="16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hash1()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and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hash2()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two different hash tables </a:t>
            </a:r>
            <a:r>
              <a:rPr lang="en-AU" sz="16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T1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T2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of possibly different sizes. </a:t>
            </a:r>
          </a:p>
          <a:p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hash1()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determines the index in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T1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hash2()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determines the index in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T2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.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Each key will be indexed in only one of the two tables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Handle collision by “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Cuckoo approach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” 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kick the other key out to the other table until every key has its own “nest” (i.e., table) </a:t>
            </a:r>
          </a:p>
          <a:p>
            <a:endParaRPr lang="en-AU" sz="16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D6A9A8A-4AC7-4300-B178-812CAAB37C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9658570D-AA68-4B2A-A38E-59D11A59A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28269"/>
              </p:ext>
            </p:extLst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77EC4A2-50C3-4956-8379-0A7E883CD86D}"/>
              </a:ext>
            </a:extLst>
          </p:cNvPr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1E948A6C-828A-4C6D-BF04-C6F39CD200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1A6C4644-65A5-4527-A2A4-8C61F6616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34063"/>
              </p:ext>
            </p:extLst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640B151-997F-4C9D-B9B5-EC4F5494DC21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14D35C3-7CCB-4646-B571-B345409E4884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934B1F6-69A5-40B1-B879-94D4AD1E58B8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262372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4135633" cy="3352800"/>
          </a:xfrm>
        </p:spPr>
        <p:txBody>
          <a:bodyPr>
            <a:noAutofit/>
          </a:bodyPr>
          <a:lstStyle/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23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Hash1(23)  23%13 10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36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Hash1(36)  36%13  10		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Hash2(23)  23%7 2 		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114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Hash1(114)  114%13  10		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Hash2(36)  36%7  1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49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Hash1(49)  49%13  10 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Hash2(114)  114%7  2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Hash1(23)  23%13  10 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Hash2(49)  49%7  0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57339"/>
              </p:ext>
            </p:extLst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29264"/>
              </p:ext>
            </p:extLst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6253119" y="5764342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6934200" y="577898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7500189" y="574567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=""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22" name="Content Placeholder 103">
            <a:extLst>
              <a:ext uri="{FF2B5EF4-FFF2-40B4-BE49-F238E27FC236}">
                <a16:creationId xmlns="" xmlns:a16="http://schemas.microsoft.com/office/drawing/2014/main" id="{92FE471A-FDF6-4CDB-AF98-63CA4E25D770}"/>
              </a:ext>
            </a:extLst>
          </p:cNvPr>
          <p:cNvSpPr txBox="1">
            <a:spLocks/>
          </p:cNvSpPr>
          <p:nvPr/>
        </p:nvSpPr>
        <p:spPr>
          <a:xfrm>
            <a:off x="4648200" y="1043149"/>
            <a:ext cx="4495800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T1[10] </a:t>
            </a:r>
          </a:p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36 at T1[10] and kick away 23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T2[2]</a:t>
            </a:r>
          </a:p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T1[10] and kick away 36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36 at T2[1]</a:t>
            </a:r>
          </a:p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49 at T1[10] and kick away 114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T2[2] and kick away 23 to T1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T1[10] and kick away 49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49 at T2[0]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D311609-9FD2-4CCF-AEE7-5B23650CDCFC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B0E0E9F-C58D-40F0-A0DF-955D3B81DEF9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149877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0886 -0.1569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0613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6135 L -0.425 0.141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50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8333 -0.1590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-0.15694 L -0.00886 -0.2182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-0.21829 L -0.49219 -0.0157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14532 -0.1541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4 -0.15902 L -0.08334 -0.2203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4 -0.21412 L -0.50764 -0.0164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15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5 0.1412 L -0.4243 0.095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43 0.0956 L -3.33333E-6 3.33333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3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-0.15416 L -0.14532 -0.2155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-0.20926 L -0.67865 -0.0115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8" grpId="2"/>
      <p:bldP spid="28" grpId="3"/>
      <p:bldP spid="28" grpId="4"/>
      <p:bldP spid="12" grpId="0"/>
      <p:bldP spid="12" grpId="1"/>
      <p:bldP spid="12" grpId="3"/>
      <p:bldP spid="12" grpId="4"/>
      <p:bldP spid="16" grpId="0"/>
      <p:bldP spid="16" grpId="1"/>
      <p:bldP spid="16" grpId="2"/>
      <p:bldP spid="16" grpId="3"/>
      <p:bldP spid="18" grpId="0"/>
      <p:bldP spid="18" grpId="1"/>
      <p:bldP spid="18" grpId="2"/>
      <p:bldP spid="18" grpId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3" y="1066799"/>
            <a:ext cx="4382502" cy="3615735"/>
          </a:xfrm>
        </p:spPr>
        <p:txBody>
          <a:bodyPr>
            <a:noAutofit/>
          </a:bodyPr>
          <a:lstStyle/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140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Hash1(140) 140%13 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Hash2(23)  23%7  2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Hash1(114)  114%13 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Hash2(140)  140%7  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Hash1(49)  49%13 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Hash2(114)  114%7  2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… 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r>
              <a:rPr lang="en-AU" sz="14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Cuckoo Hashing gives up after </a:t>
            </a:r>
            <a:r>
              <a:rPr lang="en-AU" sz="14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MAXLOOP</a:t>
            </a:r>
            <a:r>
              <a:rPr lang="en-AU" sz="14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 number of iterations</a:t>
            </a:r>
          </a:p>
          <a:p>
            <a:r>
              <a:rPr lang="en-AU" sz="14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Uses new hash functions (and may resize two tables) and hashes everything again </a:t>
            </a:r>
          </a:p>
          <a:p>
            <a:pPr lvl="1"/>
            <a:r>
              <a:rPr lang="en-AU" sz="14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Thus insertion may be quite costly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54089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1757004" y="5664779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2235309" y="567729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1267813" y="565896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=""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22" name="Content Placeholder 103">
            <a:extLst>
              <a:ext uri="{FF2B5EF4-FFF2-40B4-BE49-F238E27FC236}">
                <a16:creationId xmlns="" xmlns:a16="http://schemas.microsoft.com/office/drawing/2014/main" id="{92FE471A-FDF6-4CDB-AF98-63CA4E25D770}"/>
              </a:ext>
            </a:extLst>
          </p:cNvPr>
          <p:cNvSpPr txBox="1">
            <a:spLocks/>
          </p:cNvSpPr>
          <p:nvPr/>
        </p:nvSpPr>
        <p:spPr>
          <a:xfrm>
            <a:off x="4648200" y="1043149"/>
            <a:ext cx="4495800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140 at T1[10] and kick away 23 to T2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T2[2] and kick away 114 to T1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T1[10] and kick away 140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140 at T2[0] and kick away 49 to T1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49 at T1[10] and kick away 114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T2[2] and kick away 23 to 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527688C-7645-4FED-8E11-5FB934280A92}"/>
              </a:ext>
            </a:extLst>
          </p:cNvPr>
          <p:cNvSpPr/>
          <p:nvPr/>
        </p:nvSpPr>
        <p:spPr>
          <a:xfrm>
            <a:off x="6781800" y="572253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140</a:t>
            </a:r>
          </a:p>
        </p:txBody>
      </p:sp>
      <p:pic>
        <p:nvPicPr>
          <p:cNvPr id="5" name="Picture 4" descr="A gray and white cat with its mouth open&#10;&#10;Description generated with very high confidence">
            <a:extLst>
              <a:ext uri="{FF2B5EF4-FFF2-40B4-BE49-F238E27FC236}">
                <a16:creationId xmlns="" xmlns:a16="http://schemas.microsoft.com/office/drawing/2014/main" id="{2E1570DE-4189-42AC-A68E-946A4D567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92" y="2053312"/>
            <a:ext cx="3663950" cy="24387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BEF6C01-F59D-46FE-BAD3-1F9857B603F4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519B7B0-47AF-4CF5-9A19-CD2324DEC430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295420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06667 -0.15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1067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10463 L -0.425 0.1393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37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083 L 0.00555 -0.058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-0.05833 L 0.43055 -0.1442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7 -0.15023 L -0.07292 -0.2555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98 -0.25347 L -0.60365 -0.0094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2709 L 0.00694 -0.0587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-0.05879 L 0.53628 -0.1416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58" y="-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5 -0.14352 L 0.42431 -0.2488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5 -0.25093 L -3.33333E-6 4.81481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37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5 0.13935 L -0.425 0.0858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8" grpId="2"/>
      <p:bldP spid="16" grpId="0"/>
      <p:bldP spid="16" grpId="1"/>
      <p:bldP spid="16" grpId="2"/>
      <p:bldP spid="16" grpId="3"/>
      <p:bldP spid="18" grpId="0"/>
      <p:bldP spid="18" grpId="1"/>
      <p:bldP spid="17" grpId="0"/>
      <p:bldP spid="17" grpId="1"/>
      <p:bldP spid="17" grpId="2"/>
      <p:bldP spid="17" grpId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13648" cy="3352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Observation: A </a:t>
            </a: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key</a:t>
            </a:r>
            <a:r>
              <a:rPr lang="en-AU" sz="16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600" dirty="0">
                <a:latin typeface="CMSS10"/>
                <a:sym typeface="Wingdings" panose="05000000000000000000" pitchFamily="2" charset="2"/>
              </a:rPr>
              <a:t>is either at index= hash1(key) in T1 or at index = hash2(key) in T2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Searching: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Look at T1[ hash1(key)] and T2[hash2(key)]</a:t>
            </a:r>
          </a:p>
          <a:p>
            <a:pPr marL="0" indent="0">
              <a:buNone/>
            </a:pPr>
            <a:r>
              <a:rPr lang="en-AU" sz="1600" dirty="0">
                <a:latin typeface="CMSS10"/>
                <a:sym typeface="Wingdings" panose="05000000000000000000" pitchFamily="2" charset="2"/>
              </a:rPr>
              <a:t>E.g.,</a:t>
            </a:r>
          </a:p>
          <a:p>
            <a:pPr marL="0" indent="0">
              <a:buNone/>
            </a:pPr>
            <a:r>
              <a:rPr lang="en-AU" sz="1600" dirty="0">
                <a:latin typeface="CMSS10"/>
                <a:sym typeface="Wingdings" panose="05000000000000000000" pitchFamily="2" charset="2"/>
              </a:rPr>
              <a:t>Search 36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36%13 10	Look at T1[10]. Not there, so look in T2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36%7  1 	Look at T2[1]. Found!!!</a:t>
            </a:r>
          </a:p>
          <a:p>
            <a:pPr marL="0" indent="0">
              <a:buNone/>
            </a:pPr>
            <a:r>
              <a:rPr lang="en-AU" sz="1600" dirty="0">
                <a:latin typeface="CMSS10"/>
                <a:sym typeface="Wingdings" panose="05000000000000000000" pitchFamily="2" charset="2"/>
              </a:rPr>
              <a:t>Search 10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10%13 10	Look at T1[10]. Not there, so look in T2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10%7  3	Look at T2[3]. Not found!!!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What is worst-case time complexity for searching?</a:t>
            </a:r>
          </a:p>
          <a:p>
            <a:r>
              <a:rPr lang="en-AU" sz="1600" b="1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O(1)</a:t>
            </a:r>
          </a:p>
          <a:p>
            <a:endParaRPr lang="en-AU" sz="1600" dirty="0"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600" b="1" dirty="0"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1759968" y="566278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2261686" y="565349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1278699" y="565605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=""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D311609-9FD2-4CCF-AEE7-5B23650CDCFC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B0E0E9F-C58D-40F0-A0DF-955D3B81DEF9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192272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13648" cy="3352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Observation: A </a:t>
            </a: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key</a:t>
            </a:r>
            <a:r>
              <a:rPr lang="en-AU" sz="16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600" dirty="0">
                <a:latin typeface="CMSS10"/>
                <a:sym typeface="Wingdings" panose="05000000000000000000" pitchFamily="2" charset="2"/>
              </a:rPr>
              <a:t>is either at index= hash1(key) in T1 or at index = hash2(key) in T2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Deletion: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Search key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Delete it if found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What is worst-case time complexity for deletion?</a:t>
            </a:r>
          </a:p>
          <a:p>
            <a:r>
              <a:rPr lang="en-AU" sz="1600" b="1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O(1)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What about insertion? </a:t>
            </a:r>
            <a:r>
              <a:rPr lang="en-AU" sz="1600" b="1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(NON-EXAMINABLE)</a:t>
            </a:r>
          </a:p>
          <a:p>
            <a:r>
              <a:rPr lang="en-AU" sz="1600" b="1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In the worst-case, it could be arbitrarily bad</a:t>
            </a:r>
          </a:p>
          <a:p>
            <a:r>
              <a:rPr lang="en-AU" sz="1600" b="1" dirty="0">
                <a:solidFill>
                  <a:schemeClr val="tx2"/>
                </a:solidFill>
                <a:latin typeface="CMSS10"/>
              </a:rPr>
              <a:t>It has been shown </a:t>
            </a:r>
            <a:r>
              <a:rPr lang="en-AU" sz="1600" b="1">
                <a:solidFill>
                  <a:schemeClr val="tx2"/>
                </a:solidFill>
                <a:latin typeface="CMSS10"/>
              </a:rPr>
              <a:t>that the </a:t>
            </a:r>
            <a:r>
              <a:rPr lang="en-AU" sz="1600" b="1" dirty="0">
                <a:solidFill>
                  <a:schemeClr val="tx2"/>
                </a:solidFill>
                <a:latin typeface="CMSS10"/>
              </a:rPr>
              <a:t>expected cost to insert N items is O(N)</a:t>
            </a:r>
          </a:p>
          <a:p>
            <a:endParaRPr lang="en-AU" sz="1600" dirty="0"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600" b="1" dirty="0"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1759968" y="566278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2261686" y="565349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1278699" y="565605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=""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D311609-9FD2-4CCF-AEE7-5B23650CDCFC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B0E0E9F-C58D-40F0-A0DF-955D3B81DEF9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372103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 of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3352800"/>
          </a:xfrm>
        </p:spPr>
        <p:txBody>
          <a:bodyPr>
            <a:normAutofit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It is hard to design good hash functions.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 examples shown in the lecture show very simple hash functions.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 practice hash tables give quite good performance (e.g., O(1))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Hash tables are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disordered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data structures. Therefore certain operations become expensive.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Find maximum and minimum of a set of elements (keys).</a:t>
            </a:r>
            <a:endParaRPr lang="en-AU" sz="15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person smiling for the camera&#10;&#10;Description generated with very high confidence">
            <a:extLst>
              <a:ext uri="{FF2B5EF4-FFF2-40B4-BE49-F238E27FC236}">
                <a16:creationId xmlns="" xmlns:a16="http://schemas.microsoft.com/office/drawing/2014/main" id="{E0EF7968-0F59-480B-A8C0-D6759CB4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12" y="3429000"/>
            <a:ext cx="3937000" cy="2552700"/>
          </a:xfrm>
          <a:prstGeom prst="rect">
            <a:avLst/>
          </a:prstGeom>
        </p:spPr>
      </p:pic>
      <p:pic>
        <p:nvPicPr>
          <p:cNvPr id="6" name="Picture 5" descr="A person wearing a suit and tie&#10;&#10;Description generated with very high confidence">
            <a:extLst>
              <a:ext uri="{FF2B5EF4-FFF2-40B4-BE49-F238E27FC236}">
                <a16:creationId xmlns="" xmlns:a16="http://schemas.microsoft.com/office/drawing/2014/main" id="{604C7CB6-835C-4B88-B74C-DB982076A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819400"/>
            <a:ext cx="2740949" cy="3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Unit Notes – chapters 7 and 8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Hashing: </a:t>
            </a:r>
            <a:r>
              <a:rPr lang="en-AU" sz="2800" dirty="0">
                <a:solidFill>
                  <a:srgbClr val="0000FF"/>
                </a:solidFill>
                <a:latin typeface="txtt"/>
                <a:hlinkClick r:id="rId2"/>
              </a:rPr>
              <a:t>http://www.csse.monash.edu.au/~lloyd/tildeAlgDS/Table/</a:t>
            </a:r>
            <a:endParaRPr lang="en-AU" sz="2800" dirty="0">
              <a:solidFill>
                <a:srgbClr val="0000FF"/>
              </a:solidFill>
              <a:latin typeface="txtt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Search Trees part of </a:t>
            </a:r>
            <a:r>
              <a:rPr lang="en-AU" sz="2800" dirty="0">
                <a:solidFill>
                  <a:srgbClr val="0000FF"/>
                </a:solidFill>
                <a:latin typeface="txtt"/>
                <a:hlinkClick r:id="rId3"/>
              </a:rPr>
              <a:t>http://www.csse.monash.edu.au/~lloyd/tildeAlgDS/Tree/</a:t>
            </a:r>
            <a:endParaRPr lang="en-AU" sz="2800" dirty="0">
              <a:solidFill>
                <a:srgbClr val="0000FF"/>
              </a:solidFill>
              <a:latin typeface="txtt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Weiss “Data Structures and Algorithm Analysis in Java" (Chapter 5 and Chapter 4: Sections 4.1-4.4)</a:t>
            </a:r>
          </a:p>
          <a:p>
            <a:r>
              <a:rPr lang="en-AU" sz="800" dirty="0">
                <a:solidFill>
                  <a:srgbClr val="FFFFFF"/>
                </a:solidFill>
                <a:latin typeface="CMSS8"/>
              </a:rPr>
              <a:t>(FIT2004 S1/2016,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7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Binary Search Tree (BST)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133600"/>
          </a:xfrm>
        </p:spPr>
        <p:txBody>
          <a:bodyPr>
            <a:normAutofit fontScale="55000" lnSpcReduction="20000"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empty tree is a BST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If the tree is not empty</a:t>
            </a:r>
            <a:endParaRPr lang="en-AU" sz="2900" dirty="0">
              <a:solidFill>
                <a:srgbClr val="000000"/>
              </a:solidFill>
              <a:latin typeface="CMSS1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elements in the left subtree are LESS THAN the element in the root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elements in the right subtree are GREATER THAN the element in the root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left subtree is a BST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right subtree is a BST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Note! Don't forget last two conditions!</a:t>
            </a:r>
            <a:endParaRPr lang="en-AU" sz="2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61485" y="29970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2909268" y="34292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4793659" y="34292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661618" y="37319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1777162" y="41641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044905" y="41482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524000" y="4599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153720" y="50312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35204" y="50200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30705" y="45713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355316" y="50034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162879" y="50034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367247" y="37319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5869916" y="41641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6799421" y="41482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522877" y="53610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02154" y="54102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84477" y="54102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2354" y="54372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16754" y="45720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266077" y="45720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18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Searching a key in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BST implemented here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as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 tree data structure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fork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e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R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function search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AU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false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not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present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!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search x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Left subtree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search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search x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Right subtree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search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true</a:t>
            </a: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Search 21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800600" y="281940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16173" y="355432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12466" y="4368986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62339" y="5259648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901052" y="3402590"/>
            <a:ext cx="489290" cy="151733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641186" y="4934283"/>
            <a:ext cx="244645" cy="325365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60132" y="4195098"/>
            <a:ext cx="340920" cy="195577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2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Insert a key x in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9352" y="990600"/>
            <a:ext cx="8689848" cy="2438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BST implemented here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as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 tree data structure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fork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e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R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function insert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Insert here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as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leaf node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fork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Traverse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insert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...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insert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along the Left subtree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Traverse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insert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...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insert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along the Right subtree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==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it depends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e.g., store as a link list/sorted array  at e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Insert 27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211669" y="3470034"/>
            <a:ext cx="881335" cy="18571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98516" y="4194411"/>
            <a:ext cx="395569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94085" y="5080406"/>
            <a:ext cx="457794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6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no children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1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the key node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set subtree to nil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27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211669" y="3470034"/>
            <a:ext cx="881335" cy="18571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98516" y="4194411"/>
            <a:ext cx="395569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94085" y="5080406"/>
            <a:ext cx="457794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73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one child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2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the key node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replace the key node with its child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28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339031" y="4724400"/>
            <a:ext cx="1768952" cy="1295400"/>
            <a:chOff x="5339031" y="4724400"/>
            <a:chExt cx="1768952" cy="1295400"/>
          </a:xfrm>
        </p:grpSpPr>
        <p:cxnSp>
          <p:nvCxnSpPr>
            <p:cNvPr id="64" name="Straight Connector 63"/>
            <p:cNvCxnSpPr>
              <a:stCxn id="62" idx="1"/>
            </p:cNvCxnSpPr>
            <p:nvPr/>
          </p:nvCxnSpPr>
          <p:spPr>
            <a:xfrm flipH="1" flipV="1">
              <a:off x="6098516" y="5010150"/>
              <a:ext cx="577293" cy="577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47" idx="0"/>
            </p:cNvCxnSpPr>
            <p:nvPr/>
          </p:nvCxnSpPr>
          <p:spPr>
            <a:xfrm flipH="1">
              <a:off x="5586681" y="4976867"/>
              <a:ext cx="506323" cy="583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5845354" y="4724400"/>
              <a:ext cx="506323" cy="506323"/>
              <a:chOff x="3733800" y="2008277"/>
              <a:chExt cx="506323" cy="50632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26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339031" y="5486400"/>
              <a:ext cx="506323" cy="506323"/>
              <a:chOff x="3733800" y="2008277"/>
              <a:chExt cx="506323" cy="50632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25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601660" y="5513477"/>
              <a:ext cx="506323" cy="506323"/>
              <a:chOff x="3733800" y="2008277"/>
              <a:chExt cx="506323" cy="506323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219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1656E-6 L 0.08333 -0.1332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666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two children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3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    Find </a:t>
            </a:r>
            <a:r>
              <a:rPr lang="en-AU" sz="2000" b="1" dirty="0">
                <a:solidFill>
                  <a:srgbClr val="00B0F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the largest node N in left subtree </a:t>
            </a: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(or the smallest node N in right subtree)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Replace key node value with the value of N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24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cxnSp>
        <p:nvCxnSpPr>
          <p:cNvPr id="49" name="Straight Arrow Connector 48"/>
          <p:cNvCxnSpPr>
            <a:endCxn id="31" idx="0"/>
          </p:cNvCxnSpPr>
          <p:nvPr/>
        </p:nvCxnSpPr>
        <p:spPr>
          <a:xfrm>
            <a:off x="5004639" y="5004638"/>
            <a:ext cx="0" cy="5088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sp>
        <p:nvSpPr>
          <p:cNvPr id="50" name="Multiply 49"/>
          <p:cNvSpPr/>
          <p:nvPr/>
        </p:nvSpPr>
        <p:spPr>
          <a:xfrm>
            <a:off x="4800600" y="5557016"/>
            <a:ext cx="411133" cy="4593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037208" y="2168856"/>
            <a:ext cx="383959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416 L -0.01753 -0.344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-170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 animBg="1"/>
      <p:bldP spid="5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two children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3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    Find the largest node N in left subtree (or </a:t>
            </a:r>
            <a:r>
              <a:rPr lang="en-AU" sz="2000" b="1" dirty="0">
                <a:solidFill>
                  <a:srgbClr val="00B0F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the smallest node N in right subtree</a:t>
            </a: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Replace key node value with the value of N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509883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648200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24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6093004" y="4187123"/>
            <a:ext cx="0" cy="5088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845792" y="4724181"/>
            <a:ext cx="506323" cy="506323"/>
            <a:chOff x="3733800" y="2008277"/>
            <a:chExt cx="506323" cy="506323"/>
          </a:xfrm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50" name="Multiply 49"/>
          <p:cNvSpPr/>
          <p:nvPr/>
        </p:nvSpPr>
        <p:spPr>
          <a:xfrm>
            <a:off x="5897533" y="4737238"/>
            <a:ext cx="411133" cy="4593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000"/>
              </a:solidFill>
            </a:endParaRP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5022259" y="2167718"/>
            <a:ext cx="366454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3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1041 L -0.13733 -0.230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12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942E-6 L -0.08472 -0.1320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-661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Worst-case of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799"/>
            <a:ext cx="8308848" cy="3684677"/>
          </a:xfrm>
        </p:spPr>
        <p:txBody>
          <a:bodyPr>
            <a:normAutofit lnSpcReduction="10000"/>
          </a:bodyPr>
          <a:lstStyle/>
          <a:p>
            <a:r>
              <a:rPr lang="en-AU" sz="2000" dirty="0">
                <a:highlight>
                  <a:srgbClr val="FFFFFF"/>
                </a:highlight>
              </a:rPr>
              <a:t>A BST is not a balanced tree and, in worst case, may degenerate to a linked list</a:t>
            </a:r>
          </a:p>
          <a:p>
            <a:pPr lvl="1"/>
            <a:r>
              <a:rPr lang="en-AU" sz="17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E.g., when elements are inserted in sorted order (ascending or descending) – insert 24, 20, 15, 14.</a:t>
            </a:r>
          </a:p>
          <a:p>
            <a:r>
              <a:rPr lang="en-AU" sz="2000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Worst-case time complexity</a:t>
            </a:r>
          </a:p>
          <a:p>
            <a:pPr lvl="1"/>
            <a:r>
              <a:rPr lang="en-AU" sz="19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Insert</a:t>
            </a:r>
          </a:p>
          <a:p>
            <a:pPr lvl="1"/>
            <a:r>
              <a:rPr lang="en-AU" sz="19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Delete</a:t>
            </a:r>
          </a:p>
          <a:p>
            <a:pPr lvl="1"/>
            <a:r>
              <a:rPr lang="en-AU" sz="19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Search</a:t>
            </a:r>
          </a:p>
          <a:p>
            <a:endParaRPr lang="en-AU" sz="2000" dirty="0">
              <a:highlight>
                <a:srgbClr val="FFFFFF"/>
              </a:highlight>
              <a:latin typeface="CMSS10"/>
              <a:sym typeface="Wingdings" panose="05000000000000000000" pitchFamily="2" charset="2"/>
            </a:endParaRPr>
          </a:p>
          <a:p>
            <a:r>
              <a:rPr lang="en-AU" sz="2000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Can we improve the performance by keeping the tree balanced?</a:t>
            </a:r>
          </a:p>
          <a:p>
            <a:pPr marL="0" indent="0">
              <a:buNone/>
            </a:pPr>
            <a:r>
              <a:rPr lang="en-AU" sz="2000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Yes – AVL Tree does that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32877" y="3581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7501024" y="4013574"/>
            <a:ext cx="906002" cy="59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275069" y="43452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</p:cNvCxnSpPr>
          <p:nvPr/>
        </p:nvCxnSpPr>
        <p:spPr>
          <a:xfrm flipH="1">
            <a:off x="6828892" y="4777422"/>
            <a:ext cx="520326" cy="48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360669" y="5183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5990389" y="5615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751069" y="6021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53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Balancing 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Complexity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dog lying on a sandy beach&#10;&#10;Description generated with very high confidence">
            <a:extLst>
              <a:ext uri="{FF2B5EF4-FFF2-40B4-BE49-F238E27FC236}">
                <a16:creationId xmlns="" xmlns:a16="http://schemas.microsoft.com/office/drawing/2014/main" id="{3EC1FC62-5B2C-4D43-BA44-F0BC3DE7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52" y="2014937"/>
            <a:ext cx="4067175" cy="2980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F160C03E-7E76-4A6A-9627-8BE29F66EB33}"/>
              </a:ext>
            </a:extLst>
          </p:cNvPr>
          <p:cNvCxnSpPr/>
          <p:nvPr/>
        </p:nvCxnSpPr>
        <p:spPr>
          <a:xfrm flipV="1">
            <a:off x="3581400" y="3810000"/>
            <a:ext cx="1905000" cy="1371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80DE7BF-9077-4585-A346-C8077E07AE14}"/>
              </a:ext>
            </a:extLst>
          </p:cNvPr>
          <p:cNvSpPr txBox="1"/>
          <p:nvPr/>
        </p:nvSpPr>
        <p:spPr>
          <a:xfrm>
            <a:off x="3124200" y="51710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AVL Tree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77FCEB67-701C-4C76-8697-702AE2019CC9}"/>
              </a:ext>
            </a:extLst>
          </p:cNvPr>
          <p:cNvCxnSpPr>
            <a:cxnSpLocks/>
          </p:cNvCxnSpPr>
          <p:nvPr/>
        </p:nvCxnSpPr>
        <p:spPr>
          <a:xfrm>
            <a:off x="6867715" y="1656127"/>
            <a:ext cx="253828" cy="129245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631C0BA-BF1B-4A1D-BD49-193561160854}"/>
              </a:ext>
            </a:extLst>
          </p:cNvPr>
          <p:cNvSpPr txBox="1"/>
          <p:nvPr/>
        </p:nvSpPr>
        <p:spPr>
          <a:xfrm>
            <a:off x="6307305" y="1353466"/>
            <a:ext cx="215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417314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AVL Trees: Introduction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>
                <a:solidFill>
                  <a:srgbClr val="008000"/>
                </a:solidFill>
                <a:latin typeface="CMSSBX10"/>
              </a:rPr>
              <a:t>Adelson-</a:t>
            </a:r>
            <a:r>
              <a:rPr lang="en-AU" sz="2000" dirty="0" err="1">
                <a:solidFill>
                  <a:srgbClr val="008000"/>
                </a:solidFill>
                <a:latin typeface="CMSSBX10"/>
              </a:rPr>
              <a:t>Velskii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 Landis (AVL) tree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height-balanced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BST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heights of left and right subtrees of </a:t>
            </a:r>
            <a:r>
              <a:rPr lang="en-AU" sz="2000" b="1" u="sng" dirty="0">
                <a:solidFill>
                  <a:srgbClr val="C00000"/>
                </a:solidFill>
                <a:latin typeface="CMSSBX10"/>
              </a:rPr>
              <a:t>every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 node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differ by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at most one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If at any time they differ by more than one, </a:t>
            </a:r>
            <a:r>
              <a:rPr lang="en-AU" sz="1500" dirty="0">
                <a:solidFill>
                  <a:srgbClr val="008000"/>
                </a:solidFill>
                <a:latin typeface="CMSSBX10"/>
              </a:rPr>
              <a:t>rebalancing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is done to restore this property.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the following tree balanced according to the above definition?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still balanced after deleting 25?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still balanced after deleting 17?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still balanced after deleting 22?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44902" y="33018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3192685" y="37340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077076" y="37340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945035" y="40367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060579" y="44689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3328322" y="44530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07417" y="4903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1437137" y="53360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18621" y="53248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014122" y="48761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7894" y="5715000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75771" y="57420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0" name="Straight Connector 59"/>
          <p:cNvCxnSpPr>
            <a:stCxn id="65" idx="1"/>
          </p:cNvCxnSpPr>
          <p:nvPr/>
        </p:nvCxnSpPr>
        <p:spPr>
          <a:xfrm flipH="1" flipV="1">
            <a:off x="6855485" y="4248150"/>
            <a:ext cx="577293" cy="57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68" idx="0"/>
          </p:cNvCxnSpPr>
          <p:nvPr/>
        </p:nvCxnSpPr>
        <p:spPr>
          <a:xfrm flipH="1">
            <a:off x="6343650" y="4214867"/>
            <a:ext cx="506323" cy="5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02323" y="3962400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096000" y="472440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25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358629" y="4751477"/>
            <a:ext cx="506323" cy="506323"/>
            <a:chOff x="3733800" y="2008277"/>
            <a:chExt cx="506323" cy="506323"/>
          </a:xfrm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6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03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Defining AVL Tree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txtt"/>
              </a:rPr>
              <a:t>T is an AVL Tree if T is a binary search tree, and . . 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txtt"/>
              </a:rPr>
              <a:t>Every node of T has a </a:t>
            </a:r>
            <a:r>
              <a:rPr lang="en-AU" sz="1600" dirty="0" err="1">
                <a:solidFill>
                  <a:srgbClr val="000000"/>
                </a:solidFill>
                <a:latin typeface="txtt"/>
              </a:rPr>
              <a:t>balance_factor</a:t>
            </a:r>
            <a:r>
              <a:rPr lang="en-AU" sz="1600" dirty="0">
                <a:solidFill>
                  <a:srgbClr val="000000"/>
                </a:solidFill>
                <a:latin typeface="txtt"/>
              </a:rPr>
              <a:t> 1,0, or -1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44902" y="33018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3192685" y="37340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077076" y="37340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945035" y="40367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060579" y="44689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3328322" y="44530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07417" y="4903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1437137" y="53360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014122" y="48761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75771" y="57420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070546" y="4221073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02323" y="3962400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54365" y="5816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8837" y="4966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34205" y="40837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66238" y="4944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39267" y="47984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39000" y="39893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7800" y="33018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7076" y="231088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Balance factor = height(L) – height(R)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70706" y="2579132"/>
            <a:ext cx="1256919" cy="796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4200" y="2667000"/>
            <a:ext cx="304800" cy="1322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3" idx="0"/>
          </p:cNvCxnSpPr>
          <p:nvPr/>
        </p:nvCxnSpPr>
        <p:spPr>
          <a:xfrm flipH="1">
            <a:off x="4722691" y="2743200"/>
            <a:ext cx="2104934" cy="2201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6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Balancing 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Complexity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1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Balancing AVL Tree after insertion/deletion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rmAutofit fontScale="85000" lnSpcReduction="20000"/>
          </a:bodyPr>
          <a:lstStyle/>
          <a:p>
            <a:r>
              <a:rPr lang="en-AU" sz="2000" dirty="0">
                <a:solidFill>
                  <a:srgbClr val="000000"/>
                </a:solidFill>
                <a:latin typeface="txtt"/>
              </a:rPr>
              <a:t>The tree becomes unbalanced after deleting 22.</a:t>
            </a:r>
          </a:p>
          <a:p>
            <a:r>
              <a:rPr lang="en-AU" sz="2000" dirty="0">
                <a:solidFill>
                  <a:srgbClr val="000000"/>
                </a:solidFill>
                <a:latin typeface="txtt"/>
              </a:rPr>
              <a:t>The tree may also become unbalanced after insertion.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How to balance it after deletion/insertion?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txtt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We have four possible scenarios: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Left-left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Left-right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Right-right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Right-left</a:t>
            </a:r>
            <a:endParaRPr lang="en-AU" sz="2000" dirty="0">
              <a:solidFill>
                <a:schemeClr val="tx2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44902" y="33018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3192685" y="37340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077076" y="37340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945035" y="40367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060579" y="44689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07417" y="4903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1437137" y="53360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175771" y="57420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070546" y="4221073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02323" y="3962400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54365" y="5816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8837" y="4966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58894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39267" y="47984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39000" y="39893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7800" y="33018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199" y="2209800"/>
            <a:ext cx="186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Balance factors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70706" y="2579132"/>
            <a:ext cx="1256919" cy="796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4200" y="2667000"/>
            <a:ext cx="304800" cy="1322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D153563-D9BA-4FA5-8576-762E37E10103}"/>
              </a:ext>
            </a:extLst>
          </p:cNvPr>
          <p:cNvCxnSpPr>
            <a:endCxn id="50" idx="0"/>
          </p:cNvCxnSpPr>
          <p:nvPr/>
        </p:nvCxnSpPr>
        <p:spPr>
          <a:xfrm>
            <a:off x="3328322" y="44530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F7DAE0CB-4D3D-4838-8777-A2E6B4215A56}"/>
              </a:ext>
            </a:extLst>
          </p:cNvPr>
          <p:cNvGrpSpPr/>
          <p:nvPr/>
        </p:nvGrpSpPr>
        <p:grpSpPr>
          <a:xfrm>
            <a:off x="4014122" y="48761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3DE5A47A-442F-4661-9C4E-D0712C6D31F6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3F315EA5-D9FF-4ABD-96E1-7B10EBADD49D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975A9AC-67E5-4E9B-B3AD-2667D97D72FF}"/>
              </a:ext>
            </a:extLst>
          </p:cNvPr>
          <p:cNvSpPr txBox="1"/>
          <p:nvPr/>
        </p:nvSpPr>
        <p:spPr>
          <a:xfrm>
            <a:off x="2658894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3EC2E67-F166-4017-94D2-B34E8C81DD42}"/>
              </a:ext>
            </a:extLst>
          </p:cNvPr>
          <p:cNvSpPr txBox="1"/>
          <p:nvPr/>
        </p:nvSpPr>
        <p:spPr>
          <a:xfrm>
            <a:off x="364949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359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Left-Left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left-left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+2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left child </a:t>
            </a:r>
            <a:r>
              <a:rPr lang="en-AU" dirty="0"/>
              <a:t>has a balance factor </a:t>
            </a:r>
            <a:r>
              <a:rPr lang="en-AU" dirty="0">
                <a:solidFill>
                  <a:srgbClr val="FF0000"/>
                </a:solidFill>
              </a:rPr>
              <a:t>0 or more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E1746DF-7019-46FD-A0C5-7DC25E8C05DB}"/>
              </a:ext>
            </a:extLst>
          </p:cNvPr>
          <p:cNvGrpSpPr/>
          <p:nvPr/>
        </p:nvGrpSpPr>
        <p:grpSpPr>
          <a:xfrm>
            <a:off x="4802651" y="3124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51A327D0-C287-4A64-B357-5B0432C33FB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B1F464A-BBF2-4178-91E3-7E5275A8A5B1}"/>
                </a:ext>
              </a:extLst>
            </p:cNvPr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9205E7E-71F4-447E-A7BB-EB76DC36370B}"/>
              </a:ext>
            </a:extLst>
          </p:cNvPr>
          <p:cNvCxnSpPr>
            <a:stCxn id="6" idx="3"/>
          </p:cNvCxnSpPr>
          <p:nvPr/>
        </p:nvCxnSpPr>
        <p:spPr>
          <a:xfrm flipH="1">
            <a:off x="3350434" y="35563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B07267C-0D68-4169-A1E9-71049CED3189}"/>
              </a:ext>
            </a:extLst>
          </p:cNvPr>
          <p:cNvCxnSpPr>
            <a:stCxn id="6" idx="5"/>
          </p:cNvCxnSpPr>
          <p:nvPr/>
        </p:nvCxnSpPr>
        <p:spPr>
          <a:xfrm>
            <a:off x="5234825" y="35563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01BF5693-E944-48B2-981F-26FB1EEF57F6}"/>
              </a:ext>
            </a:extLst>
          </p:cNvPr>
          <p:cNvGrpSpPr/>
          <p:nvPr/>
        </p:nvGrpSpPr>
        <p:grpSpPr>
          <a:xfrm>
            <a:off x="3102784" y="3859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B2DEBB2D-9C83-4F4C-85BC-62EDE7C1C23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281C8B9-301F-4E80-8376-3D0938B97482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2274B0D8-FE15-45F1-8642-6094B47B68FF}"/>
              </a:ext>
            </a:extLst>
          </p:cNvPr>
          <p:cNvCxnSpPr>
            <a:stCxn id="11" idx="3"/>
            <a:endCxn id="15" idx="0"/>
          </p:cNvCxnSpPr>
          <p:nvPr/>
        </p:nvCxnSpPr>
        <p:spPr>
          <a:xfrm flipH="1">
            <a:off x="2218328" y="42912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3E53C71-E20D-42A3-A491-44B301F9E947}"/>
              </a:ext>
            </a:extLst>
          </p:cNvPr>
          <p:cNvGrpSpPr/>
          <p:nvPr/>
        </p:nvGrpSpPr>
        <p:grpSpPr>
          <a:xfrm>
            <a:off x="1965166" y="47262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99804DAD-D611-420F-A68D-D94E5C09058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8BEFD8E-8C5C-4770-A36D-C9C04C5062AC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00E36C00-3904-45A2-8FD6-CB14C91318E1}"/>
              </a:ext>
            </a:extLst>
          </p:cNvPr>
          <p:cNvCxnSpPr>
            <a:stCxn id="15" idx="3"/>
          </p:cNvCxnSpPr>
          <p:nvPr/>
        </p:nvCxnSpPr>
        <p:spPr>
          <a:xfrm flipH="1">
            <a:off x="1594886" y="51584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E09A2269-6B8C-4D06-B1EF-F8F77E18EA92}"/>
              </a:ext>
            </a:extLst>
          </p:cNvPr>
          <p:cNvGrpSpPr/>
          <p:nvPr/>
        </p:nvGrpSpPr>
        <p:grpSpPr>
          <a:xfrm>
            <a:off x="1333520" y="55644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7ED4C943-380B-44A1-A783-4E7A0978A51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90CD430-8AE1-4B71-8F36-52D6EC37CFB5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B961936A-7DC3-4AEA-9776-1E179F782BE8}"/>
              </a:ext>
            </a:extLst>
          </p:cNvPr>
          <p:cNvGrpSpPr/>
          <p:nvPr/>
        </p:nvGrpSpPr>
        <p:grpSpPr>
          <a:xfrm>
            <a:off x="6760072" y="3784771"/>
            <a:ext cx="506323" cy="506323"/>
            <a:chOff x="3733800" y="2008277"/>
            <a:chExt cx="506323" cy="506323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8E79DC00-8A59-40EB-9F7A-AE5CE4BA3AF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B0BF8682-71E3-4048-A329-67F18AECAF04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2A84F35-E285-4FE9-8124-D60032D54CCD}"/>
              </a:ext>
            </a:extLst>
          </p:cNvPr>
          <p:cNvSpPr txBox="1"/>
          <p:nvPr/>
        </p:nvSpPr>
        <p:spPr>
          <a:xfrm>
            <a:off x="1012114" y="5638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C8EE786-0655-4A3C-82F2-9712452D152C}"/>
              </a:ext>
            </a:extLst>
          </p:cNvPr>
          <p:cNvSpPr txBox="1"/>
          <p:nvPr/>
        </p:nvSpPr>
        <p:spPr>
          <a:xfrm>
            <a:off x="1546586" y="4789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296A671-61AE-4C92-84EC-CD1105E46812}"/>
              </a:ext>
            </a:extLst>
          </p:cNvPr>
          <p:cNvSpPr txBox="1"/>
          <p:nvPr/>
        </p:nvSpPr>
        <p:spPr>
          <a:xfrm>
            <a:off x="7396749" y="3811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1CFBE2F-2162-4501-8741-9FAE696FB99C}"/>
              </a:ext>
            </a:extLst>
          </p:cNvPr>
          <p:cNvSpPr txBox="1"/>
          <p:nvPr/>
        </p:nvSpPr>
        <p:spPr>
          <a:xfrm>
            <a:off x="5415549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DE7DA5DA-9CE1-4ADE-85FF-92471484DA8F}"/>
              </a:ext>
            </a:extLst>
          </p:cNvPr>
          <p:cNvCxnSpPr>
            <a:cxnSpLocks/>
          </p:cNvCxnSpPr>
          <p:nvPr/>
        </p:nvCxnSpPr>
        <p:spPr>
          <a:xfrm flipH="1" flipV="1">
            <a:off x="3534959" y="4304427"/>
            <a:ext cx="578658" cy="680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F5CD9CBA-50F5-4964-B196-9F63FEC6A096}"/>
              </a:ext>
            </a:extLst>
          </p:cNvPr>
          <p:cNvGrpSpPr/>
          <p:nvPr/>
        </p:nvGrpSpPr>
        <p:grpSpPr>
          <a:xfrm>
            <a:off x="4004800" y="49164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EBA28681-6E88-489F-8704-56180EE41DE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D1719FA-0041-43C5-8ED2-6AEC050BFBA4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59C1D9-6D2D-4984-96E3-63B09F0B94DF}"/>
              </a:ext>
            </a:extLst>
          </p:cNvPr>
          <p:cNvSpPr txBox="1"/>
          <p:nvPr/>
        </p:nvSpPr>
        <p:spPr>
          <a:xfrm>
            <a:off x="2819400" y="3784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6526E93-43D9-471B-96B6-733EFEC9140E}"/>
              </a:ext>
            </a:extLst>
          </p:cNvPr>
          <p:cNvSpPr txBox="1"/>
          <p:nvPr/>
        </p:nvSpPr>
        <p:spPr>
          <a:xfrm>
            <a:off x="4495800" y="4939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55759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>
            <a:stCxn id="133" idx="3"/>
          </p:cNvCxnSpPr>
          <p:nvPr/>
        </p:nvCxnSpPr>
        <p:spPr>
          <a:xfrm flipH="1">
            <a:off x="7315200" y="4289450"/>
            <a:ext cx="196174" cy="613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Left-left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514600" y="2971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92" name="Straight Connector 91"/>
          <p:cNvCxnSpPr>
            <a:stCxn id="90" idx="3"/>
            <a:endCxn id="95" idx="7"/>
          </p:cNvCxnSpPr>
          <p:nvPr/>
        </p:nvCxnSpPr>
        <p:spPr>
          <a:xfrm flipH="1">
            <a:off x="2184774" y="3403974"/>
            <a:ext cx="403975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946774" y="3403974"/>
            <a:ext cx="573614" cy="1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26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97" name="Straight Connector 96"/>
          <p:cNvCxnSpPr>
            <a:stCxn id="95" idx="3"/>
            <a:endCxn id="100" idx="0"/>
          </p:cNvCxnSpPr>
          <p:nvPr/>
        </p:nvCxnSpPr>
        <p:spPr>
          <a:xfrm flipH="1">
            <a:off x="1298579" y="41388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045417" y="44705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624788" y="4902745"/>
            <a:ext cx="494778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54229" y="37537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 or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1694" y="2895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124200" y="35814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2211513" y="4370318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>
            <a:off x="2142050" y="4123056"/>
            <a:ext cx="465651" cy="2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51364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2860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100" idx="5"/>
            <a:endCxn id="128" idx="0"/>
          </p:cNvCxnSpPr>
          <p:nvPr/>
        </p:nvCxnSpPr>
        <p:spPr>
          <a:xfrm>
            <a:off x="1477591" y="4902745"/>
            <a:ext cx="432237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7437225" y="38572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909174" y="3415139"/>
            <a:ext cx="602200" cy="51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869399" y="4289450"/>
            <a:ext cx="497414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477000" y="3020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142" idx="0"/>
          </p:cNvCxnSpPr>
          <p:nvPr/>
        </p:nvCxnSpPr>
        <p:spPr>
          <a:xfrm flipH="1">
            <a:off x="6022979" y="34530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769817" y="37847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547413" y="4216945"/>
            <a:ext cx="296553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970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675225" y="3857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49" name="Straight Connector 148"/>
          <p:cNvCxnSpPr>
            <a:stCxn id="138" idx="5"/>
            <a:endCxn id="148" idx="0"/>
          </p:cNvCxnSpPr>
          <p:nvPr/>
        </p:nvCxnSpPr>
        <p:spPr>
          <a:xfrm>
            <a:off x="6909174" y="3453097"/>
            <a:ext cx="162239" cy="4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Isosceles Triangle 149"/>
          <p:cNvSpPr/>
          <p:nvPr/>
        </p:nvSpPr>
        <p:spPr>
          <a:xfrm>
            <a:off x="60656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51512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42" idx="5"/>
            <a:endCxn id="150" idx="0"/>
          </p:cNvCxnSpPr>
          <p:nvPr/>
        </p:nvCxnSpPr>
        <p:spPr>
          <a:xfrm>
            <a:off x="6201991" y="4216945"/>
            <a:ext cx="259822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H="1" flipV="1">
            <a:off x="1549805" y="3279595"/>
            <a:ext cx="836955" cy="44005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2142050" y="4289450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3657600" y="167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B are greater than 20 and smaller than 24. Therefore, it can be made a left child of 24 after rotation.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793288" y="2599730"/>
            <a:ext cx="1123287" cy="162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36633E-6 L 0.03507 0.118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592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48" grpId="1" animBg="1"/>
      <p:bldP spid="150" grpId="0" animBg="1"/>
      <p:bldP spid="151" grpId="0" animBg="1"/>
      <p:bldP spid="154" grpId="0" animBg="1"/>
      <p:bldP spid="38" grpId="0" animBg="1"/>
      <p:bldP spid="155" grpId="0" animBg="1"/>
      <p:bldP spid="1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Left-left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cxnSp>
        <p:nvCxnSpPr>
          <p:cNvPr id="159" name="Straight Connector 158"/>
          <p:cNvCxnSpPr>
            <a:stCxn id="133" idx="3"/>
          </p:cNvCxnSpPr>
          <p:nvPr/>
        </p:nvCxnSpPr>
        <p:spPr>
          <a:xfrm flipH="1">
            <a:off x="6632309" y="1911815"/>
            <a:ext cx="169901" cy="38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51794" y="1078359"/>
            <a:ext cx="461364" cy="320266"/>
            <a:chOff x="3707414" y="2008277"/>
            <a:chExt cx="532709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7414" y="2030832"/>
              <a:ext cx="431627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X</a:t>
              </a:r>
            </a:p>
          </p:txBody>
        </p:sp>
      </p:grpSp>
      <p:cxnSp>
        <p:nvCxnSpPr>
          <p:cNvPr id="92" name="Straight Connector 91"/>
          <p:cNvCxnSpPr>
            <a:stCxn id="90" idx="3"/>
            <a:endCxn id="95" idx="7"/>
          </p:cNvCxnSpPr>
          <p:nvPr/>
        </p:nvCxnSpPr>
        <p:spPr>
          <a:xfrm flipH="1">
            <a:off x="2188993" y="1351723"/>
            <a:ext cx="349871" cy="2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848940" y="1351723"/>
            <a:ext cx="496791" cy="11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7252" y="1543221"/>
            <a:ext cx="495959" cy="320266"/>
            <a:chOff x="3667469" y="2008277"/>
            <a:chExt cx="572654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67469" y="2035506"/>
              <a:ext cx="428445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Y</a:t>
              </a:r>
            </a:p>
          </p:txBody>
        </p:sp>
      </p:grpSp>
      <p:cxnSp>
        <p:nvCxnSpPr>
          <p:cNvPr id="97" name="Straight Connector 96"/>
          <p:cNvCxnSpPr>
            <a:stCxn id="95" idx="3"/>
            <a:endCxn id="100" idx="0"/>
          </p:cNvCxnSpPr>
          <p:nvPr/>
        </p:nvCxnSpPr>
        <p:spPr>
          <a:xfrm flipH="1">
            <a:off x="1421485" y="1816585"/>
            <a:ext cx="457433" cy="2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164160" y="2026380"/>
            <a:ext cx="476581" cy="320266"/>
            <a:chOff x="3689844" y="2008277"/>
            <a:chExt cx="550279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689844" y="2035506"/>
              <a:ext cx="422374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Z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837934" y="2299744"/>
            <a:ext cx="428513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295400" y="157295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 or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3647" y="10301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002603" y="1463951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2212151" y="1962967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>
            <a:off x="2151991" y="1806565"/>
            <a:ext cx="403287" cy="15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607743" y="260243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494807" y="260243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100" idx="5"/>
            <a:endCxn id="128" idx="0"/>
          </p:cNvCxnSpPr>
          <p:nvPr/>
        </p:nvCxnSpPr>
        <p:spPr>
          <a:xfrm>
            <a:off x="1576522" y="2299744"/>
            <a:ext cx="374348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6711424" y="1638451"/>
            <a:ext cx="465079" cy="320266"/>
            <a:chOff x="3703124" y="2008277"/>
            <a:chExt cx="536999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03124" y="2051098"/>
              <a:ext cx="481603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 X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280661" y="1358785"/>
            <a:ext cx="521548" cy="32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112285" y="1911815"/>
            <a:ext cx="430796" cy="22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5880269" y="1109431"/>
            <a:ext cx="464611" cy="320266"/>
            <a:chOff x="3703665" y="2008277"/>
            <a:chExt cx="536458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03665" y="2051098"/>
              <a:ext cx="428445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Y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142" idx="0"/>
          </p:cNvCxnSpPr>
          <p:nvPr/>
        </p:nvCxnSpPr>
        <p:spPr>
          <a:xfrm flipH="1">
            <a:off x="5513153" y="1382795"/>
            <a:ext cx="457433" cy="2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255828" y="1592589"/>
            <a:ext cx="476581" cy="320266"/>
            <a:chOff x="3689844" y="2008277"/>
            <a:chExt cx="550279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689844" y="2051098"/>
              <a:ext cx="422374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Z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101279" y="1865953"/>
            <a:ext cx="256836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199954" y="2138736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314828" y="214534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0" name="Isosceles Triangle 149"/>
          <p:cNvSpPr/>
          <p:nvPr/>
        </p:nvSpPr>
        <p:spPr>
          <a:xfrm>
            <a:off x="5550088" y="216864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4758152" y="216864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42" idx="5"/>
            <a:endCxn id="150" idx="0"/>
          </p:cNvCxnSpPr>
          <p:nvPr/>
        </p:nvCxnSpPr>
        <p:spPr>
          <a:xfrm>
            <a:off x="5668190" y="1865953"/>
            <a:ext cx="225024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H="1" flipV="1">
            <a:off x="1639065" y="1273049"/>
            <a:ext cx="724863" cy="27834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8" name="Notched Right Arrow 37"/>
          <p:cNvSpPr/>
          <p:nvPr/>
        </p:nvSpPr>
        <p:spPr>
          <a:xfrm>
            <a:off x="3596555" y="2189999"/>
            <a:ext cx="979022" cy="3214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FFBB4EE6-DDE9-4C5E-8F06-5FD7C0CEF8B4}"/>
              </a:ext>
            </a:extLst>
          </p:cNvPr>
          <p:cNvGrpSpPr/>
          <p:nvPr/>
        </p:nvGrpSpPr>
        <p:grpSpPr>
          <a:xfrm>
            <a:off x="76200" y="3886338"/>
            <a:ext cx="4411014" cy="2102198"/>
            <a:chOff x="76200" y="3276600"/>
            <a:chExt cx="6654261" cy="2946571"/>
          </a:xfrm>
        </p:grpSpPr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A2D8ED15-CF65-475B-8FDB-1B1DE5CDC666}"/>
                </a:ext>
              </a:extLst>
            </p:cNvPr>
            <p:cNvGrpSpPr/>
            <p:nvPr/>
          </p:nvGrpSpPr>
          <p:grpSpPr>
            <a:xfrm>
              <a:off x="3866737" y="32766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55" name="Oval 54">
                <a:extLst>
                  <a:ext uri="{FF2B5EF4-FFF2-40B4-BE49-F238E27FC236}">
                    <a16:creationId xmlns="" xmlns:a16="http://schemas.microsoft.com/office/drawing/2014/main" id="{073601CE-E71F-4851-9636-9DA0D158CB8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089292A9-DAC6-4970-ADE7-8E89AF4F93BC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A2D31A08-FEF0-463D-8F89-A1874FF05823}"/>
                </a:ext>
              </a:extLst>
            </p:cNvPr>
            <p:cNvCxnSpPr>
              <a:stCxn id="55" idx="3"/>
            </p:cNvCxnSpPr>
            <p:nvPr/>
          </p:nvCxnSpPr>
          <p:spPr>
            <a:xfrm flipH="1">
              <a:off x="2414520" y="37087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4604D2AA-72ED-4E3F-AA3B-14842AC851AD}"/>
                </a:ext>
              </a:extLst>
            </p:cNvPr>
            <p:cNvCxnSpPr>
              <a:stCxn id="55" idx="5"/>
            </p:cNvCxnSpPr>
            <p:nvPr/>
          </p:nvCxnSpPr>
          <p:spPr>
            <a:xfrm>
              <a:off x="4298911" y="37087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35B09F62-8118-4396-8EFD-CB753D5EC766}"/>
                </a:ext>
              </a:extLst>
            </p:cNvPr>
            <p:cNvGrpSpPr/>
            <p:nvPr/>
          </p:nvGrpSpPr>
          <p:grpSpPr>
            <a:xfrm>
              <a:off x="2166870" y="40115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="" xmlns:a16="http://schemas.microsoft.com/office/drawing/2014/main" id="{9CC81FA1-609F-4F41-B54C-E9E9C021AB61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53520373-7241-4F93-A088-ED2921A1FE14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F6B811F6-F3FC-4A27-A4AD-5B300242BD71}"/>
                </a:ext>
              </a:extLst>
            </p:cNvPr>
            <p:cNvCxnSpPr>
              <a:stCxn id="60" idx="3"/>
              <a:endCxn id="64" idx="0"/>
            </p:cNvCxnSpPr>
            <p:nvPr/>
          </p:nvCxnSpPr>
          <p:spPr>
            <a:xfrm flipH="1">
              <a:off x="1282414" y="4443697"/>
              <a:ext cx="958605" cy="434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="" xmlns:a16="http://schemas.microsoft.com/office/drawing/2014/main" id="{364EF54B-6B32-46A0-BFB9-86AE25FFECDE}"/>
                </a:ext>
              </a:extLst>
            </p:cNvPr>
            <p:cNvGrpSpPr/>
            <p:nvPr/>
          </p:nvGrpSpPr>
          <p:grpSpPr>
            <a:xfrm>
              <a:off x="1029252" y="487864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="" xmlns:a16="http://schemas.microsoft.com/office/drawing/2014/main" id="{A0431A71-756A-4B92-930E-9BA7C4C65A7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11DE585B-B73E-4433-9C67-2678DA48253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15</a:t>
                </a: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A0ED1846-ECF0-4831-868F-3A2254B3804C}"/>
                </a:ext>
              </a:extLst>
            </p:cNvPr>
            <p:cNvCxnSpPr>
              <a:stCxn id="64" idx="3"/>
            </p:cNvCxnSpPr>
            <p:nvPr/>
          </p:nvCxnSpPr>
          <p:spPr>
            <a:xfrm flipH="1">
              <a:off x="658972" y="5310822"/>
              <a:ext cx="444429" cy="664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="" xmlns:a16="http://schemas.microsoft.com/office/drawing/2014/main" id="{301B90CD-516E-46FD-9DFA-ACC7D888DCB2}"/>
                </a:ext>
              </a:extLst>
            </p:cNvPr>
            <p:cNvGrpSpPr/>
            <p:nvPr/>
          </p:nvGrpSpPr>
          <p:grpSpPr>
            <a:xfrm>
              <a:off x="397606" y="5716848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68" name="Oval 67">
                <a:extLst>
                  <a:ext uri="{FF2B5EF4-FFF2-40B4-BE49-F238E27FC236}">
                    <a16:creationId xmlns="" xmlns:a16="http://schemas.microsoft.com/office/drawing/2014/main" id="{29E77E9E-8CBB-42A6-A012-FC850B45231A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F3A69861-5161-4FCD-899D-B89B9879755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14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85F381A1-B29D-4869-82AD-65B539A49F9D}"/>
                </a:ext>
              </a:extLst>
            </p:cNvPr>
            <p:cNvGrpSpPr/>
            <p:nvPr/>
          </p:nvGrpSpPr>
          <p:grpSpPr>
            <a:xfrm>
              <a:off x="5824158" y="3937171"/>
              <a:ext cx="506323" cy="506323"/>
              <a:chOff x="3733800" y="2008277"/>
              <a:chExt cx="506323" cy="506323"/>
            </a:xfrm>
          </p:grpSpPr>
          <p:sp>
            <p:nvSpPr>
              <p:cNvPr id="71" name="Oval 70">
                <a:extLst>
                  <a:ext uri="{FF2B5EF4-FFF2-40B4-BE49-F238E27FC236}">
                    <a16:creationId xmlns="" xmlns:a16="http://schemas.microsoft.com/office/drawing/2014/main" id="{D88C690A-EE8B-4F76-A5C2-F387D5D2F4D7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A56F421E-FF1F-4351-978E-1A63B5F8F8AE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0A8BEB85-15D8-4ECB-BC7A-AF527070DF51}"/>
                </a:ext>
              </a:extLst>
            </p:cNvPr>
            <p:cNvSpPr txBox="1"/>
            <p:nvPr/>
          </p:nvSpPr>
          <p:spPr>
            <a:xfrm>
              <a:off x="76200" y="57908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37DE301C-8A0B-4887-BDF1-3776F29287D8}"/>
                </a:ext>
              </a:extLst>
            </p:cNvPr>
            <p:cNvSpPr txBox="1"/>
            <p:nvPr/>
          </p:nvSpPr>
          <p:spPr>
            <a:xfrm>
              <a:off x="610672" y="49414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4C920E88-0DBA-4C08-92B5-FD63B7CBE80D}"/>
                </a:ext>
              </a:extLst>
            </p:cNvPr>
            <p:cNvSpPr txBox="1"/>
            <p:nvPr/>
          </p:nvSpPr>
          <p:spPr>
            <a:xfrm>
              <a:off x="6460835" y="39641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57A62B4-056B-4968-82A0-0A26E014EC5F}"/>
                </a:ext>
              </a:extLst>
            </p:cNvPr>
            <p:cNvSpPr txBox="1"/>
            <p:nvPr/>
          </p:nvSpPr>
          <p:spPr>
            <a:xfrm>
              <a:off x="4479635" y="3276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D462D1A3-67E7-4C5D-A528-C12B39CEDD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045" y="4456827"/>
              <a:ext cx="578658" cy="680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="" xmlns:a16="http://schemas.microsoft.com/office/drawing/2014/main" id="{5AF0D370-8A13-453F-A5EC-48D38A10771D}"/>
                </a:ext>
              </a:extLst>
            </p:cNvPr>
            <p:cNvGrpSpPr/>
            <p:nvPr/>
          </p:nvGrpSpPr>
          <p:grpSpPr>
            <a:xfrm>
              <a:off x="3068886" y="50688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79" name="Oval 78">
                <a:extLst>
                  <a:ext uri="{FF2B5EF4-FFF2-40B4-BE49-F238E27FC236}">
                    <a16:creationId xmlns="" xmlns:a16="http://schemas.microsoft.com/office/drawing/2014/main" id="{4AFD1D0E-1F8F-462D-AA36-F9E6BFE728B7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D03ABD0F-E379-4BE1-9D9F-4205C7AD230B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22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8267E37D-6839-495B-8793-92D3E8F6FF7A}"/>
                </a:ext>
              </a:extLst>
            </p:cNvPr>
            <p:cNvSpPr txBox="1"/>
            <p:nvPr/>
          </p:nvSpPr>
          <p:spPr>
            <a:xfrm>
              <a:off x="1883486" y="39373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33A32134-6205-4D34-B8B1-93051BE4D197}"/>
                </a:ext>
              </a:extLst>
            </p:cNvPr>
            <p:cNvSpPr txBox="1"/>
            <p:nvPr/>
          </p:nvSpPr>
          <p:spPr>
            <a:xfrm>
              <a:off x="3559886" y="50920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86" name="Notched Right Arrow 37">
            <a:extLst>
              <a:ext uri="{FF2B5EF4-FFF2-40B4-BE49-F238E27FC236}">
                <a16:creationId xmlns="" xmlns:a16="http://schemas.microsoft.com/office/drawing/2014/main" id="{14300F9A-D79C-4066-AB0C-1BFFB0048F15}"/>
              </a:ext>
            </a:extLst>
          </p:cNvPr>
          <p:cNvSpPr/>
          <p:nvPr/>
        </p:nvSpPr>
        <p:spPr>
          <a:xfrm>
            <a:off x="3832639" y="5050052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Freeform 153">
            <a:extLst>
              <a:ext uri="{FF2B5EF4-FFF2-40B4-BE49-F238E27FC236}">
                <a16:creationId xmlns="" xmlns:a16="http://schemas.microsoft.com/office/drawing/2014/main" id="{3FC3ADB3-C27B-488C-BE4D-AEC864623B1E}"/>
              </a:ext>
            </a:extLst>
          </p:cNvPr>
          <p:cNvSpPr/>
          <p:nvPr/>
        </p:nvSpPr>
        <p:spPr>
          <a:xfrm flipH="1" flipV="1">
            <a:off x="1363158" y="3954003"/>
            <a:ext cx="1175705" cy="406154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1623BAEA-C34A-4966-AA80-F9EE85F88C44}"/>
              </a:ext>
            </a:extLst>
          </p:cNvPr>
          <p:cNvGrpSpPr/>
          <p:nvPr/>
        </p:nvGrpSpPr>
        <p:grpSpPr>
          <a:xfrm>
            <a:off x="7075654" y="3838404"/>
            <a:ext cx="393108" cy="361230"/>
            <a:chOff x="3733800" y="2008277"/>
            <a:chExt cx="593026" cy="506323"/>
          </a:xfrm>
          <a:solidFill>
            <a:schemeClr val="bg2"/>
          </a:solidFill>
        </p:grpSpPr>
        <p:sp>
          <p:nvSpPr>
            <p:cNvPr id="162" name="Oval 161">
              <a:extLst>
                <a:ext uri="{FF2B5EF4-FFF2-40B4-BE49-F238E27FC236}">
                  <a16:creationId xmlns="" xmlns:a16="http://schemas.microsoft.com/office/drawing/2014/main" id="{D9785AB6-2D39-4CAE-9DF1-FC603272507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="" xmlns:a16="http://schemas.microsoft.com/office/drawing/2014/main" id="{D874CE8E-4E46-489A-A2F1-547B9A56542F}"/>
                </a:ext>
              </a:extLst>
            </p:cNvPr>
            <p:cNvSpPr txBox="1"/>
            <p:nvPr/>
          </p:nvSpPr>
          <p:spPr>
            <a:xfrm>
              <a:off x="3791916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2A2AB877-DB6F-40A1-BB60-4DA3EAC5CB1A}"/>
              </a:ext>
            </a:extLst>
          </p:cNvPr>
          <p:cNvCxnSpPr>
            <a:stCxn id="162" idx="3"/>
          </p:cNvCxnSpPr>
          <p:nvPr/>
        </p:nvCxnSpPr>
        <p:spPr>
          <a:xfrm flipH="1">
            <a:off x="6113001" y="4146734"/>
            <a:ext cx="1011806" cy="36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A39D74BD-A009-47D9-B32E-0F0F0A161147}"/>
              </a:ext>
            </a:extLst>
          </p:cNvPr>
          <p:cNvCxnSpPr>
            <a:stCxn id="162" idx="5"/>
          </p:cNvCxnSpPr>
          <p:nvPr/>
        </p:nvCxnSpPr>
        <p:spPr>
          <a:xfrm>
            <a:off x="7362136" y="4146734"/>
            <a:ext cx="1160414" cy="2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="" xmlns:a16="http://schemas.microsoft.com/office/drawing/2014/main" id="{1E3E3112-3148-41BB-82D9-D0FBA964635F}"/>
              </a:ext>
            </a:extLst>
          </p:cNvPr>
          <p:cNvGrpSpPr/>
          <p:nvPr/>
        </p:nvGrpSpPr>
        <p:grpSpPr>
          <a:xfrm>
            <a:off x="5948836" y="4362727"/>
            <a:ext cx="358152" cy="361230"/>
            <a:chOff x="3733800" y="2008277"/>
            <a:chExt cx="540293" cy="506323"/>
          </a:xfrm>
          <a:solidFill>
            <a:schemeClr val="bg2"/>
          </a:solidFill>
        </p:grpSpPr>
        <p:sp>
          <p:nvSpPr>
            <p:cNvPr id="160" name="Oval 159">
              <a:extLst>
                <a:ext uri="{FF2B5EF4-FFF2-40B4-BE49-F238E27FC236}">
                  <a16:creationId xmlns="" xmlns:a16="http://schemas.microsoft.com/office/drawing/2014/main" id="{6F07640B-269D-4E89-9D28-0C5ED4A433C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="" xmlns:a16="http://schemas.microsoft.com/office/drawing/2014/main" id="{1C664DD9-0E37-4262-88B4-787A1C99AC10}"/>
                </a:ext>
              </a:extLst>
            </p:cNvPr>
            <p:cNvSpPr txBox="1"/>
            <p:nvPr/>
          </p:nvSpPr>
          <p:spPr>
            <a:xfrm>
              <a:off x="3739183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15</a:t>
              </a:r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="" xmlns:a16="http://schemas.microsoft.com/office/drawing/2014/main" id="{7DA1B4A7-2236-45EC-A86A-AB2287B59296}"/>
              </a:ext>
            </a:extLst>
          </p:cNvPr>
          <p:cNvCxnSpPr>
            <a:stCxn id="160" idx="3"/>
            <a:endCxn id="153" idx="0"/>
          </p:cNvCxnSpPr>
          <p:nvPr/>
        </p:nvCxnSpPr>
        <p:spPr>
          <a:xfrm flipH="1">
            <a:off x="5362544" y="4671056"/>
            <a:ext cx="635445" cy="310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="" xmlns:a16="http://schemas.microsoft.com/office/drawing/2014/main" id="{4F4F9EE4-1AF5-4344-B815-B6EA7FFCF0AB}"/>
              </a:ext>
            </a:extLst>
          </p:cNvPr>
          <p:cNvGrpSpPr/>
          <p:nvPr/>
        </p:nvGrpSpPr>
        <p:grpSpPr>
          <a:xfrm>
            <a:off x="5194727" y="4981367"/>
            <a:ext cx="372533" cy="361230"/>
            <a:chOff x="3733800" y="2008277"/>
            <a:chExt cx="561987" cy="506323"/>
          </a:xfrm>
          <a:solidFill>
            <a:schemeClr val="bg2"/>
          </a:solidFill>
        </p:grpSpPr>
        <p:sp>
          <p:nvSpPr>
            <p:cNvPr id="153" name="Oval 152">
              <a:extLst>
                <a:ext uri="{FF2B5EF4-FFF2-40B4-BE49-F238E27FC236}">
                  <a16:creationId xmlns="" xmlns:a16="http://schemas.microsoft.com/office/drawing/2014/main" id="{0A744FC2-E9A5-459D-830E-80AAD7EFD51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="" xmlns:a16="http://schemas.microsoft.com/office/drawing/2014/main" id="{AEC2C0A4-918B-4DA7-8C24-FCA38B8F9059}"/>
                </a:ext>
              </a:extLst>
            </p:cNvPr>
            <p:cNvSpPr txBox="1"/>
            <p:nvPr/>
          </p:nvSpPr>
          <p:spPr>
            <a:xfrm>
              <a:off x="3760877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91E277E1-D5F6-4F7A-8A96-B6DCAEDB2B69}"/>
              </a:ext>
            </a:extLst>
          </p:cNvPr>
          <p:cNvGrpSpPr/>
          <p:nvPr/>
        </p:nvGrpSpPr>
        <p:grpSpPr>
          <a:xfrm>
            <a:off x="8373202" y="4309681"/>
            <a:ext cx="372533" cy="361230"/>
            <a:chOff x="3733800" y="2008277"/>
            <a:chExt cx="561987" cy="506323"/>
          </a:xfrm>
        </p:grpSpPr>
        <p:sp>
          <p:nvSpPr>
            <p:cNvPr id="124" name="Oval 123">
              <a:extLst>
                <a:ext uri="{FF2B5EF4-FFF2-40B4-BE49-F238E27FC236}">
                  <a16:creationId xmlns="" xmlns:a16="http://schemas.microsoft.com/office/drawing/2014/main" id="{A8C2CE52-4B18-48C9-96FE-D4DCF69C716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54586CE4-0870-4FE6-BBF2-83D8A38E4E6B}"/>
                </a:ext>
              </a:extLst>
            </p:cNvPr>
            <p:cNvSpPr txBox="1"/>
            <p:nvPr/>
          </p:nvSpPr>
          <p:spPr>
            <a:xfrm>
              <a:off x="3760877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FA73D275-03D1-4289-8657-2110244E5535}"/>
              </a:ext>
            </a:extLst>
          </p:cNvPr>
          <p:cNvSpPr txBox="1"/>
          <p:nvPr/>
        </p:nvSpPr>
        <p:spPr>
          <a:xfrm>
            <a:off x="4988174" y="50262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AA716628-E567-4DEF-B976-91DFD194A89E}"/>
              </a:ext>
            </a:extLst>
          </p:cNvPr>
          <p:cNvSpPr txBox="1"/>
          <p:nvPr/>
        </p:nvSpPr>
        <p:spPr>
          <a:xfrm>
            <a:off x="8660469" y="4267200"/>
            <a:ext cx="178731" cy="197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E5BA2BCC-7252-4D6E-A1EB-DE2CFDD13B5C}"/>
              </a:ext>
            </a:extLst>
          </p:cNvPr>
          <p:cNvSpPr txBox="1"/>
          <p:nvPr/>
        </p:nvSpPr>
        <p:spPr>
          <a:xfrm>
            <a:off x="7391400" y="36462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="" xmlns:a16="http://schemas.microsoft.com/office/drawing/2014/main" id="{70C5F051-F0C7-4B11-8F54-964E27DFC658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8062044" y="4618010"/>
            <a:ext cx="360310" cy="55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50BA6609-BAEB-49E5-86F6-772BC074F738}"/>
              </a:ext>
            </a:extLst>
          </p:cNvPr>
          <p:cNvGrpSpPr/>
          <p:nvPr/>
        </p:nvGrpSpPr>
        <p:grpSpPr>
          <a:xfrm>
            <a:off x="7924800" y="5125170"/>
            <a:ext cx="335634" cy="361230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1" name="Oval 120">
              <a:extLst>
                <a:ext uri="{FF2B5EF4-FFF2-40B4-BE49-F238E27FC236}">
                  <a16:creationId xmlns="" xmlns:a16="http://schemas.microsoft.com/office/drawing/2014/main" id="{A5369F48-59E5-4E65-95A8-3E234D1540B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DF719024-E607-4D5A-A3F9-1E6BD9ABEB35}"/>
                </a:ext>
              </a:extLst>
            </p:cNvPr>
            <p:cNvSpPr txBox="1"/>
            <p:nvPr/>
          </p:nvSpPr>
          <p:spPr>
            <a:xfrm>
              <a:off x="3739182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D0299A80-105B-4DC2-9E0C-6808893A4E6D}"/>
              </a:ext>
            </a:extLst>
          </p:cNvPr>
          <p:cNvSpPr txBox="1"/>
          <p:nvPr/>
        </p:nvSpPr>
        <p:spPr>
          <a:xfrm>
            <a:off x="5760986" y="43098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="" xmlns:a16="http://schemas.microsoft.com/office/drawing/2014/main" id="{9ED76091-CABD-44F3-855C-E3D6A198C091}"/>
              </a:ext>
            </a:extLst>
          </p:cNvPr>
          <p:cNvCxnSpPr>
            <a:cxnSpLocks/>
          </p:cNvCxnSpPr>
          <p:nvPr/>
        </p:nvCxnSpPr>
        <p:spPr>
          <a:xfrm flipH="1" flipV="1">
            <a:off x="8567884" y="4683688"/>
            <a:ext cx="383584" cy="48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="" xmlns:a16="http://schemas.microsoft.com/office/drawing/2014/main" id="{DAC2BC2F-FA44-43C9-9C6C-356FBF7BED3D}"/>
              </a:ext>
            </a:extLst>
          </p:cNvPr>
          <p:cNvGrpSpPr/>
          <p:nvPr/>
        </p:nvGrpSpPr>
        <p:grpSpPr>
          <a:xfrm>
            <a:off x="8794276" y="5169179"/>
            <a:ext cx="358152" cy="361230"/>
            <a:chOff x="3733800" y="2008277"/>
            <a:chExt cx="540293" cy="506323"/>
          </a:xfrm>
          <a:solidFill>
            <a:schemeClr val="bg2"/>
          </a:solidFill>
        </p:grpSpPr>
        <p:sp>
          <p:nvSpPr>
            <p:cNvPr id="166" name="Oval 165">
              <a:extLst>
                <a:ext uri="{FF2B5EF4-FFF2-40B4-BE49-F238E27FC236}">
                  <a16:creationId xmlns="" xmlns:a16="http://schemas.microsoft.com/office/drawing/2014/main" id="{1539C2A6-353A-4A96-AAEB-398E0DB64A38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="" xmlns:a16="http://schemas.microsoft.com/office/drawing/2014/main" id="{D9DCE1C6-A450-4CD4-8705-E42E6FE0E87C}"/>
                </a:ext>
              </a:extLst>
            </p:cNvPr>
            <p:cNvSpPr txBox="1"/>
            <p:nvPr/>
          </p:nvSpPr>
          <p:spPr>
            <a:xfrm>
              <a:off x="3739183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B178A61E-866B-401E-BF49-9085FAC542FE}"/>
              </a:ext>
            </a:extLst>
          </p:cNvPr>
          <p:cNvSpPr txBox="1"/>
          <p:nvPr/>
        </p:nvSpPr>
        <p:spPr>
          <a:xfrm>
            <a:off x="7713773" y="5098326"/>
            <a:ext cx="178731" cy="197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63F6B049-5C03-408A-8815-32491B886E26}"/>
              </a:ext>
            </a:extLst>
          </p:cNvPr>
          <p:cNvSpPr txBox="1"/>
          <p:nvPr/>
        </p:nvSpPr>
        <p:spPr>
          <a:xfrm>
            <a:off x="8567846" y="5098763"/>
            <a:ext cx="178731" cy="197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="" xmlns:a16="http://schemas.microsoft.com/office/drawing/2014/main" id="{39BC4C64-60AB-4ADB-8BD3-68DB635A9222}"/>
              </a:ext>
            </a:extLst>
          </p:cNvPr>
          <p:cNvCxnSpPr>
            <a:cxnSpLocks/>
            <a:stCxn id="121" idx="1"/>
          </p:cNvCxnSpPr>
          <p:nvPr/>
        </p:nvCxnSpPr>
        <p:spPr>
          <a:xfrm flipH="1" flipV="1">
            <a:off x="7385806" y="4185421"/>
            <a:ext cx="588146" cy="99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6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113" grpId="0"/>
      <p:bldP spid="114" grpId="0"/>
      <p:bldP spid="115" grpId="0"/>
      <p:bldP spid="118" grpId="0"/>
      <p:bldP spid="168" grpId="0"/>
      <p:bldP spid="16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Left-Right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left-right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+2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left child </a:t>
            </a:r>
            <a:r>
              <a:rPr lang="en-AU" dirty="0"/>
              <a:t>has a </a:t>
            </a:r>
            <a:r>
              <a:rPr lang="en-AU" dirty="0">
                <a:solidFill>
                  <a:srgbClr val="FF0000"/>
                </a:solidFill>
              </a:rPr>
              <a:t>negative </a:t>
            </a:r>
            <a:r>
              <a:rPr lang="en-AU" dirty="0"/>
              <a:t>balance factor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4EBBE6C3-33C9-4730-8A35-E3C959057866}"/>
              </a:ext>
            </a:extLst>
          </p:cNvPr>
          <p:cNvGrpSpPr/>
          <p:nvPr/>
        </p:nvGrpSpPr>
        <p:grpSpPr>
          <a:xfrm>
            <a:off x="4802651" y="3124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D5685FB6-F677-4A6D-A613-5D90920101E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9ADBE5E1-A5CE-463F-9EF3-A6365DD4BDFD}"/>
                </a:ext>
              </a:extLst>
            </p:cNvPr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FE1E47EB-CA14-4A63-AF66-4CA6A4AF4BB3}"/>
              </a:ext>
            </a:extLst>
          </p:cNvPr>
          <p:cNvCxnSpPr>
            <a:stCxn id="49" idx="3"/>
          </p:cNvCxnSpPr>
          <p:nvPr/>
        </p:nvCxnSpPr>
        <p:spPr>
          <a:xfrm flipH="1">
            <a:off x="3350434" y="35563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D4CD7825-E231-40B4-BF13-4DDC4880B6B9}"/>
              </a:ext>
            </a:extLst>
          </p:cNvPr>
          <p:cNvCxnSpPr>
            <a:stCxn id="49" idx="5"/>
          </p:cNvCxnSpPr>
          <p:nvPr/>
        </p:nvCxnSpPr>
        <p:spPr>
          <a:xfrm>
            <a:off x="5234825" y="35563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B76099EF-CC2A-4FD1-B77F-1301CA6F513E}"/>
              </a:ext>
            </a:extLst>
          </p:cNvPr>
          <p:cNvGrpSpPr/>
          <p:nvPr/>
        </p:nvGrpSpPr>
        <p:grpSpPr>
          <a:xfrm>
            <a:off x="3102784" y="3859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B2836775-DE3F-4D3F-8930-5C9A6918644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2ADC1944-A1AE-415C-8EA0-6C4FE2727D64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37749C44-DCA5-42E5-83AA-9CA2FAFDB322}"/>
              </a:ext>
            </a:extLst>
          </p:cNvPr>
          <p:cNvGrpSpPr/>
          <p:nvPr/>
        </p:nvGrpSpPr>
        <p:grpSpPr>
          <a:xfrm>
            <a:off x="4511123" y="5765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31726F6A-A174-4049-BD8A-2856C027647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EFCB1C0C-EC94-4CCF-949E-DD8751B2A0CE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97C89022-BA93-4E35-A1C4-809288F37B26}"/>
              </a:ext>
            </a:extLst>
          </p:cNvPr>
          <p:cNvCxnSpPr>
            <a:cxnSpLocks/>
            <a:stCxn id="59" idx="0"/>
            <a:endCxn id="73" idx="5"/>
          </p:cNvCxnSpPr>
          <p:nvPr/>
        </p:nvCxnSpPr>
        <p:spPr>
          <a:xfrm flipH="1" flipV="1">
            <a:off x="4436974" y="5348599"/>
            <a:ext cx="321799" cy="491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023078F9-8C6E-49BA-AB3D-317A0CD8E2E4}"/>
              </a:ext>
            </a:extLst>
          </p:cNvPr>
          <p:cNvGrpSpPr/>
          <p:nvPr/>
        </p:nvGrpSpPr>
        <p:grpSpPr>
          <a:xfrm>
            <a:off x="2076171" y="4789090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5C1BF49D-EE5B-4E19-B8D9-67F7837C180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0613EF43-F221-4098-B5CB-B64B90B9C240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4B167C0E-8C18-46B4-850F-CD1EB76DEF03}"/>
              </a:ext>
            </a:extLst>
          </p:cNvPr>
          <p:cNvGrpSpPr/>
          <p:nvPr/>
        </p:nvGrpSpPr>
        <p:grpSpPr>
          <a:xfrm>
            <a:off x="6760072" y="3784771"/>
            <a:ext cx="506323" cy="506323"/>
            <a:chOff x="3733800" y="2008277"/>
            <a:chExt cx="506323" cy="506323"/>
          </a:xfrm>
        </p:grpSpPr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9867222F-355C-458A-9A49-012E1CED1F7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AC1126E1-27D1-436D-A605-7676E4DCF9CF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FF78B8F-EA43-4395-8736-50968E4BAFB1}"/>
              </a:ext>
            </a:extLst>
          </p:cNvPr>
          <p:cNvSpPr txBox="1"/>
          <p:nvPr/>
        </p:nvSpPr>
        <p:spPr>
          <a:xfrm>
            <a:off x="1820694" y="4789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B770815-12F9-4BF7-8C23-1AEEF8677393}"/>
              </a:ext>
            </a:extLst>
          </p:cNvPr>
          <p:cNvSpPr txBox="1"/>
          <p:nvPr/>
        </p:nvSpPr>
        <p:spPr>
          <a:xfrm>
            <a:off x="7396749" y="3811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43B6BD1-8231-4972-94DE-2274FDC124DE}"/>
              </a:ext>
            </a:extLst>
          </p:cNvPr>
          <p:cNvSpPr txBox="1"/>
          <p:nvPr/>
        </p:nvSpPr>
        <p:spPr>
          <a:xfrm>
            <a:off x="5334000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AA589445-6757-40E3-A352-24311B55C306}"/>
              </a:ext>
            </a:extLst>
          </p:cNvPr>
          <p:cNvCxnSpPr>
            <a:cxnSpLocks/>
          </p:cNvCxnSpPr>
          <p:nvPr/>
        </p:nvCxnSpPr>
        <p:spPr>
          <a:xfrm flipH="1" flipV="1">
            <a:off x="3534959" y="4304427"/>
            <a:ext cx="578658" cy="680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9EB0938D-C9BD-44E0-89BD-F0C6074B7348}"/>
              </a:ext>
            </a:extLst>
          </p:cNvPr>
          <p:cNvGrpSpPr/>
          <p:nvPr/>
        </p:nvGrpSpPr>
        <p:grpSpPr>
          <a:xfrm>
            <a:off x="4004800" y="49164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7E2B813C-CBBF-474E-BC00-60FD6AEBBE4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467B7A55-7B26-4CE2-AF8D-D32F62B38C5B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44851C4-1FFC-42BD-BC68-114B717CDC48}"/>
              </a:ext>
            </a:extLst>
          </p:cNvPr>
          <p:cNvSpPr txBox="1"/>
          <p:nvPr/>
        </p:nvSpPr>
        <p:spPr>
          <a:xfrm>
            <a:off x="2743200" y="37849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9192F200-A5A6-4303-851A-64360AD207FB}"/>
              </a:ext>
            </a:extLst>
          </p:cNvPr>
          <p:cNvSpPr txBox="1"/>
          <p:nvPr/>
        </p:nvSpPr>
        <p:spPr>
          <a:xfrm>
            <a:off x="4495800" y="4939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E34E4668-3A89-4EC9-9862-F807F4991F82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329333" y="4244114"/>
            <a:ext cx="816312" cy="544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F3595201-A5FD-4E26-AD14-FB6F687CECFB}"/>
              </a:ext>
            </a:extLst>
          </p:cNvPr>
          <p:cNvCxnSpPr>
            <a:cxnSpLocks/>
          </p:cNvCxnSpPr>
          <p:nvPr/>
        </p:nvCxnSpPr>
        <p:spPr>
          <a:xfrm flipV="1">
            <a:off x="3746127" y="5300998"/>
            <a:ext cx="331974" cy="53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B648DDB9-2C75-40DF-A93E-4730DF27B047}"/>
              </a:ext>
            </a:extLst>
          </p:cNvPr>
          <p:cNvGrpSpPr/>
          <p:nvPr/>
        </p:nvGrpSpPr>
        <p:grpSpPr>
          <a:xfrm>
            <a:off x="3475199" y="5765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41547E4D-BA32-42ED-BB54-BF928457AED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AF276E06-A8A2-4EA1-AA88-6E6C376F937F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72DE52B2-82EC-4FA1-B3FB-9AB72D33B25C}"/>
              </a:ext>
            </a:extLst>
          </p:cNvPr>
          <p:cNvSpPr txBox="1"/>
          <p:nvPr/>
        </p:nvSpPr>
        <p:spPr>
          <a:xfrm>
            <a:off x="5029200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4FF2D15E-39A0-4071-9A34-A2FED8F34491}"/>
              </a:ext>
            </a:extLst>
          </p:cNvPr>
          <p:cNvSpPr txBox="1"/>
          <p:nvPr/>
        </p:nvSpPr>
        <p:spPr>
          <a:xfrm>
            <a:off x="3200400" y="579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933542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Left-right case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966038"/>
            <a:ext cx="4041649" cy="185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u="sng" dirty="0">
                <a:solidFill>
                  <a:srgbClr val="000000"/>
                </a:solidFill>
                <a:latin typeface="txtt"/>
              </a:rPr>
              <a:t>Left Right Case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Convert Left Right case to Left </a:t>
            </a:r>
            <a:r>
              <a:rPr lang="en-AU" sz="2000" dirty="0" err="1">
                <a:solidFill>
                  <a:srgbClr val="000000"/>
                </a:solidFill>
                <a:latin typeface="txtt"/>
              </a:rPr>
              <a:t>Left</a:t>
            </a:r>
            <a:r>
              <a:rPr lang="en-AU" sz="2000" dirty="0">
                <a:solidFill>
                  <a:srgbClr val="000000"/>
                </a:solidFill>
                <a:latin typeface="txtt"/>
              </a:rPr>
              <a:t> case by rotating 20.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Handle Left </a:t>
            </a:r>
            <a:r>
              <a:rPr lang="en-AU" sz="2000" dirty="0" err="1">
                <a:solidFill>
                  <a:srgbClr val="000000"/>
                </a:solidFill>
                <a:latin typeface="txtt"/>
              </a:rPr>
              <a:t>Left</a:t>
            </a:r>
            <a:r>
              <a:rPr lang="en-AU" sz="2000" dirty="0">
                <a:solidFill>
                  <a:srgbClr val="000000"/>
                </a:solidFill>
                <a:latin typeface="txtt"/>
              </a:rPr>
              <a:t> case as described earlier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cxnSp>
        <p:nvCxnSpPr>
          <p:cNvPr id="92" name="Straight Connector 91"/>
          <p:cNvCxnSpPr>
            <a:stCxn id="91" idx="0"/>
            <a:endCxn id="95" idx="5"/>
          </p:cNvCxnSpPr>
          <p:nvPr/>
        </p:nvCxnSpPr>
        <p:spPr>
          <a:xfrm flipH="1" flipV="1">
            <a:off x="1651374" y="4138897"/>
            <a:ext cx="532314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337174" y="5004174"/>
            <a:ext cx="434057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2192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97" name="Straight Connector 96"/>
          <p:cNvCxnSpPr>
            <a:stCxn id="129" idx="0"/>
            <a:endCxn id="100" idx="5"/>
          </p:cNvCxnSpPr>
          <p:nvPr/>
        </p:nvCxnSpPr>
        <p:spPr>
          <a:xfrm flipH="1" flipV="1">
            <a:off x="2288051" y="3099174"/>
            <a:ext cx="480175" cy="45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855877" y="2667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95" idx="0"/>
          </p:cNvCxnSpPr>
          <p:nvPr/>
        </p:nvCxnSpPr>
        <p:spPr>
          <a:xfrm flipH="1">
            <a:off x="1472362" y="3099174"/>
            <a:ext cx="457664" cy="60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38200" y="375372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362750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2375043" y="5410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1265025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 flipH="1">
            <a:off x="1661213" y="4947714"/>
            <a:ext cx="396187" cy="43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533582" y="4514152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372038" y="3552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30" name="Straight Connector 129"/>
          <p:cNvCxnSpPr>
            <a:stCxn id="95" idx="3"/>
            <a:endCxn id="128" idx="0"/>
          </p:cNvCxnSpPr>
          <p:nvPr/>
        </p:nvCxnSpPr>
        <p:spPr>
          <a:xfrm flipH="1">
            <a:off x="929770" y="4138897"/>
            <a:ext cx="363579" cy="3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V="1">
            <a:off x="1701194" y="3986037"/>
            <a:ext cx="635980" cy="662162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429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1219200" y="5305076"/>
            <a:ext cx="871811" cy="1073474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4343400" y="189607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C are smaller than 20 and greater than 15. Therefore, it can be made a right child of 15 after rotation.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288051" y="2823519"/>
            <a:ext cx="2552893" cy="248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905000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284825" y="2895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58" name="Straight Connector 57"/>
          <p:cNvCxnSpPr>
            <a:stCxn id="56" idx="3"/>
            <a:endCxn id="61" idx="7"/>
          </p:cNvCxnSpPr>
          <p:nvPr/>
        </p:nvCxnSpPr>
        <p:spPr>
          <a:xfrm flipH="1">
            <a:off x="6954999" y="3327774"/>
            <a:ext cx="403975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5"/>
            <a:endCxn id="72" idx="0"/>
          </p:cNvCxnSpPr>
          <p:nvPr/>
        </p:nvCxnSpPr>
        <p:spPr>
          <a:xfrm>
            <a:off x="7716999" y="3327774"/>
            <a:ext cx="573614" cy="1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  <a:endCxn id="65" idx="0"/>
          </p:cNvCxnSpPr>
          <p:nvPr/>
        </p:nvCxnSpPr>
        <p:spPr>
          <a:xfrm flipH="1">
            <a:off x="6068804" y="40626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815642" y="43943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67" name="Straight Connector 66"/>
          <p:cNvCxnSpPr>
            <a:stCxn id="65" idx="3"/>
            <a:endCxn id="76" idx="0"/>
          </p:cNvCxnSpPr>
          <p:nvPr/>
        </p:nvCxnSpPr>
        <p:spPr>
          <a:xfrm flipH="1">
            <a:off x="5395013" y="4826545"/>
            <a:ext cx="494778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>
            <a:off x="7894425" y="3505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3" name="Isosceles Triangle 72"/>
          <p:cNvSpPr/>
          <p:nvPr/>
        </p:nvSpPr>
        <p:spPr>
          <a:xfrm>
            <a:off x="6981738" y="4294118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74" name="Straight Connector 73"/>
          <p:cNvCxnSpPr>
            <a:endCxn id="73" idx="0"/>
          </p:cNvCxnSpPr>
          <p:nvPr/>
        </p:nvCxnSpPr>
        <p:spPr>
          <a:xfrm>
            <a:off x="6912275" y="4046856"/>
            <a:ext cx="465651" cy="2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Isosceles Triangle 74"/>
          <p:cNvSpPr/>
          <p:nvPr/>
        </p:nvSpPr>
        <p:spPr>
          <a:xfrm>
            <a:off x="6172200" y="5305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4998825" y="5305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77" name="Straight Connector 76"/>
          <p:cNvCxnSpPr>
            <a:stCxn id="65" idx="5"/>
            <a:endCxn id="75" idx="0"/>
          </p:cNvCxnSpPr>
          <p:nvPr/>
        </p:nvCxnSpPr>
        <p:spPr>
          <a:xfrm>
            <a:off x="6247816" y="4826545"/>
            <a:ext cx="320572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6055849" y="4543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82" name="Straight Connector 81"/>
          <p:cNvCxnSpPr>
            <a:endCxn id="81" idx="0"/>
          </p:cNvCxnSpPr>
          <p:nvPr/>
        </p:nvCxnSpPr>
        <p:spPr>
          <a:xfrm flipH="1">
            <a:off x="6452037" y="4023607"/>
            <a:ext cx="296743" cy="51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522825" y="36305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1" name="Oval 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01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/>
      <p:bldP spid="72" grpId="0" animBg="1"/>
      <p:bldP spid="73" grpId="0" animBg="1"/>
      <p:bldP spid="75" grpId="0" animBg="1"/>
      <p:bldP spid="76" grpId="0" animBg="1"/>
      <p:bldP spid="81" grpId="0" animBg="1"/>
      <p:bldP spid="81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traight Connector 150">
            <a:extLst>
              <a:ext uri="{FF2B5EF4-FFF2-40B4-BE49-F238E27FC236}">
                <a16:creationId xmlns="" xmlns:a16="http://schemas.microsoft.com/office/drawing/2014/main" id="{27501394-4E08-4C23-B643-75FFF056D726}"/>
              </a:ext>
            </a:extLst>
          </p:cNvPr>
          <p:cNvCxnSpPr>
            <a:cxnSpLocks/>
            <a:stCxn id="160" idx="0"/>
            <a:endCxn id="166" idx="2"/>
          </p:cNvCxnSpPr>
          <p:nvPr/>
        </p:nvCxnSpPr>
        <p:spPr>
          <a:xfrm flipH="1" flipV="1">
            <a:off x="4920428" y="5336628"/>
            <a:ext cx="244671" cy="35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Left-right case – Step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11AA0297-BA23-45EF-A296-ADCEAD1A79AB}"/>
              </a:ext>
            </a:extLst>
          </p:cNvPr>
          <p:cNvGrpSpPr/>
          <p:nvPr/>
        </p:nvGrpSpPr>
        <p:grpSpPr>
          <a:xfrm>
            <a:off x="152400" y="1014692"/>
            <a:ext cx="4876800" cy="2314924"/>
            <a:chOff x="533582" y="2667000"/>
            <a:chExt cx="8153218" cy="3610324"/>
          </a:xfrm>
        </p:grpSpPr>
        <p:cxnSp>
          <p:nvCxnSpPr>
            <p:cNvPr id="92" name="Straight Connector 91"/>
            <p:cNvCxnSpPr>
              <a:stCxn id="91" idx="0"/>
              <a:endCxn id="95" idx="5"/>
            </p:cNvCxnSpPr>
            <p:nvPr/>
          </p:nvCxnSpPr>
          <p:spPr>
            <a:xfrm flipH="1" flipV="1">
              <a:off x="1651374" y="4138897"/>
              <a:ext cx="451363" cy="507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0" idx="5"/>
              <a:endCxn id="6" idx="0"/>
            </p:cNvCxnSpPr>
            <p:nvPr/>
          </p:nvCxnSpPr>
          <p:spPr>
            <a:xfrm>
              <a:off x="2337174" y="5004174"/>
              <a:ext cx="434057" cy="406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1219200" y="37067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5" name="Oval 94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739182" y="208228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Y</a:t>
                </a:r>
              </a:p>
            </p:txBody>
          </p:sp>
        </p:grpSp>
        <p:cxnSp>
          <p:nvCxnSpPr>
            <p:cNvPr id="97" name="Straight Connector 96"/>
            <p:cNvCxnSpPr>
              <a:stCxn id="129" idx="0"/>
              <a:endCxn id="100" idx="5"/>
            </p:cNvCxnSpPr>
            <p:nvPr/>
          </p:nvCxnSpPr>
          <p:spPr>
            <a:xfrm flipH="1" flipV="1">
              <a:off x="2288051" y="3099174"/>
              <a:ext cx="480175" cy="453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1855877" y="26670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00" name="Oval 9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760877" y="208228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102" name="Straight Connector 101"/>
            <p:cNvCxnSpPr>
              <a:stCxn id="100" idx="3"/>
              <a:endCxn id="95" idx="0"/>
            </p:cNvCxnSpPr>
            <p:nvPr/>
          </p:nvCxnSpPr>
          <p:spPr>
            <a:xfrm flipH="1">
              <a:off x="1472362" y="3099174"/>
              <a:ext cx="457664" cy="60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38200" y="375372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362750" y="2743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375043" y="5410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1265025" y="53812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127" name="Straight Connector 126"/>
            <p:cNvCxnSpPr>
              <a:endCxn id="126" idx="0"/>
            </p:cNvCxnSpPr>
            <p:nvPr/>
          </p:nvCxnSpPr>
          <p:spPr>
            <a:xfrm flipH="1">
              <a:off x="1661213" y="4947714"/>
              <a:ext cx="396187" cy="433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533582" y="4514152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2372038" y="35524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130" name="Straight Connector 129"/>
            <p:cNvCxnSpPr>
              <a:stCxn id="95" idx="3"/>
              <a:endCxn id="128" idx="0"/>
            </p:cNvCxnSpPr>
            <p:nvPr/>
          </p:nvCxnSpPr>
          <p:spPr>
            <a:xfrm flipH="1">
              <a:off x="929770" y="4138897"/>
              <a:ext cx="363579" cy="375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153"/>
            <p:cNvSpPr/>
            <p:nvPr/>
          </p:nvSpPr>
          <p:spPr>
            <a:xfrm flipV="1">
              <a:off x="1701194" y="3986037"/>
              <a:ext cx="635980" cy="662162"/>
            </a:xfrm>
            <a:custGeom>
              <a:avLst/>
              <a:gdLst>
                <a:gd name="connsiteX0" fmla="*/ 0 w 723706"/>
                <a:gd name="connsiteY0" fmla="*/ 791570 h 791570"/>
                <a:gd name="connsiteX1" fmla="*/ 696036 w 723706"/>
                <a:gd name="connsiteY1" fmla="*/ 573206 h 791570"/>
                <a:gd name="connsiteX2" fmla="*/ 518615 w 723706"/>
                <a:gd name="connsiteY2" fmla="*/ 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706" h="791570">
                  <a:moveTo>
                    <a:pt x="0" y="791570"/>
                  </a:moveTo>
                  <a:cubicBezTo>
                    <a:pt x="304800" y="748352"/>
                    <a:pt x="609600" y="705134"/>
                    <a:pt x="696036" y="573206"/>
                  </a:cubicBezTo>
                  <a:cubicBezTo>
                    <a:pt x="782472" y="441278"/>
                    <a:pt x="650543" y="220639"/>
                    <a:pt x="518615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905000" y="45720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0" name="Oval 8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791915" y="2082284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284825" y="28956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56" name="Oval 55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791915" y="208228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58" name="Straight Connector 57"/>
            <p:cNvCxnSpPr>
              <a:stCxn id="56" idx="3"/>
              <a:endCxn id="61" idx="7"/>
            </p:cNvCxnSpPr>
            <p:nvPr/>
          </p:nvCxnSpPr>
          <p:spPr>
            <a:xfrm flipH="1">
              <a:off x="6954999" y="3327774"/>
              <a:ext cx="403975" cy="376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6" idx="5"/>
              <a:endCxn id="72" idx="0"/>
            </p:cNvCxnSpPr>
            <p:nvPr/>
          </p:nvCxnSpPr>
          <p:spPr>
            <a:xfrm>
              <a:off x="7716999" y="3327774"/>
              <a:ext cx="573614" cy="177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1" idx="3"/>
              <a:endCxn id="65" idx="0"/>
            </p:cNvCxnSpPr>
            <p:nvPr/>
          </p:nvCxnSpPr>
          <p:spPr>
            <a:xfrm flipH="1">
              <a:off x="6068804" y="4062697"/>
              <a:ext cx="528170" cy="331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5815642" y="4394371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5" name="Oval 64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60877" y="2082284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200" dirty="0"/>
              </a:p>
            </p:txBody>
          </p:sp>
        </p:grpSp>
        <p:cxnSp>
          <p:nvCxnSpPr>
            <p:cNvPr id="67" name="Straight Connector 66"/>
            <p:cNvCxnSpPr>
              <a:stCxn id="65" idx="3"/>
              <a:endCxn id="76" idx="0"/>
            </p:cNvCxnSpPr>
            <p:nvPr/>
          </p:nvCxnSpPr>
          <p:spPr>
            <a:xfrm flipH="1">
              <a:off x="5395013" y="4826545"/>
              <a:ext cx="494778" cy="478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Isosceles Triangle 71"/>
            <p:cNvSpPr/>
            <p:nvPr/>
          </p:nvSpPr>
          <p:spPr>
            <a:xfrm>
              <a:off x="7894425" y="3505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6981738" y="4294118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74" name="Straight Connector 73"/>
            <p:cNvCxnSpPr>
              <a:endCxn id="73" idx="0"/>
            </p:cNvCxnSpPr>
            <p:nvPr/>
          </p:nvCxnSpPr>
          <p:spPr>
            <a:xfrm>
              <a:off x="6912275" y="4046856"/>
              <a:ext cx="465651" cy="247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Isosceles Triangle 74"/>
            <p:cNvSpPr/>
            <p:nvPr/>
          </p:nvSpPr>
          <p:spPr>
            <a:xfrm>
              <a:off x="6172200" y="53050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4998825" y="53050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77" name="Straight Connector 76"/>
            <p:cNvCxnSpPr>
              <a:stCxn id="65" idx="5"/>
              <a:endCxn id="75" idx="0"/>
            </p:cNvCxnSpPr>
            <p:nvPr/>
          </p:nvCxnSpPr>
          <p:spPr>
            <a:xfrm>
              <a:off x="6247816" y="4826545"/>
              <a:ext cx="320572" cy="478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6522825" y="36305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39182" y="2082284"/>
                <a:ext cx="466851" cy="432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sp>
          <p:nvSpPr>
            <p:cNvPr id="68" name="Notched Right Arrow 37">
              <a:extLst>
                <a:ext uri="{FF2B5EF4-FFF2-40B4-BE49-F238E27FC236}">
                  <a16:creationId xmlns="" xmlns:a16="http://schemas.microsoft.com/office/drawing/2014/main" id="{5D5FC8B6-0258-406D-A67B-C877B720008D}"/>
                </a:ext>
              </a:extLst>
            </p:cNvPr>
            <p:cNvSpPr/>
            <p:nvPr/>
          </p:nvSpPr>
          <p:spPr>
            <a:xfrm>
              <a:off x="3429000" y="4729244"/>
              <a:ext cx="1130417" cy="508198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C2043F7-95A7-491F-9BC1-8429B44BFCA7}"/>
              </a:ext>
            </a:extLst>
          </p:cNvPr>
          <p:cNvGrpSpPr/>
          <p:nvPr/>
        </p:nvGrpSpPr>
        <p:grpSpPr>
          <a:xfrm>
            <a:off x="80586" y="3985146"/>
            <a:ext cx="3887192" cy="2135872"/>
            <a:chOff x="1820694" y="3124200"/>
            <a:chExt cx="5845681" cy="3147861"/>
          </a:xfrm>
        </p:grpSpPr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0874FF3B-EC88-49DB-ABA8-023D34D2EFD2}"/>
                </a:ext>
              </a:extLst>
            </p:cNvPr>
            <p:cNvGrpSpPr/>
            <p:nvPr/>
          </p:nvGrpSpPr>
          <p:grpSpPr>
            <a:xfrm>
              <a:off x="4802651" y="31242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="" xmlns:a16="http://schemas.microsoft.com/office/drawing/2014/main" id="{E23715E1-504E-4098-9F69-08A22F5311C4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B6A33B7E-C728-4D29-B75B-D5DFB1E57F00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7FE56242-8311-4C71-BDB0-74A08EB30294}"/>
                </a:ext>
              </a:extLst>
            </p:cNvPr>
            <p:cNvCxnSpPr>
              <a:stCxn id="70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8651A68D-8034-482E-A49C-9D4F22367B70}"/>
                </a:ext>
              </a:extLst>
            </p:cNvPr>
            <p:cNvCxnSpPr>
              <a:stCxn id="70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="" xmlns:a16="http://schemas.microsoft.com/office/drawing/2014/main" id="{883BC311-2D23-44B8-BA6B-9C8096144474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="" xmlns:a16="http://schemas.microsoft.com/office/drawing/2014/main" id="{15598590-88D3-4B45-BE12-50B0763EEFF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41926E23-F4E5-4E5F-93F8-04EBACE40E08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77694B8E-C9F0-4540-9636-347AE5FFAB9A}"/>
                </a:ext>
              </a:extLst>
            </p:cNvPr>
            <p:cNvGrpSpPr/>
            <p:nvPr/>
          </p:nvGrpSpPr>
          <p:grpSpPr>
            <a:xfrm>
              <a:off x="4511123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6" name="Oval 85">
                <a:extLst>
                  <a:ext uri="{FF2B5EF4-FFF2-40B4-BE49-F238E27FC236}">
                    <a16:creationId xmlns="" xmlns:a16="http://schemas.microsoft.com/office/drawing/2014/main" id="{FC789535-C649-4A3A-A5C9-29C85C227E1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C3FA7EBD-6FE0-470A-B2EA-6355E306AA1B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23</a:t>
                </a: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DB35C9C-945F-4E75-B2C0-0FA278018C57}"/>
                </a:ext>
              </a:extLst>
            </p:cNvPr>
            <p:cNvCxnSpPr>
              <a:cxnSpLocks/>
              <a:stCxn id="87" idx="0"/>
              <a:endCxn id="114" idx="5"/>
            </p:cNvCxnSpPr>
            <p:nvPr/>
          </p:nvCxnSpPr>
          <p:spPr>
            <a:xfrm flipH="1" flipV="1">
              <a:off x="4436974" y="5348599"/>
              <a:ext cx="278518" cy="49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53E18E94-42F4-48F2-B879-74CD43E313F0}"/>
                </a:ext>
              </a:extLst>
            </p:cNvPr>
            <p:cNvGrpSpPr/>
            <p:nvPr/>
          </p:nvGrpSpPr>
          <p:grpSpPr>
            <a:xfrm>
              <a:off x="2076171" y="4789090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AAA6C316-7062-4820-BC9C-105B95CEDF8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EECDD44A-3D48-4B1C-AEF2-11188B3CF04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14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="" xmlns:a16="http://schemas.microsoft.com/office/drawing/2014/main" id="{2AE52254-B2E2-4E9A-A46F-3E43DE36C2FF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107" name="Oval 106">
                <a:extLst>
                  <a:ext uri="{FF2B5EF4-FFF2-40B4-BE49-F238E27FC236}">
                    <a16:creationId xmlns="" xmlns:a16="http://schemas.microsoft.com/office/drawing/2014/main" id="{39C66379-8689-4E45-A17D-63FFD168033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="" xmlns:a16="http://schemas.microsoft.com/office/drawing/2014/main" id="{3C6AE2A2-E57F-4B5A-BAD7-F049332AB16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3759729B-8B1A-42A2-8089-5A026D37E088}"/>
                </a:ext>
              </a:extLst>
            </p:cNvPr>
            <p:cNvSpPr txBox="1"/>
            <p:nvPr/>
          </p:nvSpPr>
          <p:spPr>
            <a:xfrm>
              <a:off x="1820694" y="47890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66FDCC57-A838-4624-9FDB-71DB077F2269}"/>
                </a:ext>
              </a:extLst>
            </p:cNvPr>
            <p:cNvSpPr txBox="1"/>
            <p:nvPr/>
          </p:nvSpPr>
          <p:spPr>
            <a:xfrm>
              <a:off x="7396749" y="38117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FF12C7FA-CFAA-49DC-850E-F9668834E66D}"/>
                </a:ext>
              </a:extLst>
            </p:cNvPr>
            <p:cNvSpPr txBox="1"/>
            <p:nvPr/>
          </p:nvSpPr>
          <p:spPr>
            <a:xfrm>
              <a:off x="5334000" y="3124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9BE4F25D-E995-4628-BC91-EDDB10B52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4959" y="4304427"/>
              <a:ext cx="578658" cy="680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DA07E43-7F0B-4854-833A-B9125936D99D}"/>
                </a:ext>
              </a:extLst>
            </p:cNvPr>
            <p:cNvGrpSpPr/>
            <p:nvPr/>
          </p:nvGrpSpPr>
          <p:grpSpPr>
            <a:xfrm>
              <a:off x="4004800" y="49164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14" name="Oval 113">
                <a:extLst>
                  <a:ext uri="{FF2B5EF4-FFF2-40B4-BE49-F238E27FC236}">
                    <a16:creationId xmlns="" xmlns:a16="http://schemas.microsoft.com/office/drawing/2014/main" id="{94789F2B-CDBD-4D02-BB22-71B0EA777F5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="" xmlns:a16="http://schemas.microsoft.com/office/drawing/2014/main" id="{BA649830-2C50-4551-8148-D2840E95676F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22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ED6E5BD4-A8B5-4DB9-B901-7BE863108DA7}"/>
                </a:ext>
              </a:extLst>
            </p:cNvPr>
            <p:cNvSpPr txBox="1"/>
            <p:nvPr/>
          </p:nvSpPr>
          <p:spPr>
            <a:xfrm>
              <a:off x="2743200" y="37849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BF3AC1E4-BE30-4C81-BD8E-09CDAB6481D1}"/>
                </a:ext>
              </a:extLst>
            </p:cNvPr>
            <p:cNvSpPr txBox="1"/>
            <p:nvPr/>
          </p:nvSpPr>
          <p:spPr>
            <a:xfrm>
              <a:off x="4495800" y="49396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6603A87B-8D1B-4F21-90EA-58BEEB202952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2329333" y="4244114"/>
              <a:ext cx="816312" cy="544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C2E12086-12CB-41B0-9B6E-90D269D19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127" y="5300998"/>
              <a:ext cx="331974" cy="533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="" xmlns:a16="http://schemas.microsoft.com/office/drawing/2014/main" id="{06DDBF40-0018-484C-B4E1-7964A1B1E82E}"/>
                </a:ext>
              </a:extLst>
            </p:cNvPr>
            <p:cNvGrpSpPr/>
            <p:nvPr/>
          </p:nvGrpSpPr>
          <p:grpSpPr>
            <a:xfrm>
              <a:off x="3475199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="" xmlns:a16="http://schemas.microsoft.com/office/drawing/2014/main" id="{B1DBEEBF-52DB-4B12-AEFD-E557E40031C3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="" xmlns:a16="http://schemas.microsoft.com/office/drawing/2014/main" id="{CEE36E91-99B8-43BC-AEC2-38710672563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21</a:t>
                </a: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76388365-C2E4-49F2-8766-A4F145BA0472}"/>
                </a:ext>
              </a:extLst>
            </p:cNvPr>
            <p:cNvSpPr txBox="1"/>
            <p:nvPr/>
          </p:nvSpPr>
          <p:spPr>
            <a:xfrm>
              <a:off x="5029200" y="5802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9DC881E3-BCF0-413F-86AC-E2FC52A76750}"/>
                </a:ext>
              </a:extLst>
            </p:cNvPr>
            <p:cNvSpPr txBox="1"/>
            <p:nvPr/>
          </p:nvSpPr>
          <p:spPr>
            <a:xfrm>
              <a:off x="3200400" y="5791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132" name="Freeform 153">
            <a:extLst>
              <a:ext uri="{FF2B5EF4-FFF2-40B4-BE49-F238E27FC236}">
                <a16:creationId xmlns="" xmlns:a16="http://schemas.microsoft.com/office/drawing/2014/main" id="{F6ED3337-1449-47A9-B4D2-6DF4C16BF482}"/>
              </a:ext>
            </a:extLst>
          </p:cNvPr>
          <p:cNvSpPr/>
          <p:nvPr/>
        </p:nvSpPr>
        <p:spPr>
          <a:xfrm flipV="1">
            <a:off x="1447800" y="4561773"/>
            <a:ext cx="635980" cy="662162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Notched Right Arrow 37">
            <a:extLst>
              <a:ext uri="{FF2B5EF4-FFF2-40B4-BE49-F238E27FC236}">
                <a16:creationId xmlns="" xmlns:a16="http://schemas.microsoft.com/office/drawing/2014/main" id="{8B9CF0BB-B259-497D-8707-797E91FF6160}"/>
              </a:ext>
            </a:extLst>
          </p:cNvPr>
          <p:cNvSpPr/>
          <p:nvPr/>
        </p:nvSpPr>
        <p:spPr>
          <a:xfrm>
            <a:off x="3208211" y="505629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5" name="Group 134">
            <a:extLst>
              <a:ext uri="{FF2B5EF4-FFF2-40B4-BE49-F238E27FC236}">
                <a16:creationId xmlns="" xmlns:a16="http://schemas.microsoft.com/office/drawing/2014/main" id="{B88A272F-FC1D-4563-8D58-AA7FA9180D1F}"/>
              </a:ext>
            </a:extLst>
          </p:cNvPr>
          <p:cNvGrpSpPr/>
          <p:nvPr/>
        </p:nvGrpSpPr>
        <p:grpSpPr>
          <a:xfrm>
            <a:off x="6538152" y="3879761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1" name="Oval 170">
              <a:extLst>
                <a:ext uri="{FF2B5EF4-FFF2-40B4-BE49-F238E27FC236}">
                  <a16:creationId xmlns="" xmlns:a16="http://schemas.microsoft.com/office/drawing/2014/main" id="{D2E53F4E-8009-4E2E-B65B-AA1212BD3A2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="" xmlns:a16="http://schemas.microsoft.com/office/drawing/2014/main" id="{A3D2FD45-5905-4B67-9E02-09A0F16DEAEC}"/>
                </a:ext>
              </a:extLst>
            </p:cNvPr>
            <p:cNvSpPr txBox="1"/>
            <p:nvPr/>
          </p:nvSpPr>
          <p:spPr>
            <a:xfrm>
              <a:off x="3791915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="" xmlns:a16="http://schemas.microsoft.com/office/drawing/2014/main" id="{1E709EAE-FF35-4D42-AFFB-0EFB420D2D00}"/>
              </a:ext>
            </a:extLst>
          </p:cNvPr>
          <p:cNvCxnSpPr>
            <a:stCxn id="171" idx="3"/>
          </p:cNvCxnSpPr>
          <p:nvPr/>
        </p:nvCxnSpPr>
        <p:spPr>
          <a:xfrm flipH="1">
            <a:off x="5572473" y="4172998"/>
            <a:ext cx="1014985" cy="34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="" xmlns:a16="http://schemas.microsoft.com/office/drawing/2014/main" id="{4F9897E4-D6C1-4B3B-874E-D68E4666020D}"/>
              </a:ext>
            </a:extLst>
          </p:cNvPr>
          <p:cNvCxnSpPr>
            <a:stCxn id="171" idx="5"/>
          </p:cNvCxnSpPr>
          <p:nvPr/>
        </p:nvCxnSpPr>
        <p:spPr>
          <a:xfrm>
            <a:off x="6825534" y="4172998"/>
            <a:ext cx="1164059" cy="257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="" xmlns:a16="http://schemas.microsoft.com/office/drawing/2014/main" id="{8E45E3BA-1BDF-4620-87E1-535558B3CC2D}"/>
              </a:ext>
            </a:extLst>
          </p:cNvPr>
          <p:cNvGrpSpPr/>
          <p:nvPr/>
        </p:nvGrpSpPr>
        <p:grpSpPr>
          <a:xfrm>
            <a:off x="5407795" y="4378418"/>
            <a:ext cx="358163" cy="343548"/>
            <a:chOff x="3733800" y="2008277"/>
            <a:chExt cx="538616" cy="506323"/>
          </a:xfrm>
          <a:solidFill>
            <a:schemeClr val="bg2"/>
          </a:solidFill>
        </p:grpSpPr>
        <p:sp>
          <p:nvSpPr>
            <p:cNvPr id="169" name="Oval 168">
              <a:extLst>
                <a:ext uri="{FF2B5EF4-FFF2-40B4-BE49-F238E27FC236}">
                  <a16:creationId xmlns="" xmlns:a16="http://schemas.microsoft.com/office/drawing/2014/main" id="{02CD79B4-3BD6-4029-B304-1B7D6942096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="" xmlns:a16="http://schemas.microsoft.com/office/drawing/2014/main" id="{0A35EA92-6481-4133-83B6-6C867C078856}"/>
                </a:ext>
              </a:extLst>
            </p:cNvPr>
            <p:cNvSpPr txBox="1"/>
            <p:nvPr/>
          </p:nvSpPr>
          <p:spPr>
            <a:xfrm>
              <a:off x="3739182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="" xmlns:a16="http://schemas.microsoft.com/office/drawing/2014/main" id="{60E2C835-32DE-4EBC-8374-8C0C83E8F853}"/>
              </a:ext>
            </a:extLst>
          </p:cNvPr>
          <p:cNvGrpSpPr/>
          <p:nvPr/>
        </p:nvGrpSpPr>
        <p:grpSpPr>
          <a:xfrm>
            <a:off x="5759311" y="4990452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>
              <a:extLst>
                <a:ext uri="{FF2B5EF4-FFF2-40B4-BE49-F238E27FC236}">
                  <a16:creationId xmlns="" xmlns:a16="http://schemas.microsoft.com/office/drawing/2014/main" id="{F8591141-1DE3-4C71-8858-47503F5682C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="" xmlns:a16="http://schemas.microsoft.com/office/drawing/2014/main" id="{C61CE309-5FF7-4B6D-812C-C5EA9B4F67A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="" xmlns:a16="http://schemas.microsoft.com/office/drawing/2014/main" id="{C2301E23-4D0F-4129-96FD-56EEBDB99F45}"/>
              </a:ext>
            </a:extLst>
          </p:cNvPr>
          <p:cNvCxnSpPr>
            <a:cxnSpLocks/>
          </p:cNvCxnSpPr>
          <p:nvPr/>
        </p:nvCxnSpPr>
        <p:spPr>
          <a:xfrm flipH="1" flipV="1">
            <a:off x="5672426" y="4682365"/>
            <a:ext cx="185206" cy="3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3B8D0DB5-0407-4A7E-9B9E-4630169199C2}"/>
              </a:ext>
            </a:extLst>
          </p:cNvPr>
          <p:cNvGrpSpPr/>
          <p:nvPr/>
        </p:nvGrpSpPr>
        <p:grpSpPr>
          <a:xfrm>
            <a:off x="4725131" y="5009414"/>
            <a:ext cx="372589" cy="343548"/>
            <a:chOff x="3733800" y="2008277"/>
            <a:chExt cx="560310" cy="506323"/>
          </a:xfrm>
          <a:solidFill>
            <a:srgbClr val="92D050"/>
          </a:solidFill>
        </p:grpSpPr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5A39E304-6CB3-4121-8CF7-310CDFBF8A8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="" xmlns:a16="http://schemas.microsoft.com/office/drawing/2014/main" id="{6EA3A88E-19A1-4A90-AD3B-C1C8F78E33E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="" xmlns:a16="http://schemas.microsoft.com/office/drawing/2014/main" id="{E33EE10C-91A0-4844-8396-3C5E81A6C981}"/>
              </a:ext>
            </a:extLst>
          </p:cNvPr>
          <p:cNvGrpSpPr/>
          <p:nvPr/>
        </p:nvGrpSpPr>
        <p:grpSpPr>
          <a:xfrm>
            <a:off x="7839774" y="4327969"/>
            <a:ext cx="336689" cy="343548"/>
            <a:chOff x="3733800" y="2008277"/>
            <a:chExt cx="506323" cy="506323"/>
          </a:xfrm>
        </p:grpSpPr>
        <p:sp>
          <p:nvSpPr>
            <p:cNvPr id="163" name="Oval 162">
              <a:extLst>
                <a:ext uri="{FF2B5EF4-FFF2-40B4-BE49-F238E27FC236}">
                  <a16:creationId xmlns="" xmlns:a16="http://schemas.microsoft.com/office/drawing/2014/main" id="{B644D5EC-9203-4D69-80C7-8DBBAACEFDA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="" xmlns:a16="http://schemas.microsoft.com/office/drawing/2014/main" id="{917E698E-56F6-4015-8114-0744B0C5FD0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9FAE39F0-91E0-407D-9EA3-191BBE17A483}"/>
              </a:ext>
            </a:extLst>
          </p:cNvPr>
          <p:cNvSpPr txBox="1"/>
          <p:nvPr/>
        </p:nvSpPr>
        <p:spPr>
          <a:xfrm>
            <a:off x="8263144" y="4346269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444D27EB-0546-4C8A-BD71-9595D1D2DCE5}"/>
              </a:ext>
            </a:extLst>
          </p:cNvPr>
          <p:cNvSpPr txBox="1"/>
          <p:nvPr/>
        </p:nvSpPr>
        <p:spPr>
          <a:xfrm>
            <a:off x="6891482" y="3879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0421CB30-8841-48FF-8456-350F74DB5B2F}"/>
              </a:ext>
            </a:extLst>
          </p:cNvPr>
          <p:cNvSpPr txBox="1"/>
          <p:nvPr/>
        </p:nvSpPr>
        <p:spPr>
          <a:xfrm>
            <a:off x="5168682" y="43281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="" xmlns:a16="http://schemas.microsoft.com/office/drawing/2014/main" id="{51783E38-51F2-41C0-BA76-CA6BDBCC7483}"/>
              </a:ext>
            </a:extLst>
          </p:cNvPr>
          <p:cNvCxnSpPr>
            <a:cxnSpLocks/>
            <a:stCxn id="165" idx="0"/>
          </p:cNvCxnSpPr>
          <p:nvPr/>
        </p:nvCxnSpPr>
        <p:spPr>
          <a:xfrm flipV="1">
            <a:off x="4893474" y="4639640"/>
            <a:ext cx="542822" cy="36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="" xmlns:a16="http://schemas.microsoft.com/office/drawing/2014/main" id="{3ABA24C1-72B4-42B9-9829-49D2884B04A4}"/>
              </a:ext>
            </a:extLst>
          </p:cNvPr>
          <p:cNvGrpSpPr/>
          <p:nvPr/>
        </p:nvGrpSpPr>
        <p:grpSpPr>
          <a:xfrm>
            <a:off x="5029200" y="5638800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9" name="Oval 158">
              <a:extLst>
                <a:ext uri="{FF2B5EF4-FFF2-40B4-BE49-F238E27FC236}">
                  <a16:creationId xmlns="" xmlns:a16="http://schemas.microsoft.com/office/drawing/2014/main" id="{83DF3550-2ED9-49A8-9837-320C6AF926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="" xmlns:a16="http://schemas.microsoft.com/office/drawing/2014/main" id="{C329EE8B-2646-4E47-B970-CCCA5ECBA386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21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407ED780-C11A-4525-BEE2-EBAB77AEAD59}"/>
              </a:ext>
            </a:extLst>
          </p:cNvPr>
          <p:cNvSpPr txBox="1"/>
          <p:nvPr/>
        </p:nvSpPr>
        <p:spPr>
          <a:xfrm>
            <a:off x="6069107" y="4917452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E0B70185-EF70-402D-8379-BAA1F1847A8A}"/>
              </a:ext>
            </a:extLst>
          </p:cNvPr>
          <p:cNvSpPr txBox="1"/>
          <p:nvPr/>
        </p:nvSpPr>
        <p:spPr>
          <a:xfrm>
            <a:off x="5535707" y="5755652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="" xmlns:a16="http://schemas.microsoft.com/office/drawing/2014/main" id="{D0C81656-E398-4F6C-A513-D84329E3107D}"/>
              </a:ext>
            </a:extLst>
          </p:cNvPr>
          <p:cNvCxnSpPr>
            <a:cxnSpLocks/>
          </p:cNvCxnSpPr>
          <p:nvPr/>
        </p:nvCxnSpPr>
        <p:spPr>
          <a:xfrm flipV="1">
            <a:off x="4549171" y="5308625"/>
            <a:ext cx="220752" cy="36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="" xmlns:a16="http://schemas.microsoft.com/office/drawing/2014/main" id="{9354E422-7E8A-43A0-89E5-C071118BE7A6}"/>
              </a:ext>
            </a:extLst>
          </p:cNvPr>
          <p:cNvGrpSpPr/>
          <p:nvPr/>
        </p:nvGrpSpPr>
        <p:grpSpPr>
          <a:xfrm>
            <a:off x="4369014" y="5623958"/>
            <a:ext cx="372589" cy="343548"/>
            <a:chOff x="3733800" y="2008277"/>
            <a:chExt cx="560310" cy="506323"/>
          </a:xfrm>
          <a:solidFill>
            <a:schemeClr val="bg2"/>
          </a:solidFill>
        </p:grpSpPr>
        <p:sp>
          <p:nvSpPr>
            <p:cNvPr id="175" name="Oval 174">
              <a:extLst>
                <a:ext uri="{FF2B5EF4-FFF2-40B4-BE49-F238E27FC236}">
                  <a16:creationId xmlns="" xmlns:a16="http://schemas.microsoft.com/office/drawing/2014/main" id="{DE6D22A9-B9DF-4A25-808D-C8DAC706B4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="" xmlns:a16="http://schemas.microsoft.com/office/drawing/2014/main" id="{ABCD9AED-4FFC-4E64-8A25-10A65D77CEED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90A8EF54-4647-4023-87B7-6C430AB92E21}"/>
              </a:ext>
            </a:extLst>
          </p:cNvPr>
          <p:cNvSpPr txBox="1"/>
          <p:nvPr/>
        </p:nvSpPr>
        <p:spPr>
          <a:xfrm>
            <a:off x="4621307" y="4800600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08F4E891-8316-450C-9CD8-265535B59DD0}"/>
              </a:ext>
            </a:extLst>
          </p:cNvPr>
          <p:cNvSpPr txBox="1"/>
          <p:nvPr/>
        </p:nvSpPr>
        <p:spPr>
          <a:xfrm>
            <a:off x="4164107" y="5841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58ED037-A489-4773-AACD-66A489F325CD}"/>
              </a:ext>
            </a:extLst>
          </p:cNvPr>
          <p:cNvSpPr txBox="1"/>
          <p:nvPr/>
        </p:nvSpPr>
        <p:spPr>
          <a:xfrm>
            <a:off x="5987943" y="559280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This is a left-left case now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="" xmlns:a16="http://schemas.microsoft.com/office/drawing/2014/main" id="{8C0C97BA-C5BA-430E-9E60-8B2B3530AAA2}"/>
              </a:ext>
            </a:extLst>
          </p:cNvPr>
          <p:cNvCxnSpPr>
            <a:cxnSpLocks/>
            <a:stCxn id="159" idx="0"/>
            <a:endCxn id="170" idx="2"/>
          </p:cNvCxnSpPr>
          <p:nvPr/>
        </p:nvCxnSpPr>
        <p:spPr>
          <a:xfrm flipV="1">
            <a:off x="5197545" y="4705632"/>
            <a:ext cx="391121" cy="93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44" grpId="0"/>
      <p:bldP spid="145" grpId="0"/>
      <p:bldP spid="148" grpId="0"/>
      <p:bldP spid="153" grpId="0"/>
      <p:bldP spid="157" grpId="0"/>
      <p:bldP spid="177" grpId="0"/>
      <p:bldP spid="17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Straight Connector 282">
            <a:extLst>
              <a:ext uri="{FF2B5EF4-FFF2-40B4-BE49-F238E27FC236}">
                <a16:creationId xmlns="" xmlns:a16="http://schemas.microsoft.com/office/drawing/2014/main" id="{EA081A53-3915-4D38-97A5-9B826A83B8D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114549" y="1708545"/>
            <a:ext cx="515331" cy="470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="" xmlns:a16="http://schemas.microsoft.com/office/drawing/2014/main" id="{27501394-4E08-4C23-B643-75FFF056D726}"/>
              </a:ext>
            </a:extLst>
          </p:cNvPr>
          <p:cNvCxnSpPr>
            <a:cxnSpLocks/>
            <a:stCxn id="160" idx="0"/>
          </p:cNvCxnSpPr>
          <p:nvPr/>
        </p:nvCxnSpPr>
        <p:spPr>
          <a:xfrm flipH="1" flipV="1">
            <a:off x="4920428" y="5197363"/>
            <a:ext cx="441382" cy="49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Left-right case – Step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C2043F7-95A7-491F-9BC1-8429B44BFCA7}"/>
              </a:ext>
            </a:extLst>
          </p:cNvPr>
          <p:cNvGrpSpPr/>
          <p:nvPr/>
        </p:nvGrpSpPr>
        <p:grpSpPr>
          <a:xfrm>
            <a:off x="80586" y="3985146"/>
            <a:ext cx="3887192" cy="2135872"/>
            <a:chOff x="1820694" y="3124200"/>
            <a:chExt cx="5845681" cy="3147861"/>
          </a:xfrm>
        </p:grpSpPr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0874FF3B-EC88-49DB-ABA8-023D34D2EFD2}"/>
                </a:ext>
              </a:extLst>
            </p:cNvPr>
            <p:cNvGrpSpPr/>
            <p:nvPr/>
          </p:nvGrpSpPr>
          <p:grpSpPr>
            <a:xfrm>
              <a:off x="4802651" y="31242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="" xmlns:a16="http://schemas.microsoft.com/office/drawing/2014/main" id="{E23715E1-504E-4098-9F69-08A22F5311C4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B6A33B7E-C728-4D29-B75B-D5DFB1E57F00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7FE56242-8311-4C71-BDB0-74A08EB30294}"/>
                </a:ext>
              </a:extLst>
            </p:cNvPr>
            <p:cNvCxnSpPr>
              <a:stCxn id="70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8651A68D-8034-482E-A49C-9D4F22367B70}"/>
                </a:ext>
              </a:extLst>
            </p:cNvPr>
            <p:cNvCxnSpPr>
              <a:stCxn id="70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="" xmlns:a16="http://schemas.microsoft.com/office/drawing/2014/main" id="{883BC311-2D23-44B8-BA6B-9C8096144474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="" xmlns:a16="http://schemas.microsoft.com/office/drawing/2014/main" id="{15598590-88D3-4B45-BE12-50B0763EEFF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41926E23-F4E5-4E5F-93F8-04EBACE40E08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77694B8E-C9F0-4540-9636-347AE5FFAB9A}"/>
                </a:ext>
              </a:extLst>
            </p:cNvPr>
            <p:cNvGrpSpPr/>
            <p:nvPr/>
          </p:nvGrpSpPr>
          <p:grpSpPr>
            <a:xfrm>
              <a:off x="4511123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6" name="Oval 85">
                <a:extLst>
                  <a:ext uri="{FF2B5EF4-FFF2-40B4-BE49-F238E27FC236}">
                    <a16:creationId xmlns="" xmlns:a16="http://schemas.microsoft.com/office/drawing/2014/main" id="{FC789535-C649-4A3A-A5C9-29C85C227E1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C3FA7EBD-6FE0-470A-B2EA-6355E306AA1B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23</a:t>
                </a: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DB35C9C-945F-4E75-B2C0-0FA278018C57}"/>
                </a:ext>
              </a:extLst>
            </p:cNvPr>
            <p:cNvCxnSpPr>
              <a:cxnSpLocks/>
              <a:stCxn id="87" idx="0"/>
              <a:endCxn id="114" idx="5"/>
            </p:cNvCxnSpPr>
            <p:nvPr/>
          </p:nvCxnSpPr>
          <p:spPr>
            <a:xfrm flipH="1" flipV="1">
              <a:off x="4436974" y="5348599"/>
              <a:ext cx="278518" cy="49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53E18E94-42F4-48F2-B879-74CD43E313F0}"/>
                </a:ext>
              </a:extLst>
            </p:cNvPr>
            <p:cNvGrpSpPr/>
            <p:nvPr/>
          </p:nvGrpSpPr>
          <p:grpSpPr>
            <a:xfrm>
              <a:off x="2076171" y="4789090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AAA6C316-7062-4820-BC9C-105B95CEDF8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EECDD44A-3D48-4B1C-AEF2-11188B3CF04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14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="" xmlns:a16="http://schemas.microsoft.com/office/drawing/2014/main" id="{2AE52254-B2E2-4E9A-A46F-3E43DE36C2FF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107" name="Oval 106">
                <a:extLst>
                  <a:ext uri="{FF2B5EF4-FFF2-40B4-BE49-F238E27FC236}">
                    <a16:creationId xmlns="" xmlns:a16="http://schemas.microsoft.com/office/drawing/2014/main" id="{39C66379-8689-4E45-A17D-63FFD168033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="" xmlns:a16="http://schemas.microsoft.com/office/drawing/2014/main" id="{3C6AE2A2-E57F-4B5A-BAD7-F049332AB16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3759729B-8B1A-42A2-8089-5A026D37E088}"/>
                </a:ext>
              </a:extLst>
            </p:cNvPr>
            <p:cNvSpPr txBox="1"/>
            <p:nvPr/>
          </p:nvSpPr>
          <p:spPr>
            <a:xfrm>
              <a:off x="1820694" y="47890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66FDCC57-A838-4624-9FDB-71DB077F2269}"/>
                </a:ext>
              </a:extLst>
            </p:cNvPr>
            <p:cNvSpPr txBox="1"/>
            <p:nvPr/>
          </p:nvSpPr>
          <p:spPr>
            <a:xfrm>
              <a:off x="7396749" y="38117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FF12C7FA-CFAA-49DC-850E-F9668834E66D}"/>
                </a:ext>
              </a:extLst>
            </p:cNvPr>
            <p:cNvSpPr txBox="1"/>
            <p:nvPr/>
          </p:nvSpPr>
          <p:spPr>
            <a:xfrm>
              <a:off x="5334000" y="3124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9BE4F25D-E995-4628-BC91-EDDB10B52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4959" y="4304427"/>
              <a:ext cx="578658" cy="680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DA07E43-7F0B-4854-833A-B9125936D99D}"/>
                </a:ext>
              </a:extLst>
            </p:cNvPr>
            <p:cNvGrpSpPr/>
            <p:nvPr/>
          </p:nvGrpSpPr>
          <p:grpSpPr>
            <a:xfrm>
              <a:off x="4004800" y="49164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14" name="Oval 113">
                <a:extLst>
                  <a:ext uri="{FF2B5EF4-FFF2-40B4-BE49-F238E27FC236}">
                    <a16:creationId xmlns="" xmlns:a16="http://schemas.microsoft.com/office/drawing/2014/main" id="{94789F2B-CDBD-4D02-BB22-71B0EA777F5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="" xmlns:a16="http://schemas.microsoft.com/office/drawing/2014/main" id="{BA649830-2C50-4551-8148-D2840E95676F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22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ED6E5BD4-A8B5-4DB9-B901-7BE863108DA7}"/>
                </a:ext>
              </a:extLst>
            </p:cNvPr>
            <p:cNvSpPr txBox="1"/>
            <p:nvPr/>
          </p:nvSpPr>
          <p:spPr>
            <a:xfrm>
              <a:off x="2743200" y="37849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BF3AC1E4-BE30-4C81-BD8E-09CDAB6481D1}"/>
                </a:ext>
              </a:extLst>
            </p:cNvPr>
            <p:cNvSpPr txBox="1"/>
            <p:nvPr/>
          </p:nvSpPr>
          <p:spPr>
            <a:xfrm>
              <a:off x="4495800" y="49396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6603A87B-8D1B-4F21-90EA-58BEEB202952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2329333" y="4244114"/>
              <a:ext cx="816312" cy="544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C2E12086-12CB-41B0-9B6E-90D269D19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127" y="5300998"/>
              <a:ext cx="331974" cy="533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="" xmlns:a16="http://schemas.microsoft.com/office/drawing/2014/main" id="{06DDBF40-0018-484C-B4E1-7964A1B1E82E}"/>
                </a:ext>
              </a:extLst>
            </p:cNvPr>
            <p:cNvGrpSpPr/>
            <p:nvPr/>
          </p:nvGrpSpPr>
          <p:grpSpPr>
            <a:xfrm>
              <a:off x="3475199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="" xmlns:a16="http://schemas.microsoft.com/office/drawing/2014/main" id="{B1DBEEBF-52DB-4B12-AEFD-E557E40031C3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="" xmlns:a16="http://schemas.microsoft.com/office/drawing/2014/main" id="{CEE36E91-99B8-43BC-AEC2-38710672563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21</a:t>
                </a: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76388365-C2E4-49F2-8766-A4F145BA0472}"/>
                </a:ext>
              </a:extLst>
            </p:cNvPr>
            <p:cNvSpPr txBox="1"/>
            <p:nvPr/>
          </p:nvSpPr>
          <p:spPr>
            <a:xfrm>
              <a:off x="5029200" y="5802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9DC881E3-BCF0-413F-86AC-E2FC52A76750}"/>
                </a:ext>
              </a:extLst>
            </p:cNvPr>
            <p:cNvSpPr txBox="1"/>
            <p:nvPr/>
          </p:nvSpPr>
          <p:spPr>
            <a:xfrm>
              <a:off x="3200400" y="5791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132" name="Freeform 153">
            <a:extLst>
              <a:ext uri="{FF2B5EF4-FFF2-40B4-BE49-F238E27FC236}">
                <a16:creationId xmlns="" xmlns:a16="http://schemas.microsoft.com/office/drawing/2014/main" id="{F6ED3337-1449-47A9-B4D2-6DF4C16BF482}"/>
              </a:ext>
            </a:extLst>
          </p:cNvPr>
          <p:cNvSpPr/>
          <p:nvPr/>
        </p:nvSpPr>
        <p:spPr>
          <a:xfrm flipV="1">
            <a:off x="1447800" y="4561773"/>
            <a:ext cx="635980" cy="662162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Notched Right Arrow 37">
            <a:extLst>
              <a:ext uri="{FF2B5EF4-FFF2-40B4-BE49-F238E27FC236}">
                <a16:creationId xmlns="" xmlns:a16="http://schemas.microsoft.com/office/drawing/2014/main" id="{8B9CF0BB-B259-497D-8707-797E91FF6160}"/>
              </a:ext>
            </a:extLst>
          </p:cNvPr>
          <p:cNvSpPr/>
          <p:nvPr/>
        </p:nvSpPr>
        <p:spPr>
          <a:xfrm>
            <a:off x="3208211" y="505629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5" name="Group 134">
            <a:extLst>
              <a:ext uri="{FF2B5EF4-FFF2-40B4-BE49-F238E27FC236}">
                <a16:creationId xmlns="" xmlns:a16="http://schemas.microsoft.com/office/drawing/2014/main" id="{B88A272F-FC1D-4563-8D58-AA7FA9180D1F}"/>
              </a:ext>
            </a:extLst>
          </p:cNvPr>
          <p:cNvGrpSpPr/>
          <p:nvPr/>
        </p:nvGrpSpPr>
        <p:grpSpPr>
          <a:xfrm>
            <a:off x="6538152" y="3879761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1" name="Oval 170">
              <a:extLst>
                <a:ext uri="{FF2B5EF4-FFF2-40B4-BE49-F238E27FC236}">
                  <a16:creationId xmlns="" xmlns:a16="http://schemas.microsoft.com/office/drawing/2014/main" id="{D2E53F4E-8009-4E2E-B65B-AA1212BD3A2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="" xmlns:a16="http://schemas.microsoft.com/office/drawing/2014/main" id="{A3D2FD45-5905-4B67-9E02-09A0F16DEAEC}"/>
                </a:ext>
              </a:extLst>
            </p:cNvPr>
            <p:cNvSpPr txBox="1"/>
            <p:nvPr/>
          </p:nvSpPr>
          <p:spPr>
            <a:xfrm>
              <a:off x="3791915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="" xmlns:a16="http://schemas.microsoft.com/office/drawing/2014/main" id="{1E709EAE-FF35-4D42-AFFB-0EFB420D2D00}"/>
              </a:ext>
            </a:extLst>
          </p:cNvPr>
          <p:cNvCxnSpPr>
            <a:stCxn id="171" idx="3"/>
          </p:cNvCxnSpPr>
          <p:nvPr/>
        </p:nvCxnSpPr>
        <p:spPr>
          <a:xfrm flipH="1">
            <a:off x="5572473" y="4172998"/>
            <a:ext cx="1014985" cy="34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="" xmlns:a16="http://schemas.microsoft.com/office/drawing/2014/main" id="{4F9897E4-D6C1-4B3B-874E-D68E4666020D}"/>
              </a:ext>
            </a:extLst>
          </p:cNvPr>
          <p:cNvCxnSpPr>
            <a:cxnSpLocks/>
            <a:stCxn id="171" idx="5"/>
          </p:cNvCxnSpPr>
          <p:nvPr/>
        </p:nvCxnSpPr>
        <p:spPr>
          <a:xfrm>
            <a:off x="6825534" y="4172998"/>
            <a:ext cx="1164059" cy="257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="" xmlns:a16="http://schemas.microsoft.com/office/drawing/2014/main" id="{8E45E3BA-1BDF-4620-87E1-535558B3CC2D}"/>
              </a:ext>
            </a:extLst>
          </p:cNvPr>
          <p:cNvGrpSpPr/>
          <p:nvPr/>
        </p:nvGrpSpPr>
        <p:grpSpPr>
          <a:xfrm>
            <a:off x="5407795" y="4378418"/>
            <a:ext cx="358163" cy="343548"/>
            <a:chOff x="3733800" y="2008277"/>
            <a:chExt cx="538616" cy="506323"/>
          </a:xfrm>
          <a:solidFill>
            <a:schemeClr val="bg2"/>
          </a:solidFill>
        </p:grpSpPr>
        <p:sp>
          <p:nvSpPr>
            <p:cNvPr id="169" name="Oval 168">
              <a:extLst>
                <a:ext uri="{FF2B5EF4-FFF2-40B4-BE49-F238E27FC236}">
                  <a16:creationId xmlns="" xmlns:a16="http://schemas.microsoft.com/office/drawing/2014/main" id="{02CD79B4-3BD6-4029-B304-1B7D6942096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="" xmlns:a16="http://schemas.microsoft.com/office/drawing/2014/main" id="{0A35EA92-6481-4133-83B6-6C867C078856}"/>
                </a:ext>
              </a:extLst>
            </p:cNvPr>
            <p:cNvSpPr txBox="1"/>
            <p:nvPr/>
          </p:nvSpPr>
          <p:spPr>
            <a:xfrm>
              <a:off x="3739182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="" xmlns:a16="http://schemas.microsoft.com/office/drawing/2014/main" id="{60E2C835-32DE-4EBC-8374-8C0C83E8F853}"/>
              </a:ext>
            </a:extLst>
          </p:cNvPr>
          <p:cNvGrpSpPr/>
          <p:nvPr/>
        </p:nvGrpSpPr>
        <p:grpSpPr>
          <a:xfrm>
            <a:off x="5759311" y="4990452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>
              <a:extLst>
                <a:ext uri="{FF2B5EF4-FFF2-40B4-BE49-F238E27FC236}">
                  <a16:creationId xmlns="" xmlns:a16="http://schemas.microsoft.com/office/drawing/2014/main" id="{F8591141-1DE3-4C71-8858-47503F5682C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="" xmlns:a16="http://schemas.microsoft.com/office/drawing/2014/main" id="{C61CE309-5FF7-4B6D-812C-C5EA9B4F67A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="" xmlns:a16="http://schemas.microsoft.com/office/drawing/2014/main" id="{C2301E23-4D0F-4129-96FD-56EEBDB99F45}"/>
              </a:ext>
            </a:extLst>
          </p:cNvPr>
          <p:cNvCxnSpPr>
            <a:cxnSpLocks/>
          </p:cNvCxnSpPr>
          <p:nvPr/>
        </p:nvCxnSpPr>
        <p:spPr>
          <a:xfrm flipH="1" flipV="1">
            <a:off x="5672426" y="4682365"/>
            <a:ext cx="185206" cy="3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3B8D0DB5-0407-4A7E-9B9E-4630169199C2}"/>
              </a:ext>
            </a:extLst>
          </p:cNvPr>
          <p:cNvGrpSpPr/>
          <p:nvPr/>
        </p:nvGrpSpPr>
        <p:grpSpPr>
          <a:xfrm>
            <a:off x="4725131" y="5009414"/>
            <a:ext cx="372589" cy="343548"/>
            <a:chOff x="3733800" y="2008277"/>
            <a:chExt cx="560310" cy="506323"/>
          </a:xfrm>
          <a:solidFill>
            <a:srgbClr val="92D050"/>
          </a:solidFill>
        </p:grpSpPr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5A39E304-6CB3-4121-8CF7-310CDFBF8A8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="" xmlns:a16="http://schemas.microsoft.com/office/drawing/2014/main" id="{6EA3A88E-19A1-4A90-AD3B-C1C8F78E33E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="" xmlns:a16="http://schemas.microsoft.com/office/drawing/2014/main" id="{E33EE10C-91A0-4844-8396-3C5E81A6C981}"/>
              </a:ext>
            </a:extLst>
          </p:cNvPr>
          <p:cNvGrpSpPr/>
          <p:nvPr/>
        </p:nvGrpSpPr>
        <p:grpSpPr>
          <a:xfrm>
            <a:off x="7839774" y="4327969"/>
            <a:ext cx="336689" cy="343548"/>
            <a:chOff x="3733800" y="2008277"/>
            <a:chExt cx="506323" cy="506323"/>
          </a:xfrm>
        </p:grpSpPr>
        <p:sp>
          <p:nvSpPr>
            <p:cNvPr id="163" name="Oval 162">
              <a:extLst>
                <a:ext uri="{FF2B5EF4-FFF2-40B4-BE49-F238E27FC236}">
                  <a16:creationId xmlns="" xmlns:a16="http://schemas.microsoft.com/office/drawing/2014/main" id="{B644D5EC-9203-4D69-80C7-8DBBAACEFDA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="" xmlns:a16="http://schemas.microsoft.com/office/drawing/2014/main" id="{917E698E-56F6-4015-8114-0744B0C5FD0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9FAE39F0-91E0-407D-9EA3-191BBE17A483}"/>
              </a:ext>
            </a:extLst>
          </p:cNvPr>
          <p:cNvSpPr txBox="1"/>
          <p:nvPr/>
        </p:nvSpPr>
        <p:spPr>
          <a:xfrm>
            <a:off x="8263144" y="4346269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444D27EB-0546-4C8A-BD71-9595D1D2DCE5}"/>
              </a:ext>
            </a:extLst>
          </p:cNvPr>
          <p:cNvSpPr txBox="1"/>
          <p:nvPr/>
        </p:nvSpPr>
        <p:spPr>
          <a:xfrm>
            <a:off x="6891482" y="3879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0421CB30-8841-48FF-8456-350F74DB5B2F}"/>
              </a:ext>
            </a:extLst>
          </p:cNvPr>
          <p:cNvSpPr txBox="1"/>
          <p:nvPr/>
        </p:nvSpPr>
        <p:spPr>
          <a:xfrm>
            <a:off x="5168682" y="43281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="" xmlns:a16="http://schemas.microsoft.com/office/drawing/2014/main" id="{51783E38-51F2-41C0-BA76-CA6BDBCC7483}"/>
              </a:ext>
            </a:extLst>
          </p:cNvPr>
          <p:cNvCxnSpPr>
            <a:cxnSpLocks/>
            <a:stCxn id="165" idx="0"/>
          </p:cNvCxnSpPr>
          <p:nvPr/>
        </p:nvCxnSpPr>
        <p:spPr>
          <a:xfrm flipV="1">
            <a:off x="4893474" y="4639640"/>
            <a:ext cx="542822" cy="36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="" xmlns:a16="http://schemas.microsoft.com/office/drawing/2014/main" id="{3ABA24C1-72B4-42B9-9829-49D2884B04A4}"/>
              </a:ext>
            </a:extLst>
          </p:cNvPr>
          <p:cNvGrpSpPr/>
          <p:nvPr/>
        </p:nvGrpSpPr>
        <p:grpSpPr>
          <a:xfrm>
            <a:off x="5225911" y="5638800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9" name="Oval 158">
              <a:extLst>
                <a:ext uri="{FF2B5EF4-FFF2-40B4-BE49-F238E27FC236}">
                  <a16:creationId xmlns="" xmlns:a16="http://schemas.microsoft.com/office/drawing/2014/main" id="{83DF3550-2ED9-49A8-9837-320C6AF926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="" xmlns:a16="http://schemas.microsoft.com/office/drawing/2014/main" id="{C329EE8B-2646-4E47-B970-CCCA5ECBA386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21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407ED780-C11A-4525-BEE2-EBAB77AEAD59}"/>
              </a:ext>
            </a:extLst>
          </p:cNvPr>
          <p:cNvSpPr txBox="1"/>
          <p:nvPr/>
        </p:nvSpPr>
        <p:spPr>
          <a:xfrm>
            <a:off x="6069107" y="4917452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E0B70185-EF70-402D-8379-BAA1F1847A8A}"/>
              </a:ext>
            </a:extLst>
          </p:cNvPr>
          <p:cNvSpPr txBox="1"/>
          <p:nvPr/>
        </p:nvSpPr>
        <p:spPr>
          <a:xfrm>
            <a:off x="5535707" y="56893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="" xmlns:a16="http://schemas.microsoft.com/office/drawing/2014/main" id="{D0C81656-E398-4F6C-A513-D84329E3107D}"/>
              </a:ext>
            </a:extLst>
          </p:cNvPr>
          <p:cNvCxnSpPr>
            <a:cxnSpLocks/>
          </p:cNvCxnSpPr>
          <p:nvPr/>
        </p:nvCxnSpPr>
        <p:spPr>
          <a:xfrm flipV="1">
            <a:off x="4549171" y="5308625"/>
            <a:ext cx="220752" cy="36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="" xmlns:a16="http://schemas.microsoft.com/office/drawing/2014/main" id="{9354E422-7E8A-43A0-89E5-C071118BE7A6}"/>
              </a:ext>
            </a:extLst>
          </p:cNvPr>
          <p:cNvGrpSpPr/>
          <p:nvPr/>
        </p:nvGrpSpPr>
        <p:grpSpPr>
          <a:xfrm>
            <a:off x="4369014" y="5623958"/>
            <a:ext cx="372589" cy="343548"/>
            <a:chOff x="3733800" y="2008277"/>
            <a:chExt cx="560310" cy="506323"/>
          </a:xfrm>
          <a:solidFill>
            <a:schemeClr val="bg2"/>
          </a:solidFill>
        </p:grpSpPr>
        <p:sp>
          <p:nvSpPr>
            <p:cNvPr id="175" name="Oval 174">
              <a:extLst>
                <a:ext uri="{FF2B5EF4-FFF2-40B4-BE49-F238E27FC236}">
                  <a16:creationId xmlns="" xmlns:a16="http://schemas.microsoft.com/office/drawing/2014/main" id="{DE6D22A9-B9DF-4A25-808D-C8DAC706B4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="" xmlns:a16="http://schemas.microsoft.com/office/drawing/2014/main" id="{ABCD9AED-4FFC-4E64-8A25-10A65D77CEED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90A8EF54-4647-4023-87B7-6C430AB92E21}"/>
              </a:ext>
            </a:extLst>
          </p:cNvPr>
          <p:cNvSpPr txBox="1"/>
          <p:nvPr/>
        </p:nvSpPr>
        <p:spPr>
          <a:xfrm>
            <a:off x="4621307" y="4800600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08F4E891-8316-450C-9CD8-265535B59DD0}"/>
              </a:ext>
            </a:extLst>
          </p:cNvPr>
          <p:cNvSpPr txBox="1"/>
          <p:nvPr/>
        </p:nvSpPr>
        <p:spPr>
          <a:xfrm>
            <a:off x="4164107" y="5841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58ED037-A489-4773-AACD-66A489F325CD}"/>
              </a:ext>
            </a:extLst>
          </p:cNvPr>
          <p:cNvSpPr txBox="1"/>
          <p:nvPr/>
        </p:nvSpPr>
        <p:spPr>
          <a:xfrm>
            <a:off x="5987943" y="559280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This is a left-left case now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534F283-367B-40F4-BBFA-A968B94E6520}"/>
              </a:ext>
            </a:extLst>
          </p:cNvPr>
          <p:cNvGrpSpPr/>
          <p:nvPr/>
        </p:nvGrpSpPr>
        <p:grpSpPr>
          <a:xfrm>
            <a:off x="0" y="1037766"/>
            <a:ext cx="5246289" cy="2113148"/>
            <a:chOff x="494807" y="1030160"/>
            <a:chExt cx="7391400" cy="2120754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E06D8B04-6D7A-46C3-A9E8-6E405365BB17}"/>
                </a:ext>
              </a:extLst>
            </p:cNvPr>
            <p:cNvCxnSpPr>
              <a:stCxn id="192" idx="3"/>
            </p:cNvCxnSpPr>
            <p:nvPr/>
          </p:nvCxnSpPr>
          <p:spPr>
            <a:xfrm flipH="1">
              <a:off x="6632309" y="1911815"/>
              <a:ext cx="169901" cy="38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="" xmlns:a16="http://schemas.microsoft.com/office/drawing/2014/main" id="{847CBB55-5FCC-406F-AD7A-B6A67109D928}"/>
                </a:ext>
              </a:extLst>
            </p:cNvPr>
            <p:cNvGrpSpPr/>
            <p:nvPr/>
          </p:nvGrpSpPr>
          <p:grpSpPr>
            <a:xfrm>
              <a:off x="2451794" y="1078359"/>
              <a:ext cx="461364" cy="320266"/>
              <a:chOff x="3707414" y="2008277"/>
              <a:chExt cx="532709" cy="506323"/>
            </a:xfrm>
            <a:solidFill>
              <a:schemeClr val="bg2"/>
            </a:solidFill>
          </p:grpSpPr>
          <p:sp>
            <p:nvSpPr>
              <p:cNvPr id="146" name="Oval 145">
                <a:extLst>
                  <a:ext uri="{FF2B5EF4-FFF2-40B4-BE49-F238E27FC236}">
                    <a16:creationId xmlns="" xmlns:a16="http://schemas.microsoft.com/office/drawing/2014/main" id="{C6D398F4-B8BB-4A79-817C-85389CD6B45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="" xmlns:a16="http://schemas.microsoft.com/office/drawing/2014/main" id="{3A594ACD-BB4A-42CE-AD7B-48741DAA1374}"/>
                  </a:ext>
                </a:extLst>
              </p:cNvPr>
              <p:cNvSpPr txBox="1"/>
              <p:nvPr/>
            </p:nvSpPr>
            <p:spPr>
              <a:xfrm>
                <a:off x="3707414" y="2030832"/>
                <a:ext cx="524282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X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="" xmlns:a16="http://schemas.microsoft.com/office/drawing/2014/main" id="{24275B05-F6AA-4F14-AB21-75CD9D7CC8E3}"/>
                </a:ext>
              </a:extLst>
            </p:cNvPr>
            <p:cNvCxnSpPr>
              <a:stCxn id="146" idx="3"/>
              <a:endCxn id="158" idx="7"/>
            </p:cNvCxnSpPr>
            <p:nvPr/>
          </p:nvCxnSpPr>
          <p:spPr>
            <a:xfrm flipH="1">
              <a:off x="2188993" y="1351723"/>
              <a:ext cx="349871" cy="2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="" xmlns:a16="http://schemas.microsoft.com/office/drawing/2014/main" id="{3016FBF2-2EC4-4B0D-8913-86BD00077319}"/>
                </a:ext>
              </a:extLst>
            </p:cNvPr>
            <p:cNvCxnSpPr>
              <a:stCxn id="146" idx="5"/>
              <a:endCxn id="185" idx="0"/>
            </p:cNvCxnSpPr>
            <p:nvPr/>
          </p:nvCxnSpPr>
          <p:spPr>
            <a:xfrm>
              <a:off x="2848940" y="1351723"/>
              <a:ext cx="496791" cy="112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="" xmlns:a16="http://schemas.microsoft.com/office/drawing/2014/main" id="{2DE82210-9A99-434E-8145-D65C7145D16C}"/>
                </a:ext>
              </a:extLst>
            </p:cNvPr>
            <p:cNvGrpSpPr/>
            <p:nvPr/>
          </p:nvGrpSpPr>
          <p:grpSpPr>
            <a:xfrm>
              <a:off x="1757252" y="1543221"/>
              <a:ext cx="495959" cy="320266"/>
              <a:chOff x="3667469" y="2008277"/>
              <a:chExt cx="572654" cy="506323"/>
            </a:xfrm>
            <a:solidFill>
              <a:schemeClr val="bg2"/>
            </a:solidFill>
          </p:grpSpPr>
          <p:sp>
            <p:nvSpPr>
              <p:cNvPr id="158" name="Oval 157">
                <a:extLst>
                  <a:ext uri="{FF2B5EF4-FFF2-40B4-BE49-F238E27FC236}">
                    <a16:creationId xmlns="" xmlns:a16="http://schemas.microsoft.com/office/drawing/2014/main" id="{E429A519-306B-416B-B114-3072146BE07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="" xmlns:a16="http://schemas.microsoft.com/office/drawing/2014/main" id="{59BE4A09-5AC2-4CA1-8A10-B9CB258BBE87}"/>
                  </a:ext>
                </a:extLst>
              </p:cNvPr>
              <p:cNvSpPr txBox="1"/>
              <p:nvPr/>
            </p:nvSpPr>
            <p:spPr>
              <a:xfrm>
                <a:off x="3667469" y="2035506"/>
                <a:ext cx="524283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Y</a:t>
                </a:r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="" xmlns:a16="http://schemas.microsoft.com/office/drawing/2014/main" id="{4CEC0133-E284-4B3A-BCF2-04354E9D44B1}"/>
                </a:ext>
              </a:extLst>
            </p:cNvPr>
            <p:cNvCxnSpPr>
              <a:stCxn id="158" idx="3"/>
              <a:endCxn id="180" idx="0"/>
            </p:cNvCxnSpPr>
            <p:nvPr/>
          </p:nvCxnSpPr>
          <p:spPr>
            <a:xfrm flipH="1">
              <a:off x="1421485" y="1816585"/>
              <a:ext cx="457433" cy="209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="" xmlns:a16="http://schemas.microsoft.com/office/drawing/2014/main" id="{2EBDFE48-3ECB-4899-B464-8F3CF96612B3}"/>
                </a:ext>
              </a:extLst>
            </p:cNvPr>
            <p:cNvGrpSpPr/>
            <p:nvPr/>
          </p:nvGrpSpPr>
          <p:grpSpPr>
            <a:xfrm>
              <a:off x="1164160" y="2026380"/>
              <a:ext cx="476581" cy="320266"/>
              <a:chOff x="3689844" y="2008277"/>
              <a:chExt cx="550279" cy="506323"/>
            </a:xfrm>
            <a:solidFill>
              <a:schemeClr val="bg2"/>
            </a:solidFill>
          </p:grpSpPr>
          <p:sp>
            <p:nvSpPr>
              <p:cNvPr id="180" name="Oval 179">
                <a:extLst>
                  <a:ext uri="{FF2B5EF4-FFF2-40B4-BE49-F238E27FC236}">
                    <a16:creationId xmlns="" xmlns:a16="http://schemas.microsoft.com/office/drawing/2014/main" id="{81DECC3D-054D-4263-8937-0C86FF0B0ABE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="" xmlns:a16="http://schemas.microsoft.com/office/drawing/2014/main" id="{0B2B0389-2A5C-4893-AD1C-78A1DA071B6C}"/>
                  </a:ext>
                </a:extLst>
              </p:cNvPr>
              <p:cNvSpPr txBox="1"/>
              <p:nvPr/>
            </p:nvSpPr>
            <p:spPr>
              <a:xfrm>
                <a:off x="3689844" y="2035506"/>
                <a:ext cx="512215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Z</a:t>
                </a:r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="" xmlns:a16="http://schemas.microsoft.com/office/drawing/2014/main" id="{34A2D791-92F3-4C80-91A9-DF9014105AEB}"/>
                </a:ext>
              </a:extLst>
            </p:cNvPr>
            <p:cNvCxnSpPr>
              <a:stCxn id="180" idx="3"/>
              <a:endCxn id="189" idx="0"/>
            </p:cNvCxnSpPr>
            <p:nvPr/>
          </p:nvCxnSpPr>
          <p:spPr>
            <a:xfrm flipH="1">
              <a:off x="837934" y="2299744"/>
              <a:ext cx="428513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="" xmlns:a16="http://schemas.microsoft.com/office/drawing/2014/main" id="{18D16D89-2DBA-47A2-B359-3E1FF29A3875}"/>
                </a:ext>
              </a:extLst>
            </p:cNvPr>
            <p:cNvSpPr txBox="1"/>
            <p:nvPr/>
          </p:nvSpPr>
          <p:spPr>
            <a:xfrm>
              <a:off x="1085964" y="1572951"/>
              <a:ext cx="6902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/>
                <a:t>0 or 1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="" xmlns:a16="http://schemas.microsoft.com/office/drawing/2014/main" id="{6FF4E7BA-CA0C-4266-BA7A-78C483BB8E16}"/>
                </a:ext>
              </a:extLst>
            </p:cNvPr>
            <p:cNvSpPr txBox="1"/>
            <p:nvPr/>
          </p:nvSpPr>
          <p:spPr>
            <a:xfrm>
              <a:off x="2203647" y="1030160"/>
              <a:ext cx="3390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/>
                <a:t>2</a:t>
              </a:r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="" xmlns:a16="http://schemas.microsoft.com/office/drawing/2014/main" id="{31633137-0E94-40D7-8A14-959BC7648D97}"/>
                </a:ext>
              </a:extLst>
            </p:cNvPr>
            <p:cNvSpPr/>
            <p:nvPr/>
          </p:nvSpPr>
          <p:spPr>
            <a:xfrm>
              <a:off x="3002603" y="1463951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="" xmlns:a16="http://schemas.microsoft.com/office/drawing/2014/main" id="{98B3DA89-1110-400B-8182-51E9EEA3DE6E}"/>
                </a:ext>
              </a:extLst>
            </p:cNvPr>
            <p:cNvSpPr/>
            <p:nvPr/>
          </p:nvSpPr>
          <p:spPr>
            <a:xfrm>
              <a:off x="2212151" y="1962967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="" xmlns:a16="http://schemas.microsoft.com/office/drawing/2014/main" id="{170F9524-2B33-45BC-8D85-3C6A2EBF9539}"/>
                </a:ext>
              </a:extLst>
            </p:cNvPr>
            <p:cNvCxnSpPr>
              <a:endCxn id="186" idx="0"/>
            </p:cNvCxnSpPr>
            <p:nvPr/>
          </p:nvCxnSpPr>
          <p:spPr>
            <a:xfrm>
              <a:off x="2151991" y="1806565"/>
              <a:ext cx="403287" cy="156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Isosceles Triangle 187">
              <a:extLst>
                <a:ext uri="{FF2B5EF4-FFF2-40B4-BE49-F238E27FC236}">
                  <a16:creationId xmlns="" xmlns:a16="http://schemas.microsoft.com/office/drawing/2014/main" id="{181FF56A-286E-49A5-B836-CB6E91109D14}"/>
                </a:ext>
              </a:extLst>
            </p:cNvPr>
            <p:cNvSpPr/>
            <p:nvPr/>
          </p:nvSpPr>
          <p:spPr>
            <a:xfrm>
              <a:off x="1607743" y="260243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="" xmlns:a16="http://schemas.microsoft.com/office/drawing/2014/main" id="{E0F4F99A-AD46-4253-BD40-C42BCC35E9B0}"/>
                </a:ext>
              </a:extLst>
            </p:cNvPr>
            <p:cNvSpPr/>
            <p:nvPr/>
          </p:nvSpPr>
          <p:spPr>
            <a:xfrm>
              <a:off x="494807" y="260243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="" xmlns:a16="http://schemas.microsoft.com/office/drawing/2014/main" id="{7891ECA5-54FE-4289-B6C1-B79DFA9BB9A0}"/>
                </a:ext>
              </a:extLst>
            </p:cNvPr>
            <p:cNvCxnSpPr>
              <a:stCxn id="180" idx="5"/>
              <a:endCxn id="188" idx="0"/>
            </p:cNvCxnSpPr>
            <p:nvPr/>
          </p:nvCxnSpPr>
          <p:spPr>
            <a:xfrm>
              <a:off x="1576522" y="2299744"/>
              <a:ext cx="374348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Group 190">
              <a:extLst>
                <a:ext uri="{FF2B5EF4-FFF2-40B4-BE49-F238E27FC236}">
                  <a16:creationId xmlns="" xmlns:a16="http://schemas.microsoft.com/office/drawing/2014/main" id="{22968BC4-E5A1-48B5-B2D1-0D0AA07C8033}"/>
                </a:ext>
              </a:extLst>
            </p:cNvPr>
            <p:cNvGrpSpPr/>
            <p:nvPr/>
          </p:nvGrpSpPr>
          <p:grpSpPr>
            <a:xfrm>
              <a:off x="6711422" y="1638451"/>
              <a:ext cx="502150" cy="320266"/>
              <a:chOff x="3703124" y="2008277"/>
              <a:chExt cx="579803" cy="506323"/>
            </a:xfrm>
            <a:solidFill>
              <a:schemeClr val="bg2"/>
            </a:solidFill>
          </p:grpSpPr>
          <p:sp>
            <p:nvSpPr>
              <p:cNvPr id="192" name="Oval 191">
                <a:extLst>
                  <a:ext uri="{FF2B5EF4-FFF2-40B4-BE49-F238E27FC236}">
                    <a16:creationId xmlns="" xmlns:a16="http://schemas.microsoft.com/office/drawing/2014/main" id="{DF1CC85E-87D5-49E4-8AA6-E99EC287A43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="" xmlns:a16="http://schemas.microsoft.com/office/drawing/2014/main" id="{E1C857AA-DCD3-4F74-94F6-99734CFE9461}"/>
                  </a:ext>
                </a:extLst>
              </p:cNvPr>
              <p:cNvSpPr txBox="1"/>
              <p:nvPr/>
            </p:nvSpPr>
            <p:spPr>
              <a:xfrm>
                <a:off x="3703124" y="2051098"/>
                <a:ext cx="579803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 X</a:t>
                </a:r>
              </a:p>
            </p:txBody>
          </p:sp>
        </p:grpSp>
        <p:cxnSp>
          <p:nvCxnSpPr>
            <p:cNvPr id="194" name="Straight Connector 193">
              <a:extLst>
                <a:ext uri="{FF2B5EF4-FFF2-40B4-BE49-F238E27FC236}">
                  <a16:creationId xmlns="" xmlns:a16="http://schemas.microsoft.com/office/drawing/2014/main" id="{CBA7FC8B-C671-4B77-889A-00EBC0B38C11}"/>
                </a:ext>
              </a:extLst>
            </p:cNvPr>
            <p:cNvCxnSpPr>
              <a:stCxn id="192" idx="1"/>
            </p:cNvCxnSpPr>
            <p:nvPr/>
          </p:nvCxnSpPr>
          <p:spPr>
            <a:xfrm flipH="1" flipV="1">
              <a:off x="6280661" y="1358785"/>
              <a:ext cx="521548" cy="326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="" xmlns:a16="http://schemas.microsoft.com/office/drawing/2014/main" id="{5B6A0F1C-E119-45E7-B11F-D235F7238C56}"/>
                </a:ext>
              </a:extLst>
            </p:cNvPr>
            <p:cNvCxnSpPr>
              <a:stCxn id="192" idx="5"/>
              <a:endCxn id="204" idx="0"/>
            </p:cNvCxnSpPr>
            <p:nvPr/>
          </p:nvCxnSpPr>
          <p:spPr>
            <a:xfrm>
              <a:off x="7112285" y="1911815"/>
              <a:ext cx="430796" cy="226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 195">
              <a:extLst>
                <a:ext uri="{FF2B5EF4-FFF2-40B4-BE49-F238E27FC236}">
                  <a16:creationId xmlns="" xmlns:a16="http://schemas.microsoft.com/office/drawing/2014/main" id="{E38DE004-72EE-457B-A58B-C463309BE492}"/>
                </a:ext>
              </a:extLst>
            </p:cNvPr>
            <p:cNvGrpSpPr/>
            <p:nvPr/>
          </p:nvGrpSpPr>
          <p:grpSpPr>
            <a:xfrm>
              <a:off x="5880269" y="1109431"/>
              <a:ext cx="464611" cy="320266"/>
              <a:chOff x="3703665" y="2008277"/>
              <a:chExt cx="536458" cy="506323"/>
            </a:xfrm>
            <a:solidFill>
              <a:schemeClr val="bg2"/>
            </a:solidFill>
          </p:grpSpPr>
          <p:sp>
            <p:nvSpPr>
              <p:cNvPr id="197" name="Oval 196">
                <a:extLst>
                  <a:ext uri="{FF2B5EF4-FFF2-40B4-BE49-F238E27FC236}">
                    <a16:creationId xmlns="" xmlns:a16="http://schemas.microsoft.com/office/drawing/2014/main" id="{9F015B54-D14F-46A8-913D-AA6830DB3786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="" xmlns:a16="http://schemas.microsoft.com/office/drawing/2014/main" id="{D8CE76EA-D8DF-4867-B856-AC36308E3F4D}"/>
                  </a:ext>
                </a:extLst>
              </p:cNvPr>
              <p:cNvSpPr txBox="1"/>
              <p:nvPr/>
            </p:nvSpPr>
            <p:spPr>
              <a:xfrm>
                <a:off x="3703665" y="2051098"/>
                <a:ext cx="524283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Y</a:t>
                </a:r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="" xmlns:a16="http://schemas.microsoft.com/office/drawing/2014/main" id="{8863B8EF-A54F-4D3F-84CE-F4C64FB12C22}"/>
                </a:ext>
              </a:extLst>
            </p:cNvPr>
            <p:cNvCxnSpPr>
              <a:stCxn id="197" idx="3"/>
              <a:endCxn id="201" idx="0"/>
            </p:cNvCxnSpPr>
            <p:nvPr/>
          </p:nvCxnSpPr>
          <p:spPr>
            <a:xfrm flipH="1">
              <a:off x="5513153" y="1382795"/>
              <a:ext cx="457433" cy="209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="" xmlns:a16="http://schemas.microsoft.com/office/drawing/2014/main" id="{32681434-3CA9-4717-A629-DEB35686AEE1}"/>
                </a:ext>
              </a:extLst>
            </p:cNvPr>
            <p:cNvGrpSpPr/>
            <p:nvPr/>
          </p:nvGrpSpPr>
          <p:grpSpPr>
            <a:xfrm>
              <a:off x="5255828" y="1592589"/>
              <a:ext cx="476581" cy="320266"/>
              <a:chOff x="3689844" y="2008277"/>
              <a:chExt cx="550279" cy="506323"/>
            </a:xfrm>
            <a:solidFill>
              <a:schemeClr val="bg2"/>
            </a:solidFill>
          </p:grpSpPr>
          <p:sp>
            <p:nvSpPr>
              <p:cNvPr id="201" name="Oval 200">
                <a:extLst>
                  <a:ext uri="{FF2B5EF4-FFF2-40B4-BE49-F238E27FC236}">
                    <a16:creationId xmlns="" xmlns:a16="http://schemas.microsoft.com/office/drawing/2014/main" id="{0DB7FD33-85DC-46C7-86B1-91BBD18DE47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="" xmlns:a16="http://schemas.microsoft.com/office/drawing/2014/main" id="{14710756-98FC-4797-BACA-83CD8DDB7ABD}"/>
                  </a:ext>
                </a:extLst>
              </p:cNvPr>
              <p:cNvSpPr txBox="1"/>
              <p:nvPr/>
            </p:nvSpPr>
            <p:spPr>
              <a:xfrm>
                <a:off x="3689844" y="2051098"/>
                <a:ext cx="512215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Z</a:t>
                </a:r>
              </a:p>
            </p:txBody>
          </p:sp>
        </p:grpSp>
        <p:cxnSp>
          <p:nvCxnSpPr>
            <p:cNvPr id="203" name="Straight Connector 202">
              <a:extLst>
                <a:ext uri="{FF2B5EF4-FFF2-40B4-BE49-F238E27FC236}">
                  <a16:creationId xmlns="" xmlns:a16="http://schemas.microsoft.com/office/drawing/2014/main" id="{FA72CC38-020B-40C6-AEAA-5E2BFEF193A0}"/>
                </a:ext>
              </a:extLst>
            </p:cNvPr>
            <p:cNvCxnSpPr>
              <a:stCxn id="201" idx="3"/>
              <a:endCxn id="207" idx="0"/>
            </p:cNvCxnSpPr>
            <p:nvPr/>
          </p:nvCxnSpPr>
          <p:spPr>
            <a:xfrm flipH="1">
              <a:off x="5101279" y="1865953"/>
              <a:ext cx="256836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Isosceles Triangle 203">
              <a:extLst>
                <a:ext uri="{FF2B5EF4-FFF2-40B4-BE49-F238E27FC236}">
                  <a16:creationId xmlns="" xmlns:a16="http://schemas.microsoft.com/office/drawing/2014/main" id="{C39A9C36-B063-4A6E-9DA3-CBEF40D9E452}"/>
                </a:ext>
              </a:extLst>
            </p:cNvPr>
            <p:cNvSpPr/>
            <p:nvPr/>
          </p:nvSpPr>
          <p:spPr>
            <a:xfrm>
              <a:off x="7199954" y="2138736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05" name="Isosceles Triangle 204">
              <a:extLst>
                <a:ext uri="{FF2B5EF4-FFF2-40B4-BE49-F238E27FC236}">
                  <a16:creationId xmlns="" xmlns:a16="http://schemas.microsoft.com/office/drawing/2014/main" id="{E8C60E7E-7E7E-4F81-97EA-0EC327249649}"/>
                </a:ext>
              </a:extLst>
            </p:cNvPr>
            <p:cNvSpPr/>
            <p:nvPr/>
          </p:nvSpPr>
          <p:spPr>
            <a:xfrm>
              <a:off x="6314828" y="214534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="" xmlns:a16="http://schemas.microsoft.com/office/drawing/2014/main" id="{08C6D63E-C0C3-4ECB-9021-3402B879DC1A}"/>
                </a:ext>
              </a:extLst>
            </p:cNvPr>
            <p:cNvSpPr/>
            <p:nvPr/>
          </p:nvSpPr>
          <p:spPr>
            <a:xfrm>
              <a:off x="5550088" y="216864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07" name="Isosceles Triangle 206">
              <a:extLst>
                <a:ext uri="{FF2B5EF4-FFF2-40B4-BE49-F238E27FC236}">
                  <a16:creationId xmlns="" xmlns:a16="http://schemas.microsoft.com/office/drawing/2014/main" id="{9F34FF7C-64D2-4F33-B959-F9EA51823FB8}"/>
                </a:ext>
              </a:extLst>
            </p:cNvPr>
            <p:cNvSpPr/>
            <p:nvPr/>
          </p:nvSpPr>
          <p:spPr>
            <a:xfrm>
              <a:off x="4758152" y="216864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="" xmlns:a16="http://schemas.microsoft.com/office/drawing/2014/main" id="{2EAACE00-478D-4955-91FB-14B2BDC73445}"/>
                </a:ext>
              </a:extLst>
            </p:cNvPr>
            <p:cNvCxnSpPr>
              <a:stCxn id="201" idx="5"/>
              <a:endCxn id="206" idx="0"/>
            </p:cNvCxnSpPr>
            <p:nvPr/>
          </p:nvCxnSpPr>
          <p:spPr>
            <a:xfrm>
              <a:off x="5668190" y="1865953"/>
              <a:ext cx="225024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Freeform 153">
              <a:extLst>
                <a:ext uri="{FF2B5EF4-FFF2-40B4-BE49-F238E27FC236}">
                  <a16:creationId xmlns="" xmlns:a16="http://schemas.microsoft.com/office/drawing/2014/main" id="{70EFF96C-7210-4B17-A019-AF26E516A8C0}"/>
                </a:ext>
              </a:extLst>
            </p:cNvPr>
            <p:cNvSpPr/>
            <p:nvPr/>
          </p:nvSpPr>
          <p:spPr>
            <a:xfrm flipH="1" flipV="1">
              <a:off x="1639065" y="1273049"/>
              <a:ext cx="724863" cy="278346"/>
            </a:xfrm>
            <a:custGeom>
              <a:avLst/>
              <a:gdLst>
                <a:gd name="connsiteX0" fmla="*/ 0 w 723706"/>
                <a:gd name="connsiteY0" fmla="*/ 791570 h 791570"/>
                <a:gd name="connsiteX1" fmla="*/ 696036 w 723706"/>
                <a:gd name="connsiteY1" fmla="*/ 573206 h 791570"/>
                <a:gd name="connsiteX2" fmla="*/ 518615 w 723706"/>
                <a:gd name="connsiteY2" fmla="*/ 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706" h="791570">
                  <a:moveTo>
                    <a:pt x="0" y="791570"/>
                  </a:moveTo>
                  <a:cubicBezTo>
                    <a:pt x="304800" y="748352"/>
                    <a:pt x="609600" y="705134"/>
                    <a:pt x="696036" y="573206"/>
                  </a:cubicBezTo>
                  <a:cubicBezTo>
                    <a:pt x="782472" y="441278"/>
                    <a:pt x="650543" y="220639"/>
                    <a:pt x="518615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50"/>
            </a:p>
          </p:txBody>
        </p:sp>
        <p:sp>
          <p:nvSpPr>
            <p:cNvPr id="210" name="Notched Right Arrow 37">
              <a:extLst>
                <a:ext uri="{FF2B5EF4-FFF2-40B4-BE49-F238E27FC236}">
                  <a16:creationId xmlns="" xmlns:a16="http://schemas.microsoft.com/office/drawing/2014/main" id="{C191EBD5-BF37-4C1C-BCE7-04C52D90D0EB}"/>
                </a:ext>
              </a:extLst>
            </p:cNvPr>
            <p:cNvSpPr/>
            <p:nvPr/>
          </p:nvSpPr>
          <p:spPr>
            <a:xfrm>
              <a:off x="3596555" y="2189999"/>
              <a:ext cx="979022" cy="321452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50"/>
            </a:p>
          </p:txBody>
        </p:sp>
      </p:grpSp>
      <p:sp>
        <p:nvSpPr>
          <p:cNvPr id="211" name="Notched Right Arrow 37">
            <a:extLst>
              <a:ext uri="{FF2B5EF4-FFF2-40B4-BE49-F238E27FC236}">
                <a16:creationId xmlns="" xmlns:a16="http://schemas.microsoft.com/office/drawing/2014/main" id="{F21FD55D-149D-42CA-8E98-7411A24B096B}"/>
              </a:ext>
            </a:extLst>
          </p:cNvPr>
          <p:cNvSpPr/>
          <p:nvPr/>
        </p:nvSpPr>
        <p:spPr>
          <a:xfrm rot="16200000">
            <a:off x="6234041" y="2998186"/>
            <a:ext cx="1067211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Freeform 153">
            <a:extLst>
              <a:ext uri="{FF2B5EF4-FFF2-40B4-BE49-F238E27FC236}">
                <a16:creationId xmlns="" xmlns:a16="http://schemas.microsoft.com/office/drawing/2014/main" id="{1ABBA69C-7BB5-4848-ACCD-B406A05C1AF6}"/>
              </a:ext>
            </a:extLst>
          </p:cNvPr>
          <p:cNvSpPr/>
          <p:nvPr/>
        </p:nvSpPr>
        <p:spPr>
          <a:xfrm flipH="1" flipV="1">
            <a:off x="5145577" y="3923625"/>
            <a:ext cx="1367969" cy="412753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9" name="Group 248">
            <a:extLst>
              <a:ext uri="{FF2B5EF4-FFF2-40B4-BE49-F238E27FC236}">
                <a16:creationId xmlns="" xmlns:a16="http://schemas.microsoft.com/office/drawing/2014/main" id="{2D184EA2-5CCA-4E6F-B20B-AE020DE4A657}"/>
              </a:ext>
            </a:extLst>
          </p:cNvPr>
          <p:cNvGrpSpPr/>
          <p:nvPr/>
        </p:nvGrpSpPr>
        <p:grpSpPr>
          <a:xfrm>
            <a:off x="7111654" y="1139917"/>
            <a:ext cx="356809" cy="343548"/>
            <a:chOff x="3703543" y="2008277"/>
            <a:chExt cx="536580" cy="506323"/>
          </a:xfrm>
          <a:solidFill>
            <a:schemeClr val="bg2"/>
          </a:solidFill>
        </p:grpSpPr>
        <p:sp>
          <p:nvSpPr>
            <p:cNvPr id="250" name="Oval 249">
              <a:extLst>
                <a:ext uri="{FF2B5EF4-FFF2-40B4-BE49-F238E27FC236}">
                  <a16:creationId xmlns="" xmlns:a16="http://schemas.microsoft.com/office/drawing/2014/main" id="{38667B81-E099-4810-8B86-16587A2B91F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="" xmlns:a16="http://schemas.microsoft.com/office/drawing/2014/main" id="{9ABE8CCE-3795-48BA-BF31-C9E497EBCBD9}"/>
                </a:ext>
              </a:extLst>
            </p:cNvPr>
            <p:cNvSpPr txBox="1"/>
            <p:nvPr/>
          </p:nvSpPr>
          <p:spPr>
            <a:xfrm>
              <a:off x="3703543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cxnSp>
        <p:nvCxnSpPr>
          <p:cNvPr id="252" name="Straight Connector 251">
            <a:extLst>
              <a:ext uri="{FF2B5EF4-FFF2-40B4-BE49-F238E27FC236}">
                <a16:creationId xmlns="" xmlns:a16="http://schemas.microsoft.com/office/drawing/2014/main" id="{021B81DA-EA46-48E6-A1C6-CFC8CA00C16D}"/>
              </a:ext>
            </a:extLst>
          </p:cNvPr>
          <p:cNvCxnSpPr>
            <a:stCxn id="250" idx="3"/>
          </p:cNvCxnSpPr>
          <p:nvPr/>
        </p:nvCxnSpPr>
        <p:spPr>
          <a:xfrm flipH="1">
            <a:off x="6166095" y="1433154"/>
            <a:ext cx="1014985" cy="34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="" xmlns:a16="http://schemas.microsoft.com/office/drawing/2014/main" id="{95912E20-E13B-4DA8-95EB-9327B2555671}"/>
              </a:ext>
            </a:extLst>
          </p:cNvPr>
          <p:cNvCxnSpPr>
            <a:cxnSpLocks/>
            <a:stCxn id="250" idx="5"/>
            <a:endCxn id="266" idx="1"/>
          </p:cNvCxnSpPr>
          <p:nvPr/>
        </p:nvCxnSpPr>
        <p:spPr>
          <a:xfrm>
            <a:off x="7419156" y="1433154"/>
            <a:ext cx="539193" cy="218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Group 253">
            <a:extLst>
              <a:ext uri="{FF2B5EF4-FFF2-40B4-BE49-F238E27FC236}">
                <a16:creationId xmlns="" xmlns:a16="http://schemas.microsoft.com/office/drawing/2014/main" id="{5E52DC5A-5AD8-4C92-A549-C515D3A51761}"/>
              </a:ext>
            </a:extLst>
          </p:cNvPr>
          <p:cNvGrpSpPr/>
          <p:nvPr/>
        </p:nvGrpSpPr>
        <p:grpSpPr>
          <a:xfrm>
            <a:off x="6001417" y="1638574"/>
            <a:ext cx="358163" cy="343548"/>
            <a:chOff x="3733800" y="2008277"/>
            <a:chExt cx="538616" cy="506323"/>
          </a:xfrm>
          <a:solidFill>
            <a:schemeClr val="bg2"/>
          </a:solidFill>
        </p:grpSpPr>
        <p:sp>
          <p:nvSpPr>
            <p:cNvPr id="255" name="Oval 254">
              <a:extLst>
                <a:ext uri="{FF2B5EF4-FFF2-40B4-BE49-F238E27FC236}">
                  <a16:creationId xmlns="" xmlns:a16="http://schemas.microsoft.com/office/drawing/2014/main" id="{A49DBC1E-6903-43EB-8453-1B0AA06922A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="" xmlns:a16="http://schemas.microsoft.com/office/drawing/2014/main" id="{3DE885D6-F2B3-499B-8868-500A82C54C27}"/>
                </a:ext>
              </a:extLst>
            </p:cNvPr>
            <p:cNvSpPr txBox="1"/>
            <p:nvPr/>
          </p:nvSpPr>
          <p:spPr>
            <a:xfrm>
              <a:off x="3739182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="" xmlns:a16="http://schemas.microsoft.com/office/drawing/2014/main" id="{87B6DF8B-E891-4FD3-B666-FCCD5DF0E756}"/>
              </a:ext>
            </a:extLst>
          </p:cNvPr>
          <p:cNvGrpSpPr/>
          <p:nvPr/>
        </p:nvGrpSpPr>
        <p:grpSpPr>
          <a:xfrm>
            <a:off x="6352935" y="2250608"/>
            <a:ext cx="372589" cy="343548"/>
            <a:chOff x="3733800" y="2008277"/>
            <a:chExt cx="560310" cy="506323"/>
          </a:xfrm>
          <a:solidFill>
            <a:schemeClr val="bg2"/>
          </a:solidFill>
        </p:grpSpPr>
        <p:sp>
          <p:nvSpPr>
            <p:cNvPr id="258" name="Oval 257">
              <a:extLst>
                <a:ext uri="{FF2B5EF4-FFF2-40B4-BE49-F238E27FC236}">
                  <a16:creationId xmlns="" xmlns:a16="http://schemas.microsoft.com/office/drawing/2014/main" id="{53AC5D13-8DA0-453E-824D-9514F17D9C3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="" xmlns:a16="http://schemas.microsoft.com/office/drawing/2014/main" id="{0EF714A9-5967-4AFC-B0E5-1918C62CB6C7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21</a:t>
              </a:r>
            </a:p>
          </p:txBody>
        </p:sp>
      </p:grpSp>
      <p:cxnSp>
        <p:nvCxnSpPr>
          <p:cNvPr id="260" name="Straight Connector 259">
            <a:extLst>
              <a:ext uri="{FF2B5EF4-FFF2-40B4-BE49-F238E27FC236}">
                <a16:creationId xmlns="" xmlns:a16="http://schemas.microsoft.com/office/drawing/2014/main" id="{57C0136D-D016-43D5-AA52-A1D3C22E3D47}"/>
              </a:ext>
            </a:extLst>
          </p:cNvPr>
          <p:cNvCxnSpPr>
            <a:cxnSpLocks/>
          </p:cNvCxnSpPr>
          <p:nvPr/>
        </p:nvCxnSpPr>
        <p:spPr>
          <a:xfrm flipH="1" flipV="1">
            <a:off x="6266048" y="1942521"/>
            <a:ext cx="185206" cy="3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="" xmlns:a16="http://schemas.microsoft.com/office/drawing/2014/main" id="{0790DB9F-C2A1-4725-948E-5FB911CC6A70}"/>
              </a:ext>
            </a:extLst>
          </p:cNvPr>
          <p:cNvGrpSpPr/>
          <p:nvPr/>
        </p:nvGrpSpPr>
        <p:grpSpPr>
          <a:xfrm>
            <a:off x="5318753" y="2269570"/>
            <a:ext cx="372589" cy="343548"/>
            <a:chOff x="3733800" y="2008277"/>
            <a:chExt cx="560310" cy="506323"/>
          </a:xfrm>
          <a:solidFill>
            <a:srgbClr val="92D050"/>
          </a:solidFill>
        </p:grpSpPr>
        <p:sp>
          <p:nvSpPr>
            <p:cNvPr id="262" name="Oval 261">
              <a:extLst>
                <a:ext uri="{FF2B5EF4-FFF2-40B4-BE49-F238E27FC236}">
                  <a16:creationId xmlns="" xmlns:a16="http://schemas.microsoft.com/office/drawing/2014/main" id="{71D0A065-308D-4E9B-85F1-1BF6C6A8C65C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="" xmlns:a16="http://schemas.microsoft.com/office/drawing/2014/main" id="{F751326D-D35A-4D7C-ACB1-F0325CD4622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="" xmlns:a16="http://schemas.microsoft.com/office/drawing/2014/main" id="{48F59E98-3D30-44B3-A510-D135BDF92AAE}"/>
              </a:ext>
            </a:extLst>
          </p:cNvPr>
          <p:cNvGrpSpPr/>
          <p:nvPr/>
        </p:nvGrpSpPr>
        <p:grpSpPr>
          <a:xfrm>
            <a:off x="7940344" y="1463056"/>
            <a:ext cx="372589" cy="343548"/>
            <a:chOff x="3733800" y="2008277"/>
            <a:chExt cx="560310" cy="506323"/>
          </a:xfrm>
        </p:grpSpPr>
        <p:sp>
          <p:nvSpPr>
            <p:cNvPr id="265" name="Oval 264">
              <a:extLst>
                <a:ext uri="{FF2B5EF4-FFF2-40B4-BE49-F238E27FC236}">
                  <a16:creationId xmlns="" xmlns:a16="http://schemas.microsoft.com/office/drawing/2014/main" id="{2BF40B9C-5BFB-4115-B9C8-4DCA6D58899F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="" xmlns:a16="http://schemas.microsoft.com/office/drawing/2014/main" id="{A83CD149-6A54-43ED-B279-90ED1693A57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270" name="Straight Connector 269">
            <a:extLst>
              <a:ext uri="{FF2B5EF4-FFF2-40B4-BE49-F238E27FC236}">
                <a16:creationId xmlns="" xmlns:a16="http://schemas.microsoft.com/office/drawing/2014/main" id="{4A42922D-95FA-4105-8030-C2A8129FB878}"/>
              </a:ext>
            </a:extLst>
          </p:cNvPr>
          <p:cNvCxnSpPr>
            <a:cxnSpLocks/>
            <a:stCxn id="262" idx="0"/>
          </p:cNvCxnSpPr>
          <p:nvPr/>
        </p:nvCxnSpPr>
        <p:spPr>
          <a:xfrm flipV="1">
            <a:off x="5487096" y="1899796"/>
            <a:ext cx="542822" cy="36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="" xmlns:a16="http://schemas.microsoft.com/office/drawing/2014/main" id="{8E004F4D-E8A7-45BD-8A11-FF46BEF6DC62}"/>
              </a:ext>
            </a:extLst>
          </p:cNvPr>
          <p:cNvGrpSpPr/>
          <p:nvPr/>
        </p:nvGrpSpPr>
        <p:grpSpPr>
          <a:xfrm>
            <a:off x="8580573" y="2128678"/>
            <a:ext cx="336689" cy="343548"/>
            <a:chOff x="3733800" y="2008277"/>
            <a:chExt cx="506323" cy="506323"/>
          </a:xfrm>
        </p:grpSpPr>
        <p:sp>
          <p:nvSpPr>
            <p:cNvPr id="285" name="Oval 284">
              <a:extLst>
                <a:ext uri="{FF2B5EF4-FFF2-40B4-BE49-F238E27FC236}">
                  <a16:creationId xmlns="" xmlns:a16="http://schemas.microsoft.com/office/drawing/2014/main" id="{758F3879-EA83-4B63-8C83-8C5E87699AE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="" xmlns:a16="http://schemas.microsoft.com/office/drawing/2014/main" id="{7679CE1A-B0A8-41BA-AC81-1F81FFCBAD5A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="" xmlns:a16="http://schemas.microsoft.com/office/drawing/2014/main" id="{5AD1F1E5-DAD2-415B-BDA2-1631E688C5CC}"/>
              </a:ext>
            </a:extLst>
          </p:cNvPr>
          <p:cNvGrpSpPr/>
          <p:nvPr/>
        </p:nvGrpSpPr>
        <p:grpSpPr>
          <a:xfrm>
            <a:off x="7362501" y="2122543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8" name="Oval 287">
              <a:extLst>
                <a:ext uri="{FF2B5EF4-FFF2-40B4-BE49-F238E27FC236}">
                  <a16:creationId xmlns="" xmlns:a16="http://schemas.microsoft.com/office/drawing/2014/main" id="{874F111E-3A46-4928-8100-286B91FAEC1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="" xmlns:a16="http://schemas.microsoft.com/office/drawing/2014/main" id="{306DEB8B-8A16-48F4-8A0C-FB236C46BBE2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290" name="Straight Connector 289">
            <a:extLst>
              <a:ext uri="{FF2B5EF4-FFF2-40B4-BE49-F238E27FC236}">
                <a16:creationId xmlns="" xmlns:a16="http://schemas.microsoft.com/office/drawing/2014/main" id="{1C41C673-ACFA-496D-8E64-54704DC06B21}"/>
              </a:ext>
            </a:extLst>
          </p:cNvPr>
          <p:cNvCxnSpPr>
            <a:cxnSpLocks/>
            <a:endCxn id="288" idx="0"/>
          </p:cNvCxnSpPr>
          <p:nvPr/>
        </p:nvCxnSpPr>
        <p:spPr>
          <a:xfrm flipH="1">
            <a:off x="7530846" y="1697721"/>
            <a:ext cx="473654" cy="42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Lookup Table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lookup table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allows inserting, searching and deleting values by their keys.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idea of a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lookup table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is very general and important in information processing systems.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database that Monash University maintains on students is an example of a table. This table might contain information about:</a:t>
            </a: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Student ID</a:t>
            </a:r>
          </a:p>
          <a:p>
            <a:pPr lvl="1"/>
            <a:r>
              <a:rPr lang="en-AU" sz="1500" dirty="0" err="1">
                <a:solidFill>
                  <a:srgbClr val="008000"/>
                </a:solidFill>
                <a:latin typeface="txbtt"/>
              </a:rPr>
              <a:t>Authcate</a:t>
            </a:r>
            <a:endParaRPr lang="en-AU" sz="1500" dirty="0">
              <a:solidFill>
                <a:srgbClr val="008000"/>
              </a:solidFill>
              <a:latin typeface="txbtt"/>
            </a:endParaRP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First name</a:t>
            </a: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Last name</a:t>
            </a: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Course(s) enrolled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52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Right-Right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right-right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-2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right child </a:t>
            </a:r>
            <a:r>
              <a:rPr lang="en-AU" dirty="0"/>
              <a:t>has a balance factor </a:t>
            </a:r>
            <a:r>
              <a:rPr lang="en-AU" dirty="0">
                <a:solidFill>
                  <a:srgbClr val="FF0000"/>
                </a:solidFill>
              </a:rPr>
              <a:t>0 or less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205FD9CD-532E-4EC1-894B-93799DF52C41}"/>
              </a:ext>
            </a:extLst>
          </p:cNvPr>
          <p:cNvGrpSpPr/>
          <p:nvPr/>
        </p:nvGrpSpPr>
        <p:grpSpPr>
          <a:xfrm>
            <a:off x="2819400" y="2971800"/>
            <a:ext cx="6172200" cy="3289148"/>
            <a:chOff x="2819400" y="2971800"/>
            <a:chExt cx="6172200" cy="3289148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5E1746DF-7019-46FD-A0C5-7DC25E8C05DB}"/>
                </a:ext>
              </a:extLst>
            </p:cNvPr>
            <p:cNvGrpSpPr/>
            <p:nvPr/>
          </p:nvGrpSpPr>
          <p:grpSpPr>
            <a:xfrm>
              <a:off x="4802651" y="31242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51A327D0-C287-4A64-B357-5B0432C33FB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3B1F464A-BBF2-4178-91E3-7E5275A8A5B1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23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F9205E7E-71F4-447E-A7BB-EB76DC36370B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B07267C-0D68-4169-A1E9-71049CED3189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01BF5693-E944-48B2-981F-26FB1EEF57F6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B2DEBB2D-9C83-4F4C-85BC-62EDE7C1C237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A281C8B9-301F-4E80-8376-3D0938B97482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20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2274B0D8-FE15-45F1-8642-6094B47B68FF}"/>
                </a:ext>
              </a:extLst>
            </p:cNvPr>
            <p:cNvCxnSpPr>
              <a:cxnSpLocks/>
              <a:stCxn id="23" idx="5"/>
              <a:endCxn id="15" idx="0"/>
            </p:cNvCxnSpPr>
            <p:nvPr/>
          </p:nvCxnSpPr>
          <p:spPr>
            <a:xfrm>
              <a:off x="7192246" y="4216945"/>
              <a:ext cx="774433" cy="62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F3E53C71-E20D-42A3-A491-44B301F9E947}"/>
                </a:ext>
              </a:extLst>
            </p:cNvPr>
            <p:cNvGrpSpPr/>
            <p:nvPr/>
          </p:nvGrpSpPr>
          <p:grpSpPr>
            <a:xfrm>
              <a:off x="7713517" y="4845302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99804DAD-D611-420F-A68D-D94E5C09058D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68BEFD8E-8C5C-4770-A36D-C9C04C5062A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28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00E36C00-3904-45A2-8FD6-CB14C91318E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8117850" y="5277476"/>
              <a:ext cx="459629" cy="551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E09A2269-6B8C-4D06-B1EF-F8F77E18EA92}"/>
                </a:ext>
              </a:extLst>
            </p:cNvPr>
            <p:cNvGrpSpPr/>
            <p:nvPr/>
          </p:nvGrpSpPr>
          <p:grpSpPr>
            <a:xfrm>
              <a:off x="8329829" y="5754625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19" name="Oval 18">
                <a:extLst>
                  <a:ext uri="{FF2B5EF4-FFF2-40B4-BE49-F238E27FC236}">
                    <a16:creationId xmlns="" xmlns:a16="http://schemas.microsoft.com/office/drawing/2014/main" id="{7ED4C943-380B-44A1-A783-4E7A0978A51A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690CD430-8AE1-4B71-8F36-52D6EC37CFB5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B961936A-7DC3-4AEA-9776-1E179F782BE8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23" name="Oval 22">
                <a:extLst>
                  <a:ext uri="{FF2B5EF4-FFF2-40B4-BE49-F238E27FC236}">
                    <a16:creationId xmlns="" xmlns:a16="http://schemas.microsoft.com/office/drawing/2014/main" id="{8E79DC00-8A59-40EB-9F7A-AE5CE4BA3AF3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B0BF8682-71E3-4048-A329-67F18AECAF04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26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1296A671-61AE-4C92-84EC-CD1105E46812}"/>
                </a:ext>
              </a:extLst>
            </p:cNvPr>
            <p:cNvSpPr txBox="1"/>
            <p:nvPr/>
          </p:nvSpPr>
          <p:spPr>
            <a:xfrm>
              <a:off x="7396749" y="38117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81CFBE2F-2162-4501-8741-9FAE696FB99C}"/>
                </a:ext>
              </a:extLst>
            </p:cNvPr>
            <p:cNvSpPr txBox="1"/>
            <p:nvPr/>
          </p:nvSpPr>
          <p:spPr>
            <a:xfrm>
              <a:off x="5334000" y="29718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E7DA5DA-9CE1-4ADE-85FF-92471484DA8F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6143638" y="4216945"/>
              <a:ext cx="690583" cy="7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F5CD9CBA-50F5-4964-B196-9F63FEC6A096}"/>
                </a:ext>
              </a:extLst>
            </p:cNvPr>
            <p:cNvGrpSpPr/>
            <p:nvPr/>
          </p:nvGrpSpPr>
          <p:grpSpPr>
            <a:xfrm>
              <a:off x="6034821" y="49164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EBA28681-6E88-489F-8704-56180EE41DE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D1719FA-0041-43C5-8ED2-6AEC050BFBA4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25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CD59C1D9-6D2D-4984-96E3-63B09F0B94DF}"/>
                </a:ext>
              </a:extLst>
            </p:cNvPr>
            <p:cNvSpPr txBox="1"/>
            <p:nvPr/>
          </p:nvSpPr>
          <p:spPr>
            <a:xfrm>
              <a:off x="2819400" y="378497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06526E93-43D9-471B-96B6-733EFEC9140E}"/>
                </a:ext>
              </a:extLst>
            </p:cNvPr>
            <p:cNvSpPr txBox="1"/>
            <p:nvPr/>
          </p:nvSpPr>
          <p:spPr>
            <a:xfrm>
              <a:off x="5021094" y="557426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BE429690-009D-429D-874A-80A406488AEB}"/>
                </a:ext>
              </a:extLst>
            </p:cNvPr>
            <p:cNvGrpSpPr/>
            <p:nvPr/>
          </p:nvGrpSpPr>
          <p:grpSpPr>
            <a:xfrm>
              <a:off x="5318840" y="5706457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F502C368-E6F5-4B31-B7F2-860B75840DF6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4B6ED6F8-59A0-46E0-802B-F1A1E43438B1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24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AD39C250-6F19-4E64-9A62-4E83199BB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9693" y="5351625"/>
              <a:ext cx="433538" cy="428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131F823D-4072-43ED-B6D3-74CCFAB4C5DF}"/>
                </a:ext>
              </a:extLst>
            </p:cNvPr>
            <p:cNvSpPr txBox="1"/>
            <p:nvPr/>
          </p:nvSpPr>
          <p:spPr>
            <a:xfrm>
              <a:off x="5697236" y="490642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CA21E10A-75B4-4E46-9870-58BCCAB6FC89}"/>
                </a:ext>
              </a:extLst>
            </p:cNvPr>
            <p:cNvSpPr txBox="1"/>
            <p:nvPr/>
          </p:nvSpPr>
          <p:spPr>
            <a:xfrm>
              <a:off x="8221494" y="4800600"/>
              <a:ext cx="436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C846C2E-B862-446B-99CE-B65B258A2AC5}"/>
                </a:ext>
              </a:extLst>
            </p:cNvPr>
            <p:cNvSpPr txBox="1"/>
            <p:nvPr/>
          </p:nvSpPr>
          <p:spPr>
            <a:xfrm>
              <a:off x="8678694" y="5421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4236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>
            <a:stCxn id="133" idx="3"/>
            <a:endCxn id="148" idx="0"/>
          </p:cNvCxnSpPr>
          <p:nvPr/>
        </p:nvCxnSpPr>
        <p:spPr>
          <a:xfrm flipH="1">
            <a:off x="7330388" y="4289450"/>
            <a:ext cx="180986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right-right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cxnSp>
        <p:nvCxnSpPr>
          <p:cNvPr id="92" name="Straight Connector 91"/>
          <p:cNvCxnSpPr>
            <a:stCxn id="91" idx="0"/>
            <a:endCxn id="95" idx="5"/>
          </p:cNvCxnSpPr>
          <p:nvPr/>
        </p:nvCxnSpPr>
        <p:spPr>
          <a:xfrm flipH="1" flipV="1">
            <a:off x="2184774" y="4138897"/>
            <a:ext cx="532314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870574" y="5004174"/>
            <a:ext cx="434057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26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97" name="Straight Connector 96"/>
          <p:cNvCxnSpPr>
            <a:endCxn id="100" idx="5"/>
          </p:cNvCxnSpPr>
          <p:nvPr/>
        </p:nvCxnSpPr>
        <p:spPr>
          <a:xfrm flipH="1" flipV="1">
            <a:off x="1346574" y="3278651"/>
            <a:ext cx="480175" cy="55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14400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624788" y="3278651"/>
            <a:ext cx="363761" cy="4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54094" y="375372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 or -1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57200" y="29072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2908443" y="5410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1798425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 flipH="1">
            <a:off x="2194613" y="4947714"/>
            <a:ext cx="396187" cy="43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066982" y="4514152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28600" y="3729847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95" idx="3"/>
            <a:endCxn id="128" idx="0"/>
          </p:cNvCxnSpPr>
          <p:nvPr/>
        </p:nvCxnSpPr>
        <p:spPr>
          <a:xfrm flipH="1">
            <a:off x="1463170" y="4138897"/>
            <a:ext cx="363579" cy="3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63694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437225" y="38572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909174" y="3415139"/>
            <a:ext cx="602200" cy="51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869399" y="4289450"/>
            <a:ext cx="497414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477000" y="3020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142" idx="0"/>
          </p:cNvCxnSpPr>
          <p:nvPr/>
        </p:nvCxnSpPr>
        <p:spPr>
          <a:xfrm flipH="1">
            <a:off x="6022979" y="34530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769817" y="37847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547413" y="4216945"/>
            <a:ext cx="296553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970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934200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0" name="Isosceles Triangle 149"/>
          <p:cNvSpPr/>
          <p:nvPr/>
        </p:nvSpPr>
        <p:spPr>
          <a:xfrm>
            <a:off x="6065625" y="3857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51512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39" idx="2"/>
            <a:endCxn id="150" idx="0"/>
          </p:cNvCxnSpPr>
          <p:nvPr/>
        </p:nvCxnSpPr>
        <p:spPr>
          <a:xfrm flipH="1">
            <a:off x="6461813" y="3464262"/>
            <a:ext cx="241142" cy="39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V="1">
            <a:off x="1586661" y="2982359"/>
            <a:ext cx="962358" cy="850608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1073041" y="4456210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3657600" y="167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C are smaller than 15 and greater than 10. Therefore, it can be made a right child of 10 after rotation.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067840" y="2599730"/>
            <a:ext cx="1848736" cy="191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38400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sp>
        <p:nvSpPr>
          <p:cNvPr id="68" name="Isosceles Triangle 67"/>
          <p:cNvSpPr/>
          <p:nvPr/>
        </p:nvSpPr>
        <p:spPr>
          <a:xfrm>
            <a:off x="6065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>
          <a:xfrm>
            <a:off x="6238040" y="4216945"/>
            <a:ext cx="223773" cy="43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0" grpId="0" animBg="1"/>
      <p:bldP spid="150" grpId="1" animBg="1"/>
      <p:bldP spid="151" grpId="0" animBg="1"/>
      <p:bldP spid="154" grpId="0" animBg="1"/>
      <p:bldP spid="155" grpId="0" animBg="1"/>
      <p:bldP spid="156" grpId="0"/>
      <p:bldP spid="6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traight Connector 174">
            <a:extLst>
              <a:ext uri="{FF2B5EF4-FFF2-40B4-BE49-F238E27FC236}">
                <a16:creationId xmlns="" xmlns:a16="http://schemas.microsoft.com/office/drawing/2014/main" id="{9EAD9D3B-B4EE-459E-9A7F-BEF72D20AAB6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5060221" y="4415871"/>
            <a:ext cx="395951" cy="51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="" xmlns:a16="http://schemas.microsoft.com/office/drawing/2014/main" id="{5C947D35-B70C-4717-B7D1-5B6638E35571}"/>
              </a:ext>
            </a:extLst>
          </p:cNvPr>
          <p:cNvCxnSpPr>
            <a:cxnSpLocks/>
          </p:cNvCxnSpPr>
          <p:nvPr/>
        </p:nvCxnSpPr>
        <p:spPr>
          <a:xfrm flipH="1" flipV="1">
            <a:off x="5619550" y="4431771"/>
            <a:ext cx="637103" cy="43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right-right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3DCFC31-2496-4718-B14A-E2325E6516D9}"/>
              </a:ext>
            </a:extLst>
          </p:cNvPr>
          <p:cNvGrpSpPr/>
          <p:nvPr/>
        </p:nvGrpSpPr>
        <p:grpSpPr>
          <a:xfrm>
            <a:off x="304800" y="1066800"/>
            <a:ext cx="5334000" cy="2467324"/>
            <a:chOff x="228600" y="2846477"/>
            <a:chExt cx="8534400" cy="3430847"/>
          </a:xfrm>
        </p:grpSpPr>
        <p:cxnSp>
          <p:nvCxnSpPr>
            <p:cNvPr id="159" name="Straight Connector 158"/>
            <p:cNvCxnSpPr>
              <a:stCxn id="133" idx="3"/>
              <a:endCxn id="148" idx="0"/>
            </p:cNvCxnSpPr>
            <p:nvPr/>
          </p:nvCxnSpPr>
          <p:spPr>
            <a:xfrm flipH="1">
              <a:off x="7330388" y="4289450"/>
              <a:ext cx="180986" cy="358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91" idx="0"/>
              <a:endCxn id="95" idx="5"/>
            </p:cNvCxnSpPr>
            <p:nvPr/>
          </p:nvCxnSpPr>
          <p:spPr>
            <a:xfrm flipH="1" flipV="1">
              <a:off x="2184774" y="4138898"/>
              <a:ext cx="535136" cy="507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0" idx="5"/>
              <a:endCxn id="6" idx="0"/>
            </p:cNvCxnSpPr>
            <p:nvPr/>
          </p:nvCxnSpPr>
          <p:spPr>
            <a:xfrm>
              <a:off x="2870574" y="5004174"/>
              <a:ext cx="434057" cy="406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1752600" y="37067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5" name="Oval 94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739182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Y</a:t>
                </a:r>
              </a:p>
            </p:txBody>
          </p:sp>
        </p:grpSp>
        <p:cxnSp>
          <p:nvCxnSpPr>
            <p:cNvPr id="97" name="Straight Connector 96"/>
            <p:cNvCxnSpPr>
              <a:endCxn id="100" idx="5"/>
            </p:cNvCxnSpPr>
            <p:nvPr/>
          </p:nvCxnSpPr>
          <p:spPr>
            <a:xfrm flipH="1" flipV="1">
              <a:off x="1346574" y="3278651"/>
              <a:ext cx="480175" cy="555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914400" y="2846477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00" name="Oval 9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760877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102" name="Straight Connector 101"/>
            <p:cNvCxnSpPr>
              <a:stCxn id="100" idx="3"/>
              <a:endCxn id="129" idx="0"/>
            </p:cNvCxnSpPr>
            <p:nvPr/>
          </p:nvCxnSpPr>
          <p:spPr>
            <a:xfrm flipH="1">
              <a:off x="624788" y="3278651"/>
              <a:ext cx="363761" cy="451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354094" y="3753724"/>
              <a:ext cx="1005917" cy="385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 or -1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57200" y="2907268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-2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908443" y="5410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1798425" y="53812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127" name="Straight Connector 126"/>
            <p:cNvCxnSpPr>
              <a:endCxn id="126" idx="0"/>
            </p:cNvCxnSpPr>
            <p:nvPr/>
          </p:nvCxnSpPr>
          <p:spPr>
            <a:xfrm flipH="1">
              <a:off x="2194613" y="4947714"/>
              <a:ext cx="396187" cy="433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1066982" y="4514152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228600" y="3729847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130" name="Straight Connector 129"/>
            <p:cNvCxnSpPr>
              <a:stCxn id="95" idx="3"/>
              <a:endCxn id="128" idx="0"/>
            </p:cNvCxnSpPr>
            <p:nvPr/>
          </p:nvCxnSpPr>
          <p:spPr>
            <a:xfrm flipH="1">
              <a:off x="1463170" y="4138897"/>
              <a:ext cx="363579" cy="375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006974" y="4659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en-AU" sz="1200" dirty="0"/>
                <a:t>0</a:t>
              </a: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7437225" y="3857276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33" name="Oval 132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791915" y="2082284"/>
                <a:ext cx="446790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cxnSp>
          <p:nvCxnSpPr>
            <p:cNvPr id="135" name="Straight Connector 134"/>
            <p:cNvCxnSpPr>
              <a:stCxn id="133" idx="1"/>
            </p:cNvCxnSpPr>
            <p:nvPr/>
          </p:nvCxnSpPr>
          <p:spPr>
            <a:xfrm flipH="1" flipV="1">
              <a:off x="6909174" y="3415139"/>
              <a:ext cx="602200" cy="516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3" idx="5"/>
              <a:endCxn id="147" idx="0"/>
            </p:cNvCxnSpPr>
            <p:nvPr/>
          </p:nvCxnSpPr>
          <p:spPr>
            <a:xfrm>
              <a:off x="7869399" y="4289450"/>
              <a:ext cx="497414" cy="358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6477000" y="30209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38" name="Oval 137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739182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Y</a:t>
                </a:r>
              </a:p>
            </p:txBody>
          </p:sp>
        </p:grpSp>
        <p:cxnSp>
          <p:nvCxnSpPr>
            <p:cNvPr id="140" name="Straight Connector 139"/>
            <p:cNvCxnSpPr>
              <a:stCxn id="138" idx="3"/>
              <a:endCxn id="142" idx="0"/>
            </p:cNvCxnSpPr>
            <p:nvPr/>
          </p:nvCxnSpPr>
          <p:spPr>
            <a:xfrm flipH="1">
              <a:off x="6022979" y="3453097"/>
              <a:ext cx="528170" cy="331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5769817" y="3784771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42" name="Oval 141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760877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144" name="Straight Connector 143"/>
            <p:cNvCxnSpPr>
              <a:stCxn id="142" idx="3"/>
              <a:endCxn id="151" idx="0"/>
            </p:cNvCxnSpPr>
            <p:nvPr/>
          </p:nvCxnSpPr>
          <p:spPr>
            <a:xfrm flipH="1">
              <a:off x="5547413" y="4216945"/>
              <a:ext cx="296553" cy="478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Isosceles Triangle 146"/>
            <p:cNvSpPr/>
            <p:nvPr/>
          </p:nvSpPr>
          <p:spPr>
            <a:xfrm>
              <a:off x="7970625" y="4648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6934200" y="4648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5151225" y="46954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54" name="Freeform 153"/>
            <p:cNvSpPr/>
            <p:nvPr/>
          </p:nvSpPr>
          <p:spPr>
            <a:xfrm flipV="1">
              <a:off x="1586661" y="2982359"/>
              <a:ext cx="962358" cy="850608"/>
            </a:xfrm>
            <a:custGeom>
              <a:avLst/>
              <a:gdLst>
                <a:gd name="connsiteX0" fmla="*/ 0 w 723706"/>
                <a:gd name="connsiteY0" fmla="*/ 791570 h 791570"/>
                <a:gd name="connsiteX1" fmla="*/ 696036 w 723706"/>
                <a:gd name="connsiteY1" fmla="*/ 573206 h 791570"/>
                <a:gd name="connsiteX2" fmla="*/ 518615 w 723706"/>
                <a:gd name="connsiteY2" fmla="*/ 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706" h="791570">
                  <a:moveTo>
                    <a:pt x="0" y="791570"/>
                  </a:moveTo>
                  <a:cubicBezTo>
                    <a:pt x="304800" y="748352"/>
                    <a:pt x="609600" y="705134"/>
                    <a:pt x="696036" y="573206"/>
                  </a:cubicBezTo>
                  <a:cubicBezTo>
                    <a:pt x="782472" y="441278"/>
                    <a:pt x="650543" y="220639"/>
                    <a:pt x="518615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38" name="Notched Right Arrow 37"/>
            <p:cNvSpPr/>
            <p:nvPr/>
          </p:nvSpPr>
          <p:spPr>
            <a:xfrm>
              <a:off x="3810000" y="4729244"/>
              <a:ext cx="1130417" cy="508198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438400" y="45720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0" name="Oval 8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791915" y="2082284"/>
                <a:ext cx="446790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sp>
          <p:nvSpPr>
            <p:cNvPr id="68" name="Isosceles Triangle 67"/>
            <p:cNvSpPr/>
            <p:nvPr/>
          </p:nvSpPr>
          <p:spPr>
            <a:xfrm>
              <a:off x="6065625" y="4648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69" name="Straight Connector 68"/>
            <p:cNvCxnSpPr>
              <a:endCxn id="68" idx="0"/>
            </p:cNvCxnSpPr>
            <p:nvPr/>
          </p:nvCxnSpPr>
          <p:spPr>
            <a:xfrm>
              <a:off x="6238040" y="4216945"/>
              <a:ext cx="223773" cy="431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31223D9C-D5FA-4920-B840-693DA019F189}"/>
              </a:ext>
            </a:extLst>
          </p:cNvPr>
          <p:cNvGrpSpPr/>
          <p:nvPr/>
        </p:nvGrpSpPr>
        <p:grpSpPr>
          <a:xfrm>
            <a:off x="149686" y="3868753"/>
            <a:ext cx="4330473" cy="1973859"/>
            <a:chOff x="2819400" y="2971800"/>
            <a:chExt cx="6128920" cy="3323189"/>
          </a:xfrm>
        </p:grpSpPr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62E02F10-7FEB-42D8-A0C6-E2D18B59833A}"/>
                </a:ext>
              </a:extLst>
            </p:cNvPr>
            <p:cNvGrpSpPr/>
            <p:nvPr/>
          </p:nvGrpSpPr>
          <p:grpSpPr>
            <a:xfrm>
              <a:off x="4801855" y="3124200"/>
              <a:ext cx="507119" cy="540363"/>
              <a:chOff x="3733004" y="2008277"/>
              <a:chExt cx="507119" cy="540363"/>
            </a:xfrm>
            <a:solidFill>
              <a:schemeClr val="bg2"/>
            </a:solidFill>
          </p:grpSpPr>
          <p:sp>
            <p:nvSpPr>
              <p:cNvPr id="105" name="Oval 104">
                <a:extLst>
                  <a:ext uri="{FF2B5EF4-FFF2-40B4-BE49-F238E27FC236}">
                    <a16:creationId xmlns="" xmlns:a16="http://schemas.microsoft.com/office/drawing/2014/main" id="{64B443E6-B82B-450B-931D-073008F4E23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="" xmlns:a16="http://schemas.microsoft.com/office/drawing/2014/main" id="{9ABC1C6A-24FF-4379-A1BD-B9D2302174B4}"/>
                  </a:ext>
                </a:extLst>
              </p:cNvPr>
              <p:cNvSpPr txBox="1"/>
              <p:nvPr/>
            </p:nvSpPr>
            <p:spPr>
              <a:xfrm>
                <a:off x="3733004" y="2082285"/>
                <a:ext cx="501841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23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CD57C41D-D9C2-466E-84FB-6FAEBB483AC0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9F3A9AD2-685A-4697-9C58-30FBADE6BA0A}"/>
                </a:ext>
              </a:extLst>
            </p:cNvPr>
            <p:cNvCxnSpPr>
              <a:stCxn id="105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F6675739-6A57-4D40-8F14-93EF486DC0C6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8" name="Oval 97">
                <a:extLst>
                  <a:ext uri="{FF2B5EF4-FFF2-40B4-BE49-F238E27FC236}">
                    <a16:creationId xmlns="" xmlns:a16="http://schemas.microsoft.com/office/drawing/2014/main" id="{50AD1B78-9255-476B-92AD-C1DD4F22AF8A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="" xmlns:a16="http://schemas.microsoft.com/office/drawing/2014/main" id="{960AC6EA-7543-4391-B1EC-6345B3DBA8A1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429BDF13-04DF-4245-9BCB-DB155255086A}"/>
                </a:ext>
              </a:extLst>
            </p:cNvPr>
            <p:cNvCxnSpPr>
              <a:cxnSpLocks/>
              <a:stCxn id="83" idx="5"/>
              <a:endCxn id="87" idx="0"/>
            </p:cNvCxnSpPr>
            <p:nvPr/>
          </p:nvCxnSpPr>
          <p:spPr>
            <a:xfrm>
              <a:off x="7192246" y="4216945"/>
              <a:ext cx="774433" cy="62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AB236840-ED85-4497-9649-3F3C42A569FB}"/>
                </a:ext>
              </a:extLst>
            </p:cNvPr>
            <p:cNvGrpSpPr/>
            <p:nvPr/>
          </p:nvGrpSpPr>
          <p:grpSpPr>
            <a:xfrm>
              <a:off x="7713517" y="4845302"/>
              <a:ext cx="528919" cy="540363"/>
              <a:chOff x="3733800" y="2008277"/>
              <a:chExt cx="528919" cy="540363"/>
            </a:xfrm>
            <a:solidFill>
              <a:schemeClr val="bg2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="" xmlns:a16="http://schemas.microsoft.com/office/drawing/2014/main" id="{D4EEBF68-0BDA-461F-B183-DA54AAA569B2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F75BBA9A-4959-49AD-8C5D-C7CBA964979C}"/>
                  </a:ext>
                </a:extLst>
              </p:cNvPr>
              <p:cNvSpPr txBox="1"/>
              <p:nvPr/>
            </p:nvSpPr>
            <p:spPr>
              <a:xfrm>
                <a:off x="3760877" y="2082285"/>
                <a:ext cx="501842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28</a:t>
                </a:r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8BFD4A1E-81D1-4A2C-9989-46A202843961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8117850" y="5277477"/>
              <a:ext cx="489978" cy="551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="" xmlns:a16="http://schemas.microsoft.com/office/drawing/2014/main" id="{A28C1608-ABFA-4370-A513-32196E5F0E8E}"/>
                </a:ext>
              </a:extLst>
            </p:cNvPr>
            <p:cNvGrpSpPr/>
            <p:nvPr/>
          </p:nvGrpSpPr>
          <p:grpSpPr>
            <a:xfrm>
              <a:off x="8329829" y="5754625"/>
              <a:ext cx="528919" cy="540364"/>
              <a:chOff x="3733800" y="2008277"/>
              <a:chExt cx="528919" cy="540364"/>
            </a:xfrm>
            <a:solidFill>
              <a:srgbClr val="92D050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="" xmlns:a16="http://schemas.microsoft.com/office/drawing/2014/main" id="{A5C235B8-1013-47C3-8436-E9FB4526256E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2F85199E-6611-4EC1-955D-55109948ECA3}"/>
                  </a:ext>
                </a:extLst>
              </p:cNvPr>
              <p:cNvSpPr txBox="1"/>
              <p:nvPr/>
            </p:nvSpPr>
            <p:spPr>
              <a:xfrm>
                <a:off x="3760877" y="2082285"/>
                <a:ext cx="501842" cy="46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34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B730A5B9-69E4-4407-B925-72D2E8ED3B55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83" name="Oval 82">
                <a:extLst>
                  <a:ext uri="{FF2B5EF4-FFF2-40B4-BE49-F238E27FC236}">
                    <a16:creationId xmlns="" xmlns:a16="http://schemas.microsoft.com/office/drawing/2014/main" id="{B1504CF3-0DFB-49F2-93A0-E6333398FD92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86B40060-699C-4E38-869F-C438598471D0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C2D3A503-821B-4B42-B6A6-2704DBE1F251}"/>
                </a:ext>
              </a:extLst>
            </p:cNvPr>
            <p:cNvSpPr txBox="1"/>
            <p:nvPr/>
          </p:nvSpPr>
          <p:spPr>
            <a:xfrm>
              <a:off x="7396749" y="38117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959487F9-48D1-4073-97C9-1111067D6E93}"/>
                </a:ext>
              </a:extLst>
            </p:cNvPr>
            <p:cNvSpPr txBox="1"/>
            <p:nvPr/>
          </p:nvSpPr>
          <p:spPr>
            <a:xfrm>
              <a:off x="5334000" y="297180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-2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DCA741BC-8872-4D17-84BB-156DB2F4C5C6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6143638" y="4216945"/>
              <a:ext cx="690583" cy="7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="" xmlns:a16="http://schemas.microsoft.com/office/drawing/2014/main" id="{C2B36658-E10A-4E4F-96E8-25F7AF6D1DF7}"/>
                </a:ext>
              </a:extLst>
            </p:cNvPr>
            <p:cNvGrpSpPr/>
            <p:nvPr/>
          </p:nvGrpSpPr>
          <p:grpSpPr>
            <a:xfrm>
              <a:off x="6034821" y="4916425"/>
              <a:ext cx="507224" cy="540363"/>
              <a:chOff x="3733800" y="2008277"/>
              <a:chExt cx="507224" cy="540363"/>
            </a:xfrm>
            <a:solidFill>
              <a:schemeClr val="bg2"/>
            </a:solidFill>
          </p:grpSpPr>
          <p:sp>
            <p:nvSpPr>
              <p:cNvPr id="81" name="Oval 80">
                <a:extLst>
                  <a:ext uri="{FF2B5EF4-FFF2-40B4-BE49-F238E27FC236}">
                    <a16:creationId xmlns="" xmlns:a16="http://schemas.microsoft.com/office/drawing/2014/main" id="{3E50B280-B099-4A12-AB97-E49A32F61351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88D446BC-58FB-4412-9977-BFAD9BE14286}"/>
                  </a:ext>
                </a:extLst>
              </p:cNvPr>
              <p:cNvSpPr txBox="1"/>
              <p:nvPr/>
            </p:nvSpPr>
            <p:spPr>
              <a:xfrm>
                <a:off x="3739182" y="2082285"/>
                <a:ext cx="501842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25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E20E798-1208-465B-AA12-E72FCA5A8E6B}"/>
                </a:ext>
              </a:extLst>
            </p:cNvPr>
            <p:cNvSpPr txBox="1"/>
            <p:nvPr/>
          </p:nvSpPr>
          <p:spPr>
            <a:xfrm>
              <a:off x="2819400" y="37849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F8741DED-C046-4515-AC26-D19E2D9DCBA3}"/>
                </a:ext>
              </a:extLst>
            </p:cNvPr>
            <p:cNvSpPr txBox="1"/>
            <p:nvPr/>
          </p:nvSpPr>
          <p:spPr>
            <a:xfrm>
              <a:off x="5021094" y="5574268"/>
              <a:ext cx="312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="" xmlns:a16="http://schemas.microsoft.com/office/drawing/2014/main" id="{21E1D52F-6C9A-47B2-9DF3-B7F83EFB8D9E}"/>
                </a:ext>
              </a:extLst>
            </p:cNvPr>
            <p:cNvGrpSpPr/>
            <p:nvPr/>
          </p:nvGrpSpPr>
          <p:grpSpPr>
            <a:xfrm>
              <a:off x="5318840" y="5706457"/>
              <a:ext cx="507224" cy="540363"/>
              <a:chOff x="3733800" y="2008277"/>
              <a:chExt cx="507224" cy="540363"/>
            </a:xfrm>
            <a:solidFill>
              <a:schemeClr val="bg2"/>
            </a:solidFill>
          </p:grpSpPr>
          <p:sp>
            <p:nvSpPr>
              <p:cNvPr id="79" name="Oval 78">
                <a:extLst>
                  <a:ext uri="{FF2B5EF4-FFF2-40B4-BE49-F238E27FC236}">
                    <a16:creationId xmlns="" xmlns:a16="http://schemas.microsoft.com/office/drawing/2014/main" id="{393B3A35-31C8-4063-B5CD-A8B3F63BE5B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5D599961-1A9A-40AB-8CDC-A5A66F92E3F2}"/>
                  </a:ext>
                </a:extLst>
              </p:cNvPr>
              <p:cNvSpPr txBox="1"/>
              <p:nvPr/>
            </p:nvSpPr>
            <p:spPr>
              <a:xfrm>
                <a:off x="3739182" y="2082285"/>
                <a:ext cx="501842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6BCE70A5-8F93-44F2-91BB-10B84F1D5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9693" y="5351625"/>
              <a:ext cx="433538" cy="428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E8150349-0D9B-4D94-BF94-9E662E5BAD34}"/>
                </a:ext>
              </a:extLst>
            </p:cNvPr>
            <p:cNvSpPr txBox="1"/>
            <p:nvPr/>
          </p:nvSpPr>
          <p:spPr>
            <a:xfrm>
              <a:off x="5697236" y="4906424"/>
              <a:ext cx="312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EF88E5C0-49E4-42F3-9BE0-2E7B8FEB1DCE}"/>
                </a:ext>
              </a:extLst>
            </p:cNvPr>
            <p:cNvSpPr txBox="1"/>
            <p:nvPr/>
          </p:nvSpPr>
          <p:spPr>
            <a:xfrm>
              <a:off x="8221494" y="4800600"/>
              <a:ext cx="707824" cy="46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3F646F3E-5215-4DA9-9C9F-63E11A3246C4}"/>
                </a:ext>
              </a:extLst>
            </p:cNvPr>
            <p:cNvSpPr txBox="1"/>
            <p:nvPr/>
          </p:nvSpPr>
          <p:spPr>
            <a:xfrm>
              <a:off x="8678694" y="5421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107" name="Notched Right Arrow 37">
            <a:extLst>
              <a:ext uri="{FF2B5EF4-FFF2-40B4-BE49-F238E27FC236}">
                <a16:creationId xmlns="" xmlns:a16="http://schemas.microsoft.com/office/drawing/2014/main" id="{BF7B14B8-938C-40DB-964A-CB852829039C}"/>
              </a:ext>
            </a:extLst>
          </p:cNvPr>
          <p:cNvSpPr/>
          <p:nvPr/>
        </p:nvSpPr>
        <p:spPr>
          <a:xfrm>
            <a:off x="3686742" y="4375989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9" name="Group 108">
            <a:extLst>
              <a:ext uri="{FF2B5EF4-FFF2-40B4-BE49-F238E27FC236}">
                <a16:creationId xmlns="" xmlns:a16="http://schemas.microsoft.com/office/drawing/2014/main" id="{E505F65F-8CCC-47F8-BE0A-9D2AAC8928DE}"/>
              </a:ext>
            </a:extLst>
          </p:cNvPr>
          <p:cNvGrpSpPr/>
          <p:nvPr/>
        </p:nvGrpSpPr>
        <p:grpSpPr>
          <a:xfrm>
            <a:off x="6595606" y="3782717"/>
            <a:ext cx="395646" cy="320957"/>
            <a:chOff x="3733800" y="2008277"/>
            <a:chExt cx="559957" cy="540364"/>
          </a:xfrm>
          <a:solidFill>
            <a:schemeClr val="bg2"/>
          </a:solidFill>
        </p:grpSpPr>
        <p:sp>
          <p:nvSpPr>
            <p:cNvPr id="172" name="Oval 171">
              <a:extLst>
                <a:ext uri="{FF2B5EF4-FFF2-40B4-BE49-F238E27FC236}">
                  <a16:creationId xmlns="" xmlns:a16="http://schemas.microsoft.com/office/drawing/2014/main" id="{DB43D18A-75E7-487B-B198-D6682BD6C67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="" xmlns:a16="http://schemas.microsoft.com/office/drawing/2014/main" id="{9E5C48C0-7AB0-447F-9C6A-B76C3BECD7D7}"/>
                </a:ext>
              </a:extLst>
            </p:cNvPr>
            <p:cNvSpPr txBox="1"/>
            <p:nvPr/>
          </p:nvSpPr>
          <p:spPr>
            <a:xfrm>
              <a:off x="3791915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="" xmlns:a16="http://schemas.microsoft.com/office/drawing/2014/main" id="{F3535CAE-D168-4785-A092-81A924642E60}"/>
              </a:ext>
            </a:extLst>
          </p:cNvPr>
          <p:cNvCxnSpPr>
            <a:stCxn id="172" idx="3"/>
          </p:cNvCxnSpPr>
          <p:nvPr/>
        </p:nvCxnSpPr>
        <p:spPr>
          <a:xfrm flipH="1">
            <a:off x="5569521" y="4039415"/>
            <a:ext cx="1078475" cy="30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="" xmlns:a16="http://schemas.microsoft.com/office/drawing/2014/main" id="{8A1E4A4F-309C-461A-8E21-B615639EDE63}"/>
              </a:ext>
            </a:extLst>
          </p:cNvPr>
          <p:cNvCxnSpPr>
            <a:stCxn id="172" idx="5"/>
          </p:cNvCxnSpPr>
          <p:nvPr/>
        </p:nvCxnSpPr>
        <p:spPr>
          <a:xfrm>
            <a:off x="6900964" y="4039415"/>
            <a:ext cx="1236875" cy="22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="" xmlns:a16="http://schemas.microsoft.com/office/drawing/2014/main" id="{980D6590-835D-4CDD-9AF3-3D3E7AC1E3C2}"/>
              </a:ext>
            </a:extLst>
          </p:cNvPr>
          <p:cNvGrpSpPr/>
          <p:nvPr/>
        </p:nvGrpSpPr>
        <p:grpSpPr>
          <a:xfrm>
            <a:off x="5394544" y="4219236"/>
            <a:ext cx="358387" cy="320957"/>
            <a:chOff x="3733800" y="2008277"/>
            <a:chExt cx="507224" cy="540364"/>
          </a:xfrm>
          <a:solidFill>
            <a:schemeClr val="bg2"/>
          </a:solidFill>
        </p:grpSpPr>
        <p:sp>
          <p:nvSpPr>
            <p:cNvPr id="170" name="Oval 169">
              <a:extLst>
                <a:ext uri="{FF2B5EF4-FFF2-40B4-BE49-F238E27FC236}">
                  <a16:creationId xmlns="" xmlns:a16="http://schemas.microsoft.com/office/drawing/2014/main" id="{9C81B253-D31F-4069-AB18-6EECBD0E6C1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="" xmlns:a16="http://schemas.microsoft.com/office/drawing/2014/main" id="{CE9C7759-29ED-4B55-98CC-618BDD3296C6}"/>
                </a:ext>
              </a:extLst>
            </p:cNvPr>
            <p:cNvSpPr txBox="1"/>
            <p:nvPr/>
          </p:nvSpPr>
          <p:spPr>
            <a:xfrm>
              <a:off x="3739182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0EB260CD-2ED4-4C51-BDE9-468A1DBE53CF}"/>
              </a:ext>
            </a:extLst>
          </p:cNvPr>
          <p:cNvCxnSpPr>
            <a:cxnSpLocks/>
            <a:stCxn id="164" idx="5"/>
            <a:endCxn id="168" idx="0"/>
          </p:cNvCxnSpPr>
          <p:nvPr/>
        </p:nvCxnSpPr>
        <p:spPr>
          <a:xfrm>
            <a:off x="8284007" y="4431771"/>
            <a:ext cx="547186" cy="37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E02F6EE8-B79F-472F-8C8E-39CE0A9FE868}"/>
              </a:ext>
            </a:extLst>
          </p:cNvPr>
          <p:cNvGrpSpPr/>
          <p:nvPr/>
        </p:nvGrpSpPr>
        <p:grpSpPr>
          <a:xfrm>
            <a:off x="8652321" y="4804992"/>
            <a:ext cx="373716" cy="320957"/>
            <a:chOff x="3733800" y="2008277"/>
            <a:chExt cx="528919" cy="540364"/>
          </a:xfrm>
          <a:solidFill>
            <a:schemeClr val="bg2"/>
          </a:solidFill>
        </p:grpSpPr>
        <p:sp>
          <p:nvSpPr>
            <p:cNvPr id="168" name="Oval 167">
              <a:extLst>
                <a:ext uri="{FF2B5EF4-FFF2-40B4-BE49-F238E27FC236}">
                  <a16:creationId xmlns="" xmlns:a16="http://schemas.microsoft.com/office/drawing/2014/main" id="{55F2C7B5-3F47-487B-A972-229A550578D1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="" xmlns:a16="http://schemas.microsoft.com/office/drawing/2014/main" id="{5730900B-E465-4310-BB26-0909C3D10353}"/>
                </a:ext>
              </a:extLst>
            </p:cNvPr>
            <p:cNvSpPr txBox="1"/>
            <p:nvPr/>
          </p:nvSpPr>
          <p:spPr>
            <a:xfrm>
              <a:off x="3760877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34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522EF0DB-FED9-44EB-9E3F-7550B925108C}"/>
              </a:ext>
            </a:extLst>
          </p:cNvPr>
          <p:cNvGrpSpPr/>
          <p:nvPr/>
        </p:nvGrpSpPr>
        <p:grpSpPr>
          <a:xfrm>
            <a:off x="4863797" y="4890673"/>
            <a:ext cx="373716" cy="320957"/>
            <a:chOff x="3733800" y="2008277"/>
            <a:chExt cx="528919" cy="540364"/>
          </a:xfrm>
          <a:solidFill>
            <a:srgbClr val="92D050"/>
          </a:solidFill>
        </p:grpSpPr>
        <p:sp>
          <p:nvSpPr>
            <p:cNvPr id="166" name="Oval 165">
              <a:extLst>
                <a:ext uri="{FF2B5EF4-FFF2-40B4-BE49-F238E27FC236}">
                  <a16:creationId xmlns="" xmlns:a16="http://schemas.microsoft.com/office/drawing/2014/main" id="{A88716EB-F9C9-4CD9-9736-25E4ADE116BC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="" xmlns:a16="http://schemas.microsoft.com/office/drawing/2014/main" id="{9931C9E1-7069-40AD-8C74-CAC06F61A43E}"/>
                </a:ext>
              </a:extLst>
            </p:cNvPr>
            <p:cNvSpPr txBox="1"/>
            <p:nvPr/>
          </p:nvSpPr>
          <p:spPr>
            <a:xfrm>
              <a:off x="3760877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31F35265-250F-4EAD-8E17-C168F38B5811}"/>
              </a:ext>
            </a:extLst>
          </p:cNvPr>
          <p:cNvGrpSpPr/>
          <p:nvPr/>
        </p:nvGrpSpPr>
        <p:grpSpPr>
          <a:xfrm>
            <a:off x="7978651" y="4175074"/>
            <a:ext cx="373716" cy="320957"/>
            <a:chOff x="3733800" y="2008277"/>
            <a:chExt cx="528919" cy="540364"/>
          </a:xfrm>
        </p:grpSpPr>
        <p:sp>
          <p:nvSpPr>
            <p:cNvPr id="164" name="Oval 163">
              <a:extLst>
                <a:ext uri="{FF2B5EF4-FFF2-40B4-BE49-F238E27FC236}">
                  <a16:creationId xmlns="" xmlns:a16="http://schemas.microsoft.com/office/drawing/2014/main" id="{EFC568BB-D3E7-4590-B2CE-1B190AAA7CB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="" xmlns:a16="http://schemas.microsoft.com/office/drawing/2014/main" id="{C7502629-A0E2-49B2-9D13-AFDCB94CDE4A}"/>
                </a:ext>
              </a:extLst>
            </p:cNvPr>
            <p:cNvSpPr txBox="1"/>
            <p:nvPr/>
          </p:nvSpPr>
          <p:spPr>
            <a:xfrm>
              <a:off x="3760877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28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3CE2650A-0950-4E60-9F3D-69B0053708AF}"/>
              </a:ext>
            </a:extLst>
          </p:cNvPr>
          <p:cNvSpPr txBox="1"/>
          <p:nvPr/>
        </p:nvSpPr>
        <p:spPr>
          <a:xfrm>
            <a:off x="8305800" y="419109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-1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047080DE-5ADE-49AB-8693-664BBA3FD3F3}"/>
              </a:ext>
            </a:extLst>
          </p:cNvPr>
          <p:cNvSpPr txBox="1"/>
          <p:nvPr/>
        </p:nvSpPr>
        <p:spPr>
          <a:xfrm>
            <a:off x="6971037" y="36921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A36EBF58-0DA3-47EB-8AFA-BA1090B87956}"/>
              </a:ext>
            </a:extLst>
          </p:cNvPr>
          <p:cNvGrpSpPr/>
          <p:nvPr/>
        </p:nvGrpSpPr>
        <p:grpSpPr>
          <a:xfrm>
            <a:off x="6125439" y="4846715"/>
            <a:ext cx="358387" cy="320957"/>
            <a:chOff x="3733800" y="2008277"/>
            <a:chExt cx="507224" cy="540364"/>
          </a:xfrm>
          <a:solidFill>
            <a:schemeClr val="bg2"/>
          </a:solidFill>
        </p:grpSpPr>
        <p:sp>
          <p:nvSpPr>
            <p:cNvPr id="162" name="Oval 161">
              <a:extLst>
                <a:ext uri="{FF2B5EF4-FFF2-40B4-BE49-F238E27FC236}">
                  <a16:creationId xmlns="" xmlns:a16="http://schemas.microsoft.com/office/drawing/2014/main" id="{01EF00DA-5B27-41F1-B474-91AE571BC42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="" xmlns:a16="http://schemas.microsoft.com/office/drawing/2014/main" id="{F55F5102-E7B3-4695-9FB9-1F2B2D1380E8}"/>
                </a:ext>
              </a:extLst>
            </p:cNvPr>
            <p:cNvSpPr txBox="1"/>
            <p:nvPr/>
          </p:nvSpPr>
          <p:spPr>
            <a:xfrm>
              <a:off x="3739182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25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81C33FB8-E4D8-477C-992F-C1488DE2C23F}"/>
              </a:ext>
            </a:extLst>
          </p:cNvPr>
          <p:cNvSpPr txBox="1"/>
          <p:nvPr/>
        </p:nvSpPr>
        <p:spPr>
          <a:xfrm>
            <a:off x="5089278" y="417519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-1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40E788E4-8599-49DA-BF2D-AC111B7E5CD6}"/>
              </a:ext>
            </a:extLst>
          </p:cNvPr>
          <p:cNvSpPr txBox="1"/>
          <p:nvPr/>
        </p:nvSpPr>
        <p:spPr>
          <a:xfrm>
            <a:off x="5409173" y="5237452"/>
            <a:ext cx="221088" cy="16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="" xmlns:a16="http://schemas.microsoft.com/office/drawing/2014/main" id="{1C538F8A-B33E-4C12-841A-F0D3E0578E95}"/>
              </a:ext>
            </a:extLst>
          </p:cNvPr>
          <p:cNvGrpSpPr/>
          <p:nvPr/>
        </p:nvGrpSpPr>
        <p:grpSpPr>
          <a:xfrm>
            <a:off x="5619553" y="5315967"/>
            <a:ext cx="358387" cy="320957"/>
            <a:chOff x="3733800" y="2008277"/>
            <a:chExt cx="507224" cy="540364"/>
          </a:xfrm>
          <a:solidFill>
            <a:schemeClr val="bg2"/>
          </a:solidFill>
        </p:grpSpPr>
        <p:sp>
          <p:nvSpPr>
            <p:cNvPr id="160" name="Oval 159">
              <a:extLst>
                <a:ext uri="{FF2B5EF4-FFF2-40B4-BE49-F238E27FC236}">
                  <a16:creationId xmlns="" xmlns:a16="http://schemas.microsoft.com/office/drawing/2014/main" id="{29061185-41A3-4440-A7DF-E4FA2931A7D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="" xmlns:a16="http://schemas.microsoft.com/office/drawing/2014/main" id="{3DFFDB97-DA66-49C2-9D51-D594290935D1}"/>
                </a:ext>
              </a:extLst>
            </p:cNvPr>
            <p:cNvSpPr txBox="1"/>
            <p:nvPr/>
          </p:nvSpPr>
          <p:spPr>
            <a:xfrm>
              <a:off x="3739182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="" xmlns:a16="http://schemas.microsoft.com/office/drawing/2014/main" id="{6ED126D8-9315-4812-B282-B2D39DAC2E60}"/>
              </a:ext>
            </a:extLst>
          </p:cNvPr>
          <p:cNvCxnSpPr>
            <a:cxnSpLocks/>
          </p:cNvCxnSpPr>
          <p:nvPr/>
        </p:nvCxnSpPr>
        <p:spPr>
          <a:xfrm flipH="1">
            <a:off x="5881581" y="5105210"/>
            <a:ext cx="306322" cy="254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194C2210-894F-4F38-90C8-BB0C8C7DC032}"/>
              </a:ext>
            </a:extLst>
          </p:cNvPr>
          <p:cNvSpPr txBox="1"/>
          <p:nvPr/>
        </p:nvSpPr>
        <p:spPr>
          <a:xfrm>
            <a:off x="5886911" y="4840776"/>
            <a:ext cx="221088" cy="16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sp>
        <p:nvSpPr>
          <p:cNvPr id="174" name="Freeform 153">
            <a:extLst>
              <a:ext uri="{FF2B5EF4-FFF2-40B4-BE49-F238E27FC236}">
                <a16:creationId xmlns="" xmlns:a16="http://schemas.microsoft.com/office/drawing/2014/main" id="{67FA1B51-53F8-4133-B4B3-2093D8C74CFD}"/>
              </a:ext>
            </a:extLst>
          </p:cNvPr>
          <p:cNvSpPr/>
          <p:nvPr/>
        </p:nvSpPr>
        <p:spPr>
          <a:xfrm flipV="1">
            <a:off x="2177731" y="4033281"/>
            <a:ext cx="1335499" cy="31376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TextBox 175">
            <a:extLst>
              <a:ext uri="{FF2B5EF4-FFF2-40B4-BE49-F238E27FC236}">
                <a16:creationId xmlns="" xmlns:a16="http://schemas.microsoft.com/office/drawing/2014/main" id="{9973AA87-FA5B-4D56-B146-91FE7A8A30F7}"/>
              </a:ext>
            </a:extLst>
          </p:cNvPr>
          <p:cNvSpPr txBox="1"/>
          <p:nvPr/>
        </p:nvSpPr>
        <p:spPr>
          <a:xfrm>
            <a:off x="4572000" y="4953000"/>
            <a:ext cx="221088" cy="16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C9D79780-D5F3-451F-B7E8-A8E1B8AE2758}"/>
              </a:ext>
            </a:extLst>
          </p:cNvPr>
          <p:cNvSpPr txBox="1"/>
          <p:nvPr/>
        </p:nvSpPr>
        <p:spPr>
          <a:xfrm>
            <a:off x="8365878" y="48284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491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8" grpId="0"/>
      <p:bldP spid="120" grpId="0"/>
      <p:bldP spid="124" grpId="0"/>
      <p:bldP spid="125" grpId="0"/>
      <p:bldP spid="149" grpId="0"/>
      <p:bldP spid="174" grpId="0" animBg="1"/>
      <p:bldP spid="176" grpId="0"/>
      <p:bldP spid="17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Right-Left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right-left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-2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right child </a:t>
            </a:r>
            <a:r>
              <a:rPr lang="en-AU" dirty="0"/>
              <a:t>has a </a:t>
            </a:r>
            <a:r>
              <a:rPr lang="en-AU" dirty="0">
                <a:solidFill>
                  <a:srgbClr val="FF0000"/>
                </a:solidFill>
              </a:rPr>
              <a:t>positive</a:t>
            </a:r>
            <a:r>
              <a:rPr lang="en-AU" dirty="0"/>
              <a:t> balance factor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E1746DF-7019-46FD-A0C5-7DC25E8C05DB}"/>
              </a:ext>
            </a:extLst>
          </p:cNvPr>
          <p:cNvGrpSpPr/>
          <p:nvPr/>
        </p:nvGrpSpPr>
        <p:grpSpPr>
          <a:xfrm>
            <a:off x="4802651" y="3124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51A327D0-C287-4A64-B357-5B0432C33FB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B1F464A-BBF2-4178-91E3-7E5275A8A5B1}"/>
                </a:ext>
              </a:extLst>
            </p:cNvPr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9205E7E-71F4-447E-A7BB-EB76DC36370B}"/>
              </a:ext>
            </a:extLst>
          </p:cNvPr>
          <p:cNvCxnSpPr>
            <a:stCxn id="6" idx="3"/>
          </p:cNvCxnSpPr>
          <p:nvPr/>
        </p:nvCxnSpPr>
        <p:spPr>
          <a:xfrm flipH="1">
            <a:off x="3350434" y="35563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B07267C-0D68-4169-A1E9-71049CED3189}"/>
              </a:ext>
            </a:extLst>
          </p:cNvPr>
          <p:cNvCxnSpPr>
            <a:stCxn id="6" idx="5"/>
          </p:cNvCxnSpPr>
          <p:nvPr/>
        </p:nvCxnSpPr>
        <p:spPr>
          <a:xfrm>
            <a:off x="5234825" y="35563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01BF5693-E944-48B2-981F-26FB1EEF57F6}"/>
              </a:ext>
            </a:extLst>
          </p:cNvPr>
          <p:cNvGrpSpPr/>
          <p:nvPr/>
        </p:nvGrpSpPr>
        <p:grpSpPr>
          <a:xfrm>
            <a:off x="3102784" y="3859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B2DEBB2D-9C83-4F4C-85BC-62EDE7C1C23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281C8B9-301F-4E80-8376-3D0938B97482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2274B0D8-FE15-45F1-8642-6094B47B68FF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7192246" y="4216945"/>
            <a:ext cx="774433" cy="628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3E53C71-E20D-42A3-A491-44B301F9E947}"/>
              </a:ext>
            </a:extLst>
          </p:cNvPr>
          <p:cNvGrpSpPr/>
          <p:nvPr/>
        </p:nvGrpSpPr>
        <p:grpSpPr>
          <a:xfrm>
            <a:off x="7713517" y="484530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99804DAD-D611-420F-A68D-D94E5C09058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8BEFD8E-8C5C-4770-A36D-C9C04C5062AC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B961936A-7DC3-4AEA-9776-1E179F782BE8}"/>
              </a:ext>
            </a:extLst>
          </p:cNvPr>
          <p:cNvGrpSpPr/>
          <p:nvPr/>
        </p:nvGrpSpPr>
        <p:grpSpPr>
          <a:xfrm>
            <a:off x="6760072" y="3784771"/>
            <a:ext cx="506323" cy="506323"/>
            <a:chOff x="3733800" y="2008277"/>
            <a:chExt cx="506323" cy="506323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8E79DC00-8A59-40EB-9F7A-AE5CE4BA3AF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B0BF8682-71E3-4048-A329-67F18AECAF04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296A671-61AE-4C92-84EC-CD1105E46812}"/>
              </a:ext>
            </a:extLst>
          </p:cNvPr>
          <p:cNvSpPr txBox="1"/>
          <p:nvPr/>
        </p:nvSpPr>
        <p:spPr>
          <a:xfrm>
            <a:off x="7396749" y="3811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1CFBE2F-2162-4501-8741-9FAE696FB99C}"/>
              </a:ext>
            </a:extLst>
          </p:cNvPr>
          <p:cNvSpPr txBox="1"/>
          <p:nvPr/>
        </p:nvSpPr>
        <p:spPr>
          <a:xfrm>
            <a:off x="53340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DE7DA5DA-9CE1-4ADE-85FF-92471484DA8F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143638" y="4216945"/>
            <a:ext cx="690583" cy="767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F5CD9CBA-50F5-4964-B196-9F63FEC6A096}"/>
              </a:ext>
            </a:extLst>
          </p:cNvPr>
          <p:cNvGrpSpPr/>
          <p:nvPr/>
        </p:nvGrpSpPr>
        <p:grpSpPr>
          <a:xfrm>
            <a:off x="6034821" y="49164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EBA28681-6E88-489F-8704-56180EE41DE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D1719FA-0041-43C5-8ED2-6AEC050BFBA4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59C1D9-6D2D-4984-96E3-63B09F0B94DF}"/>
              </a:ext>
            </a:extLst>
          </p:cNvPr>
          <p:cNvSpPr txBox="1"/>
          <p:nvPr/>
        </p:nvSpPr>
        <p:spPr>
          <a:xfrm>
            <a:off x="2819400" y="3784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6526E93-43D9-471B-96B6-733EFEC9140E}"/>
              </a:ext>
            </a:extLst>
          </p:cNvPr>
          <p:cNvSpPr txBox="1"/>
          <p:nvPr/>
        </p:nvSpPr>
        <p:spPr>
          <a:xfrm>
            <a:off x="5021094" y="55742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BE429690-009D-429D-874A-80A406488AEB}"/>
              </a:ext>
            </a:extLst>
          </p:cNvPr>
          <p:cNvGrpSpPr/>
          <p:nvPr/>
        </p:nvGrpSpPr>
        <p:grpSpPr>
          <a:xfrm>
            <a:off x="5318840" y="57064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F502C368-E6F5-4B31-B7F2-860B75840DF6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4B6ED6F8-59A0-46E0-802B-F1A1E43438B1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AD39C250-6F19-4E64-9A62-4E83199BBC6E}"/>
              </a:ext>
            </a:extLst>
          </p:cNvPr>
          <p:cNvCxnSpPr>
            <a:cxnSpLocks/>
          </p:cNvCxnSpPr>
          <p:nvPr/>
        </p:nvCxnSpPr>
        <p:spPr>
          <a:xfrm flipH="1">
            <a:off x="5689693" y="5351625"/>
            <a:ext cx="433538" cy="42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31F823D-4072-43ED-B6D3-74CCFAB4C5DF}"/>
              </a:ext>
            </a:extLst>
          </p:cNvPr>
          <p:cNvSpPr txBox="1"/>
          <p:nvPr/>
        </p:nvSpPr>
        <p:spPr>
          <a:xfrm>
            <a:off x="5697236" y="490642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A21E10A-75B4-4E46-9870-58BCCAB6FC89}"/>
              </a:ext>
            </a:extLst>
          </p:cNvPr>
          <p:cNvSpPr txBox="1"/>
          <p:nvPr/>
        </p:nvSpPr>
        <p:spPr>
          <a:xfrm>
            <a:off x="8221494" y="4800600"/>
            <a:ext cx="43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45707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Keeping AVL Tree Balanced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4073457" cy="18536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2000" b="1" u="sng" dirty="0">
                <a:solidFill>
                  <a:srgbClr val="000000"/>
                </a:solidFill>
                <a:latin typeface="txtt"/>
              </a:rPr>
              <a:t>Right Left Case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Convert Right Left Case to Right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Right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case by rotating 15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Handle Right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Right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case as earlier</a:t>
            </a:r>
          </a:p>
        </p:txBody>
      </p:sp>
      <p:cxnSp>
        <p:nvCxnSpPr>
          <p:cNvPr id="92" name="Straight Connector 91"/>
          <p:cNvCxnSpPr>
            <a:stCxn id="91" idx="0"/>
            <a:endCxn id="95" idx="5"/>
          </p:cNvCxnSpPr>
          <p:nvPr/>
        </p:nvCxnSpPr>
        <p:spPr>
          <a:xfrm flipH="1" flipV="1">
            <a:off x="7290174" y="4138897"/>
            <a:ext cx="532314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7975974" y="5004174"/>
            <a:ext cx="434057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0" idx="5"/>
          </p:cNvCxnSpPr>
          <p:nvPr/>
        </p:nvCxnSpPr>
        <p:spPr>
          <a:xfrm flipH="1" flipV="1">
            <a:off x="6451974" y="3278651"/>
            <a:ext cx="480175" cy="55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6019800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5730188" y="3278651"/>
            <a:ext cx="363761" cy="4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8013843" y="5410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6903825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 flipH="1">
            <a:off x="7300013" y="4947714"/>
            <a:ext cx="396187" cy="43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5913225" y="4543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5334000" y="3729847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95" idx="3"/>
            <a:endCxn id="128" idx="0"/>
          </p:cNvCxnSpPr>
          <p:nvPr/>
        </p:nvCxnSpPr>
        <p:spPr>
          <a:xfrm flipH="1">
            <a:off x="6309413" y="4138897"/>
            <a:ext cx="622736" cy="4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4419600" y="167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B are greater than 15 and smaller than 20. Therefore, it can be made a left child of 20 after rotation.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7543800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53" name="Straight Connector 52"/>
          <p:cNvCxnSpPr>
            <a:stCxn id="70" idx="0"/>
            <a:endCxn id="78" idx="3"/>
          </p:cNvCxnSpPr>
          <p:nvPr/>
        </p:nvCxnSpPr>
        <p:spPr>
          <a:xfrm flipV="1">
            <a:off x="742088" y="4975250"/>
            <a:ext cx="398861" cy="48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6" idx="5"/>
            <a:endCxn id="65" idx="0"/>
          </p:cNvCxnSpPr>
          <p:nvPr/>
        </p:nvCxnSpPr>
        <p:spPr>
          <a:xfrm>
            <a:off x="2184774" y="4109973"/>
            <a:ext cx="238439" cy="23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752600" y="367779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58" name="Straight Connector 57"/>
          <p:cNvCxnSpPr>
            <a:endCxn id="60" idx="5"/>
          </p:cNvCxnSpPr>
          <p:nvPr/>
        </p:nvCxnSpPr>
        <p:spPr>
          <a:xfrm flipH="1" flipV="1">
            <a:off x="1346574" y="3249727"/>
            <a:ext cx="480175" cy="55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914400" y="281755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62" name="Straight Connector 61"/>
          <p:cNvCxnSpPr>
            <a:stCxn id="60" idx="3"/>
            <a:endCxn id="71" idx="0"/>
          </p:cNvCxnSpPr>
          <p:nvPr/>
        </p:nvCxnSpPr>
        <p:spPr>
          <a:xfrm flipH="1">
            <a:off x="624788" y="3249727"/>
            <a:ext cx="363761" cy="4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54094" y="372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" y="28783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65" name="Isosceles Triangle 64"/>
          <p:cNvSpPr/>
          <p:nvPr/>
        </p:nvSpPr>
        <p:spPr>
          <a:xfrm>
            <a:off x="2027025" y="43434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6" name="Isosceles Triangle 65"/>
          <p:cNvSpPr/>
          <p:nvPr/>
        </p:nvSpPr>
        <p:spPr>
          <a:xfrm>
            <a:off x="1417425" y="5457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67" name="Straight Connector 66"/>
          <p:cNvCxnSpPr>
            <a:stCxn id="78" idx="5"/>
            <a:endCxn id="66" idx="0"/>
          </p:cNvCxnSpPr>
          <p:nvPr/>
        </p:nvCxnSpPr>
        <p:spPr>
          <a:xfrm>
            <a:off x="1498974" y="4975250"/>
            <a:ext cx="314639" cy="48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sosceles Triangle 69"/>
          <p:cNvSpPr/>
          <p:nvPr/>
        </p:nvSpPr>
        <p:spPr>
          <a:xfrm>
            <a:off x="345900" y="5457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228600" y="3700923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72" name="Straight Connector 71"/>
          <p:cNvCxnSpPr>
            <a:stCxn id="56" idx="3"/>
            <a:endCxn id="79" idx="0"/>
          </p:cNvCxnSpPr>
          <p:nvPr/>
        </p:nvCxnSpPr>
        <p:spPr>
          <a:xfrm flipH="1">
            <a:off x="1345488" y="4109973"/>
            <a:ext cx="481261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56293" y="4617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sp>
        <p:nvSpPr>
          <p:cNvPr id="74" name="Freeform 73"/>
          <p:cNvSpPr/>
          <p:nvPr/>
        </p:nvSpPr>
        <p:spPr>
          <a:xfrm flipH="1" flipV="1">
            <a:off x="1123490" y="3890679"/>
            <a:ext cx="559170" cy="58688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ounded Rectangle 74"/>
          <p:cNvSpPr/>
          <p:nvPr/>
        </p:nvSpPr>
        <p:spPr>
          <a:xfrm>
            <a:off x="1366640" y="5331855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238452" y="2570806"/>
            <a:ext cx="2409748" cy="2991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066800" y="4543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8" name="Oval 7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sp>
        <p:nvSpPr>
          <p:cNvPr id="84" name="Isosceles Triangle 83"/>
          <p:cNvSpPr/>
          <p:nvPr/>
        </p:nvSpPr>
        <p:spPr>
          <a:xfrm>
            <a:off x="6980025" y="452103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85" name="Straight Connector 84"/>
          <p:cNvCxnSpPr>
            <a:endCxn id="84" idx="0"/>
          </p:cNvCxnSpPr>
          <p:nvPr/>
        </p:nvCxnSpPr>
        <p:spPr>
          <a:xfrm>
            <a:off x="7263562" y="4038600"/>
            <a:ext cx="112651" cy="48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68580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2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6" grpId="0" animBg="1"/>
      <p:bldP spid="128" grpId="0" animBg="1"/>
      <p:bldP spid="129" grpId="0" animBg="1"/>
      <p:bldP spid="156" grpId="0"/>
      <p:bldP spid="75" grpId="0" animBg="1"/>
      <p:bldP spid="84" grpId="0" animBg="1"/>
      <p:bldP spid="84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Balancing 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Complexity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60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Search, Insertion, Deletion in AVL Tree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4191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B050"/>
                </a:solidFill>
                <a:latin typeface="CMSSBX10"/>
              </a:rPr>
              <a:t>Search algorithm in AVL Tree </a:t>
            </a:r>
            <a:r>
              <a:rPr lang="en-AU" sz="2000" dirty="0">
                <a:latin typeface="CMSSBX10"/>
              </a:rPr>
              <a:t>is exactly the same as in BST</a:t>
            </a:r>
          </a:p>
          <a:p>
            <a:r>
              <a:rPr lang="en-AU" sz="2000" dirty="0">
                <a:solidFill>
                  <a:srgbClr val="FF0000"/>
                </a:solidFill>
                <a:latin typeface="CMSSBX10"/>
              </a:rPr>
              <a:t>Worst-Case time complexity</a:t>
            </a:r>
          </a:p>
          <a:p>
            <a:pPr lvl="1"/>
            <a:r>
              <a:rPr lang="en-AU" sz="1500" dirty="0">
                <a:solidFill>
                  <a:schemeClr val="tx1"/>
                </a:solidFill>
                <a:latin typeface="CMSSBX10"/>
              </a:rPr>
              <a:t>O(log N) because the tree is balanced</a:t>
            </a:r>
          </a:p>
          <a:p>
            <a:pPr marL="0" indent="0">
              <a:buNone/>
            </a:pPr>
            <a:endParaRPr lang="en-AU" sz="2000" dirty="0">
              <a:latin typeface="CMSSBX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B050"/>
                </a:solidFill>
                <a:latin typeface="CMSSBX10"/>
              </a:rPr>
              <a:t>Insertion/Deletion in AVL Tree</a:t>
            </a:r>
            <a:endParaRPr lang="en-AU" sz="1500" dirty="0">
              <a:solidFill>
                <a:srgbClr val="00B050"/>
              </a:solidFill>
              <a:latin typeface="CMSSBX10"/>
            </a:endParaRPr>
          </a:p>
          <a:p>
            <a:r>
              <a:rPr lang="en-AU" sz="2000" dirty="0">
                <a:latin typeface="CMSSBX10"/>
              </a:rPr>
              <a:t>Insert/Delete the element in the same way as in BST (as described earlier)</a:t>
            </a:r>
          </a:p>
          <a:p>
            <a:r>
              <a:rPr lang="en-AU" sz="2000" dirty="0">
                <a:latin typeface="CMSSBX10"/>
              </a:rPr>
              <a:t>Balance the tree if it has become unbalanced (as described earlier)</a:t>
            </a:r>
          </a:p>
          <a:p>
            <a:endParaRPr lang="en-AU" sz="2000" dirty="0">
              <a:latin typeface="CMSSBX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BX10"/>
              </a:rPr>
              <a:t>Worst-case insertion/deletion time complexity: ??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Complexity of Balancing AVL tree after insertion/deletion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4800" y="1066515"/>
            <a:ext cx="8081213" cy="192032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Tree is balanced before insertion/deletion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An insertion/deletion can affect balance factor of at most O(log N) nodes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Insert 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83102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4030885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915276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783235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898779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4166522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45617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2275337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852322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13971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908746" y="3357644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40523" y="3098971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32877" y="3860971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92565" y="4952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27037" y="4103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72405" y="32203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04438" y="4081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7467" y="39349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77200" y="31259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0" y="243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010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Complexity of Balancing AVL tree after insertion/deletion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4800" y="1066515"/>
            <a:ext cx="8081213" cy="1920324"/>
          </a:xfrm>
        </p:spPr>
        <p:txBody>
          <a:bodyPr>
            <a:normAutofit lnSpcReduction="10000"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Tree is balanced before insertion/deletion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An insertion/deletion can affect balance factor of at most O(log N) nodes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Insert 13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balancing is done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from bottom to top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first balance node 15 and so 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83102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4030885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915276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783235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898779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4166522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45617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2275337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852322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13971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908746" y="3357644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40523" y="3098971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32877" y="3860971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92565" y="4952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27037" y="4103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72405" y="32203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04438" y="4081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7467" y="39349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77200" y="31259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0" y="243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85A23742-EC9E-45BE-B1FA-0A2A41CE5465}"/>
              </a:ext>
            </a:extLst>
          </p:cNvPr>
          <p:cNvCxnSpPr/>
          <p:nvPr/>
        </p:nvCxnSpPr>
        <p:spPr>
          <a:xfrm flipH="1">
            <a:off x="1692565" y="5311003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1F526A92-AAE8-4FA4-98D1-BFD40DCBCB40}"/>
              </a:ext>
            </a:extLst>
          </p:cNvPr>
          <p:cNvGrpSpPr/>
          <p:nvPr/>
        </p:nvGrpSpPr>
        <p:grpSpPr>
          <a:xfrm>
            <a:off x="1431199" y="5717029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F226BF84-4443-429D-966C-02C5411941C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5927BA74-ACFC-4848-8CEA-47F923C2540C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13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CBC6FC6-2810-416D-A779-FF00BFDB2D2E}"/>
              </a:ext>
            </a:extLst>
          </p:cNvPr>
          <p:cNvSpPr txBox="1"/>
          <p:nvPr/>
        </p:nvSpPr>
        <p:spPr>
          <a:xfrm>
            <a:off x="1143000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442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>
            <a:stCxn id="133" idx="3"/>
            <a:endCxn id="148" idx="0"/>
          </p:cNvCxnSpPr>
          <p:nvPr/>
        </p:nvCxnSpPr>
        <p:spPr>
          <a:xfrm flipH="1">
            <a:off x="7330388" y="4289450"/>
            <a:ext cx="180986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Complexity of Balancing the AVL Tree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940809"/>
            <a:ext cx="8766049" cy="2488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txtt"/>
              </a:rPr>
              <a:t>The tree is balanced in a bottom up fashion starting from the lowest node which has a balance factor NOT in {0, 1, -1}</a:t>
            </a:r>
          </a:p>
          <a:p>
            <a:r>
              <a:rPr lang="en-AU" sz="1400" dirty="0">
                <a:solidFill>
                  <a:srgbClr val="000000"/>
                </a:solidFill>
                <a:latin typeface="txtt"/>
              </a:rPr>
              <a:t>Balancing at each node takes constant time (1 or 2 rotations) </a:t>
            </a:r>
          </a:p>
          <a:p>
            <a:r>
              <a:rPr lang="en-AU" sz="1400" dirty="0">
                <a:solidFill>
                  <a:srgbClr val="000000"/>
                </a:solidFill>
                <a:latin typeface="txtt"/>
              </a:rPr>
              <a:t>We need to balance at most O(log N) nodes in the worst-case</a:t>
            </a:r>
          </a:p>
          <a:p>
            <a:r>
              <a:rPr lang="en-AU" sz="1400" dirty="0">
                <a:solidFill>
                  <a:srgbClr val="000000"/>
                </a:solidFill>
                <a:latin typeface="txtt"/>
              </a:rPr>
              <a:t>So total cost of balancing after insertion/deletion is O(log N) in worst-case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txtt"/>
            </a:endParaRP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514600" y="2971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92" name="Straight Connector 91"/>
          <p:cNvCxnSpPr>
            <a:stCxn id="90" idx="3"/>
            <a:endCxn id="95" idx="7"/>
          </p:cNvCxnSpPr>
          <p:nvPr/>
        </p:nvCxnSpPr>
        <p:spPr>
          <a:xfrm flipH="1">
            <a:off x="2184774" y="3403974"/>
            <a:ext cx="403975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946774" y="3403974"/>
            <a:ext cx="573614" cy="1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26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97" name="Straight Connector 96"/>
          <p:cNvCxnSpPr>
            <a:stCxn id="95" idx="3"/>
            <a:endCxn id="100" idx="0"/>
          </p:cNvCxnSpPr>
          <p:nvPr/>
        </p:nvCxnSpPr>
        <p:spPr>
          <a:xfrm flipH="1">
            <a:off x="1298579" y="41388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045417" y="44705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624788" y="4902745"/>
            <a:ext cx="494778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447800" y="375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1694" y="2895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124200" y="35814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2211513" y="4370318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>
            <a:off x="2142050" y="4123056"/>
            <a:ext cx="465651" cy="2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51364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2860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100" idx="5"/>
            <a:endCxn id="128" idx="0"/>
          </p:cNvCxnSpPr>
          <p:nvPr/>
        </p:nvCxnSpPr>
        <p:spPr>
          <a:xfrm>
            <a:off x="1477591" y="4902745"/>
            <a:ext cx="432237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69164" y="4533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437225" y="38572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909174" y="3415139"/>
            <a:ext cx="602200" cy="51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869399" y="4289450"/>
            <a:ext cx="497414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477000" y="3020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71" idx="0"/>
          </p:cNvCxnSpPr>
          <p:nvPr/>
        </p:nvCxnSpPr>
        <p:spPr>
          <a:xfrm flipH="1">
            <a:off x="5958788" y="3453097"/>
            <a:ext cx="592361" cy="4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769817" y="37847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547413" y="4216945"/>
            <a:ext cx="296553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970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934200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0" name="Isosceles Triangle 149"/>
          <p:cNvSpPr/>
          <p:nvPr/>
        </p:nvSpPr>
        <p:spPr>
          <a:xfrm>
            <a:off x="60656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51512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42" idx="5"/>
            <a:endCxn id="150" idx="0"/>
          </p:cNvCxnSpPr>
          <p:nvPr/>
        </p:nvCxnSpPr>
        <p:spPr>
          <a:xfrm>
            <a:off x="6201991" y="4216945"/>
            <a:ext cx="259822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H="1" flipV="1">
            <a:off x="1549805" y="3279595"/>
            <a:ext cx="836955" cy="44005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2142050" y="4289450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Connector 54"/>
          <p:cNvCxnSpPr>
            <a:endCxn id="90" idx="1"/>
          </p:cNvCxnSpPr>
          <p:nvPr/>
        </p:nvCxnSpPr>
        <p:spPr>
          <a:xfrm>
            <a:off x="1909827" y="2489574"/>
            <a:ext cx="678922" cy="55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>
            <a:off x="189695" y="3020923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474877" y="2057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3" name="Oval 5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60" name="Straight Connector 59"/>
          <p:cNvCxnSpPr>
            <a:endCxn id="58" idx="0"/>
          </p:cNvCxnSpPr>
          <p:nvPr/>
        </p:nvCxnSpPr>
        <p:spPr>
          <a:xfrm flipH="1">
            <a:off x="585883" y="2415425"/>
            <a:ext cx="920455" cy="60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87332" y="2487727"/>
            <a:ext cx="678922" cy="55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>
            <a:off x="4267200" y="3019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552382" y="205555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68" name="Straight Connector 67"/>
          <p:cNvCxnSpPr>
            <a:endCxn id="64" idx="0"/>
          </p:cNvCxnSpPr>
          <p:nvPr/>
        </p:nvCxnSpPr>
        <p:spPr>
          <a:xfrm flipH="1">
            <a:off x="4663388" y="2413578"/>
            <a:ext cx="920455" cy="60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osceles Triangle 70"/>
          <p:cNvSpPr/>
          <p:nvPr/>
        </p:nvSpPr>
        <p:spPr>
          <a:xfrm>
            <a:off x="5105400" y="3857276"/>
            <a:ext cx="1706775" cy="17053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57400" y="2057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-2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7107975" y="303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025806" y="3882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0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6164094" y="206600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77" name="Freeform 76"/>
          <p:cNvSpPr/>
          <p:nvPr/>
        </p:nvSpPr>
        <p:spPr>
          <a:xfrm flipV="1">
            <a:off x="6455822" y="2201440"/>
            <a:ext cx="905649" cy="81763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1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0" grpId="0" animBg="1"/>
      <p:bldP spid="150" grpId="1" animBg="1"/>
      <p:bldP spid="151" grpId="0" animBg="1"/>
      <p:bldP spid="151" grpId="1" animBg="1"/>
      <p:bldP spid="154" grpId="0" animBg="1"/>
      <p:bldP spid="64" grpId="0" animBg="1"/>
      <p:bldP spid="71" grpId="0" animBg="1"/>
      <p:bldP spid="74" grpId="0"/>
      <p:bldP spid="75" grpId="0"/>
      <p:bldP spid="76" grpId="0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Lookup Table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Elements of a table, in some cases, contain a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800" dirty="0">
                <a:solidFill>
                  <a:srgbClr val="000000"/>
                </a:solidFill>
                <a:latin typeface="CMSSBX10"/>
              </a:rPr>
              <a:t>plus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some other attributes or data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might be a number or a string (e.g., Student ID or </a:t>
            </a:r>
            <a:r>
              <a:rPr lang="en-AU" sz="2800" dirty="0" err="1">
                <a:solidFill>
                  <a:srgbClr val="000000"/>
                </a:solidFill>
                <a:latin typeface="CMSS10"/>
              </a:rPr>
              <a:t>authcate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It is something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unique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that identifies unambiguously an element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Elements can be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looked up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(or searched) using this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. (Note, the element with no extra data/attributes is itself the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key)</a:t>
            </a:r>
            <a:endParaRPr lang="en-A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9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Hash tables provide O(1) look up in practice (although the worst-case complexity may still be O(N))</a:t>
            </a:r>
          </a:p>
          <a:p>
            <a:r>
              <a:rPr lang="en-AU" sz="2000" dirty="0"/>
              <a:t>AVL Trees guarantee worst-case time complexity of O(Log N)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Read more about hash tables and hash functions</a:t>
            </a:r>
          </a:p>
          <a:p>
            <a:r>
              <a:rPr lang="en-AU" sz="2000" dirty="0"/>
              <a:t>Practice balancing AVL trees using pen and paper</a:t>
            </a:r>
          </a:p>
          <a:p>
            <a:r>
              <a:rPr lang="en-AU" sz="2000" dirty="0"/>
              <a:t>Implement BST and AVL trees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Retrieval Data Structures for Strings</a:t>
            </a:r>
          </a:p>
        </p:txBody>
      </p:sp>
    </p:spTree>
    <p:extLst>
      <p:ext uri="{BB962C8B-B14F-4D97-AF65-F5344CB8AC3E}">
        <p14:creationId xmlns:p14="http://schemas.microsoft.com/office/powerpoint/2010/main" val="428322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113530-3881-4D60-BE2E-D4C9051F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Happy Easter!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CA0EF7-FF42-49DE-9763-BE1B469C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Content Placeholder 4" descr="A picture containing text, book, newspaper&#10;&#10;Description generated with very high confidence">
            <a:extLst>
              <a:ext uri="{FF2B5EF4-FFF2-40B4-BE49-F238E27FC236}">
                <a16:creationId xmlns="" xmlns:a16="http://schemas.microsoft.com/office/drawing/2014/main" id="{594603DC-54DB-40E9-B958-F570EA1E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35510"/>
            <a:ext cx="6488190" cy="4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Sorting based lookup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036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800" dirty="0">
                <a:latin typeface="CMSS10"/>
              </a:rPr>
              <a:t>Keep the elements sorted on their keys in an array (e.g., sort by student ID)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FF0000"/>
                </a:solidFill>
                <a:latin typeface="CMSS10"/>
              </a:rPr>
              <a:t>Searching: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O(log 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use </a:t>
            </a:r>
            <a:r>
              <a:rPr lang="en-AU" sz="2300" dirty="0">
                <a:solidFill>
                  <a:srgbClr val="800080"/>
                </a:solidFill>
                <a:latin typeface="txbtt"/>
              </a:rPr>
              <a:t>Binary search 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to find the key – O(log N)</a:t>
            </a:r>
            <a:endParaRPr lang="en-AU" sz="2800" dirty="0">
              <a:solidFill>
                <a:srgbClr val="FF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FF0000"/>
                </a:solidFill>
                <a:latin typeface="CMSS10"/>
              </a:rPr>
              <a:t>Insertion: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O(N)</a:t>
            </a:r>
            <a:endParaRPr lang="en-AU" sz="2800" dirty="0">
              <a:solidFill>
                <a:srgbClr val="FF0000"/>
              </a:solidFill>
              <a:latin typeface="CMSS10"/>
            </a:endParaRP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Use Binary search to find the sorted location of new element – O(log 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Insert the new element and shift all larger elements toward right – O(N)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FF0000"/>
                </a:solidFill>
                <a:latin typeface="CMSS10"/>
              </a:rPr>
              <a:t>Deletion: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O(N)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Search the key – O(log 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Delete the key – O(1)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Shift all the larger elements to left – O(N)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Is it possible to do better?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Yes!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Hash tables and AVL trees! 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person wearing a purple hat&#10;&#10;Description generated with very high confidence">
            <a:extLst>
              <a:ext uri="{FF2B5EF4-FFF2-40B4-BE49-F238E27FC236}">
                <a16:creationId xmlns="" xmlns:a16="http://schemas.microsoft.com/office/drawing/2014/main" id="{CEF209A9-4DF9-4575-89B8-55C726802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08" y="1676400"/>
            <a:ext cx="3102316" cy="30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6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4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7325</TotalTime>
  <Words>5389</Words>
  <Application>Microsoft Office PowerPoint</Application>
  <PresentationFormat>On-screen Show (4:3)</PresentationFormat>
  <Paragraphs>1464</Paragraphs>
  <Slides>71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5" baseType="lpstr">
      <vt:lpstr>Arial</vt:lpstr>
      <vt:lpstr>Arial Black</vt:lpstr>
      <vt:lpstr>Calibri</vt:lpstr>
      <vt:lpstr>CMR10</vt:lpstr>
      <vt:lpstr>CMSS10</vt:lpstr>
      <vt:lpstr>CMSS8</vt:lpstr>
      <vt:lpstr>CMSSBX10</vt:lpstr>
      <vt:lpstr>CMSSI10</vt:lpstr>
      <vt:lpstr>CMSY10</vt:lpstr>
      <vt:lpstr>txbtt</vt:lpstr>
      <vt:lpstr>txtt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Things to note/remember</vt:lpstr>
      <vt:lpstr>Recommended Reading</vt:lpstr>
      <vt:lpstr>Outline</vt:lpstr>
      <vt:lpstr>Lookup Table</vt:lpstr>
      <vt:lpstr>Lookup Table</vt:lpstr>
      <vt:lpstr>Sorting based lookup</vt:lpstr>
      <vt:lpstr>Outline</vt:lpstr>
      <vt:lpstr>Direct-Addressing</vt:lpstr>
      <vt:lpstr>Problem with Direct-Addressing</vt:lpstr>
      <vt:lpstr>Fixing the Problem with Direct-Addressing</vt:lpstr>
      <vt:lpstr>Hashing</vt:lpstr>
      <vt:lpstr>Understanding hash functions</vt:lpstr>
      <vt:lpstr>Probability of Collision</vt:lpstr>
      <vt:lpstr>Take home message for hash functions</vt:lpstr>
      <vt:lpstr>Some facts about hash functions</vt:lpstr>
      <vt:lpstr>Handling Collisions</vt:lpstr>
      <vt:lpstr>Outline</vt:lpstr>
      <vt:lpstr>Open Hashing/Separate Chaining</vt:lpstr>
      <vt:lpstr>Open Hashing/Separate Chaining</vt:lpstr>
      <vt:lpstr>Closed Hashing (Open Addressing)</vt:lpstr>
      <vt:lpstr>Outline</vt:lpstr>
      <vt:lpstr>Linear Probing</vt:lpstr>
      <vt:lpstr>Linear Probing</vt:lpstr>
      <vt:lpstr>Linear Probing</vt:lpstr>
      <vt:lpstr>Outline</vt:lpstr>
      <vt:lpstr>Quadratic Probing</vt:lpstr>
      <vt:lpstr>Problem with Quadratic Probing</vt:lpstr>
      <vt:lpstr>Outline</vt:lpstr>
      <vt:lpstr>Double hashing</vt:lpstr>
      <vt:lpstr>Outline</vt:lpstr>
      <vt:lpstr>Cuckoo hashing</vt:lpstr>
      <vt:lpstr>Cuckoo hashing</vt:lpstr>
      <vt:lpstr>Cuckoo hashing</vt:lpstr>
      <vt:lpstr>Cuckoo hashing</vt:lpstr>
      <vt:lpstr>Cuckoo hashing</vt:lpstr>
      <vt:lpstr>Summary of Hashing</vt:lpstr>
      <vt:lpstr>Outline</vt:lpstr>
      <vt:lpstr>Binary Search Tree (BST)</vt:lpstr>
      <vt:lpstr>Searching a key in BST</vt:lpstr>
      <vt:lpstr>Insert a key x in BST</vt:lpstr>
      <vt:lpstr>Delete a key from BST</vt:lpstr>
      <vt:lpstr>Delete a key from BST</vt:lpstr>
      <vt:lpstr>Delete a key from BST</vt:lpstr>
      <vt:lpstr>Delete a key from BST</vt:lpstr>
      <vt:lpstr>Worst-case of BST</vt:lpstr>
      <vt:lpstr>Outline</vt:lpstr>
      <vt:lpstr>AVL Trees: Introduction</vt:lpstr>
      <vt:lpstr>Defining AVL Tree</vt:lpstr>
      <vt:lpstr>Outline</vt:lpstr>
      <vt:lpstr>Balancing AVL Tree after insertion/deletion</vt:lpstr>
      <vt:lpstr>Left-Left Case</vt:lpstr>
      <vt:lpstr>Handling Left-left case</vt:lpstr>
      <vt:lpstr>Example: Left-left case</vt:lpstr>
      <vt:lpstr>Left-Right Case</vt:lpstr>
      <vt:lpstr>Handling Left-right case</vt:lpstr>
      <vt:lpstr>Example: Left-right case – Step 1</vt:lpstr>
      <vt:lpstr>Example: Left-right case – Step 2</vt:lpstr>
      <vt:lpstr>Right-Right Case</vt:lpstr>
      <vt:lpstr>Handling right-right case</vt:lpstr>
      <vt:lpstr>Example: right-right case</vt:lpstr>
      <vt:lpstr>Right-Left Case</vt:lpstr>
      <vt:lpstr>Keeping AVL Tree Balanced</vt:lpstr>
      <vt:lpstr>Outline</vt:lpstr>
      <vt:lpstr>Search, Insertion, Deletion in AVL Tree</vt:lpstr>
      <vt:lpstr>Complexity of Balancing AVL tree after insertion/deletion</vt:lpstr>
      <vt:lpstr>Complexity of Balancing AVL tree after insertion/deletion</vt:lpstr>
      <vt:lpstr>Complexity of Balancing the AVL Tree</vt:lpstr>
      <vt:lpstr>Summary</vt:lpstr>
      <vt:lpstr>Happy Easter!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Shams</cp:lastModifiedBy>
  <cp:revision>4428</cp:revision>
  <dcterms:created xsi:type="dcterms:W3CDTF">2006-08-16T00:00:00Z</dcterms:created>
  <dcterms:modified xsi:type="dcterms:W3CDTF">2019-04-03T21:43:00Z</dcterms:modified>
</cp:coreProperties>
</file>