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31"/>
  </p:notesMasterIdLst>
  <p:handoutMasterIdLst>
    <p:handoutMasterId r:id="rId32"/>
  </p:handoutMasterIdLst>
  <p:sldIdLst>
    <p:sldId id="304" r:id="rId2"/>
    <p:sldId id="291" r:id="rId3"/>
    <p:sldId id="342" r:id="rId4"/>
    <p:sldId id="375" r:id="rId5"/>
    <p:sldId id="257" r:id="rId6"/>
    <p:sldId id="353" r:id="rId7"/>
    <p:sldId id="354" r:id="rId8"/>
    <p:sldId id="372" r:id="rId9"/>
    <p:sldId id="355" r:id="rId10"/>
    <p:sldId id="356" r:id="rId11"/>
    <p:sldId id="357" r:id="rId12"/>
    <p:sldId id="376" r:id="rId13"/>
    <p:sldId id="373" r:id="rId14"/>
    <p:sldId id="352" r:id="rId15"/>
    <p:sldId id="358" r:id="rId16"/>
    <p:sldId id="359" r:id="rId17"/>
    <p:sldId id="378" r:id="rId18"/>
    <p:sldId id="361" r:id="rId19"/>
    <p:sldId id="377" r:id="rId20"/>
    <p:sldId id="362" r:id="rId21"/>
    <p:sldId id="363" r:id="rId22"/>
    <p:sldId id="364" r:id="rId23"/>
    <p:sldId id="366" r:id="rId24"/>
    <p:sldId id="365" r:id="rId25"/>
    <p:sldId id="368" r:id="rId26"/>
    <p:sldId id="369" r:id="rId27"/>
    <p:sldId id="370" r:id="rId28"/>
    <p:sldId id="371" r:id="rId29"/>
    <p:sldId id="35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AD425-6894-4EF8-B96D-8217034873E8}" type="datetimeFigureOut">
              <a:rPr lang="en-AU" smtClean="0"/>
              <a:t>6/05/2019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14E48-29A2-40EB-B721-722384A109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7526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6/05/2019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-m3.ma.tum.de/foswiki/pub/MN0506/WebHome/dijkstra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cb.infotech.monash.edu.au/~karun/Site/Home.html" TargetMode="External"/><Relationship Id="rId2" Type="http://schemas.openxmlformats.org/officeDocument/2006/relationships/hyperlink" Target="http://www.aamircheema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llisons.org/ll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e.monash.edu.au/~lloyd/tildeAlgDS/Graph/DAG/" TargetMode="External"/><Relationship Id="rId2" Type="http://schemas.openxmlformats.org/officeDocument/2006/relationships/hyperlink" Target="http://www.csse.monash.edu.au/~lloyd/tildeAlgDS/Graph/Undirecte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/>
              <a:t>Faculty of Information Technology,</a:t>
            </a:r>
            <a:br>
              <a:rPr lang="en-AU" sz="2800" dirty="0"/>
            </a:br>
            <a:r>
              <a:rPr lang="en-AU" sz="2800" dirty="0"/>
              <a:t> Monash University</a:t>
            </a:r>
          </a:p>
        </p:txBody>
      </p:sp>
    </p:spTree>
    <p:extLst>
      <p:ext uri="{BB962C8B-B14F-4D97-AF65-F5344CB8AC3E}">
        <p14:creationId xmlns:p14="http://schemas.microsoft.com/office/powerpoint/2010/main" val="265927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Spanning Trees and MSTs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4724400" y="3810000"/>
            <a:ext cx="4033569" cy="2141842"/>
            <a:chOff x="4675277" y="2887358"/>
            <a:chExt cx="4033569" cy="2141842"/>
          </a:xfrm>
        </p:grpSpPr>
        <p:sp>
          <p:nvSpPr>
            <p:cNvPr id="73" name="Oval 72"/>
            <p:cNvSpPr/>
            <p:nvPr/>
          </p:nvSpPr>
          <p:spPr>
            <a:xfrm>
              <a:off x="6123077" y="434340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04659" y="441740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6123077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214646" y="30781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8202523" y="43757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284105" y="44497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8153400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234982" y="307813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4675277" y="3658434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66846" y="37269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84" name="Straight Connector 83"/>
            <p:cNvCxnSpPr>
              <a:endCxn id="73" idx="2"/>
            </p:cNvCxnSpPr>
            <p:nvPr/>
          </p:nvCxnSpPr>
          <p:spPr>
            <a:xfrm>
              <a:off x="5105400" y="4096263"/>
              <a:ext cx="1017677" cy="5002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75" idx="6"/>
              <a:endCxn id="79" idx="2"/>
            </p:cNvCxnSpPr>
            <p:nvPr/>
          </p:nvCxnSpPr>
          <p:spPr>
            <a:xfrm>
              <a:off x="6629400" y="3257289"/>
              <a:ext cx="1524000" cy="0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73" idx="7"/>
            </p:cNvCxnSpPr>
            <p:nvPr/>
          </p:nvCxnSpPr>
          <p:spPr>
            <a:xfrm flipH="1" flipV="1">
              <a:off x="6543214" y="3436301"/>
              <a:ext cx="12037" cy="981248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endCxn id="77" idx="2"/>
            </p:cNvCxnSpPr>
            <p:nvPr/>
          </p:nvCxnSpPr>
          <p:spPr>
            <a:xfrm flipV="1">
              <a:off x="6618596" y="4628889"/>
              <a:ext cx="1583927" cy="76461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5325894" y="42977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5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528741" y="37791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185824" y="28873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234947" y="4659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09831" y="3994727"/>
            <a:ext cx="4033569" cy="2025073"/>
            <a:chOff x="4675277" y="3004127"/>
            <a:chExt cx="4033569" cy="2025073"/>
          </a:xfrm>
        </p:grpSpPr>
        <p:sp>
          <p:nvSpPr>
            <p:cNvPr id="97" name="Oval 96"/>
            <p:cNvSpPr/>
            <p:nvPr/>
          </p:nvSpPr>
          <p:spPr>
            <a:xfrm>
              <a:off x="6123077" y="434340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204659" y="441740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6123077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214646" y="30781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101" name="Oval 100"/>
            <p:cNvSpPr/>
            <p:nvPr/>
          </p:nvSpPr>
          <p:spPr>
            <a:xfrm>
              <a:off x="8202523" y="43757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284105" y="44497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103" name="Oval 102"/>
            <p:cNvSpPr/>
            <p:nvPr/>
          </p:nvSpPr>
          <p:spPr>
            <a:xfrm>
              <a:off x="8153400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234982" y="307813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105" name="Oval 104"/>
            <p:cNvSpPr/>
            <p:nvPr/>
          </p:nvSpPr>
          <p:spPr>
            <a:xfrm>
              <a:off x="4675277" y="3658434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766846" y="37269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108" name="Straight Connector 107"/>
            <p:cNvCxnSpPr>
              <a:endCxn id="97" idx="2"/>
            </p:cNvCxnSpPr>
            <p:nvPr/>
          </p:nvCxnSpPr>
          <p:spPr>
            <a:xfrm>
              <a:off x="5105400" y="4096263"/>
              <a:ext cx="1017677" cy="5002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97" idx="6"/>
            </p:cNvCxnSpPr>
            <p:nvPr/>
          </p:nvCxnSpPr>
          <p:spPr>
            <a:xfrm flipV="1">
              <a:off x="6629400" y="3409689"/>
              <a:ext cx="1524000" cy="118687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97" idx="7"/>
            </p:cNvCxnSpPr>
            <p:nvPr/>
          </p:nvCxnSpPr>
          <p:spPr>
            <a:xfrm flipH="1" flipV="1">
              <a:off x="6543214" y="3436301"/>
              <a:ext cx="12037" cy="981248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endCxn id="101" idx="2"/>
            </p:cNvCxnSpPr>
            <p:nvPr/>
          </p:nvCxnSpPr>
          <p:spPr>
            <a:xfrm flipV="1">
              <a:off x="6618596" y="4628889"/>
              <a:ext cx="1583927" cy="76461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5325894" y="42977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5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28741" y="37791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158032" y="374225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9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234947" y="4659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5638800" y="3124200"/>
            <a:ext cx="319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>
                <a:solidFill>
                  <a:srgbClr val="FF0000"/>
                </a:solidFill>
              </a:rPr>
              <a:t>Spanning Tree 2: Weight 17</a:t>
            </a:r>
            <a:endParaRPr lang="en-AU" dirty="0"/>
          </a:p>
        </p:txBody>
      </p:sp>
      <p:sp>
        <p:nvSpPr>
          <p:cNvPr id="146" name="TextBox 145"/>
          <p:cNvSpPr txBox="1"/>
          <p:nvPr/>
        </p:nvSpPr>
        <p:spPr>
          <a:xfrm>
            <a:off x="1058684" y="5987534"/>
            <a:ext cx="319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>
                <a:solidFill>
                  <a:srgbClr val="FF0000"/>
                </a:solidFill>
              </a:rPr>
              <a:t>Spanning Tree 3: Weight 19</a:t>
            </a: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4815969" y="1066800"/>
            <a:ext cx="4033569" cy="1994692"/>
            <a:chOff x="4815969" y="1066800"/>
            <a:chExt cx="4033569" cy="1994692"/>
          </a:xfrm>
        </p:grpSpPr>
        <p:grpSp>
          <p:nvGrpSpPr>
            <p:cNvPr id="127" name="Group 126"/>
            <p:cNvGrpSpPr/>
            <p:nvPr/>
          </p:nvGrpSpPr>
          <p:grpSpPr>
            <a:xfrm>
              <a:off x="4815969" y="1066800"/>
              <a:ext cx="4033569" cy="1994692"/>
              <a:chOff x="4815969" y="1340246"/>
              <a:chExt cx="4033569" cy="1994692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815969" y="2111322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6263769" y="2796288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345351" y="2870295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C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263769" y="1457015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355338" y="1531022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B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8343215" y="2828615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424797" y="2902622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E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294092" y="1457015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375674" y="153102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D</a:t>
                </a:r>
              </a:p>
            </p:txBody>
          </p:sp>
          <p:cxnSp>
            <p:nvCxnSpPr>
              <p:cNvPr id="15" name="Straight Connector 14"/>
              <p:cNvCxnSpPr>
                <a:stCxn id="13" idx="7"/>
                <a:endCxn id="7" idx="2"/>
              </p:cNvCxnSpPr>
              <p:nvPr/>
            </p:nvCxnSpPr>
            <p:spPr>
              <a:xfrm flipV="1">
                <a:off x="5248143" y="1710177"/>
                <a:ext cx="1015626" cy="475294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7" idx="6"/>
                <a:endCxn id="11" idx="2"/>
              </p:cNvCxnSpPr>
              <p:nvPr/>
            </p:nvCxnSpPr>
            <p:spPr>
              <a:xfrm>
                <a:off x="6770092" y="1710177"/>
                <a:ext cx="1524000" cy="0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5" idx="7"/>
              </p:cNvCxnSpPr>
              <p:nvPr/>
            </p:nvCxnSpPr>
            <p:spPr>
              <a:xfrm flipH="1" flipV="1">
                <a:off x="6683906" y="1889189"/>
                <a:ext cx="12037" cy="981248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5376076" y="1578492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10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669433" y="223205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3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326516" y="134024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1</a:t>
                </a:r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 flipH="1" flipV="1">
                <a:off x="8702490" y="1857696"/>
                <a:ext cx="49123" cy="1013575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/>
              <p:cNvSpPr txBox="1"/>
              <p:nvPr/>
            </p:nvSpPr>
            <p:spPr>
              <a:xfrm>
                <a:off x="8322344" y="209510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3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4907538" y="19050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5410200" y="5928180"/>
            <a:ext cx="318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>
                <a:solidFill>
                  <a:srgbClr val="FF0000"/>
                </a:solidFill>
              </a:rPr>
              <a:t>Spanning Tree 4: Weight 11</a:t>
            </a:r>
            <a:endParaRPr lang="en-AU" dirty="0"/>
          </a:p>
        </p:txBody>
      </p:sp>
      <p:grpSp>
        <p:nvGrpSpPr>
          <p:cNvPr id="16" name="Group 15"/>
          <p:cNvGrpSpPr/>
          <p:nvPr/>
        </p:nvGrpSpPr>
        <p:grpSpPr>
          <a:xfrm>
            <a:off x="302963" y="1167024"/>
            <a:ext cx="4033569" cy="2141842"/>
            <a:chOff x="302963" y="1167024"/>
            <a:chExt cx="4033569" cy="2141842"/>
          </a:xfrm>
        </p:grpSpPr>
        <p:grpSp>
          <p:nvGrpSpPr>
            <p:cNvPr id="137" name="Group 136"/>
            <p:cNvGrpSpPr/>
            <p:nvPr/>
          </p:nvGrpSpPr>
          <p:grpSpPr>
            <a:xfrm>
              <a:off x="302963" y="1167024"/>
              <a:ext cx="4033569" cy="2141842"/>
              <a:chOff x="4675277" y="2887358"/>
              <a:chExt cx="4033569" cy="2141842"/>
            </a:xfrm>
          </p:grpSpPr>
          <p:sp>
            <p:nvSpPr>
              <p:cNvPr id="138" name="Oval 137"/>
              <p:cNvSpPr/>
              <p:nvPr/>
            </p:nvSpPr>
            <p:spPr>
              <a:xfrm>
                <a:off x="6123077" y="4343400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6204659" y="4417407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C</a:t>
                </a: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6123077" y="3004127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6214646" y="307813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B</a:t>
                </a: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8202523" y="4375727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8284105" y="444973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E</a:t>
                </a: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8153400" y="3004127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234982" y="3078134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D</a:t>
                </a:r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4675277" y="3658434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4766846" y="372693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A</a:t>
                </a:r>
              </a:p>
            </p:txBody>
          </p:sp>
          <p:cxnSp>
            <p:nvCxnSpPr>
              <p:cNvPr id="150" name="Straight Connector 149"/>
              <p:cNvCxnSpPr>
                <a:endCxn id="138" idx="2"/>
              </p:cNvCxnSpPr>
              <p:nvPr/>
            </p:nvCxnSpPr>
            <p:spPr>
              <a:xfrm>
                <a:off x="5105400" y="4096263"/>
                <a:ext cx="1017677" cy="500299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>
                <a:stCxn id="140" idx="6"/>
                <a:endCxn id="144" idx="2"/>
              </p:cNvCxnSpPr>
              <p:nvPr/>
            </p:nvCxnSpPr>
            <p:spPr>
              <a:xfrm>
                <a:off x="6629400" y="3257289"/>
                <a:ext cx="1524000" cy="0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>
                <a:endCxn id="142" idx="2"/>
              </p:cNvCxnSpPr>
              <p:nvPr/>
            </p:nvCxnSpPr>
            <p:spPr>
              <a:xfrm flipV="1">
                <a:off x="6618596" y="4628889"/>
                <a:ext cx="1583927" cy="76461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5325894" y="429778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5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85824" y="288735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1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234947" y="46598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</a:t>
                </a:r>
              </a:p>
            </p:txBody>
          </p:sp>
        </p:grpSp>
        <p:cxnSp>
          <p:nvCxnSpPr>
            <p:cNvPr id="158" name="Straight Connector 157"/>
            <p:cNvCxnSpPr/>
            <p:nvPr/>
          </p:nvCxnSpPr>
          <p:spPr>
            <a:xfrm flipH="1" flipV="1">
              <a:off x="4171791" y="1707582"/>
              <a:ext cx="49123" cy="1013575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3780842" y="202970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767648" y="3337299"/>
            <a:ext cx="318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>
                <a:solidFill>
                  <a:srgbClr val="FF0000"/>
                </a:solidFill>
              </a:rPr>
              <a:t>Spanning Tree 1: Weight 11</a:t>
            </a:r>
            <a:endParaRPr lang="en-AU" dirty="0"/>
          </a:p>
        </p:txBody>
      </p:sp>
      <p:sp>
        <p:nvSpPr>
          <p:cNvPr id="161" name="TextBox 160"/>
          <p:cNvSpPr txBox="1"/>
          <p:nvPr/>
        </p:nvSpPr>
        <p:spPr>
          <a:xfrm>
            <a:off x="990343" y="2006329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>
                <a:solidFill>
                  <a:srgbClr val="00B050"/>
                </a:solidFill>
              </a:rPr>
              <a:t>Minimum Spanning Tree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781800" y="4611469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Minimum Spanning</a:t>
            </a:r>
          </a:p>
          <a:p>
            <a:r>
              <a:rPr lang="en-AU" b="1" dirty="0">
                <a:solidFill>
                  <a:srgbClr val="00B050"/>
                </a:solidFill>
              </a:rPr>
              <a:t>Tree</a:t>
            </a:r>
            <a:endParaRPr lang="en-A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74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46" grpId="0"/>
      <p:bldP spid="147" grpId="0"/>
      <p:bldP spid="160" grpId="0"/>
      <p:bldP spid="161" grpId="0"/>
      <p:bldP spid="1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MST Algorithms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49352" y="987552"/>
            <a:ext cx="88392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dirty="0"/>
              <a:t>Let </a:t>
            </a:r>
            <a:r>
              <a:rPr lang="en-AU" sz="1600" dirty="0">
                <a:solidFill>
                  <a:srgbClr val="00B0F0"/>
                </a:solidFill>
              </a:rPr>
              <a:t>M </a:t>
            </a:r>
            <a:r>
              <a:rPr lang="en-AU" sz="1600" dirty="0"/>
              <a:t>denote the MST we are constructing, initialized to be empty</a:t>
            </a:r>
          </a:p>
          <a:p>
            <a:pPr marL="0" indent="0">
              <a:buNone/>
            </a:pPr>
            <a:r>
              <a:rPr lang="en-AU" sz="1600" dirty="0"/>
              <a:t>An edge </a:t>
            </a:r>
            <a:r>
              <a:rPr lang="en-AU" sz="1600" dirty="0">
                <a:solidFill>
                  <a:srgbClr val="00B0F0"/>
                </a:solidFill>
              </a:rPr>
              <a:t>e</a:t>
            </a:r>
            <a:r>
              <a:rPr lang="en-AU" sz="1600" dirty="0"/>
              <a:t> is said to be safe if {</a:t>
            </a:r>
            <a:r>
              <a:rPr lang="en-AU" sz="1600" dirty="0">
                <a:solidFill>
                  <a:srgbClr val="00B0F0"/>
                </a:solidFill>
              </a:rPr>
              <a:t>M</a:t>
            </a:r>
            <a:r>
              <a:rPr lang="en-AU" sz="1600" dirty="0"/>
              <a:t> U </a:t>
            </a:r>
            <a:r>
              <a:rPr lang="en-AU" sz="1600" dirty="0">
                <a:solidFill>
                  <a:srgbClr val="00B0F0"/>
                </a:solidFill>
              </a:rPr>
              <a:t>e</a:t>
            </a:r>
            <a:r>
              <a:rPr lang="en-AU" sz="1600" dirty="0"/>
              <a:t>} is a subset of </a:t>
            </a:r>
            <a:r>
              <a:rPr lang="en-AU" sz="1600" dirty="0">
                <a:solidFill>
                  <a:srgbClr val="FF0000"/>
                </a:solidFill>
              </a:rPr>
              <a:t>a</a:t>
            </a:r>
            <a:r>
              <a:rPr lang="en-AU" sz="1600" dirty="0"/>
              <a:t> MST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</a:rPr>
              <a:t>General Strategy:</a:t>
            </a: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M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null</a:t>
            </a:r>
          </a:p>
          <a:p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M can be grown safely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find an edge e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=&lt;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along which M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safe to grow</a:t>
            </a: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M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union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{&lt;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&gt;}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M</a:t>
            </a:r>
            <a:endParaRPr lang="en-AU" sz="1600" dirty="0"/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CMSS10"/>
              </a:rPr>
              <a:t>We will study two </a:t>
            </a:r>
            <a:r>
              <a:rPr lang="en-AU" sz="1600" b="1" u="sng" dirty="0">
                <a:solidFill>
                  <a:srgbClr val="000000"/>
                </a:solidFill>
                <a:latin typeface="CMSS10"/>
              </a:rPr>
              <a:t>greedy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 algorithms that follow this strategy</a:t>
            </a:r>
          </a:p>
          <a:p>
            <a:r>
              <a:rPr lang="en-AU" sz="1600" dirty="0">
                <a:solidFill>
                  <a:srgbClr val="FF0000"/>
                </a:solidFill>
                <a:latin typeface="CMSS10"/>
              </a:rPr>
              <a:t>Prim’s Algorithm 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(very similar to Dijkstra’s Algorithm)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</a:rPr>
              <a:t>In fact, Dijkstra published his algorithm for both MST and shortest path in </a:t>
            </a:r>
            <a:r>
              <a:rPr lang="en-AU" sz="1400" dirty="0">
                <a:solidFill>
                  <a:srgbClr val="000000"/>
                </a:solidFill>
                <a:latin typeface="CMSS10"/>
                <a:hlinkClick r:id="rId2"/>
              </a:rPr>
              <a:t>the same paper (1959)</a:t>
            </a:r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</a:rPr>
              <a:t>The algorithm is also often called Prim-Dijkstra Algorithm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</a:rPr>
              <a:t>M is always a tree and, in each iteration, we choose the shortest edge connected to M avoiding cycles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</a:rPr>
              <a:t>Time complexity: O(E log V)</a:t>
            </a:r>
          </a:p>
          <a:p>
            <a:r>
              <a:rPr lang="en-AU" sz="1600" dirty="0">
                <a:solidFill>
                  <a:srgbClr val="FF0000"/>
                </a:solidFill>
                <a:latin typeface="CMSS10"/>
              </a:rPr>
              <a:t>Kruskal’s Algorithm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</a:rPr>
              <a:t>We process edges in ascending order of edge weights and M is a forest (i.e., a set of trees)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</a:rPr>
              <a:t>Time complexity: O(E log V)</a:t>
            </a:r>
          </a:p>
          <a:p>
            <a:pPr marL="274320" lvl="1" indent="0">
              <a:buNone/>
            </a:pP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4081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6553200" cy="39624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75000"/>
                  </a:schemeClr>
                </a:solidFill>
                <a:latin typeface="CMSS1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rgbClr val="00B050"/>
                </a:solidFill>
                <a:latin typeface="CMSS10"/>
              </a:rPr>
              <a:t>Prim’s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Kruskal’s Algorithm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276502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Prim’s Algorithm: Overview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572000"/>
          </a:xfrm>
        </p:spPr>
        <p:txBody>
          <a:bodyPr>
            <a:noAutofit/>
          </a:bodyPr>
          <a:lstStyle/>
          <a:p>
            <a:r>
              <a:rPr lang="en-AU" sz="2400" dirty="0"/>
              <a:t>Start by picking any vertex v to be the root of the tree M.</a:t>
            </a:r>
          </a:p>
          <a:p>
            <a:r>
              <a:rPr lang="en-AU" sz="2400" dirty="0"/>
              <a:t>While the tree M does not contain </a:t>
            </a:r>
            <a:r>
              <a:rPr lang="en-AU" sz="2400" b="1" u="sng" dirty="0"/>
              <a:t>all</a:t>
            </a:r>
            <a:r>
              <a:rPr lang="en-AU" sz="2400" dirty="0"/>
              <a:t> vertices in the graph</a:t>
            </a:r>
          </a:p>
          <a:p>
            <a:pPr lvl="1"/>
            <a:r>
              <a:rPr lang="en-AU" sz="1900" dirty="0"/>
              <a:t>Find </a:t>
            </a:r>
            <a:r>
              <a:rPr lang="en-AU" sz="1900" dirty="0">
                <a:solidFill>
                  <a:srgbClr val="FF0000"/>
                </a:solidFill>
              </a:rPr>
              <a:t>shortest edge </a:t>
            </a:r>
            <a:r>
              <a:rPr lang="en-AU" sz="1900" dirty="0"/>
              <a:t>e connected to the growing subtree M that does </a:t>
            </a:r>
            <a:r>
              <a:rPr lang="en-AU" sz="1900" dirty="0">
                <a:solidFill>
                  <a:srgbClr val="FF0000"/>
                </a:solidFill>
              </a:rPr>
              <a:t>not</a:t>
            </a:r>
            <a:r>
              <a:rPr lang="en-AU" sz="1900" dirty="0"/>
              <a:t> create a </a:t>
            </a:r>
            <a:r>
              <a:rPr lang="en-AU" sz="1900" dirty="0">
                <a:solidFill>
                  <a:srgbClr val="FF0000"/>
                </a:solidFill>
              </a:rPr>
              <a:t>cycle</a:t>
            </a:r>
          </a:p>
          <a:p>
            <a:pPr lvl="1"/>
            <a:r>
              <a:rPr lang="en-AU" sz="1900" dirty="0"/>
              <a:t>add e to the tree M</a:t>
            </a:r>
            <a:endParaRPr lang="en-AU" sz="2400" dirty="0"/>
          </a:p>
        </p:txBody>
      </p:sp>
      <p:sp>
        <p:nvSpPr>
          <p:cNvPr id="5" name="Oval 4"/>
          <p:cNvSpPr/>
          <p:nvPr/>
        </p:nvSpPr>
        <p:spPr>
          <a:xfrm>
            <a:off x="3964665" y="51054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46247" y="51794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3964665" y="3766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6234" y="3840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6044111" y="5137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25693" y="5211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5994988" y="3766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76570" y="38401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3" name="Oval 12"/>
          <p:cNvSpPr/>
          <p:nvPr/>
        </p:nvSpPr>
        <p:spPr>
          <a:xfrm>
            <a:off x="2516865" y="4420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8434" y="44889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5" name="Straight Connector 14"/>
          <p:cNvCxnSpPr>
            <a:stCxn id="13" idx="7"/>
            <a:endCxn id="7" idx="2"/>
          </p:cNvCxnSpPr>
          <p:nvPr/>
        </p:nvCxnSpPr>
        <p:spPr>
          <a:xfrm flipV="1">
            <a:off x="2949039" y="40192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5" idx="2"/>
          </p:cNvCxnSpPr>
          <p:nvPr/>
        </p:nvCxnSpPr>
        <p:spPr>
          <a:xfrm>
            <a:off x="2946988" y="48582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6"/>
            <a:endCxn id="11" idx="2"/>
          </p:cNvCxnSpPr>
          <p:nvPr/>
        </p:nvCxnSpPr>
        <p:spPr>
          <a:xfrm>
            <a:off x="4470988" y="40192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7"/>
            <a:endCxn id="11" idx="5"/>
          </p:cNvCxnSpPr>
          <p:nvPr/>
        </p:nvCxnSpPr>
        <p:spPr>
          <a:xfrm flipH="1" flipV="1">
            <a:off x="6427162" y="41983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</p:cNvCxnSpPr>
          <p:nvPr/>
        </p:nvCxnSpPr>
        <p:spPr>
          <a:xfrm flipV="1">
            <a:off x="4470988" y="41716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7"/>
          </p:cNvCxnSpPr>
          <p:nvPr/>
        </p:nvCxnSpPr>
        <p:spPr>
          <a:xfrm flipH="1" flipV="1">
            <a:off x="4384802" y="41983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9" idx="2"/>
          </p:cNvCxnSpPr>
          <p:nvPr/>
        </p:nvCxnSpPr>
        <p:spPr>
          <a:xfrm flipV="1">
            <a:off x="4460184" y="5390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76972" y="38876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67482" y="5059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70329" y="4541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7412" y="3649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99620" y="4504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76535" y="5421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0434" y="4547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9893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Prim’s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43434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44174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0781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3658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37269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2572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219200" y="513341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09600" y="5802868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 (in MST):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990600"/>
            <a:ext cx="4653186" cy="3581400"/>
          </a:xfrm>
        </p:spPr>
        <p:txBody>
          <a:bodyPr>
            <a:noAutofit/>
          </a:bodyPr>
          <a:lstStyle/>
          <a:p>
            <a:pPr marL="0" indent="0" defTabSz="180000">
              <a:spcBef>
                <a:spcPts val="0"/>
              </a:spcBef>
              <a:buNone/>
            </a:pPr>
            <a:r>
              <a:rPr lang="en-AU" sz="1600" dirty="0">
                <a:latin typeface="CG Times" pitchFamily="18" charset="0"/>
              </a:rPr>
              <a:t>Differences with Dijkstra’s are shown in red</a:t>
            </a:r>
          </a:p>
          <a:p>
            <a:pPr defTabSz="180000">
              <a:spcBef>
                <a:spcPts val="0"/>
              </a:spcBef>
            </a:pPr>
            <a:r>
              <a:rPr lang="en-AU" sz="1600" dirty="0">
                <a:latin typeface="CG Times" pitchFamily="18" charset="0"/>
              </a:rPr>
              <a:t>Initialize a list called Discovered and insert a </a:t>
            </a: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random</a:t>
            </a:r>
            <a:r>
              <a:rPr lang="en-AU" sz="1600" dirty="0">
                <a:latin typeface="CG Times" pitchFamily="18" charset="0"/>
              </a:rPr>
              <a:t> node A in it with distance 0</a:t>
            </a:r>
          </a:p>
          <a:p>
            <a:pPr defTabSz="180000">
              <a:spcBef>
                <a:spcPts val="0"/>
              </a:spcBef>
            </a:pPr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 defTabSz="180000">
              <a:spcBef>
                <a:spcPts val="0"/>
              </a:spcBef>
            </a:pP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vertex v from the Discovered List with smallest weight</a:t>
            </a:r>
          </a:p>
          <a:p>
            <a:pPr lvl="1" defTabSz="180000">
              <a:spcBef>
                <a:spcPts val="0"/>
              </a:spcBef>
            </a:pP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outgoing edge (v, u, w) of v</a:t>
            </a:r>
          </a:p>
          <a:p>
            <a:pPr lvl="2" defTabSz="180000">
              <a:spcBef>
                <a:spcPts val="0"/>
              </a:spcBef>
            </a:pPr>
            <a:r>
              <a:rPr lang="en-AU" sz="1400" dirty="0">
                <a:latin typeface="CG Times" pitchFamily="18" charset="0"/>
              </a:rPr>
              <a:t>If u is not in Discovered/Finalized</a:t>
            </a:r>
          </a:p>
          <a:p>
            <a:pPr lvl="3" defTabSz="180000">
              <a:spcBef>
                <a:spcPts val="0"/>
              </a:spcBef>
            </a:pPr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Insert u in Discovered </a:t>
            </a:r>
            <a:r>
              <a:rPr lang="en-AU" sz="1400" dirty="0">
                <a:solidFill>
                  <a:srgbClr val="FF0000"/>
                </a:solidFill>
                <a:latin typeface="CG Times" pitchFamily="18" charset="0"/>
              </a:rPr>
              <a:t>with weight w and edge v </a:t>
            </a:r>
            <a:r>
              <a:rPr lang="en-AU" sz="1400" dirty="0">
                <a:solidFill>
                  <a:srgbClr val="FF0000"/>
                </a:solidFill>
                <a:latin typeface="CG Times" pitchFamily="18" charset="0"/>
                <a:sym typeface="Wingdings" panose="05000000000000000000" pitchFamily="2" charset="2"/>
              </a:rPr>
              <a:t>u</a:t>
            </a:r>
            <a:endParaRPr lang="en-AU" sz="1400" dirty="0">
              <a:solidFill>
                <a:srgbClr val="FF0000"/>
              </a:solidFill>
              <a:latin typeface="CG Times" pitchFamily="18" charset="0"/>
            </a:endParaRPr>
          </a:p>
          <a:p>
            <a:pPr lvl="2" defTabSz="180000">
              <a:spcBef>
                <a:spcPts val="0"/>
              </a:spcBef>
            </a:pPr>
            <a:r>
              <a:rPr lang="en-AU" sz="1600" dirty="0">
                <a:latin typeface="CG Times" pitchFamily="18" charset="0"/>
              </a:rPr>
              <a:t>Else </a:t>
            </a: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If </a:t>
            </a:r>
            <a:r>
              <a:rPr lang="en-AU" sz="1600" dirty="0" err="1">
                <a:solidFill>
                  <a:srgbClr val="FF0000"/>
                </a:solidFill>
                <a:latin typeface="CG Times" pitchFamily="18" charset="0"/>
              </a:rPr>
              <a:t>u.weight</a:t>
            </a: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 &gt; w</a:t>
            </a:r>
          </a:p>
          <a:p>
            <a:pPr lvl="3" defTabSz="180000">
              <a:spcBef>
                <a:spcPts val="0"/>
              </a:spcBef>
            </a:pP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If u is not finalized</a:t>
            </a:r>
            <a:r>
              <a:rPr lang="en-AU" sz="1600" dirty="0">
                <a:latin typeface="CG Times" pitchFamily="18" charset="0"/>
              </a:rPr>
              <a:t>, update the weight of u in Discovered to w and edge to </a:t>
            </a:r>
            <a:r>
              <a:rPr lang="en-AU" sz="1600" dirty="0" err="1">
                <a:latin typeface="CG Times" pitchFamily="18" charset="0"/>
              </a:rPr>
              <a:t>v</a:t>
            </a:r>
            <a:r>
              <a:rPr lang="en-AU" sz="1600" dirty="0" err="1">
                <a:latin typeface="CG Times" pitchFamily="18" charset="0"/>
                <a:sym typeface="Wingdings" panose="05000000000000000000" pitchFamily="2" charset="2"/>
              </a:rPr>
              <a:t>u</a:t>
            </a:r>
            <a:endParaRPr lang="en-AU" sz="1600" dirty="0">
              <a:latin typeface="CG Times" pitchFamily="18" charset="0"/>
            </a:endParaRPr>
          </a:p>
          <a:p>
            <a:pPr lvl="1" defTabSz="180000">
              <a:spcBef>
                <a:spcPts val="0"/>
              </a:spcBef>
            </a:pP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Finalized </a:t>
            </a: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along with its corresponding edge</a:t>
            </a:r>
          </a:p>
          <a:p>
            <a:pPr defTabSz="180000">
              <a:spcBef>
                <a:spcPts val="0"/>
              </a:spcBef>
            </a:pPr>
            <a:endParaRPr lang="en-AU" sz="1600" dirty="0">
              <a:latin typeface="CG Times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28900" y="51069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A, 0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2" name="Down Arrow 91"/>
          <p:cNvSpPr/>
          <p:nvPr/>
        </p:nvSpPr>
        <p:spPr>
          <a:xfrm>
            <a:off x="4805586" y="3245801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/>
          <p:cNvSpPr/>
          <p:nvPr/>
        </p:nvSpPr>
        <p:spPr>
          <a:xfrm>
            <a:off x="7314959" y="10745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7342277" y="16969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72032" y="1143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41858" y="17654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867400" y="1034792"/>
            <a:ext cx="2465477" cy="125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0962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2572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34363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34096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34363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4628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1256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297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377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2887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3742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3785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673012" y="4110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096000" y="253410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287973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rgbClr val="FF0000"/>
                </a:solidFill>
              </a:rPr>
              <a:t>A</a:t>
            </a:r>
            <a:r>
              <a:rPr lang="en-AU" sz="1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AU" sz="1200" dirty="0">
                <a:solidFill>
                  <a:srgbClr val="FF0000"/>
                </a:solidFill>
              </a:rPr>
              <a:t>B,10</a:t>
            </a:r>
            <a:endParaRPr lang="en-AU" sz="1200" baseline="-25000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816012" y="46137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038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A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C,5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29" name="Down Arrow 128"/>
          <p:cNvSpPr/>
          <p:nvPr/>
        </p:nvSpPr>
        <p:spPr>
          <a:xfrm>
            <a:off x="6236046" y="3929775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TextBox 130"/>
          <p:cNvSpPr txBox="1"/>
          <p:nvPr/>
        </p:nvSpPr>
        <p:spPr>
          <a:xfrm>
            <a:off x="6197012" y="25424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3276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C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B,3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8077200" y="25424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4796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rgbClr val="FF0000"/>
                </a:solidFill>
              </a:rPr>
              <a:t>C</a:t>
            </a:r>
            <a:r>
              <a:rPr lang="en-AU" sz="1200" dirty="0">
                <a:solidFill>
                  <a:srgbClr val="FF0000"/>
                </a:solidFill>
                <a:sym typeface="Wingdings" panose="05000000000000000000" pitchFamily="2" charset="2"/>
              </a:rPr>
              <a:t>D,9</a:t>
            </a:r>
            <a:endParaRPr lang="en-AU" sz="1200" baseline="-25000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562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C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E</a:t>
            </a:r>
            <a:r>
              <a:rPr lang="en-AU" sz="1400" dirty="0">
                <a:solidFill>
                  <a:srgbClr val="FF0000"/>
                </a:solidFill>
              </a:rPr>
              <a:t>,2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339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</a:t>
            </a:r>
            <a:r>
              <a:rPr lang="en-AU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AU" dirty="0">
                <a:solidFill>
                  <a:srgbClr val="FF0000"/>
                </a:solidFill>
              </a:rPr>
              <a:t>C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8" name="Down Arrow 137"/>
          <p:cNvSpPr/>
          <p:nvPr/>
        </p:nvSpPr>
        <p:spPr>
          <a:xfrm>
            <a:off x="8362820" y="3962400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TextBox 138"/>
          <p:cNvSpPr txBox="1"/>
          <p:nvPr/>
        </p:nvSpPr>
        <p:spPr>
          <a:xfrm>
            <a:off x="8229600" y="25341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E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D,4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101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</a:t>
            </a:r>
            <a:r>
              <a:rPr lang="en-AU" dirty="0">
                <a:solidFill>
                  <a:srgbClr val="FF0000"/>
                </a:solidFill>
                <a:sym typeface="Wingdings" panose="05000000000000000000" pitchFamily="2" charset="2"/>
              </a:rPr>
              <a:t>E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3" name="Down Arrow 142"/>
          <p:cNvSpPr/>
          <p:nvPr/>
        </p:nvSpPr>
        <p:spPr>
          <a:xfrm rot="2986714">
            <a:off x="6655096" y="2689191"/>
            <a:ext cx="270898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TextBox 143"/>
          <p:cNvSpPr txBox="1"/>
          <p:nvPr/>
        </p:nvSpPr>
        <p:spPr>
          <a:xfrm>
            <a:off x="8229600" y="249646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BD,1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876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</a:t>
            </a:r>
            <a:r>
              <a:rPr lang="en-AU" dirty="0">
                <a:solidFill>
                  <a:srgbClr val="FF0000"/>
                </a:solidFill>
                <a:sym typeface="Wingdings" panose="05000000000000000000" pitchFamily="2" charset="2"/>
              </a:rPr>
              <a:t>C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7" name="Down Arrow 146"/>
          <p:cNvSpPr/>
          <p:nvPr/>
        </p:nvSpPr>
        <p:spPr>
          <a:xfrm rot="18459851">
            <a:off x="7803457" y="2757247"/>
            <a:ext cx="301012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Rectangle 147"/>
          <p:cNvSpPr/>
          <p:nvPr/>
        </p:nvSpPr>
        <p:spPr>
          <a:xfrm>
            <a:off x="5638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</a:t>
            </a:r>
            <a:r>
              <a:rPr lang="en-AU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AU" dirty="0">
                <a:solidFill>
                  <a:srgbClr val="FF0000"/>
                </a:solidFill>
              </a:rPr>
              <a:t>D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8076735" y="1703021"/>
            <a:ext cx="465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73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4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8" grpId="0" animBg="1"/>
      <p:bldP spid="28" grpId="1" animBg="1"/>
      <p:bldP spid="36" grpId="0" animBg="1"/>
      <p:bldP spid="36" grpId="1" animBg="1"/>
      <p:bldP spid="38" grpId="0" animBg="1"/>
      <p:bldP spid="38" grpId="1" animBg="1"/>
      <p:bldP spid="42" grpId="0" animBg="1"/>
      <p:bldP spid="42" grpId="1" animBg="1"/>
      <p:bldP spid="80" grpId="0" animBg="1"/>
      <p:bldP spid="80" grpId="1" animBg="1"/>
      <p:bldP spid="88" grpId="0" animBg="1"/>
      <p:bldP spid="92" grpId="0" animBg="1"/>
      <p:bldP spid="92" grpId="1" animBg="1"/>
      <p:bldP spid="112" grpId="0" animBg="1"/>
      <p:bldP spid="113" grpId="0" animBg="1"/>
      <p:bldP spid="113" grpId="1" animBg="1"/>
      <p:bldP spid="124" grpId="0"/>
      <p:bldP spid="125" grpId="0"/>
      <p:bldP spid="125" grpId="1"/>
      <p:bldP spid="126" grpId="0" animBg="1"/>
      <p:bldP spid="126" grpId="1" animBg="1"/>
      <p:bldP spid="127" grpId="0"/>
      <p:bldP spid="128" grpId="0" animBg="1"/>
      <p:bldP spid="128" grpId="1" animBg="1"/>
      <p:bldP spid="129" grpId="0" animBg="1"/>
      <p:bldP spid="129" grpId="1" animBg="1"/>
      <p:bldP spid="131" grpId="0"/>
      <p:bldP spid="132" grpId="0" animBg="1"/>
      <p:bldP spid="132" grpId="1" animBg="1"/>
      <p:bldP spid="133" grpId="0"/>
      <p:bldP spid="133" grpId="1"/>
      <p:bldP spid="134" grpId="0"/>
      <p:bldP spid="135" grpId="0" animBg="1"/>
      <p:bldP spid="135" grpId="1" animBg="1"/>
      <p:bldP spid="136" grpId="0" animBg="1"/>
      <p:bldP spid="136" grpId="1" animBg="1"/>
      <p:bldP spid="137" grpId="0" animBg="1"/>
      <p:bldP spid="138" grpId="0" animBg="1"/>
      <p:bldP spid="138" grpId="1" animBg="1"/>
      <p:bldP spid="139" grpId="0"/>
      <p:bldP spid="139" grpId="1"/>
      <p:bldP spid="141" grpId="0" animBg="1"/>
      <p:bldP spid="141" grpId="1" animBg="1"/>
      <p:bldP spid="142" grpId="0" animBg="1"/>
      <p:bldP spid="143" grpId="0" animBg="1"/>
      <p:bldP spid="143" grpId="1" animBg="1"/>
      <p:bldP spid="144" grpId="0"/>
      <p:bldP spid="145" grpId="0" animBg="1"/>
      <p:bldP spid="145" grpId="1" animBg="1"/>
      <p:bldP spid="146" grpId="0" animBg="1"/>
      <p:bldP spid="147" grpId="0" animBg="1"/>
      <p:bldP spid="1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Prim’s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9144000" cy="4572000"/>
          </a:xfrm>
        </p:spPr>
        <p:txBody>
          <a:bodyPr>
            <a:noAutofit/>
          </a:bodyPr>
          <a:lstStyle/>
          <a:p>
            <a:pPr marL="0" indent="0" defTabSz="360000">
              <a:buNone/>
            </a:pP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Initializations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Discovered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random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Start by choosing any vertex randomly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Finalized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null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Initially the MST is null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Discovered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not_empty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loops |V| times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#INV: Finalized is a (growing) subset of a minimum spanning tree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v 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EXTRACT_MIN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Discovered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get vertex v from Discovered with minimum weight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Finalized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Finalized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&lt;</a:t>
            </a:r>
            <a:r>
              <a:rPr lang="en-AU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x,v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&gt; is the edge corresponding to the weight of v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each adjacent edge of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w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adjacent to v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u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Discovered/Finalized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		insert u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Discovered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with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weight w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edge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u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Finalized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weight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w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				update weight of u to w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edge to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Return Finalized</a:t>
            </a:r>
            <a:endParaRPr lang="en-AU" sz="16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13793" y="5581650"/>
            <a:ext cx="2737194" cy="4953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Complexity? </a:t>
            </a:r>
          </a:p>
        </p:txBody>
      </p:sp>
    </p:spTree>
    <p:extLst>
      <p:ext uri="{BB962C8B-B14F-4D97-AF65-F5344CB8AC3E}">
        <p14:creationId xmlns:p14="http://schemas.microsoft.com/office/powerpoint/2010/main" val="353674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Prim’s Algorithm: Complexity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/>
              <a:t>It is very similar to Dijkstra’s Algorithm and its complexity is the same as Dijkstra’s Algorithm</a:t>
            </a:r>
          </a:p>
          <a:p>
            <a:r>
              <a:rPr lang="en-AU" sz="2000" dirty="0"/>
              <a:t>O(V log V + E log V) if min-heap is used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Since the input graph G is connected, E </a:t>
            </a: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≥</a:t>
            </a:r>
            <a:r>
              <a:rPr lang="en-AU" sz="2000" dirty="0"/>
              <a:t> V-1. Hence, the complexity can be simplified to O(E log V). </a:t>
            </a:r>
          </a:p>
        </p:txBody>
      </p:sp>
    </p:spTree>
    <p:extLst>
      <p:ext uri="{BB962C8B-B14F-4D97-AF65-F5344CB8AC3E}">
        <p14:creationId xmlns:p14="http://schemas.microsoft.com/office/powerpoint/2010/main" val="106052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Proof of correctness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9144000" cy="4572000"/>
          </a:xfrm>
        </p:spPr>
        <p:txBody>
          <a:bodyPr>
            <a:noAutofit/>
          </a:bodyPr>
          <a:lstStyle/>
          <a:p>
            <a:pPr marL="0" indent="0" defTabSz="360000">
              <a:buNone/>
            </a:pP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Initializations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Discovered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random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Start by choosing any vertex randomly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Finalized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null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Initially the MST is null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Discovered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not_empty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loops |V| times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#INV: Finalized is a (growing) subset of a minimum spanning tree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v 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EXTRACT_MIN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Discovered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get vertex v from Discovered with minimum weight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Finalized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Finalized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&lt;</a:t>
            </a:r>
            <a:r>
              <a:rPr lang="en-AU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x,v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&gt; is the edge corresponding to the weight of v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each adjacent edge of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w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adjacent to v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u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Discovered/Finalized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		insert u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Discovered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with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weight w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edge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u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Finalized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weight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w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				update weight of u to w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edge to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Return Finalized</a:t>
            </a:r>
            <a:endParaRPr lang="en-AU" sz="1600" dirty="0"/>
          </a:p>
        </p:txBody>
      </p:sp>
      <p:pic>
        <p:nvPicPr>
          <p:cNvPr id="6" name="Picture 5" descr="A dog looking at the camera&#10;&#10;Description generated with very high confidence">
            <a:extLst>
              <a:ext uri="{FF2B5EF4-FFF2-40B4-BE49-F238E27FC236}">
                <a16:creationId xmlns="" xmlns:a16="http://schemas.microsoft.com/office/drawing/2014/main" id="{94BAA5AA-65DE-47F4-93B7-26FC7CB4A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179016"/>
            <a:ext cx="2552102" cy="34147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09101B6-677D-4E6A-9EF6-533405940F2D}"/>
              </a:ext>
            </a:extLst>
          </p:cNvPr>
          <p:cNvSpPr/>
          <p:nvPr/>
        </p:nvSpPr>
        <p:spPr>
          <a:xfrm>
            <a:off x="208936" y="2330768"/>
            <a:ext cx="6096000" cy="3048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65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Prim’s Algorithm: Correctness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149352" y="1065587"/>
            <a:ext cx="8686800" cy="274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</a:rPr>
              <a:t>#INV: Finalized is a (growing) subset of </a:t>
            </a:r>
            <a:r>
              <a:rPr lang="en-AU" sz="1200" u="sng" dirty="0">
                <a:solidFill>
                  <a:srgbClr val="FF0000"/>
                </a:solidFill>
                <a:highlight>
                  <a:srgbClr val="FFFFFF"/>
                </a:highlight>
              </a:rPr>
              <a:t>a</a:t>
            </a: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</a:rPr>
              <a:t> minimum spanning tree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200" b="1" dirty="0">
                <a:solidFill>
                  <a:srgbClr val="FF0000"/>
                </a:solidFill>
              </a:rPr>
              <a:t>Base Case:</a:t>
            </a:r>
          </a:p>
          <a:p>
            <a:r>
              <a:rPr lang="en-AU" sz="1200" dirty="0"/>
              <a:t>The invariance is true initially when Finalized is empty</a:t>
            </a:r>
          </a:p>
          <a:p>
            <a:pPr marL="0" indent="0">
              <a:buNone/>
            </a:pPr>
            <a:r>
              <a:rPr lang="en-AU" sz="1200" b="1" dirty="0">
                <a:solidFill>
                  <a:srgbClr val="FF0000"/>
                </a:solidFill>
              </a:rPr>
              <a:t>Inductive step:</a:t>
            </a:r>
          </a:p>
          <a:p>
            <a:r>
              <a:rPr lang="en-AU" sz="1200" dirty="0"/>
              <a:t>Assume Finalized is currently a subset of a MST. We show that after Prim’s algorithm adds an edge, invariance still holds</a:t>
            </a:r>
          </a:p>
          <a:p>
            <a:r>
              <a:rPr lang="en-AU" sz="1200" dirty="0"/>
              <a:t>Suppose the algorithm chooses a vertex E and an edge &lt;C,E&gt; having minimum weight w</a:t>
            </a:r>
          </a:p>
          <a:p>
            <a:r>
              <a:rPr lang="en-AU" sz="1200" dirty="0"/>
              <a:t>Assume {Finalized Union &lt;C,E&gt;} is </a:t>
            </a:r>
            <a:r>
              <a:rPr lang="en-AU" sz="1200" b="1" u="sng" dirty="0"/>
              <a:t>not</a:t>
            </a:r>
            <a:r>
              <a:rPr lang="en-AU" sz="1200" dirty="0"/>
              <a:t> a subset of </a:t>
            </a:r>
            <a:r>
              <a:rPr lang="en-AU" sz="1200" b="1" u="sng" dirty="0"/>
              <a:t>any</a:t>
            </a:r>
            <a:r>
              <a:rPr lang="en-AU" sz="1200" dirty="0"/>
              <a:t> minimum spanning tree. We show that this assumption is wrong.</a:t>
            </a:r>
            <a:endParaRPr lang="en-AU" sz="1200" b="1" u="sng" dirty="0">
              <a:solidFill>
                <a:srgbClr val="FF0000"/>
              </a:solidFill>
            </a:endParaRPr>
          </a:p>
          <a:p>
            <a:r>
              <a:rPr lang="en-AU" sz="1200" dirty="0"/>
              <a:t>Let M be a minimum spanning tree that contains Finalized </a:t>
            </a:r>
            <a:r>
              <a:rPr lang="en-AU" sz="1200" b="1" u="sng" dirty="0"/>
              <a:t>but</a:t>
            </a:r>
            <a:r>
              <a:rPr lang="en-AU" sz="1200" dirty="0"/>
              <a:t> excludes &lt;C,E&gt;. </a:t>
            </a:r>
          </a:p>
          <a:p>
            <a:pPr lvl="1"/>
            <a:r>
              <a:rPr lang="en-AU" sz="1200" dirty="0"/>
              <a:t>E must be connected to Finalized in M (because M is a spanning tree). Since M does not contain &lt;C,E&gt;, there must be a path that connects Finalized (e.g., red vertices) with E (e.g., see blue edges).</a:t>
            </a:r>
          </a:p>
          <a:p>
            <a:pPr lvl="1"/>
            <a:r>
              <a:rPr lang="en-AU" sz="1200" dirty="0"/>
              <a:t>Let &lt;C,B&gt; be the first edge on the path that connects Finalized to E.</a:t>
            </a:r>
          </a:p>
          <a:p>
            <a:r>
              <a:rPr lang="en-AU" sz="1200" dirty="0"/>
              <a:t>If we remove &lt;C,B&gt; from M and add &lt;C,E&gt; we will still get a spanning tree. Let this spanning tree be called T.</a:t>
            </a:r>
          </a:p>
          <a:p>
            <a:r>
              <a:rPr lang="en-AU" sz="1200" dirty="0"/>
              <a:t>Since the weight of &lt;C,E&gt; is smaller or equal to the weight of &lt;C,B&gt;, the weight of T is smaller than or equal to M. Hence, either M is not a minimum spanning tree or T is also a minimum spanning tree.</a:t>
            </a:r>
          </a:p>
          <a:p>
            <a:r>
              <a:rPr lang="en-AU" sz="1200" dirty="0"/>
              <a:t>Hence, Finalized after adding &lt;C,E&gt; is a subset of a minimum spanning tree T</a:t>
            </a:r>
          </a:p>
          <a:p>
            <a:pPr lvl="1"/>
            <a:r>
              <a:rPr lang="en-AU" sz="1200" dirty="0"/>
              <a:t>i.e., the invariance holds after adding the edge &lt;C,E&gt;</a:t>
            </a:r>
          </a:p>
        </p:txBody>
      </p:sp>
      <p:sp>
        <p:nvSpPr>
          <p:cNvPr id="6" name="Oval 5"/>
          <p:cNvSpPr/>
          <p:nvPr/>
        </p:nvSpPr>
        <p:spPr>
          <a:xfrm>
            <a:off x="6253431" y="56688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5013" y="57428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6253431" y="4329561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45000" y="44035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8332877" y="5701161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14459" y="57751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8283754" y="4329561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65336" y="44035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4805631" y="498386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97200" y="50523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stCxn id="14" idx="7"/>
            <a:endCxn id="8" idx="2"/>
          </p:cNvCxnSpPr>
          <p:nvPr/>
        </p:nvCxnSpPr>
        <p:spPr>
          <a:xfrm flipV="1">
            <a:off x="5237805" y="4582723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6" idx="2"/>
          </p:cNvCxnSpPr>
          <p:nvPr/>
        </p:nvCxnSpPr>
        <p:spPr>
          <a:xfrm>
            <a:off x="5235754" y="5421697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6"/>
            <a:endCxn id="12" idx="2"/>
          </p:cNvCxnSpPr>
          <p:nvPr/>
        </p:nvCxnSpPr>
        <p:spPr>
          <a:xfrm>
            <a:off x="6759754" y="4582723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7"/>
            <a:endCxn id="12" idx="5"/>
          </p:cNvCxnSpPr>
          <p:nvPr/>
        </p:nvCxnSpPr>
        <p:spPr>
          <a:xfrm flipH="1" flipV="1">
            <a:off x="8715928" y="4761735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6"/>
          </p:cNvCxnSpPr>
          <p:nvPr/>
        </p:nvCxnSpPr>
        <p:spPr>
          <a:xfrm flipV="1">
            <a:off x="6759754" y="4735123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7"/>
          </p:cNvCxnSpPr>
          <p:nvPr/>
        </p:nvCxnSpPr>
        <p:spPr>
          <a:xfrm flipH="1" flipV="1">
            <a:off x="6673568" y="4761735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748950" y="5954323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65738" y="44510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56248" y="5623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59095" y="51045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6178" y="42127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88386" y="50676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65301" y="59853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4" name="Multiply 3"/>
          <p:cNvSpPr/>
          <p:nvPr/>
        </p:nvSpPr>
        <p:spPr>
          <a:xfrm>
            <a:off x="7521754" y="5725723"/>
            <a:ext cx="549753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/>
          <p:cNvSpPr txBox="1"/>
          <p:nvPr/>
        </p:nvSpPr>
        <p:spPr>
          <a:xfrm>
            <a:off x="8458200" y="5181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35" name="Multiply 34"/>
          <p:cNvSpPr/>
          <p:nvPr/>
        </p:nvSpPr>
        <p:spPr>
          <a:xfrm>
            <a:off x="6351956" y="4770556"/>
            <a:ext cx="549753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63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5" grpId="0" animBg="1"/>
      <p:bldP spid="3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6553200" cy="39624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75000"/>
                  </a:schemeClr>
                </a:solidFill>
                <a:latin typeface="CMSS1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75000"/>
                  </a:schemeClr>
                </a:solidFill>
                <a:latin typeface="CMSS10"/>
              </a:rPr>
              <a:t>Prim’s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rgbClr val="00B050"/>
                </a:solidFill>
                <a:latin typeface="CMSS10"/>
              </a:rPr>
              <a:t>Kruskal’s Algorithm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72170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FIT2004: Algorithms and Data Structures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2743200"/>
            <a:ext cx="8382000" cy="1752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rgbClr val="C00000"/>
                </a:solidFill>
              </a:rPr>
              <a:t>Week 10: Minimum Spanning </a:t>
            </a:r>
            <a:r>
              <a:rPr lang="en-AU" dirty="0" smtClean="0">
                <a:solidFill>
                  <a:srgbClr val="C00000"/>
                </a:solidFill>
              </a:rPr>
              <a:t>Trees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7" name="Subtitle 5">
            <a:extLst>
              <a:ext uri="{FF2B5EF4-FFF2-40B4-BE49-F238E27FC236}">
                <a16:creationId xmlns="" xmlns:a16="http://schemas.microsoft.com/office/drawing/2014/main" id="{2DF91240-E2F1-41C6-AD9B-7101E72CB8E8}"/>
              </a:ext>
            </a:extLst>
          </p:cNvPr>
          <p:cNvSpPr txBox="1">
            <a:spLocks/>
          </p:cNvSpPr>
          <p:nvPr/>
        </p:nvSpPr>
        <p:spPr>
          <a:xfrm>
            <a:off x="228600" y="5562600"/>
            <a:ext cx="8686800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400" b="0" spc="0" dirty="0"/>
          </a:p>
          <a:p>
            <a:pPr algn="just"/>
            <a:r>
              <a:rPr lang="en-AU" sz="1400" b="0" cap="none" spc="0" dirty="0">
                <a:solidFill>
                  <a:schemeClr val="tx1"/>
                </a:solidFill>
              </a:rPr>
              <a:t>These slides are prepared by </a:t>
            </a:r>
            <a:r>
              <a:rPr lang="en-AU" sz="1400" b="0" cap="none" spc="0" dirty="0">
                <a:solidFill>
                  <a:schemeClr val="tx1"/>
                </a:solidFill>
                <a:hlinkClick r:id="rId2"/>
              </a:rPr>
              <a:t>M. A. Cheema </a:t>
            </a:r>
            <a:r>
              <a:rPr lang="en-AU" sz="1400" b="0" cap="none" spc="0" dirty="0">
                <a:solidFill>
                  <a:schemeClr val="tx1"/>
                </a:solidFill>
              </a:rPr>
              <a:t>and are based on the material developed by 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Arun </a:t>
            </a:r>
            <a:r>
              <a:rPr lang="en-AU" sz="1400" b="0" cap="none" spc="0" dirty="0" err="1">
                <a:solidFill>
                  <a:srgbClr val="0070C0"/>
                </a:solidFill>
                <a:hlinkClick r:id="rId3"/>
              </a:rPr>
              <a:t>Konagurthu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 </a:t>
            </a:r>
            <a:r>
              <a:rPr lang="en-AU" sz="1400" b="0" cap="none" spc="0" dirty="0">
                <a:solidFill>
                  <a:schemeClr val="tx1"/>
                </a:solidFill>
              </a:rPr>
              <a:t>and </a:t>
            </a:r>
            <a:r>
              <a:rPr lang="en-AU" sz="1400" b="0" cap="none" spc="0" dirty="0">
                <a:solidFill>
                  <a:srgbClr val="0070C0"/>
                </a:solidFill>
                <a:hlinkClick r:id="rId4"/>
              </a:rPr>
              <a:t>Lloyd Allison</a:t>
            </a:r>
            <a:r>
              <a:rPr lang="en-AU" sz="1400" b="0" cap="none" spc="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latin typeface="Arial Black" panose="020B0A04020102020204" pitchFamily="34" charset="0"/>
              </a:rPr>
              <a:t>Kruskal’s</a:t>
            </a:r>
            <a:r>
              <a:rPr lang="en-AU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43434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44174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0781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3658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37269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2572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62000" y="513341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Sorted Edges: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09600" y="5802868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 (in MST):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82936" y="1015162"/>
            <a:ext cx="5584464" cy="3581400"/>
          </a:xfrm>
        </p:spPr>
        <p:txBody>
          <a:bodyPr>
            <a:noAutofit/>
          </a:bodyPr>
          <a:lstStyle/>
          <a:p>
            <a:pPr marL="0" indent="0" defTabSz="180000">
              <a:spcBef>
                <a:spcPts val="0"/>
              </a:spcBef>
              <a:buNone/>
            </a:pPr>
            <a:r>
              <a:rPr lang="en-AU" sz="1800" dirty="0">
                <a:latin typeface="CG Times" pitchFamily="18" charset="0"/>
              </a:rPr>
              <a:t>It is also a greedy algorithm like Prim’s</a:t>
            </a:r>
          </a:p>
          <a:p>
            <a:pPr defTabSz="180000">
              <a:spcBef>
                <a:spcPts val="0"/>
              </a:spcBef>
            </a:pPr>
            <a:r>
              <a:rPr lang="en-AU" sz="2000" dirty="0">
                <a:latin typeface="CG Times" pitchFamily="18" charset="0"/>
              </a:rPr>
              <a:t>Sort the edges in ascending order of weights</a:t>
            </a:r>
          </a:p>
          <a:p>
            <a:pPr defTabSz="180000">
              <a:spcBef>
                <a:spcPts val="0"/>
              </a:spcBef>
            </a:pPr>
            <a:r>
              <a:rPr lang="en-AU" sz="2000" dirty="0">
                <a:latin typeface="CG Times" pitchFamily="18" charset="0"/>
              </a:rPr>
              <a:t>For each edge (v, u) in ascending order</a:t>
            </a:r>
          </a:p>
          <a:p>
            <a:pPr lvl="1" defTabSz="180000">
              <a:spcBef>
                <a:spcPts val="0"/>
              </a:spcBef>
            </a:pPr>
            <a:r>
              <a:rPr lang="en-AU" sz="2000" dirty="0">
                <a:latin typeface="CG Times" pitchFamily="18" charset="0"/>
              </a:rPr>
              <a:t>If adding (</a:t>
            </a:r>
            <a:r>
              <a:rPr lang="en-AU" sz="2000" dirty="0" err="1">
                <a:latin typeface="CG Times" pitchFamily="18" charset="0"/>
              </a:rPr>
              <a:t>v,u</a:t>
            </a:r>
            <a:r>
              <a:rPr lang="en-AU" sz="2000" dirty="0">
                <a:latin typeface="CG Times" pitchFamily="18" charset="0"/>
              </a:rPr>
              <a:t>) does not create a cycle in Finalized</a:t>
            </a:r>
          </a:p>
          <a:p>
            <a:pPr lvl="2" defTabSz="180000">
              <a:spcBef>
                <a:spcPts val="0"/>
              </a:spcBef>
            </a:pPr>
            <a:r>
              <a:rPr lang="en-AU" dirty="0">
                <a:latin typeface="CG Times" pitchFamily="18" charset="0"/>
              </a:rPr>
              <a:t>Add (</a:t>
            </a:r>
            <a:r>
              <a:rPr lang="en-AU" dirty="0" err="1">
                <a:latin typeface="CG Times" pitchFamily="18" charset="0"/>
              </a:rPr>
              <a:t>v,u</a:t>
            </a:r>
            <a:r>
              <a:rPr lang="en-AU" dirty="0">
                <a:latin typeface="CG Times" pitchFamily="18" charset="0"/>
              </a:rPr>
              <a:t>) in Finalized</a:t>
            </a:r>
          </a:p>
          <a:p>
            <a:pPr defTabSz="180000">
              <a:spcBef>
                <a:spcPts val="0"/>
              </a:spcBef>
            </a:pPr>
            <a:r>
              <a:rPr lang="en-AU" sz="2000" dirty="0">
                <a:latin typeface="CG Times" pitchFamily="18" charset="0"/>
              </a:rPr>
              <a:t>Return Finalized</a:t>
            </a:r>
          </a:p>
          <a:p>
            <a:pPr defTabSz="180000">
              <a:spcBef>
                <a:spcPts val="0"/>
              </a:spcBef>
            </a:pPr>
            <a:endParaRPr lang="en-AU" sz="2000" dirty="0">
              <a:latin typeface="CG Times" pitchFamily="18" charset="0"/>
            </a:endParaRPr>
          </a:p>
          <a:p>
            <a:pPr marL="0" indent="0" defTabSz="180000">
              <a:spcBef>
                <a:spcPts val="0"/>
              </a:spcBef>
              <a:buNone/>
            </a:pPr>
            <a:r>
              <a:rPr lang="en-AU" sz="2000" dirty="0">
                <a:solidFill>
                  <a:srgbClr val="FF0000"/>
                </a:solidFill>
                <a:latin typeface="CG Times" pitchFamily="18" charset="0"/>
              </a:rPr>
              <a:t>How to determine if the edge will create</a:t>
            </a:r>
          </a:p>
          <a:p>
            <a:pPr marL="0" indent="0" defTabSz="180000">
              <a:spcBef>
                <a:spcPts val="0"/>
              </a:spcBef>
              <a:buNone/>
            </a:pPr>
            <a:r>
              <a:rPr lang="en-AU" sz="2000" dirty="0">
                <a:solidFill>
                  <a:srgbClr val="FF0000"/>
                </a:solidFill>
                <a:latin typeface="CG Times" pitchFamily="18" charset="0"/>
              </a:rPr>
              <a:t>a cycle???</a:t>
            </a:r>
          </a:p>
          <a:p>
            <a:pPr lvl="2" defTabSz="180000">
              <a:spcBef>
                <a:spcPts val="0"/>
              </a:spcBef>
            </a:pPr>
            <a:endParaRPr lang="en-AU" sz="900" dirty="0">
              <a:latin typeface="CG Times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438401" y="5106959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B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D,1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0962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2572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34363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34096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34363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4628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1256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297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377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2887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3742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3785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6324600" y="5105400"/>
            <a:ext cx="861224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C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D,9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038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C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B,3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276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C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E,2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E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D,4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562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A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C,5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7190096" y="5105400"/>
            <a:ext cx="96352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AB,10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342277" y="16969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41858" y="17654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867400" y="1447800"/>
            <a:ext cx="2465477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9" name="Straight Connector 68"/>
          <p:cNvCxnSpPr/>
          <p:nvPr/>
        </p:nvCxnSpPr>
        <p:spPr>
          <a:xfrm>
            <a:off x="8076735" y="1703021"/>
            <a:ext cx="465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743200" y="5791200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B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D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5814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C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E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3434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C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B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1054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A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C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67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9E9DF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EDED0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EDED0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0" grpId="1" animBg="1"/>
      <p:bldP spid="126" grpId="0" animBg="1"/>
      <p:bldP spid="126" grpId="1" animBg="1"/>
      <p:bldP spid="128" grpId="0" animBg="1"/>
      <p:bldP spid="128" grpId="1" animBg="1"/>
      <p:bldP spid="132" grpId="0" animBg="1"/>
      <p:bldP spid="132" grpId="1" animBg="1"/>
      <p:bldP spid="135" grpId="0" animBg="1"/>
      <p:bldP spid="135" grpId="1" animBg="1"/>
      <p:bldP spid="136" grpId="0" animBg="1"/>
      <p:bldP spid="136" grpId="1" animBg="1"/>
      <p:bldP spid="145" grpId="0" animBg="1"/>
      <p:bldP spid="145" grpId="1" animBg="1"/>
      <p:bldP spid="64" grpId="0" animBg="1"/>
      <p:bldP spid="70" grpId="0" animBg="1"/>
      <p:bldP spid="72" grpId="0" animBg="1"/>
      <p:bldP spid="74" grpId="0" animBg="1"/>
      <p:bldP spid="7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latin typeface="Arial Black" panose="020B0A04020102020204" pitchFamily="34" charset="0"/>
              </a:rPr>
              <a:t>Kruskal’s</a:t>
            </a:r>
            <a:r>
              <a:rPr lang="en-AU">
                <a:latin typeface="Arial Black" panose="020B0A04020102020204" pitchFamily="34" charset="0"/>
              </a:rPr>
              <a:t> Algorithm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81200" y="275144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2782" y="282544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1981200" y="14121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2769" y="14861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4060646" y="27837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2228" y="28577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011523" y="14121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93105" y="148617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33400" y="206647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969" y="213497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stCxn id="14" idx="7"/>
            <a:endCxn id="8" idx="2"/>
          </p:cNvCxnSpPr>
          <p:nvPr/>
        </p:nvCxnSpPr>
        <p:spPr>
          <a:xfrm flipV="1">
            <a:off x="965574" y="1665331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2"/>
          </p:cNvCxnSpPr>
          <p:nvPr/>
        </p:nvCxnSpPr>
        <p:spPr>
          <a:xfrm>
            <a:off x="963523" y="2504305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6"/>
            <a:endCxn id="12" idx="2"/>
          </p:cNvCxnSpPr>
          <p:nvPr/>
        </p:nvCxnSpPr>
        <p:spPr>
          <a:xfrm>
            <a:off x="2487523" y="1665331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7"/>
            <a:endCxn id="12" idx="5"/>
          </p:cNvCxnSpPr>
          <p:nvPr/>
        </p:nvCxnSpPr>
        <p:spPr>
          <a:xfrm flipH="1" flipV="1">
            <a:off x="4443697" y="1844343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</p:cNvCxnSpPr>
          <p:nvPr/>
        </p:nvCxnSpPr>
        <p:spPr>
          <a:xfrm flipV="1">
            <a:off x="2487523" y="1817731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7"/>
          </p:cNvCxnSpPr>
          <p:nvPr/>
        </p:nvCxnSpPr>
        <p:spPr>
          <a:xfrm flipH="1" flipV="1">
            <a:off x="2401337" y="1844343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0" idx="2"/>
          </p:cNvCxnSpPr>
          <p:nvPr/>
        </p:nvCxnSpPr>
        <p:spPr>
          <a:xfrm flipV="1">
            <a:off x="2476719" y="3036931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3507" y="153364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84017" y="27058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86864" y="21872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3947" y="129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16155" y="21503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93070" y="30679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17846" y="2151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36" name="Oval 35"/>
          <p:cNvSpPr/>
          <p:nvPr/>
        </p:nvSpPr>
        <p:spPr>
          <a:xfrm>
            <a:off x="6188864" y="27837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70446" y="28577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38" name="Oval 37"/>
          <p:cNvSpPr/>
          <p:nvPr/>
        </p:nvSpPr>
        <p:spPr>
          <a:xfrm>
            <a:off x="6139741" y="14121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21323" y="148617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cxnSp>
        <p:nvCxnSpPr>
          <p:cNvPr id="40" name="Straight Connector 39"/>
          <p:cNvCxnSpPr>
            <a:stCxn id="12" idx="6"/>
            <a:endCxn id="38" idx="2"/>
          </p:cNvCxnSpPr>
          <p:nvPr/>
        </p:nvCxnSpPr>
        <p:spPr>
          <a:xfrm>
            <a:off x="4517846" y="1665331"/>
            <a:ext cx="1621895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7"/>
            <a:endCxn id="38" idx="5"/>
          </p:cNvCxnSpPr>
          <p:nvPr/>
        </p:nvCxnSpPr>
        <p:spPr>
          <a:xfrm flipH="1" flipV="1">
            <a:off x="6571915" y="1844343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3"/>
          </p:cNvCxnSpPr>
          <p:nvPr/>
        </p:nvCxnSpPr>
        <p:spPr>
          <a:xfrm>
            <a:off x="4444483" y="1670842"/>
            <a:ext cx="1825963" cy="1154607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6" idx="2"/>
          </p:cNvCxnSpPr>
          <p:nvPr/>
        </p:nvCxnSpPr>
        <p:spPr>
          <a:xfrm flipV="1">
            <a:off x="4604937" y="3036931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72165" y="129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44373" y="2221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21288" y="30679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75187" y="2193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7647077" y="20082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28659" y="20822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</a:p>
        </p:txBody>
      </p:sp>
      <p:cxnSp>
        <p:nvCxnSpPr>
          <p:cNvPr id="54" name="Straight Connector 53"/>
          <p:cNvCxnSpPr>
            <a:stCxn id="38" idx="6"/>
            <a:endCxn id="52" idx="2"/>
          </p:cNvCxnSpPr>
          <p:nvPr/>
        </p:nvCxnSpPr>
        <p:spPr>
          <a:xfrm>
            <a:off x="6646064" y="1665331"/>
            <a:ext cx="1001013" cy="59610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7" idx="3"/>
            <a:endCxn id="52" idx="3"/>
          </p:cNvCxnSpPr>
          <p:nvPr/>
        </p:nvCxnSpPr>
        <p:spPr>
          <a:xfrm flipV="1">
            <a:off x="6634648" y="2440451"/>
            <a:ext cx="1086578" cy="60199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39000" y="267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078494" y="1611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62" name="Content Placeholder 3"/>
          <p:cNvSpPr>
            <a:spLocks noGrp="1"/>
          </p:cNvSpPr>
          <p:nvPr>
            <p:ph sz="quarter" idx="1"/>
          </p:nvPr>
        </p:nvSpPr>
        <p:spPr>
          <a:xfrm>
            <a:off x="282936" y="3886200"/>
            <a:ext cx="8403864" cy="710362"/>
          </a:xfrm>
        </p:spPr>
        <p:txBody>
          <a:bodyPr>
            <a:noAutofit/>
          </a:bodyPr>
          <a:lstStyle/>
          <a:p>
            <a:pPr marL="0" indent="0" defTabSz="180000">
              <a:spcBef>
                <a:spcPts val="0"/>
              </a:spcBef>
              <a:buNone/>
            </a:pPr>
            <a:r>
              <a:rPr lang="en-AU" sz="1800" dirty="0">
                <a:latin typeface="CG Times" pitchFamily="18" charset="0"/>
              </a:rPr>
              <a:t>Each connected component is considered a set. </a:t>
            </a:r>
          </a:p>
          <a:p>
            <a:pPr marL="0" indent="0" defTabSz="180000">
              <a:spcBef>
                <a:spcPts val="0"/>
              </a:spcBef>
              <a:buNone/>
            </a:pPr>
            <a:r>
              <a:rPr lang="en-AU" sz="1800" dirty="0">
                <a:latin typeface="CG Times" pitchFamily="18" charset="0"/>
              </a:rPr>
              <a:t>Is it true that an edge (</a:t>
            </a:r>
            <a:r>
              <a:rPr lang="en-AU" sz="1800" dirty="0" err="1">
                <a:latin typeface="CG Times" pitchFamily="18" charset="0"/>
              </a:rPr>
              <a:t>u,v</a:t>
            </a:r>
            <a:r>
              <a:rPr lang="en-AU" sz="1800" dirty="0">
                <a:latin typeface="CG Times" pitchFamily="18" charset="0"/>
              </a:rPr>
              <a:t>) creates a cycle if and only if both u and v belong to the same connected component (i.e., set)?</a:t>
            </a:r>
          </a:p>
          <a:p>
            <a:pPr marL="0" indent="0" defTabSz="180000">
              <a:spcBef>
                <a:spcPts val="0"/>
              </a:spcBef>
              <a:buNone/>
            </a:pPr>
            <a:endParaRPr lang="en-AU" sz="1800" dirty="0"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79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latin typeface="Arial Black" panose="020B0A04020102020204" pitchFamily="34" charset="0"/>
              </a:rPr>
              <a:t>Kruskal’s</a:t>
            </a:r>
            <a:r>
              <a:rPr lang="en-AU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81200" y="275144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2782" y="282544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1981200" y="14121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2769" y="14861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4060646" y="27837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2228" y="28577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011523" y="14121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93105" y="148617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33400" y="206647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969" y="213497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stCxn id="14" idx="7"/>
            <a:endCxn id="8" idx="2"/>
          </p:cNvCxnSpPr>
          <p:nvPr/>
        </p:nvCxnSpPr>
        <p:spPr>
          <a:xfrm flipV="1">
            <a:off x="965574" y="1665331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2"/>
          </p:cNvCxnSpPr>
          <p:nvPr/>
        </p:nvCxnSpPr>
        <p:spPr>
          <a:xfrm>
            <a:off x="963523" y="2504305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6"/>
            <a:endCxn id="12" idx="2"/>
          </p:cNvCxnSpPr>
          <p:nvPr/>
        </p:nvCxnSpPr>
        <p:spPr>
          <a:xfrm>
            <a:off x="2487523" y="1665331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7"/>
            <a:endCxn id="12" idx="5"/>
          </p:cNvCxnSpPr>
          <p:nvPr/>
        </p:nvCxnSpPr>
        <p:spPr>
          <a:xfrm flipH="1" flipV="1">
            <a:off x="4443697" y="1844343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</p:cNvCxnSpPr>
          <p:nvPr/>
        </p:nvCxnSpPr>
        <p:spPr>
          <a:xfrm flipV="1">
            <a:off x="2487523" y="1817731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7"/>
          </p:cNvCxnSpPr>
          <p:nvPr/>
        </p:nvCxnSpPr>
        <p:spPr>
          <a:xfrm flipH="1" flipV="1">
            <a:off x="2401337" y="1844343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0" idx="2"/>
          </p:cNvCxnSpPr>
          <p:nvPr/>
        </p:nvCxnSpPr>
        <p:spPr>
          <a:xfrm flipV="1">
            <a:off x="2476719" y="3036931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3507" y="153364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84017" y="27058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86864" y="21872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3947" y="129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16155" y="21503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93070" y="30679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17846" y="2151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36" name="Oval 35"/>
          <p:cNvSpPr/>
          <p:nvPr/>
        </p:nvSpPr>
        <p:spPr>
          <a:xfrm>
            <a:off x="6188864" y="27837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70446" y="28577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38" name="Oval 37"/>
          <p:cNvSpPr/>
          <p:nvPr/>
        </p:nvSpPr>
        <p:spPr>
          <a:xfrm>
            <a:off x="6139741" y="14121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21323" y="148617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cxnSp>
        <p:nvCxnSpPr>
          <p:cNvPr id="40" name="Straight Connector 39"/>
          <p:cNvCxnSpPr>
            <a:stCxn id="12" idx="6"/>
            <a:endCxn id="38" idx="2"/>
          </p:cNvCxnSpPr>
          <p:nvPr/>
        </p:nvCxnSpPr>
        <p:spPr>
          <a:xfrm>
            <a:off x="4517846" y="1665331"/>
            <a:ext cx="1621895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7"/>
            <a:endCxn id="38" idx="5"/>
          </p:cNvCxnSpPr>
          <p:nvPr/>
        </p:nvCxnSpPr>
        <p:spPr>
          <a:xfrm flipH="1" flipV="1">
            <a:off x="6571915" y="1844343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3"/>
          </p:cNvCxnSpPr>
          <p:nvPr/>
        </p:nvCxnSpPr>
        <p:spPr>
          <a:xfrm>
            <a:off x="4444483" y="1670842"/>
            <a:ext cx="1825963" cy="1154607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6" idx="2"/>
          </p:cNvCxnSpPr>
          <p:nvPr/>
        </p:nvCxnSpPr>
        <p:spPr>
          <a:xfrm flipV="1">
            <a:off x="4604937" y="3036931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72165" y="129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44373" y="2221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21288" y="30679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75187" y="2193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7647077" y="20082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28659" y="20822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</a:p>
        </p:txBody>
      </p:sp>
      <p:cxnSp>
        <p:nvCxnSpPr>
          <p:cNvPr id="54" name="Straight Connector 53"/>
          <p:cNvCxnSpPr>
            <a:stCxn id="38" idx="6"/>
            <a:endCxn id="52" idx="2"/>
          </p:cNvCxnSpPr>
          <p:nvPr/>
        </p:nvCxnSpPr>
        <p:spPr>
          <a:xfrm>
            <a:off x="6646064" y="1665331"/>
            <a:ext cx="1001013" cy="59610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7" idx="3"/>
            <a:endCxn id="52" idx="3"/>
          </p:cNvCxnSpPr>
          <p:nvPr/>
        </p:nvCxnSpPr>
        <p:spPr>
          <a:xfrm flipV="1">
            <a:off x="6634648" y="2440451"/>
            <a:ext cx="1086578" cy="60199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39000" y="267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078494" y="1611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62" name="Content Placeholder 3"/>
          <p:cNvSpPr>
            <a:spLocks noGrp="1"/>
          </p:cNvSpPr>
          <p:nvPr>
            <p:ph sz="quarter" idx="1"/>
          </p:nvPr>
        </p:nvSpPr>
        <p:spPr>
          <a:xfrm>
            <a:off x="278850" y="3437242"/>
            <a:ext cx="8403864" cy="710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Initializations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vertex x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create a new set containing only x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sort edges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increasing order by weight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Finalized 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null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stores edges of MST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edge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sorted order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INV: Finalized is a subset of a minimal spanning tree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):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the edge will not create a cycle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Finalized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Finalized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{&lt;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&gt;}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add the edge to MST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UNION_SETS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),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Finalized</a:t>
            </a:r>
            <a:endParaRPr lang="en-AU" sz="1400" dirty="0">
              <a:latin typeface="CG Times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8793" y="3657600"/>
            <a:ext cx="3292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How to implement SET_ID and UNION_SETS functions efficiently?</a:t>
            </a:r>
          </a:p>
        </p:txBody>
      </p:sp>
    </p:spTree>
    <p:extLst>
      <p:ext uri="{BB962C8B-B14F-4D97-AF65-F5344CB8AC3E}">
        <p14:creationId xmlns:p14="http://schemas.microsoft.com/office/powerpoint/2010/main" val="225107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Union-Find Data Structure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62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865150" cy="5105400"/>
          </a:xfrm>
        </p:spPr>
        <p:txBody>
          <a:bodyPr>
            <a:noAutofit/>
          </a:bodyPr>
          <a:lstStyle/>
          <a:p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For each set S</a:t>
            </a:r>
            <a:r>
              <a:rPr lang="en-AU" sz="1800" baseline="-250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, maintain the vertices in it as a linked list.</a:t>
            </a:r>
          </a:p>
          <a:p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Create an array (called </a:t>
            </a:r>
            <a:r>
              <a:rPr lang="en-AU" sz="1800" dirty="0" err="1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map_array</a:t>
            </a:r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) that will record, for each vertex, the set that it belongs to. E.g.,</a:t>
            </a:r>
          </a:p>
          <a:p>
            <a:pPr lvl="1"/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If vertex 3 belongs to set S4, then </a:t>
            </a:r>
            <a:r>
              <a:rPr lang="en-AU" sz="1800" dirty="0" err="1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map_array</a:t>
            </a:r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[3] = S4</a:t>
            </a:r>
          </a:p>
          <a:p>
            <a:pPr marL="274320" lvl="1" indent="0">
              <a:buNone/>
            </a:pPr>
            <a:endParaRPr lang="en-AU" sz="18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SET_ID(u)</a:t>
            </a:r>
          </a:p>
          <a:p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Return </a:t>
            </a:r>
            <a:r>
              <a:rPr lang="en-AU" sz="1800" dirty="0" err="1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map_array</a:t>
            </a:r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[u] </a:t>
            </a:r>
            <a:r>
              <a:rPr lang="en-AU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Cost O(1)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UNION_SETS(S</a:t>
            </a:r>
            <a:r>
              <a:rPr lang="en-AU" sz="1800" baseline="-25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, S</a:t>
            </a:r>
            <a:r>
              <a:rPr lang="en-AU" sz="1800" baseline="-25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)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# Let S</a:t>
            </a:r>
            <a:r>
              <a:rPr lang="en-AU" sz="1800" baseline="-250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be the smaller set. We will merge S</a:t>
            </a:r>
            <a:r>
              <a:rPr lang="en-AU" sz="1800" baseline="-250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into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en-AU" sz="1800" baseline="-250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j</a:t>
            </a:r>
            <a:endParaRPr lang="en-AU" sz="1800" dirty="0">
              <a:solidFill>
                <a:srgbClr val="00B05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For each vertex v in S</a:t>
            </a:r>
            <a:r>
              <a:rPr lang="en-AU" sz="1800" baseline="-250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i</a:t>
            </a:r>
            <a:endParaRPr lang="en-AU" sz="1800" dirty="0">
              <a:solidFill>
                <a:srgbClr val="0070C0"/>
              </a:solidFill>
              <a:highlight>
                <a:srgbClr val="FFFFFF"/>
              </a:highlight>
              <a:latin typeface="Courier New"/>
            </a:endParaRPr>
          </a:p>
          <a:p>
            <a:pPr lvl="1"/>
            <a:r>
              <a:rPr lang="en-AU" sz="1800" dirty="0" err="1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map_array</a:t>
            </a:r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[v] = </a:t>
            </a:r>
            <a:r>
              <a:rPr lang="en-AU" sz="1800" dirty="0" err="1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en-AU" sz="1800" baseline="-25000" dirty="0" err="1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# Update the set of v in </a:t>
            </a:r>
            <a:r>
              <a:rPr lang="en-AU" sz="1800" dirty="0" err="1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map_array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</a:t>
            </a:r>
            <a:endParaRPr lang="en-AU" sz="1800" dirty="0">
              <a:solidFill>
                <a:srgbClr val="0070C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AU" sz="180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Append S</a:t>
            </a:r>
            <a:r>
              <a:rPr lang="en-AU" sz="1800" baseline="-2500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to the linked list of </a:t>
            </a:r>
            <a:r>
              <a:rPr lang="en-AU" sz="1800" dirty="0" err="1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en-AU" sz="1800" baseline="-25000" dirty="0" err="1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en-AU" sz="1800" baseline="-250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 </a:t>
            </a:r>
            <a:endParaRPr lang="en-AU" sz="1800" dirty="0">
              <a:solidFill>
                <a:srgbClr val="0070C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latin typeface="CG Times" pitchFamily="18" charset="0"/>
              </a:rPr>
              <a:t># Time complexity of UNION_SETS?</a:t>
            </a:r>
          </a:p>
          <a:p>
            <a:r>
              <a:rPr lang="en-AU" sz="1800" dirty="0">
                <a:solidFill>
                  <a:srgbClr val="00B050"/>
                </a:solidFill>
                <a:latin typeface="CG Times" pitchFamily="18" charset="0"/>
              </a:rPr>
              <a:t> O(x) where x is the number of elements in the smaller set.</a:t>
            </a:r>
          </a:p>
        </p:txBody>
      </p:sp>
    </p:spTree>
    <p:extLst>
      <p:ext uri="{BB962C8B-B14F-4D97-AF65-F5344CB8AC3E}">
        <p14:creationId xmlns:p14="http://schemas.microsoft.com/office/powerpoint/2010/main" val="67045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Illustration of </a:t>
            </a:r>
            <a:r>
              <a:rPr lang="en-AU" dirty="0" err="1">
                <a:latin typeface="Arial Black" panose="020B0A04020102020204" pitchFamily="34" charset="0"/>
              </a:rPr>
              <a:t>Kruskal’s</a:t>
            </a:r>
            <a:r>
              <a:rPr lang="en-AU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81200" y="244664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2782" y="252064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1981200" y="11073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2769" y="11813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4060646" y="24789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2228" y="25529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011523" y="11073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93105" y="118137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33400" y="176167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969" y="183017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stCxn id="14" idx="7"/>
            <a:endCxn id="8" idx="2"/>
          </p:cNvCxnSpPr>
          <p:nvPr/>
        </p:nvCxnSpPr>
        <p:spPr>
          <a:xfrm flipV="1">
            <a:off x="965574" y="1360531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2"/>
          </p:cNvCxnSpPr>
          <p:nvPr/>
        </p:nvCxnSpPr>
        <p:spPr>
          <a:xfrm>
            <a:off x="963523" y="2199505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6"/>
            <a:endCxn id="12" idx="2"/>
          </p:cNvCxnSpPr>
          <p:nvPr/>
        </p:nvCxnSpPr>
        <p:spPr>
          <a:xfrm>
            <a:off x="2487523" y="1360531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7"/>
            <a:endCxn id="12" idx="5"/>
          </p:cNvCxnSpPr>
          <p:nvPr/>
        </p:nvCxnSpPr>
        <p:spPr>
          <a:xfrm flipH="1" flipV="1">
            <a:off x="4443697" y="1539543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</p:cNvCxnSpPr>
          <p:nvPr/>
        </p:nvCxnSpPr>
        <p:spPr>
          <a:xfrm flipV="1">
            <a:off x="2487523" y="1512931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7"/>
          </p:cNvCxnSpPr>
          <p:nvPr/>
        </p:nvCxnSpPr>
        <p:spPr>
          <a:xfrm flipH="1" flipV="1">
            <a:off x="2401337" y="1539543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438400" y="2732131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3507" y="122884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84017" y="2401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86864" y="1882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3947" y="990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16155" y="18455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23424" y="27631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17846" y="1846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36" name="Oval 35"/>
          <p:cNvSpPr/>
          <p:nvPr/>
        </p:nvSpPr>
        <p:spPr>
          <a:xfrm>
            <a:off x="6188864" y="24789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70446" y="25529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38" name="Oval 37"/>
          <p:cNvSpPr/>
          <p:nvPr/>
        </p:nvSpPr>
        <p:spPr>
          <a:xfrm>
            <a:off x="6139741" y="11073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21323" y="118137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cxnSp>
        <p:nvCxnSpPr>
          <p:cNvPr id="40" name="Straight Connector 39"/>
          <p:cNvCxnSpPr>
            <a:stCxn id="12" idx="6"/>
            <a:endCxn id="38" idx="2"/>
          </p:cNvCxnSpPr>
          <p:nvPr/>
        </p:nvCxnSpPr>
        <p:spPr>
          <a:xfrm>
            <a:off x="4517846" y="1360531"/>
            <a:ext cx="1621895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7"/>
            <a:endCxn id="38" idx="5"/>
          </p:cNvCxnSpPr>
          <p:nvPr/>
        </p:nvCxnSpPr>
        <p:spPr>
          <a:xfrm flipH="1" flipV="1">
            <a:off x="6571915" y="1539543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3"/>
          </p:cNvCxnSpPr>
          <p:nvPr/>
        </p:nvCxnSpPr>
        <p:spPr>
          <a:xfrm>
            <a:off x="4444483" y="1366042"/>
            <a:ext cx="1825963" cy="1154607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6" idx="2"/>
          </p:cNvCxnSpPr>
          <p:nvPr/>
        </p:nvCxnSpPr>
        <p:spPr>
          <a:xfrm flipV="1">
            <a:off x="4604937" y="2732131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72165" y="990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44373" y="19166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21288" y="27631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75187" y="18889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7647077" y="17034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28659" y="17774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</a:p>
        </p:txBody>
      </p:sp>
      <p:cxnSp>
        <p:nvCxnSpPr>
          <p:cNvPr id="54" name="Straight Connector 53"/>
          <p:cNvCxnSpPr>
            <a:stCxn id="38" idx="6"/>
            <a:endCxn id="52" idx="2"/>
          </p:cNvCxnSpPr>
          <p:nvPr/>
        </p:nvCxnSpPr>
        <p:spPr>
          <a:xfrm>
            <a:off x="6646064" y="1360531"/>
            <a:ext cx="1001013" cy="59610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7" idx="3"/>
            <a:endCxn id="52" idx="3"/>
          </p:cNvCxnSpPr>
          <p:nvPr/>
        </p:nvCxnSpPr>
        <p:spPr>
          <a:xfrm flipV="1">
            <a:off x="6634648" y="2135651"/>
            <a:ext cx="1086578" cy="60199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39000" y="2373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078494" y="1307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10382" y="322200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154" y="367920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16154" y="413640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16154" y="459360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16154" y="505080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F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16154" y="550800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G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16154" y="276480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16154" y="596520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H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16154" y="4136408"/>
            <a:ext cx="760334" cy="381000"/>
            <a:chOff x="1912657" y="4191000"/>
            <a:chExt cx="760334" cy="381000"/>
          </a:xfrm>
        </p:grpSpPr>
        <p:sp>
          <p:nvSpPr>
            <p:cNvPr id="65" name="Rectangle 64"/>
            <p:cNvSpPr/>
            <p:nvPr/>
          </p:nvSpPr>
          <p:spPr>
            <a:xfrm>
              <a:off x="1912657" y="4191000"/>
              <a:ext cx="373343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FF0000"/>
                  </a:solidFill>
                </a:rPr>
                <a:t>D</a:t>
              </a:r>
              <a:endParaRPr lang="en-AU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299648" y="4191000"/>
              <a:ext cx="373343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FF0000"/>
                  </a:solidFill>
                </a:rPr>
                <a:t>B</a:t>
              </a:r>
              <a:endParaRPr lang="en-AU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16154" y="4585648"/>
            <a:ext cx="751551" cy="381000"/>
            <a:chOff x="1836457" y="4724400"/>
            <a:chExt cx="751551" cy="381000"/>
          </a:xfrm>
        </p:grpSpPr>
        <p:sp>
          <p:nvSpPr>
            <p:cNvPr id="67" name="Rectangle 66"/>
            <p:cNvSpPr/>
            <p:nvPr/>
          </p:nvSpPr>
          <p:spPr>
            <a:xfrm>
              <a:off x="1836457" y="4724400"/>
              <a:ext cx="373343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FF0000"/>
                  </a:solidFill>
                </a:rPr>
                <a:t>E</a:t>
              </a:r>
              <a:endParaRPr lang="en-AU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214665" y="4724400"/>
              <a:ext cx="373343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FF0000"/>
                  </a:solidFill>
                </a:rPr>
                <a:t>C</a:t>
              </a:r>
              <a:endParaRPr lang="en-AU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>
            <a:off x="1197154" y="550004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H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578154" y="550004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F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828800" y="32120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971800" y="3200400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B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D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817960" y="3200400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CE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661848" y="3200400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GH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 rot="16200000">
            <a:off x="-1521374" y="4291871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Sets (i.e., connected components)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486400" y="3200400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FG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960820" y="5494360"/>
            <a:ext cx="760334" cy="381000"/>
            <a:chOff x="1912657" y="4191000"/>
            <a:chExt cx="760334" cy="381000"/>
          </a:xfrm>
        </p:grpSpPr>
        <p:sp>
          <p:nvSpPr>
            <p:cNvPr id="78" name="Rectangle 77"/>
            <p:cNvSpPr/>
            <p:nvPr/>
          </p:nvSpPr>
          <p:spPr>
            <a:xfrm>
              <a:off x="1912657" y="4191000"/>
              <a:ext cx="373343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FF0000"/>
                  </a:solidFill>
                </a:rPr>
                <a:t>D</a:t>
              </a:r>
              <a:endParaRPr lang="en-AU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299648" y="4191000"/>
              <a:ext cx="373343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FF0000"/>
                  </a:solidFill>
                </a:rPr>
                <a:t>B</a:t>
              </a:r>
              <a:endParaRPr lang="en-AU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6324600" y="3200400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DF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2717955" y="5500048"/>
            <a:ext cx="751551" cy="381000"/>
            <a:chOff x="1836457" y="4724400"/>
            <a:chExt cx="751551" cy="381000"/>
          </a:xfrm>
        </p:grpSpPr>
        <p:sp>
          <p:nvSpPr>
            <p:cNvPr id="82" name="Rectangle 81"/>
            <p:cNvSpPr/>
            <p:nvPr/>
          </p:nvSpPr>
          <p:spPr>
            <a:xfrm>
              <a:off x="1836457" y="4724400"/>
              <a:ext cx="373343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FF0000"/>
                  </a:solidFill>
                </a:rPr>
                <a:t>E</a:t>
              </a:r>
              <a:endParaRPr lang="en-AU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214665" y="4724400"/>
              <a:ext cx="373343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FF0000"/>
                  </a:solidFill>
                </a:rPr>
                <a:t>C</a:t>
              </a:r>
              <a:endParaRPr lang="en-AU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4" name="Rectangle 83"/>
          <p:cNvSpPr/>
          <p:nvPr/>
        </p:nvSpPr>
        <p:spPr>
          <a:xfrm>
            <a:off x="7162800" y="3200400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DE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490811" y="5486400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001000" y="3200400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AC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9758" y="2729552"/>
            <a:ext cx="466794" cy="3683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AU" b="1" dirty="0">
                <a:solidFill>
                  <a:srgbClr val="0070C0"/>
                </a:solidFill>
              </a:rPr>
              <a:t>S1</a:t>
            </a:r>
          </a:p>
          <a:p>
            <a:pPr>
              <a:lnSpc>
                <a:spcPts val="3500"/>
              </a:lnSpc>
            </a:pPr>
            <a:r>
              <a:rPr lang="en-AU" b="1" dirty="0">
                <a:solidFill>
                  <a:srgbClr val="0070C0"/>
                </a:solidFill>
              </a:rPr>
              <a:t>S2</a:t>
            </a:r>
          </a:p>
          <a:p>
            <a:pPr>
              <a:lnSpc>
                <a:spcPts val="3500"/>
              </a:lnSpc>
            </a:pPr>
            <a:r>
              <a:rPr lang="en-AU" b="1" dirty="0">
                <a:solidFill>
                  <a:srgbClr val="0070C0"/>
                </a:solidFill>
              </a:rPr>
              <a:t>S3</a:t>
            </a:r>
          </a:p>
          <a:p>
            <a:pPr>
              <a:lnSpc>
                <a:spcPts val="3500"/>
              </a:lnSpc>
            </a:pPr>
            <a:r>
              <a:rPr lang="en-AU" b="1" dirty="0">
                <a:solidFill>
                  <a:srgbClr val="0070C0"/>
                </a:solidFill>
              </a:rPr>
              <a:t>S4</a:t>
            </a:r>
          </a:p>
          <a:p>
            <a:pPr>
              <a:lnSpc>
                <a:spcPts val="3500"/>
              </a:lnSpc>
            </a:pPr>
            <a:r>
              <a:rPr lang="en-AU" b="1" dirty="0">
                <a:solidFill>
                  <a:srgbClr val="0070C0"/>
                </a:solidFill>
              </a:rPr>
              <a:t>S5</a:t>
            </a:r>
          </a:p>
          <a:p>
            <a:pPr>
              <a:lnSpc>
                <a:spcPts val="3500"/>
              </a:lnSpc>
            </a:pPr>
            <a:r>
              <a:rPr lang="en-AU" b="1" dirty="0">
                <a:solidFill>
                  <a:srgbClr val="0070C0"/>
                </a:solidFill>
              </a:rPr>
              <a:t>S6</a:t>
            </a:r>
          </a:p>
          <a:p>
            <a:pPr>
              <a:lnSpc>
                <a:spcPts val="3500"/>
              </a:lnSpc>
            </a:pPr>
            <a:r>
              <a:rPr lang="en-AU" b="1" dirty="0">
                <a:solidFill>
                  <a:srgbClr val="0070C0"/>
                </a:solidFill>
              </a:rPr>
              <a:t>S7</a:t>
            </a:r>
          </a:p>
          <a:p>
            <a:pPr>
              <a:lnSpc>
                <a:spcPts val="3500"/>
              </a:lnSpc>
            </a:pPr>
            <a:r>
              <a:rPr lang="en-AU" b="1" dirty="0">
                <a:solidFill>
                  <a:srgbClr val="0070C0"/>
                </a:solidFill>
              </a:rPr>
              <a:t>S8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600200" y="38862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map_array</a:t>
            </a:r>
            <a:r>
              <a:rPr lang="en-AU" dirty="0"/>
              <a:t>:</a:t>
            </a:r>
          </a:p>
        </p:txBody>
      </p:sp>
      <p:sp>
        <p:nvSpPr>
          <p:cNvPr id="34" name="AutoShape 4"/>
          <p:cNvSpPr>
            <a:spLocks noChangeAspect="1" noChangeArrowheads="1" noTextEdit="1"/>
          </p:cNvSpPr>
          <p:nvPr/>
        </p:nvSpPr>
        <p:spPr bwMode="auto">
          <a:xfrm>
            <a:off x="2905125" y="3733800"/>
            <a:ext cx="5865813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5" name="Line 6"/>
          <p:cNvSpPr>
            <a:spLocks noChangeShapeType="1"/>
          </p:cNvSpPr>
          <p:nvPr/>
        </p:nvSpPr>
        <p:spPr bwMode="auto">
          <a:xfrm>
            <a:off x="3638550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4370388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>
            <a:off x="5103813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2" name="Line 9"/>
          <p:cNvSpPr>
            <a:spLocks noChangeShapeType="1"/>
          </p:cNvSpPr>
          <p:nvPr/>
        </p:nvSpPr>
        <p:spPr bwMode="auto">
          <a:xfrm>
            <a:off x="5837238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8" name="Line 10"/>
          <p:cNvSpPr>
            <a:spLocks noChangeShapeType="1"/>
          </p:cNvSpPr>
          <p:nvPr/>
        </p:nvSpPr>
        <p:spPr bwMode="auto">
          <a:xfrm>
            <a:off x="6570663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9" name="Line 11"/>
          <p:cNvSpPr>
            <a:spLocks noChangeShapeType="1"/>
          </p:cNvSpPr>
          <p:nvPr/>
        </p:nvSpPr>
        <p:spPr bwMode="auto">
          <a:xfrm>
            <a:off x="7304088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0" name="Line 12"/>
          <p:cNvSpPr>
            <a:spLocks noChangeShapeType="1"/>
          </p:cNvSpPr>
          <p:nvPr/>
        </p:nvSpPr>
        <p:spPr bwMode="auto">
          <a:xfrm>
            <a:off x="8037513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1" name="Line 13"/>
          <p:cNvSpPr>
            <a:spLocks noChangeShapeType="1"/>
          </p:cNvSpPr>
          <p:nvPr/>
        </p:nvSpPr>
        <p:spPr bwMode="auto">
          <a:xfrm>
            <a:off x="2898775" y="4129087"/>
            <a:ext cx="58785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2" name="Line 14"/>
          <p:cNvSpPr>
            <a:spLocks noChangeShapeType="1"/>
          </p:cNvSpPr>
          <p:nvPr/>
        </p:nvSpPr>
        <p:spPr bwMode="auto">
          <a:xfrm>
            <a:off x="2905125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3" name="Line 15"/>
          <p:cNvSpPr>
            <a:spLocks noChangeShapeType="1"/>
          </p:cNvSpPr>
          <p:nvPr/>
        </p:nvSpPr>
        <p:spPr bwMode="auto">
          <a:xfrm>
            <a:off x="8770938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4" name="Line 16"/>
          <p:cNvSpPr>
            <a:spLocks noChangeShapeType="1"/>
          </p:cNvSpPr>
          <p:nvPr/>
        </p:nvSpPr>
        <p:spPr bwMode="auto">
          <a:xfrm>
            <a:off x="2898775" y="3757612"/>
            <a:ext cx="58785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5" name="Line 17"/>
          <p:cNvSpPr>
            <a:spLocks noChangeShapeType="1"/>
          </p:cNvSpPr>
          <p:nvPr/>
        </p:nvSpPr>
        <p:spPr bwMode="auto">
          <a:xfrm>
            <a:off x="2898775" y="4498975"/>
            <a:ext cx="58785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024" name="Rectangle 18"/>
          <p:cNvSpPr>
            <a:spLocks noChangeArrowheads="1"/>
          </p:cNvSpPr>
          <p:nvPr/>
        </p:nvSpPr>
        <p:spPr bwMode="auto">
          <a:xfrm>
            <a:off x="3195638" y="3821112"/>
            <a:ext cx="252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5" name="Rectangle 19"/>
          <p:cNvSpPr>
            <a:spLocks noChangeArrowheads="1"/>
          </p:cNvSpPr>
          <p:nvPr/>
        </p:nvSpPr>
        <p:spPr bwMode="auto">
          <a:xfrm>
            <a:off x="3929063" y="3821112"/>
            <a:ext cx="252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20"/>
          <p:cNvSpPr>
            <a:spLocks noChangeArrowheads="1"/>
          </p:cNvSpPr>
          <p:nvPr/>
        </p:nvSpPr>
        <p:spPr bwMode="auto">
          <a:xfrm>
            <a:off x="4656138" y="3821112"/>
            <a:ext cx="265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Rectangle 21"/>
          <p:cNvSpPr>
            <a:spLocks noChangeArrowheads="1"/>
          </p:cNvSpPr>
          <p:nvPr/>
        </p:nvSpPr>
        <p:spPr bwMode="auto">
          <a:xfrm>
            <a:off x="5389563" y="3821112"/>
            <a:ext cx="265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22"/>
          <p:cNvSpPr>
            <a:spLocks noChangeArrowheads="1"/>
          </p:cNvSpPr>
          <p:nvPr/>
        </p:nvSpPr>
        <p:spPr bwMode="auto">
          <a:xfrm>
            <a:off x="6129338" y="3821112"/>
            <a:ext cx="252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Rectangle 23"/>
          <p:cNvSpPr>
            <a:spLocks noChangeArrowheads="1"/>
          </p:cNvSpPr>
          <p:nvPr/>
        </p:nvSpPr>
        <p:spPr bwMode="auto">
          <a:xfrm>
            <a:off x="6869113" y="3821112"/>
            <a:ext cx="241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F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Rectangle 24"/>
          <p:cNvSpPr>
            <a:spLocks noChangeArrowheads="1"/>
          </p:cNvSpPr>
          <p:nvPr/>
        </p:nvSpPr>
        <p:spPr bwMode="auto">
          <a:xfrm>
            <a:off x="7581900" y="3821112"/>
            <a:ext cx="279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25"/>
          <p:cNvSpPr>
            <a:spLocks noChangeArrowheads="1"/>
          </p:cNvSpPr>
          <p:nvPr/>
        </p:nvSpPr>
        <p:spPr bwMode="auto">
          <a:xfrm>
            <a:off x="8323263" y="3821112"/>
            <a:ext cx="265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H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26"/>
          <p:cNvSpPr>
            <a:spLocks noChangeArrowheads="1"/>
          </p:cNvSpPr>
          <p:nvPr/>
        </p:nvSpPr>
        <p:spPr bwMode="auto">
          <a:xfrm>
            <a:off x="3130550" y="4192587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27"/>
          <p:cNvSpPr>
            <a:spLocks noChangeArrowheads="1"/>
          </p:cNvSpPr>
          <p:nvPr/>
        </p:nvSpPr>
        <p:spPr bwMode="auto">
          <a:xfrm>
            <a:off x="3863975" y="4192587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28"/>
          <p:cNvSpPr>
            <a:spLocks noChangeArrowheads="1"/>
          </p:cNvSpPr>
          <p:nvPr/>
        </p:nvSpPr>
        <p:spPr bwMode="auto">
          <a:xfrm>
            <a:off x="4597400" y="4192587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6" name="Rectangle 29"/>
          <p:cNvSpPr>
            <a:spLocks noChangeArrowheads="1"/>
          </p:cNvSpPr>
          <p:nvPr/>
        </p:nvSpPr>
        <p:spPr bwMode="auto">
          <a:xfrm>
            <a:off x="5330825" y="4192587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7" name="Rectangle 30"/>
          <p:cNvSpPr>
            <a:spLocks noChangeArrowheads="1"/>
          </p:cNvSpPr>
          <p:nvPr/>
        </p:nvSpPr>
        <p:spPr bwMode="auto">
          <a:xfrm>
            <a:off x="6064250" y="4192587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31"/>
          <p:cNvSpPr>
            <a:spLocks noChangeArrowheads="1"/>
          </p:cNvSpPr>
          <p:nvPr/>
        </p:nvSpPr>
        <p:spPr bwMode="auto">
          <a:xfrm>
            <a:off x="6797675" y="4192587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32"/>
          <p:cNvSpPr>
            <a:spLocks noChangeArrowheads="1"/>
          </p:cNvSpPr>
          <p:nvPr/>
        </p:nvSpPr>
        <p:spPr bwMode="auto">
          <a:xfrm>
            <a:off x="7531100" y="4192587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0" name="Rectangle 33"/>
          <p:cNvSpPr>
            <a:spLocks noChangeArrowheads="1"/>
          </p:cNvSpPr>
          <p:nvPr/>
        </p:nvSpPr>
        <p:spPr bwMode="auto">
          <a:xfrm>
            <a:off x="8264525" y="4192587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3887787" y="4191000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Rectangle 30"/>
          <p:cNvSpPr>
            <a:spLocks noChangeArrowheads="1"/>
          </p:cNvSpPr>
          <p:nvPr/>
        </p:nvSpPr>
        <p:spPr bwMode="auto">
          <a:xfrm>
            <a:off x="4572000" y="4191000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Rectangle 32"/>
          <p:cNvSpPr>
            <a:spLocks noChangeArrowheads="1"/>
          </p:cNvSpPr>
          <p:nvPr/>
        </p:nvSpPr>
        <p:spPr bwMode="auto">
          <a:xfrm>
            <a:off x="8252271" y="4191000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Rectangle 32"/>
          <p:cNvSpPr>
            <a:spLocks noChangeArrowheads="1"/>
          </p:cNvSpPr>
          <p:nvPr/>
        </p:nvSpPr>
        <p:spPr bwMode="auto">
          <a:xfrm>
            <a:off x="6804471" y="4191000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Rectangle 32"/>
          <p:cNvSpPr>
            <a:spLocks noChangeArrowheads="1"/>
          </p:cNvSpPr>
          <p:nvPr/>
        </p:nvSpPr>
        <p:spPr bwMode="auto">
          <a:xfrm>
            <a:off x="5334000" y="4191000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Rectangle 32"/>
          <p:cNvSpPr>
            <a:spLocks noChangeArrowheads="1"/>
          </p:cNvSpPr>
          <p:nvPr/>
        </p:nvSpPr>
        <p:spPr bwMode="auto">
          <a:xfrm>
            <a:off x="3908871" y="4218801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Rectangle 32"/>
          <p:cNvSpPr>
            <a:spLocks noChangeArrowheads="1"/>
          </p:cNvSpPr>
          <p:nvPr/>
        </p:nvSpPr>
        <p:spPr bwMode="auto">
          <a:xfrm>
            <a:off x="6019800" y="4191000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Rectangle 32"/>
          <p:cNvSpPr>
            <a:spLocks noChangeArrowheads="1"/>
          </p:cNvSpPr>
          <p:nvPr/>
        </p:nvSpPr>
        <p:spPr bwMode="auto">
          <a:xfrm>
            <a:off x="4594671" y="4191000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Rectangle 32"/>
          <p:cNvSpPr>
            <a:spLocks noChangeArrowheads="1"/>
          </p:cNvSpPr>
          <p:nvPr/>
        </p:nvSpPr>
        <p:spPr bwMode="auto">
          <a:xfrm>
            <a:off x="3124200" y="4191000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6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23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24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5" grpId="0" animBg="1"/>
      <p:bldP spid="56" grpId="0" animBg="1"/>
      <p:bldP spid="58" grpId="0" animBg="1"/>
      <p:bldP spid="63" grpId="0" animBg="1"/>
      <p:bldP spid="64" grpId="0" animBg="1"/>
      <p:bldP spid="69" grpId="0" animBg="1"/>
      <p:bldP spid="70" grpId="0" animBg="1"/>
      <p:bldP spid="72" grpId="0" animBg="1"/>
      <p:bldP spid="73" grpId="0" animBg="1"/>
      <p:bldP spid="74" grpId="0" animBg="1"/>
      <p:bldP spid="76" grpId="0" animBg="1"/>
      <p:bldP spid="80" grpId="0" animBg="1"/>
      <p:bldP spid="84" grpId="0" animBg="1"/>
      <p:bldP spid="85" grpId="0" animBg="1"/>
      <p:bldP spid="86" grpId="0" animBg="1"/>
      <p:bldP spid="1033" grpId="0"/>
      <p:bldP spid="1034" grpId="0"/>
      <p:bldP spid="1035" grpId="0"/>
      <p:bldP spid="1036" grpId="0"/>
      <p:bldP spid="1037" grpId="0"/>
      <p:bldP spid="1038" grpId="0"/>
      <p:bldP spid="1040" grpId="0"/>
      <p:bldP spid="113" grpId="0"/>
      <p:bldP spid="113" grpId="1"/>
      <p:bldP spid="114" grpId="0"/>
      <p:bldP spid="114" grpId="1"/>
      <p:bldP spid="115" grpId="0"/>
      <p:bldP spid="116" grpId="0"/>
      <p:bldP spid="117" grpId="0"/>
      <p:bldP spid="118" grpId="0"/>
      <p:bldP spid="119" grpId="0"/>
      <p:bldP spid="120" grpId="0"/>
      <p:bldP spid="1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latin typeface="Arial Black" panose="020B0A04020102020204" pitchFamily="34" charset="0"/>
              </a:rPr>
              <a:t>Kruskal’s</a:t>
            </a:r>
            <a:r>
              <a:rPr lang="en-AU" dirty="0">
                <a:latin typeface="Arial Black" panose="020B0A04020102020204" pitchFamily="34" charset="0"/>
              </a:rPr>
              <a:t> Algorithm: Complexity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62" name="Content Placeholder 3"/>
          <p:cNvSpPr>
            <a:spLocks noGrp="1"/>
          </p:cNvSpPr>
          <p:nvPr>
            <p:ph sz="quarter" idx="1"/>
          </p:nvPr>
        </p:nvSpPr>
        <p:spPr>
          <a:xfrm>
            <a:off x="278850" y="990600"/>
            <a:ext cx="8403864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Initializations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vertex x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create a new set containing only x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sort edges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increasing order by weight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Finalized 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null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stores edges of MST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edge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sorted order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INV: Finalized is a subset of a minimal spanning tree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):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the edge will not create a cycle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Finalized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Finalized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{&lt;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&gt;}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add the edge to MST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UNION_SETS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),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Finalized</a:t>
            </a:r>
            <a:endParaRPr lang="en-AU" sz="1400" dirty="0">
              <a:latin typeface="CG Times" pitchFamily="18" charset="0"/>
            </a:endParaRPr>
          </a:p>
        </p:txBody>
      </p:sp>
      <p:sp>
        <p:nvSpPr>
          <p:cNvPr id="50" name="Content Placeholder 3"/>
          <p:cNvSpPr txBox="1">
            <a:spLocks/>
          </p:cNvSpPr>
          <p:nvPr/>
        </p:nvSpPr>
        <p:spPr>
          <a:xfrm>
            <a:off x="3124200" y="3657600"/>
            <a:ext cx="5626787" cy="2667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r>
              <a:rPr lang="en-AU" sz="1800" dirty="0">
                <a:latin typeface="CMSS10"/>
              </a:rPr>
              <a:t>Initialization: O(V)</a:t>
            </a:r>
          </a:p>
          <a:p>
            <a:r>
              <a:rPr lang="en-AU" sz="1800" dirty="0">
                <a:latin typeface="CMSS10"/>
              </a:rPr>
              <a:t>Sorting edges: O(E log E)</a:t>
            </a:r>
          </a:p>
          <a:p>
            <a:pPr lvl="1"/>
            <a:r>
              <a:rPr lang="en-AU" sz="1300" dirty="0">
                <a:latin typeface="CMSS10"/>
              </a:rPr>
              <a:t>E log E  &lt;= E log V</a:t>
            </a:r>
            <a:r>
              <a:rPr lang="en-AU" sz="1300" baseline="30000" dirty="0">
                <a:latin typeface="CMSS10"/>
              </a:rPr>
              <a:t>2</a:t>
            </a:r>
            <a:r>
              <a:rPr lang="en-AU" sz="1300" dirty="0">
                <a:latin typeface="CMSS10"/>
              </a:rPr>
              <a:t> = 2 E log V </a:t>
            </a:r>
            <a:r>
              <a:rPr lang="en-AU" sz="1300" dirty="0">
                <a:latin typeface="CMSS10"/>
                <a:sym typeface="Wingdings" panose="05000000000000000000" pitchFamily="2" charset="2"/>
              </a:rPr>
              <a:t> O(E log V)</a:t>
            </a:r>
            <a:endParaRPr lang="en-AU" sz="1300" dirty="0">
              <a:latin typeface="CMSS10"/>
            </a:endParaRPr>
          </a:p>
          <a:p>
            <a:r>
              <a:rPr lang="en-AU" sz="1800" dirty="0">
                <a:latin typeface="CMSS10"/>
              </a:rPr>
              <a:t>For loop executes O(E) times</a:t>
            </a:r>
          </a:p>
          <a:p>
            <a:pPr lvl="1"/>
            <a:r>
              <a:rPr lang="en-AU" sz="1300" dirty="0">
                <a:latin typeface="CMSS10"/>
              </a:rPr>
              <a:t>SET_ID() takes O(1)</a:t>
            </a:r>
          </a:p>
          <a:p>
            <a:pPr lvl="1"/>
            <a:r>
              <a:rPr lang="en-AU" sz="1300" dirty="0">
                <a:latin typeface="CMSS10"/>
              </a:rPr>
              <a:t>UNION_SET() takes O(x) where x is the smaller set (in worst case O(V) )</a:t>
            </a:r>
          </a:p>
          <a:p>
            <a:r>
              <a:rPr lang="en-AU" sz="1800" dirty="0">
                <a:latin typeface="CMSS10"/>
              </a:rPr>
              <a:t>Total cost: O(EV) </a:t>
            </a:r>
          </a:p>
          <a:p>
            <a:pPr marL="274320" lvl="1" indent="0">
              <a:buNone/>
            </a:pPr>
            <a:endParaRPr lang="en-AU" sz="1300" dirty="0">
              <a:latin typeface="CMSS10"/>
            </a:endParaRPr>
          </a:p>
          <a:p>
            <a:pPr marL="0" indent="0">
              <a:buNone/>
            </a:pPr>
            <a:endParaRPr lang="en-AU" sz="1800" dirty="0">
              <a:latin typeface="CMSS1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188" y="4114800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But this is not tight as we assumed the cost of UNION_SETS to be O(V) for each call leading to overall cost of O(EV). A closer look reveals that the total cost of UNION_SETS is O(V log V) </a:t>
            </a:r>
          </a:p>
        </p:txBody>
      </p:sp>
    </p:spTree>
    <p:extLst>
      <p:ext uri="{BB962C8B-B14F-4D97-AF65-F5344CB8AC3E}">
        <p14:creationId xmlns:p14="http://schemas.microsoft.com/office/powerpoint/2010/main" val="127059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Complexity of UNION_SETS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93028" y="1055261"/>
            <a:ext cx="8503920" cy="1371600"/>
          </a:xfrm>
        </p:spPr>
        <p:txBody>
          <a:bodyPr>
            <a:normAutofit/>
          </a:bodyPr>
          <a:lstStyle/>
          <a:p>
            <a:r>
              <a:rPr lang="en-AU" sz="1600" dirty="0"/>
              <a:t>The cost of UNION_SETS(S1,S2) is O(x) where x is the size of the smaller set.</a:t>
            </a:r>
          </a:p>
          <a:p>
            <a:r>
              <a:rPr lang="en-AU" sz="1600" dirty="0"/>
              <a:t>What is the worst case for UNION_SETS(S1,S2)?</a:t>
            </a:r>
          </a:p>
          <a:p>
            <a:pPr lvl="1"/>
            <a:r>
              <a:rPr lang="en-AU" sz="1100" dirty="0"/>
              <a:t>The worst case for UNION_SETS(S1,S2) is when both sets are of equal size.</a:t>
            </a:r>
          </a:p>
          <a:p>
            <a:pPr marL="0" indent="0">
              <a:buNone/>
            </a:pPr>
            <a:endParaRPr lang="en-AU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862729"/>
              </p:ext>
            </p:extLst>
          </p:nvPr>
        </p:nvGraphicFramePr>
        <p:xfrm>
          <a:off x="3048336" y="1905000"/>
          <a:ext cx="30576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22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22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22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221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221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221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221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2757644" y="2481064"/>
            <a:ext cx="1620180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29852" y="2481064"/>
            <a:ext cx="1548172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613970"/>
              </p:ext>
            </p:extLst>
          </p:nvPr>
        </p:nvGraphicFramePr>
        <p:xfrm>
          <a:off x="1245476" y="3093132"/>
          <a:ext cx="1911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952179"/>
              </p:ext>
            </p:extLst>
          </p:nvPr>
        </p:nvGraphicFramePr>
        <p:xfrm>
          <a:off x="5445981" y="3093132"/>
          <a:ext cx="1911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993448" y="3597188"/>
            <a:ext cx="1044116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25596" y="3597188"/>
            <a:ext cx="861953" cy="53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172055" y="3633192"/>
            <a:ext cx="1044116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04203" y="3633192"/>
            <a:ext cx="861953" cy="53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967569"/>
              </p:ext>
            </p:extLst>
          </p:nvPr>
        </p:nvGraphicFramePr>
        <p:xfrm>
          <a:off x="2709786" y="4210226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435000"/>
              </p:ext>
            </p:extLst>
          </p:nvPr>
        </p:nvGraphicFramePr>
        <p:xfrm>
          <a:off x="559980" y="4165981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898860"/>
              </p:ext>
            </p:extLst>
          </p:nvPr>
        </p:nvGraphicFramePr>
        <p:xfrm>
          <a:off x="4738587" y="4254471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48443"/>
              </p:ext>
            </p:extLst>
          </p:nvPr>
        </p:nvGraphicFramePr>
        <p:xfrm>
          <a:off x="7017854" y="4239723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559980" y="4650972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45848" y="4650972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978311"/>
              </p:ext>
            </p:extLst>
          </p:nvPr>
        </p:nvGraphicFramePr>
        <p:xfrm>
          <a:off x="304528" y="521082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66634"/>
              </p:ext>
            </p:extLst>
          </p:nvPr>
        </p:nvGraphicFramePr>
        <p:xfrm>
          <a:off x="1266925" y="5217368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H="1">
            <a:off x="2648212" y="4681256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234080" y="4681256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101277"/>
              </p:ext>
            </p:extLst>
          </p:nvPr>
        </p:nvGraphicFramePr>
        <p:xfrm>
          <a:off x="2392760" y="524110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380080"/>
              </p:ext>
            </p:extLst>
          </p:nvPr>
        </p:nvGraphicFramePr>
        <p:xfrm>
          <a:off x="3355157" y="5247652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H="1">
            <a:off x="4700440" y="4713312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286308" y="4713312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722599"/>
              </p:ext>
            </p:extLst>
          </p:nvPr>
        </p:nvGraphicFramePr>
        <p:xfrm>
          <a:off x="4444988" y="527316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255855"/>
              </p:ext>
            </p:extLst>
          </p:nvPr>
        </p:nvGraphicFramePr>
        <p:xfrm>
          <a:off x="5407385" y="5279708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6968692" y="4677308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554560" y="4677308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101648"/>
              </p:ext>
            </p:extLst>
          </p:nvPr>
        </p:nvGraphicFramePr>
        <p:xfrm>
          <a:off x="6713240" y="52371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72538"/>
              </p:ext>
            </p:extLst>
          </p:nvPr>
        </p:nvGraphicFramePr>
        <p:xfrm>
          <a:off x="7675637" y="524370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8067317" y="5191032"/>
            <a:ext cx="10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O(V)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052179" y="4154088"/>
            <a:ext cx="10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O(V)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924218" y="3073968"/>
            <a:ext cx="10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>
                <a:solidFill>
                  <a:srgbClr val="FF0000"/>
                </a:solidFill>
              </a:rPr>
              <a:t>O(V)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4306" y="5712964"/>
            <a:ext cx="4721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FF0000"/>
                </a:solidFill>
              </a:rPr>
              <a:t>Height: O(log V)</a:t>
            </a:r>
          </a:p>
          <a:p>
            <a:r>
              <a:rPr lang="en-AU" sz="2000" dirty="0">
                <a:solidFill>
                  <a:srgbClr val="FF0000"/>
                </a:solidFill>
              </a:rPr>
              <a:t>Overall Complexity: O(V log V)</a:t>
            </a:r>
          </a:p>
        </p:txBody>
      </p:sp>
    </p:spTree>
    <p:extLst>
      <p:ext uri="{BB962C8B-B14F-4D97-AF65-F5344CB8AC3E}">
        <p14:creationId xmlns:p14="http://schemas.microsoft.com/office/powerpoint/2010/main" val="196356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latin typeface="Arial Black" panose="020B0A04020102020204" pitchFamily="34" charset="0"/>
              </a:rPr>
              <a:t>Kruskal’s</a:t>
            </a:r>
            <a:r>
              <a:rPr lang="en-AU" dirty="0">
                <a:latin typeface="Arial Black" panose="020B0A04020102020204" pitchFamily="34" charset="0"/>
              </a:rPr>
              <a:t> Algorithm: Complexity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62" name="Content Placeholder 3"/>
          <p:cNvSpPr>
            <a:spLocks noGrp="1"/>
          </p:cNvSpPr>
          <p:nvPr>
            <p:ph sz="quarter" idx="1"/>
          </p:nvPr>
        </p:nvSpPr>
        <p:spPr>
          <a:xfrm>
            <a:off x="278850" y="990600"/>
            <a:ext cx="8403864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Initializations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vertex x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create a new set containing only x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sort edges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increasing order by weight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Finalized 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null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stores edges of MST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edge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sorted order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INV: Finalized </a:t>
            </a:r>
            <a:r>
              <a:rPr lang="en-AU" sz="1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is a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subset of a minimal spanning tree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):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the edge will not create a cycle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Finalized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Finalized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{&lt;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&gt;}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add the edge to MST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UNION_SETS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),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Finalized</a:t>
            </a:r>
            <a:endParaRPr lang="en-AU" sz="1400" dirty="0">
              <a:latin typeface="CG Times" pitchFamily="18" charset="0"/>
            </a:endParaRPr>
          </a:p>
        </p:txBody>
      </p:sp>
      <p:sp>
        <p:nvSpPr>
          <p:cNvPr id="50" name="Content Placeholder 3"/>
          <p:cNvSpPr txBox="1">
            <a:spLocks/>
          </p:cNvSpPr>
          <p:nvPr/>
        </p:nvSpPr>
        <p:spPr>
          <a:xfrm>
            <a:off x="3276600" y="3657600"/>
            <a:ext cx="5474387" cy="2667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r>
              <a:rPr lang="en-AU" sz="1800" dirty="0">
                <a:latin typeface="CMSS10"/>
              </a:rPr>
              <a:t>Initialization: O(V)</a:t>
            </a:r>
          </a:p>
          <a:p>
            <a:r>
              <a:rPr lang="en-AU" sz="1800" dirty="0">
                <a:latin typeface="CMSS10"/>
              </a:rPr>
              <a:t>Sorting edges: O(E log E)</a:t>
            </a:r>
          </a:p>
          <a:p>
            <a:pPr lvl="1"/>
            <a:r>
              <a:rPr lang="en-AU" sz="1300" dirty="0">
                <a:latin typeface="CMSS10"/>
              </a:rPr>
              <a:t>E log E = E log V</a:t>
            </a:r>
            <a:r>
              <a:rPr lang="en-AU" sz="1300" baseline="30000" dirty="0">
                <a:latin typeface="CMSS10"/>
              </a:rPr>
              <a:t>2</a:t>
            </a:r>
            <a:r>
              <a:rPr lang="en-AU" sz="1300" dirty="0">
                <a:latin typeface="CMSS10"/>
              </a:rPr>
              <a:t> = 2 E log V </a:t>
            </a:r>
            <a:r>
              <a:rPr lang="en-AU" sz="1300" dirty="0">
                <a:latin typeface="CMSS10"/>
                <a:sym typeface="Wingdings" panose="05000000000000000000" pitchFamily="2" charset="2"/>
              </a:rPr>
              <a:t> O(E log V)</a:t>
            </a:r>
            <a:endParaRPr lang="en-AU" sz="1300" dirty="0">
              <a:latin typeface="CMSS10"/>
            </a:endParaRPr>
          </a:p>
          <a:p>
            <a:r>
              <a:rPr lang="en-AU" sz="1800" dirty="0">
                <a:latin typeface="CMSS10"/>
              </a:rPr>
              <a:t>For loop executes O(E) times</a:t>
            </a:r>
          </a:p>
          <a:p>
            <a:pPr lvl="1"/>
            <a:r>
              <a:rPr lang="en-AU" sz="1300" dirty="0">
                <a:latin typeface="CMSS10"/>
              </a:rPr>
              <a:t>SET_ID() takes O(1)</a:t>
            </a:r>
          </a:p>
          <a:p>
            <a:r>
              <a:rPr lang="en-AU" sz="1800" dirty="0">
                <a:latin typeface="CMSS10"/>
              </a:rPr>
              <a:t>UNION_SET() takes O(V log V) in total</a:t>
            </a:r>
          </a:p>
          <a:p>
            <a:r>
              <a:rPr lang="en-AU" sz="1800" dirty="0">
                <a:latin typeface="CMSS10"/>
              </a:rPr>
              <a:t>Total cost: O(E log V + V log V) </a:t>
            </a:r>
            <a:r>
              <a:rPr lang="en-AU" sz="1800" dirty="0">
                <a:latin typeface="CMSS10"/>
                <a:sym typeface="Wingdings" panose="05000000000000000000" pitchFamily="2" charset="2"/>
              </a:rPr>
              <a:t> O(E log V) </a:t>
            </a:r>
            <a:endParaRPr lang="en-AU" sz="1800" dirty="0">
              <a:latin typeface="CMSS10"/>
            </a:endParaRPr>
          </a:p>
          <a:p>
            <a:pPr marL="274320" lvl="1" indent="0">
              <a:buNone/>
            </a:pPr>
            <a:endParaRPr lang="en-AU" sz="1300" dirty="0">
              <a:latin typeface="CMSS10"/>
            </a:endParaRPr>
          </a:p>
          <a:p>
            <a:pPr marL="0" indent="0">
              <a:buNone/>
            </a:pPr>
            <a:endParaRPr lang="en-AU" sz="18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86006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6705600" y="4404346"/>
            <a:ext cx="2286000" cy="19730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/>
          <p:cNvSpPr/>
          <p:nvPr/>
        </p:nvSpPr>
        <p:spPr>
          <a:xfrm>
            <a:off x="2446420" y="4356766"/>
            <a:ext cx="3070132" cy="74946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latin typeface="Arial Black" panose="020B0A04020102020204" pitchFamily="34" charset="0"/>
              </a:rPr>
              <a:t>Kruskal’s</a:t>
            </a:r>
            <a:r>
              <a:rPr lang="en-AU" dirty="0">
                <a:latin typeface="Arial Black" panose="020B0A04020102020204" pitchFamily="34" charset="0"/>
              </a:rPr>
              <a:t> Algorithm: Correctness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73152" y="960324"/>
            <a:ext cx="8918448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INV: Finalized is a subset of </a:t>
            </a:r>
            <a:r>
              <a:rPr lang="en-AU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a</a:t>
            </a: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minimal spanning tree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200" b="1" dirty="0">
                <a:solidFill>
                  <a:srgbClr val="FF0000"/>
                </a:solidFill>
                <a:highlight>
                  <a:srgbClr val="FFFFFF"/>
                </a:highlight>
              </a:rPr>
              <a:t>Base Case:</a:t>
            </a:r>
          </a:p>
          <a:p>
            <a:r>
              <a:rPr lang="en-AU" sz="1200" dirty="0">
                <a:highlight>
                  <a:srgbClr val="FFFFFF"/>
                </a:highlight>
              </a:rPr>
              <a:t>The invariance is true initially when Finalized is empty</a:t>
            </a:r>
          </a:p>
          <a:p>
            <a:pPr marL="0" indent="0">
              <a:buNone/>
            </a:pPr>
            <a:r>
              <a:rPr lang="en-AU" sz="1200" b="1" dirty="0">
                <a:solidFill>
                  <a:srgbClr val="FF0000"/>
                </a:solidFill>
                <a:highlight>
                  <a:srgbClr val="FFFFFF"/>
                </a:highlight>
              </a:rPr>
              <a:t>Inductive step</a:t>
            </a:r>
            <a:endParaRPr lang="en-AU" sz="1200" dirty="0"/>
          </a:p>
          <a:p>
            <a:r>
              <a:rPr lang="en-AU" sz="1200" dirty="0"/>
              <a:t>Assume that Finalized is currently a subset of a MST. We show that after Kruskal’s adds an edge, it is still a subset of a MST.</a:t>
            </a:r>
          </a:p>
          <a:p>
            <a:r>
              <a:rPr lang="en-AU" sz="1200" dirty="0"/>
              <a:t>At an arbitrary step, the algorithm combines two sets (UNION_SETS) say S1 and S2 using an edge &lt;D,F&gt; with weight w.</a:t>
            </a:r>
          </a:p>
          <a:p>
            <a:r>
              <a:rPr lang="en-AU" sz="1200" dirty="0"/>
              <a:t>Assume that {Finalized Union &lt;D,F&gt;} is </a:t>
            </a:r>
            <a:r>
              <a:rPr lang="en-AU" sz="1200" b="1" u="sng" dirty="0"/>
              <a:t>not</a:t>
            </a:r>
            <a:r>
              <a:rPr lang="en-AU" sz="1200" dirty="0"/>
              <a:t> a subset of </a:t>
            </a:r>
            <a:r>
              <a:rPr lang="en-AU" sz="1200" b="1" u="sng" dirty="0"/>
              <a:t>any</a:t>
            </a:r>
            <a:r>
              <a:rPr lang="en-AU" sz="1200" dirty="0"/>
              <a:t> MST. We show that this cannot be true.</a:t>
            </a:r>
          </a:p>
          <a:p>
            <a:r>
              <a:rPr lang="en-AU" sz="1200" dirty="0"/>
              <a:t>Let M be a minimum spanning tree that contains Finalized but excludes &lt;D,F&gt;  (see the tree formed by red and blue edges). </a:t>
            </a:r>
            <a:endParaRPr lang="en-AU" sz="1200" b="1" dirty="0">
              <a:solidFill>
                <a:srgbClr val="FF0000"/>
              </a:solidFill>
            </a:endParaRPr>
          </a:p>
          <a:p>
            <a:r>
              <a:rPr lang="en-AU" sz="1200" dirty="0"/>
              <a:t>The sets S1 and S2 must be connected by at  least one edge in every spanning tree (e.g., M). </a:t>
            </a:r>
          </a:p>
          <a:p>
            <a:r>
              <a:rPr lang="en-AU" sz="1200" dirty="0"/>
              <a:t>Let &lt;D,G&gt; be the first edge on the path that connects S1 and S2 in the minimum spanning tree M.</a:t>
            </a:r>
          </a:p>
          <a:p>
            <a:r>
              <a:rPr lang="en-AU" sz="1200" dirty="0"/>
              <a:t>We will get a spanning tree if we add &lt;D,F&gt; in M and remove &lt;D,G&gt;. Let’s call this spanning tree T.</a:t>
            </a:r>
          </a:p>
          <a:p>
            <a:r>
              <a:rPr lang="en-AU" sz="1200" dirty="0"/>
              <a:t>The weight of T is smaller or equal to M because the weight of &lt;D,F&gt; is smaller or equal to &lt;D,G&gt;.</a:t>
            </a:r>
          </a:p>
          <a:p>
            <a:r>
              <a:rPr lang="en-AU" sz="1200" dirty="0"/>
              <a:t>Hence, T is also a minimum spanning tree if M is a minimum spanning tree, i.e., the invariance holds after adding &lt;D,F&gt; in Finalized</a:t>
            </a:r>
          </a:p>
        </p:txBody>
      </p:sp>
      <p:sp>
        <p:nvSpPr>
          <p:cNvPr id="6" name="Oval 5"/>
          <p:cNvSpPr/>
          <p:nvPr/>
        </p:nvSpPr>
        <p:spPr>
          <a:xfrm>
            <a:off x="2667000" y="57912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8582" y="58652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667000" y="4451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58569" y="45259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4746446" y="58235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28028" y="58975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697323" y="4451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78905" y="45259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1219200" y="51062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0769" y="51747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stCxn id="14" idx="7"/>
            <a:endCxn id="8" idx="2"/>
          </p:cNvCxnSpPr>
          <p:nvPr/>
        </p:nvCxnSpPr>
        <p:spPr>
          <a:xfrm flipV="1">
            <a:off x="1651374" y="47050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2"/>
          </p:cNvCxnSpPr>
          <p:nvPr/>
        </p:nvCxnSpPr>
        <p:spPr>
          <a:xfrm>
            <a:off x="1649323" y="55440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6"/>
            <a:endCxn id="12" idx="2"/>
          </p:cNvCxnSpPr>
          <p:nvPr/>
        </p:nvCxnSpPr>
        <p:spPr>
          <a:xfrm>
            <a:off x="3173323" y="47050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7"/>
            <a:endCxn id="12" idx="5"/>
          </p:cNvCxnSpPr>
          <p:nvPr/>
        </p:nvCxnSpPr>
        <p:spPr>
          <a:xfrm flipH="1" flipV="1">
            <a:off x="5129497" y="48841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</p:cNvCxnSpPr>
          <p:nvPr/>
        </p:nvCxnSpPr>
        <p:spPr>
          <a:xfrm flipV="1">
            <a:off x="3173323" y="48574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7"/>
          </p:cNvCxnSpPr>
          <p:nvPr/>
        </p:nvCxnSpPr>
        <p:spPr>
          <a:xfrm flipH="1" flipV="1">
            <a:off x="3087137" y="48841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124200" y="60766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79307" y="45734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69817" y="574558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72664" y="5226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29747" y="4335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01955" y="51900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09224" y="6107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03646" y="519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30" name="Oval 29"/>
          <p:cNvSpPr/>
          <p:nvPr/>
        </p:nvSpPr>
        <p:spPr>
          <a:xfrm>
            <a:off x="6874664" y="58235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56246" y="58975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32" name="Oval 31"/>
          <p:cNvSpPr/>
          <p:nvPr/>
        </p:nvSpPr>
        <p:spPr>
          <a:xfrm>
            <a:off x="6825541" y="4451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07123" y="452593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cxnSp>
        <p:nvCxnSpPr>
          <p:cNvPr id="34" name="Straight Connector 33"/>
          <p:cNvCxnSpPr>
            <a:stCxn id="12" idx="6"/>
            <a:endCxn id="32" idx="2"/>
          </p:cNvCxnSpPr>
          <p:nvPr/>
        </p:nvCxnSpPr>
        <p:spPr>
          <a:xfrm>
            <a:off x="5203646" y="4705089"/>
            <a:ext cx="1621895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" idx="7"/>
            <a:endCxn id="32" idx="5"/>
          </p:cNvCxnSpPr>
          <p:nvPr/>
        </p:nvCxnSpPr>
        <p:spPr>
          <a:xfrm flipH="1" flipV="1">
            <a:off x="7257715" y="48841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3"/>
          </p:cNvCxnSpPr>
          <p:nvPr/>
        </p:nvCxnSpPr>
        <p:spPr>
          <a:xfrm>
            <a:off x="5130283" y="4710600"/>
            <a:ext cx="1825963" cy="1154607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0" idx="2"/>
          </p:cNvCxnSpPr>
          <p:nvPr/>
        </p:nvCxnSpPr>
        <p:spPr>
          <a:xfrm flipV="1">
            <a:off x="5290737" y="60766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57965" y="4335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30173" y="5261226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07088" y="6107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60987" y="52335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42" name="Oval 41"/>
          <p:cNvSpPr/>
          <p:nvPr/>
        </p:nvSpPr>
        <p:spPr>
          <a:xfrm>
            <a:off x="8332877" y="5048035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14459" y="512204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</a:p>
        </p:txBody>
      </p:sp>
      <p:cxnSp>
        <p:nvCxnSpPr>
          <p:cNvPr id="44" name="Straight Connector 43"/>
          <p:cNvCxnSpPr>
            <a:stCxn id="32" idx="6"/>
            <a:endCxn id="42" idx="2"/>
          </p:cNvCxnSpPr>
          <p:nvPr/>
        </p:nvCxnSpPr>
        <p:spPr>
          <a:xfrm>
            <a:off x="7331864" y="4705089"/>
            <a:ext cx="1001013" cy="59610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1" idx="3"/>
            <a:endCxn id="42" idx="3"/>
          </p:cNvCxnSpPr>
          <p:nvPr/>
        </p:nvCxnSpPr>
        <p:spPr>
          <a:xfrm flipV="1">
            <a:off x="7320448" y="5480209"/>
            <a:ext cx="1086578" cy="60199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924800" y="57184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764294" y="46516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81253" y="405196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92978" y="40185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S2</a:t>
            </a:r>
          </a:p>
        </p:txBody>
      </p:sp>
      <p:sp>
        <p:nvSpPr>
          <p:cNvPr id="52" name="Multiply 51"/>
          <p:cNvSpPr/>
          <p:nvPr/>
        </p:nvSpPr>
        <p:spPr>
          <a:xfrm>
            <a:off x="6014418" y="4433585"/>
            <a:ext cx="549753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Multiply 52"/>
          <p:cNvSpPr/>
          <p:nvPr/>
        </p:nvSpPr>
        <p:spPr>
          <a:xfrm>
            <a:off x="6166818" y="5271166"/>
            <a:ext cx="549753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862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" grpId="0" animBg="1"/>
      <p:bldP spid="50" grpId="0"/>
      <p:bldP spid="51" grpId="0"/>
      <p:bldP spid="52" grpId="0" animBg="1"/>
      <p:bldP spid="52" grpId="1" animBg="1"/>
      <p:bldP spid="5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Lec-10: Minimum Spanning Trees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461375" cy="248761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Take home message</a:t>
            </a:r>
          </a:p>
          <a:p>
            <a:r>
              <a:rPr lang="en-AU" sz="2000" dirty="0"/>
              <a:t>Prim’s Algorithm and </a:t>
            </a:r>
            <a:r>
              <a:rPr lang="en-AU" sz="2000" dirty="0" err="1"/>
              <a:t>Kruskal’s</a:t>
            </a:r>
            <a:r>
              <a:rPr lang="en-AU" sz="2000" dirty="0"/>
              <a:t> algorithm both are greedy algorithm that correctly determine minimum spanning trees.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Things to do (this list is not exhaustive)</a:t>
            </a:r>
          </a:p>
          <a:p>
            <a:r>
              <a:rPr lang="en-AU" sz="2000" dirty="0"/>
              <a:t>Make sure you understand </a:t>
            </a:r>
          </a:p>
          <a:p>
            <a:pPr lvl="1"/>
            <a:r>
              <a:rPr lang="en-AU" sz="1500" dirty="0">
                <a:solidFill>
                  <a:schemeClr val="tx1"/>
                </a:solidFill>
              </a:rPr>
              <a:t>the two algorithms especially how to implement Union-Find data structure for </a:t>
            </a:r>
            <a:r>
              <a:rPr lang="en-AU" sz="1500" dirty="0" err="1">
                <a:solidFill>
                  <a:schemeClr val="tx1"/>
                </a:solidFill>
              </a:rPr>
              <a:t>Kruskal’s</a:t>
            </a:r>
            <a:r>
              <a:rPr lang="en-AU" sz="1500" dirty="0">
                <a:solidFill>
                  <a:schemeClr val="tx1"/>
                </a:solidFill>
              </a:rPr>
              <a:t> algorithm</a:t>
            </a:r>
          </a:p>
          <a:p>
            <a:pPr lvl="1"/>
            <a:r>
              <a:rPr lang="en-AU" sz="1500" dirty="0">
                <a:solidFill>
                  <a:schemeClr val="tx1"/>
                </a:solidFill>
              </a:rPr>
              <a:t>the proofs of correctness for each of the two algorithms</a:t>
            </a:r>
          </a:p>
          <a:p>
            <a:r>
              <a:rPr lang="en-AU" sz="2000" dirty="0"/>
              <a:t>Start preparing for the final exam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Coming Up Next</a:t>
            </a:r>
          </a:p>
          <a:p>
            <a:r>
              <a:rPr lang="en-AU" sz="2000" dirty="0"/>
              <a:t>Network Flow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72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Announcements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987552"/>
            <a:ext cx="8613648" cy="5257800"/>
          </a:xfrm>
        </p:spPr>
        <p:txBody>
          <a:bodyPr>
            <a:normAutofit/>
          </a:bodyPr>
          <a:lstStyle/>
          <a:p>
            <a:r>
              <a:rPr lang="en-AU" sz="1800" dirty="0" smtClean="0"/>
              <a:t>Assignment </a:t>
            </a:r>
            <a:r>
              <a:rPr lang="en-AU" sz="1800" dirty="0"/>
              <a:t>4 released </a:t>
            </a:r>
          </a:p>
          <a:p>
            <a:pPr lvl="1"/>
            <a:r>
              <a:rPr lang="en-AU" sz="1400" dirty="0" smtClean="0"/>
              <a:t>Due:26-May-2019, </a:t>
            </a:r>
            <a:r>
              <a:rPr lang="en-AU" sz="1400" dirty="0" smtClean="0"/>
              <a:t>23:55:00 </a:t>
            </a:r>
            <a:endParaRPr lang="en-AU" sz="1400" dirty="0"/>
          </a:p>
          <a:p>
            <a:r>
              <a:rPr lang="en-AU" sz="1800" dirty="0"/>
              <a:t>Start preparing for the final exam</a:t>
            </a:r>
          </a:p>
          <a:p>
            <a:pPr lvl="1"/>
            <a:r>
              <a:rPr lang="en-AU" sz="1400" dirty="0"/>
              <a:t>Listen to the lectures (or read slides)</a:t>
            </a:r>
          </a:p>
          <a:p>
            <a:pPr lvl="1"/>
            <a:r>
              <a:rPr lang="en-AU" sz="1400" dirty="0"/>
              <a:t>Read Lecture Notes</a:t>
            </a:r>
          </a:p>
          <a:p>
            <a:pPr lvl="1"/>
            <a:r>
              <a:rPr lang="en-AU" sz="1400" dirty="0"/>
              <a:t>Solve tutorial questions</a:t>
            </a:r>
          </a:p>
          <a:p>
            <a:pPr lvl="1"/>
            <a:r>
              <a:rPr lang="en-AU" sz="1400" smtClean="0"/>
              <a:t>Most </a:t>
            </a:r>
            <a:r>
              <a:rPr lang="en-AU" sz="1400" dirty="0"/>
              <a:t>importantly, do not hesitate to seek help</a:t>
            </a:r>
          </a:p>
          <a:p>
            <a:endParaRPr lang="en-AU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pic>
        <p:nvPicPr>
          <p:cNvPr id="5" name="Picture 4" descr="A picture containing text, newspaper&#10;&#10;Description generated with very high confidence">
            <a:extLst>
              <a:ext uri="{FF2B5EF4-FFF2-40B4-BE49-F238E27FC236}">
                <a16:creationId xmlns="" xmlns:a16="http://schemas.microsoft.com/office/drawing/2014/main" id="{B837543C-52DD-4CDC-BD29-046FC512B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951953"/>
            <a:ext cx="4422648" cy="248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4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Recommended reading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9144000" cy="4572000"/>
          </a:xfrm>
        </p:spPr>
        <p:txBody>
          <a:bodyPr>
            <a:noAutofit/>
          </a:bodyPr>
          <a:lstStyle/>
          <a:p>
            <a:r>
              <a:rPr lang="en-AU" sz="2400" dirty="0"/>
              <a:t>Lecture Notes</a:t>
            </a:r>
            <a:r>
              <a:rPr lang="en-AU" sz="2400"/>
              <a:t>: Chapters 14 and 15</a:t>
            </a:r>
          </a:p>
          <a:p>
            <a:pPr marL="0" indent="0">
              <a:buNone/>
            </a:pPr>
            <a:endParaRPr lang="en-AU" sz="2400"/>
          </a:p>
          <a:p>
            <a:r>
              <a:rPr lang="en-AU" sz="2400" dirty="0" err="1"/>
              <a:t>Cormen</a:t>
            </a:r>
            <a:r>
              <a:rPr lang="en-AU" sz="2400" dirty="0"/>
              <a:t> et al. Introduction to Algorithms.</a:t>
            </a:r>
          </a:p>
          <a:p>
            <a:pPr lvl="1"/>
            <a:r>
              <a:rPr lang="fr-FR" sz="1900" dirty="0" err="1"/>
              <a:t>Chapter</a:t>
            </a:r>
            <a:r>
              <a:rPr lang="fr-FR" sz="1900" dirty="0"/>
              <a:t> 23, Pages 624-638</a:t>
            </a:r>
          </a:p>
          <a:p>
            <a:endParaRPr lang="en-AU" sz="2400" dirty="0">
              <a:hlinkClick r:id="rId2"/>
            </a:endParaRPr>
          </a:p>
          <a:p>
            <a:r>
              <a:rPr lang="en-AU" sz="2400" dirty="0">
                <a:hlinkClick r:id="rId2"/>
              </a:rPr>
              <a:t>http://www.csse.monash.edu.au/~lloyd/tildeAlgDS/Graph/Undirected/</a:t>
            </a:r>
            <a:endParaRPr lang="en-AU" sz="2400" dirty="0"/>
          </a:p>
          <a:p>
            <a:endParaRPr lang="en-AU" sz="2400" dirty="0">
              <a:hlinkClick r:id="rId3"/>
            </a:endParaRPr>
          </a:p>
          <a:p>
            <a:r>
              <a:rPr lang="en-AU" sz="2400" dirty="0">
                <a:hlinkClick r:id="rId3"/>
              </a:rPr>
              <a:t>http://www.csse.monash.edu.au/~lloyd/tildeAlgDS/Graph/DAG/</a:t>
            </a:r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15270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6553200" cy="39624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Prim’s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Kruskal’s Algorithm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68136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What is a Spanning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63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Tree:</a:t>
            </a:r>
          </a:p>
          <a:p>
            <a:pPr marL="0" indent="0">
              <a:buNone/>
            </a:pPr>
            <a:r>
              <a:rPr lang="en-AU" sz="2000" dirty="0"/>
              <a:t>A tree is a connected undirected graph with no cycles in it.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Spanning Tree: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spanning tree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of a general undirected weighted graph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is a tree that </a:t>
            </a:r>
            <a:r>
              <a:rPr lang="en-AU" sz="2000" dirty="0">
                <a:solidFill>
                  <a:srgbClr val="008000"/>
                </a:solidFill>
                <a:latin typeface="txbtt"/>
              </a:rPr>
              <a:t>spans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2000" dirty="0">
                <a:solidFill>
                  <a:srgbClr val="000000"/>
                </a:solidFill>
                <a:latin typeface="CMSSBX10"/>
              </a:rPr>
              <a:t>i.e., a tree that includes every vertex of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 and is a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subgraph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of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2000" dirty="0">
                <a:solidFill>
                  <a:srgbClr val="000000"/>
                </a:solidFill>
                <a:latin typeface="CMSSBX10"/>
              </a:rPr>
              <a:t>i.e., every edge in the spanning tree belongs to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).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915529E6-E2C5-48DC-9872-8CE66B2E5B0D}"/>
              </a:ext>
            </a:extLst>
          </p:cNvPr>
          <p:cNvGrpSpPr/>
          <p:nvPr/>
        </p:nvGrpSpPr>
        <p:grpSpPr>
          <a:xfrm>
            <a:off x="277171" y="3881006"/>
            <a:ext cx="4033569" cy="2141842"/>
            <a:chOff x="4675277" y="2887358"/>
            <a:chExt cx="4033569" cy="2141842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CEF00D11-DB9E-495A-ABE4-4C8BF8CA80B3}"/>
                </a:ext>
              </a:extLst>
            </p:cNvPr>
            <p:cNvSpPr/>
            <p:nvPr/>
          </p:nvSpPr>
          <p:spPr>
            <a:xfrm>
              <a:off x="6123077" y="434340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7A320D7D-62FA-4CDF-BE99-45DDA790C4BA}"/>
                </a:ext>
              </a:extLst>
            </p:cNvPr>
            <p:cNvSpPr txBox="1"/>
            <p:nvPr/>
          </p:nvSpPr>
          <p:spPr>
            <a:xfrm>
              <a:off x="6204659" y="441740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9F19019D-53D6-4A9B-9950-6B0CF3337DCF}"/>
                </a:ext>
              </a:extLst>
            </p:cNvPr>
            <p:cNvSpPr/>
            <p:nvPr/>
          </p:nvSpPr>
          <p:spPr>
            <a:xfrm>
              <a:off x="6123077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EF6C2E1C-A15B-40AC-8E7A-D8420B9E1309}"/>
                </a:ext>
              </a:extLst>
            </p:cNvPr>
            <p:cNvSpPr txBox="1"/>
            <p:nvPr/>
          </p:nvSpPr>
          <p:spPr>
            <a:xfrm>
              <a:off x="6214646" y="30781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AEFBC4A6-8BF1-42BD-854E-EB37679F8876}"/>
                </a:ext>
              </a:extLst>
            </p:cNvPr>
            <p:cNvSpPr/>
            <p:nvPr/>
          </p:nvSpPr>
          <p:spPr>
            <a:xfrm>
              <a:off x="8202523" y="43757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11227D9F-33F8-4DD3-B3B3-53FA3A386783}"/>
                </a:ext>
              </a:extLst>
            </p:cNvPr>
            <p:cNvSpPr txBox="1"/>
            <p:nvPr/>
          </p:nvSpPr>
          <p:spPr>
            <a:xfrm>
              <a:off x="8284105" y="44497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8CFBD82C-591B-4DFD-9AE5-6C0F04CB5744}"/>
                </a:ext>
              </a:extLst>
            </p:cNvPr>
            <p:cNvSpPr/>
            <p:nvPr/>
          </p:nvSpPr>
          <p:spPr>
            <a:xfrm>
              <a:off x="8153400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E3F1BD8F-CB90-469D-9340-BDCCB8806C61}"/>
                </a:ext>
              </a:extLst>
            </p:cNvPr>
            <p:cNvSpPr txBox="1"/>
            <p:nvPr/>
          </p:nvSpPr>
          <p:spPr>
            <a:xfrm>
              <a:off x="8234982" y="307813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0F3BDADF-9652-4ABC-BEEE-0B17D178AEEA}"/>
                </a:ext>
              </a:extLst>
            </p:cNvPr>
            <p:cNvSpPr/>
            <p:nvPr/>
          </p:nvSpPr>
          <p:spPr>
            <a:xfrm>
              <a:off x="4675277" y="3658434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7B58FF86-727F-440D-9324-81C1F1EA8520}"/>
                </a:ext>
              </a:extLst>
            </p:cNvPr>
            <p:cNvSpPr txBox="1"/>
            <p:nvPr/>
          </p:nvSpPr>
          <p:spPr>
            <a:xfrm>
              <a:off x="4766846" y="37269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38545784-356C-4F9E-AF01-AD4B046B605D}"/>
                </a:ext>
              </a:extLst>
            </p:cNvPr>
            <p:cNvCxnSpPr>
              <a:stCxn id="14" idx="7"/>
              <a:endCxn id="8" idx="2"/>
            </p:cNvCxnSpPr>
            <p:nvPr/>
          </p:nvCxnSpPr>
          <p:spPr>
            <a:xfrm flipV="1">
              <a:off x="5107451" y="3257289"/>
              <a:ext cx="1015626" cy="475294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92AF29A1-09F1-439A-9ED5-879A65B46172}"/>
                </a:ext>
              </a:extLst>
            </p:cNvPr>
            <p:cNvCxnSpPr>
              <a:endCxn id="6" idx="2"/>
            </p:cNvCxnSpPr>
            <p:nvPr/>
          </p:nvCxnSpPr>
          <p:spPr>
            <a:xfrm>
              <a:off x="5105400" y="4096263"/>
              <a:ext cx="1017677" cy="5002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0A56FD32-0FB9-47C5-AA25-391201A040E6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6629400" y="3257289"/>
              <a:ext cx="1524000" cy="0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6508CE2D-4979-4D5D-959F-DA4034636C13}"/>
                </a:ext>
              </a:extLst>
            </p:cNvPr>
            <p:cNvCxnSpPr>
              <a:stCxn id="10" idx="7"/>
              <a:endCxn id="12" idx="5"/>
            </p:cNvCxnSpPr>
            <p:nvPr/>
          </p:nvCxnSpPr>
          <p:spPr>
            <a:xfrm flipH="1" flipV="1">
              <a:off x="8585574" y="3436301"/>
              <a:ext cx="49123" cy="1013575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282A7A18-F37C-473B-9635-32EC09162776}"/>
                </a:ext>
              </a:extLst>
            </p:cNvPr>
            <p:cNvCxnSpPr>
              <a:stCxn id="6" idx="6"/>
            </p:cNvCxnSpPr>
            <p:nvPr/>
          </p:nvCxnSpPr>
          <p:spPr>
            <a:xfrm flipV="1">
              <a:off x="6629400" y="3409689"/>
              <a:ext cx="1524000" cy="118687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C87095BE-670A-4F0B-97AA-99A4C7340861}"/>
                </a:ext>
              </a:extLst>
            </p:cNvPr>
            <p:cNvCxnSpPr>
              <a:stCxn id="6" idx="7"/>
            </p:cNvCxnSpPr>
            <p:nvPr/>
          </p:nvCxnSpPr>
          <p:spPr>
            <a:xfrm flipH="1" flipV="1">
              <a:off x="6543214" y="3436301"/>
              <a:ext cx="12037" cy="981248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C9BE0AF7-A6EB-4DA7-ADCE-AF6214B717AA}"/>
                </a:ext>
              </a:extLst>
            </p:cNvPr>
            <p:cNvCxnSpPr>
              <a:endCxn id="10" idx="2"/>
            </p:cNvCxnSpPr>
            <p:nvPr/>
          </p:nvCxnSpPr>
          <p:spPr>
            <a:xfrm flipV="1">
              <a:off x="6618596" y="4628889"/>
              <a:ext cx="1583927" cy="76461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D322DF51-7D7E-4642-BF32-3DC7D336F01A}"/>
                </a:ext>
              </a:extLst>
            </p:cNvPr>
            <p:cNvSpPr txBox="1"/>
            <p:nvPr/>
          </p:nvSpPr>
          <p:spPr>
            <a:xfrm>
              <a:off x="5235384" y="312560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C9793751-ECC3-4A07-8307-28A8C879B6C6}"/>
                </a:ext>
              </a:extLst>
            </p:cNvPr>
            <p:cNvSpPr txBox="1"/>
            <p:nvPr/>
          </p:nvSpPr>
          <p:spPr>
            <a:xfrm>
              <a:off x="5325894" y="42977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7B7A89ED-DEE0-4654-94D4-64F7DFAEA7E0}"/>
                </a:ext>
              </a:extLst>
            </p:cNvPr>
            <p:cNvSpPr txBox="1"/>
            <p:nvPr/>
          </p:nvSpPr>
          <p:spPr>
            <a:xfrm>
              <a:off x="6528741" y="37791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87402DB9-C10B-48A6-9049-0B637B0E173F}"/>
                </a:ext>
              </a:extLst>
            </p:cNvPr>
            <p:cNvSpPr txBox="1"/>
            <p:nvPr/>
          </p:nvSpPr>
          <p:spPr>
            <a:xfrm>
              <a:off x="7185824" y="28873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9A98507B-E444-4068-97FA-E8AB2A1DFA0C}"/>
                </a:ext>
              </a:extLst>
            </p:cNvPr>
            <p:cNvSpPr txBox="1"/>
            <p:nvPr/>
          </p:nvSpPr>
          <p:spPr>
            <a:xfrm>
              <a:off x="7158032" y="374225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9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524053D6-6A0B-418B-9585-302B7E740A4A}"/>
                </a:ext>
              </a:extLst>
            </p:cNvPr>
            <p:cNvSpPr txBox="1"/>
            <p:nvPr/>
          </p:nvSpPr>
          <p:spPr>
            <a:xfrm>
              <a:off x="7234947" y="4659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5EEB317-1662-4582-A8F7-5948C01B289F}"/>
              </a:ext>
            </a:extLst>
          </p:cNvPr>
          <p:cNvSpPr txBox="1"/>
          <p:nvPr/>
        </p:nvSpPr>
        <p:spPr>
          <a:xfrm>
            <a:off x="1478332" y="592054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An undirected graph</a:t>
            </a:r>
            <a:r>
              <a:rPr lang="en-AU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85F6D703-082B-46D8-A288-15929CD880DC}"/>
              </a:ext>
            </a:extLst>
          </p:cNvPr>
          <p:cNvSpPr txBox="1"/>
          <p:nvPr/>
        </p:nvSpPr>
        <p:spPr>
          <a:xfrm>
            <a:off x="6982303" y="5843048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Tree</a:t>
            </a:r>
            <a:endParaRPr lang="en-AU" dirty="0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38AC9965-7D0A-439B-8689-5B72421D3D5B}"/>
              </a:ext>
            </a:extLst>
          </p:cNvPr>
          <p:cNvGrpSpPr/>
          <p:nvPr/>
        </p:nvGrpSpPr>
        <p:grpSpPr>
          <a:xfrm>
            <a:off x="4511021" y="3908690"/>
            <a:ext cx="4033569" cy="1813356"/>
            <a:chOff x="4815969" y="1340246"/>
            <a:chExt cx="4033569" cy="1994692"/>
          </a:xfrm>
        </p:grpSpPr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9AD74D29-59A1-4871-8930-8B179562E3D6}"/>
                </a:ext>
              </a:extLst>
            </p:cNvPr>
            <p:cNvSpPr/>
            <p:nvPr/>
          </p:nvSpPr>
          <p:spPr>
            <a:xfrm>
              <a:off x="4815969" y="2111322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6BC77FA5-9DB2-414A-AD9E-68E56339E067}"/>
                </a:ext>
              </a:extLst>
            </p:cNvPr>
            <p:cNvSpPr/>
            <p:nvPr/>
          </p:nvSpPr>
          <p:spPr>
            <a:xfrm>
              <a:off x="6263769" y="2796288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B48AB8C2-2DFA-4BAC-830D-FC3C53E8DE32}"/>
                </a:ext>
              </a:extLst>
            </p:cNvPr>
            <p:cNvSpPr txBox="1"/>
            <p:nvPr/>
          </p:nvSpPr>
          <p:spPr>
            <a:xfrm>
              <a:off x="6345351" y="287029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DA4611E9-CA36-435D-B654-A0A89EE3A1D3}"/>
                </a:ext>
              </a:extLst>
            </p:cNvPr>
            <p:cNvSpPr/>
            <p:nvPr/>
          </p:nvSpPr>
          <p:spPr>
            <a:xfrm>
              <a:off x="6263769" y="1457015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58CBC44B-0168-4E9E-A9FF-E7BBA00A2F4E}"/>
                </a:ext>
              </a:extLst>
            </p:cNvPr>
            <p:cNvSpPr txBox="1"/>
            <p:nvPr/>
          </p:nvSpPr>
          <p:spPr>
            <a:xfrm>
              <a:off x="6355338" y="153102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5A375088-F032-4BE6-9341-887F1E6DE444}"/>
                </a:ext>
              </a:extLst>
            </p:cNvPr>
            <p:cNvSpPr/>
            <p:nvPr/>
          </p:nvSpPr>
          <p:spPr>
            <a:xfrm>
              <a:off x="8343215" y="2828615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6E0EE7A5-6579-4FF4-BBAD-D5C11A8E1CCF}"/>
                </a:ext>
              </a:extLst>
            </p:cNvPr>
            <p:cNvSpPr txBox="1"/>
            <p:nvPr/>
          </p:nvSpPr>
          <p:spPr>
            <a:xfrm>
              <a:off x="8424797" y="290262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="" xmlns:a16="http://schemas.microsoft.com/office/drawing/2014/main" id="{31913875-B6A0-4E90-A11B-DAA687B6AE48}"/>
                </a:ext>
              </a:extLst>
            </p:cNvPr>
            <p:cNvSpPr/>
            <p:nvPr/>
          </p:nvSpPr>
          <p:spPr>
            <a:xfrm>
              <a:off x="8294092" y="1457015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F531CB4E-CC63-4811-BB64-47314431681C}"/>
                </a:ext>
              </a:extLst>
            </p:cNvPr>
            <p:cNvSpPr txBox="1"/>
            <p:nvPr/>
          </p:nvSpPr>
          <p:spPr>
            <a:xfrm>
              <a:off x="8375674" y="153102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FFF91B90-3506-4A03-AE27-644C3AFE573C}"/>
                </a:ext>
              </a:extLst>
            </p:cNvPr>
            <p:cNvCxnSpPr>
              <a:stCxn id="32" idx="7"/>
              <a:endCxn id="35" idx="2"/>
            </p:cNvCxnSpPr>
            <p:nvPr/>
          </p:nvCxnSpPr>
          <p:spPr>
            <a:xfrm flipV="1">
              <a:off x="5248143" y="1710177"/>
              <a:ext cx="1015626" cy="475294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E0B9A9A4-95A5-4295-BCE6-50B1C17E6DCB}"/>
                </a:ext>
              </a:extLst>
            </p:cNvPr>
            <p:cNvCxnSpPr>
              <a:stCxn id="35" idx="6"/>
              <a:endCxn id="39" idx="2"/>
            </p:cNvCxnSpPr>
            <p:nvPr/>
          </p:nvCxnSpPr>
          <p:spPr>
            <a:xfrm>
              <a:off x="6770092" y="1710177"/>
              <a:ext cx="1524000" cy="0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274879FA-9A31-42E5-9E1E-388EDF8A0992}"/>
                </a:ext>
              </a:extLst>
            </p:cNvPr>
            <p:cNvCxnSpPr>
              <a:stCxn id="33" idx="7"/>
            </p:cNvCxnSpPr>
            <p:nvPr/>
          </p:nvCxnSpPr>
          <p:spPr>
            <a:xfrm flipH="1" flipV="1">
              <a:off x="6683906" y="1889189"/>
              <a:ext cx="12037" cy="981248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D6BABBAA-01CE-4978-AE01-D6046F00F890}"/>
                </a:ext>
              </a:extLst>
            </p:cNvPr>
            <p:cNvSpPr txBox="1"/>
            <p:nvPr/>
          </p:nvSpPr>
          <p:spPr>
            <a:xfrm>
              <a:off x="5376076" y="157849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08D9511B-9629-4587-9D27-54631E2C950D}"/>
                </a:ext>
              </a:extLst>
            </p:cNvPr>
            <p:cNvSpPr txBox="1"/>
            <p:nvPr/>
          </p:nvSpPr>
          <p:spPr>
            <a:xfrm>
              <a:off x="6669433" y="223205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C2446733-DEC7-4C42-A062-88C8EC934598}"/>
                </a:ext>
              </a:extLst>
            </p:cNvPr>
            <p:cNvSpPr txBox="1"/>
            <p:nvPr/>
          </p:nvSpPr>
          <p:spPr>
            <a:xfrm>
              <a:off x="7326516" y="134024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EC02258C-7013-4241-9F5D-43A2A197CBBC}"/>
                </a:ext>
              </a:extLst>
            </p:cNvPr>
            <p:cNvCxnSpPr/>
            <p:nvPr/>
          </p:nvCxnSpPr>
          <p:spPr>
            <a:xfrm flipH="1" flipV="1">
              <a:off x="8702490" y="1857696"/>
              <a:ext cx="49123" cy="1013575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A9DBE241-1C23-4358-8148-A8B8C9288727}"/>
                </a:ext>
              </a:extLst>
            </p:cNvPr>
            <p:cNvSpPr txBox="1"/>
            <p:nvPr/>
          </p:nvSpPr>
          <p:spPr>
            <a:xfrm>
              <a:off x="8322344" y="209510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4E2EE938-CB51-469F-8C6B-CAC16AFF5DA4}"/>
              </a:ext>
            </a:extLst>
          </p:cNvPr>
          <p:cNvSpPr txBox="1"/>
          <p:nvPr/>
        </p:nvSpPr>
        <p:spPr>
          <a:xfrm>
            <a:off x="4583524" y="466908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8B8428C7-D01A-4F4B-8B65-8F137B951830}"/>
              </a:ext>
            </a:extLst>
          </p:cNvPr>
          <p:cNvSpPr txBox="1"/>
          <p:nvPr/>
        </p:nvSpPr>
        <p:spPr>
          <a:xfrm>
            <a:off x="5863808" y="582989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Spanning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360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9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Spanning Tree Examples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228600" y="1096330"/>
            <a:ext cx="4033569" cy="2141842"/>
            <a:chOff x="4675277" y="2887358"/>
            <a:chExt cx="4033569" cy="2141842"/>
          </a:xfrm>
        </p:grpSpPr>
        <p:sp>
          <p:nvSpPr>
            <p:cNvPr id="49" name="Oval 48"/>
            <p:cNvSpPr/>
            <p:nvPr/>
          </p:nvSpPr>
          <p:spPr>
            <a:xfrm>
              <a:off x="6123077" y="434340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04659" y="441740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6123077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14646" y="30781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8202523" y="43757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284105" y="44497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8153400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234982" y="307813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4675277" y="3658434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766846" y="37269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59" name="Straight Connector 58"/>
            <p:cNvCxnSpPr>
              <a:stCxn id="57" idx="7"/>
              <a:endCxn id="51" idx="2"/>
            </p:cNvCxnSpPr>
            <p:nvPr/>
          </p:nvCxnSpPr>
          <p:spPr>
            <a:xfrm flipV="1">
              <a:off x="5107451" y="3257289"/>
              <a:ext cx="1015626" cy="475294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49" idx="2"/>
            </p:cNvCxnSpPr>
            <p:nvPr/>
          </p:nvCxnSpPr>
          <p:spPr>
            <a:xfrm>
              <a:off x="5105400" y="4096263"/>
              <a:ext cx="1017677" cy="5002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1" idx="6"/>
              <a:endCxn id="55" idx="2"/>
            </p:cNvCxnSpPr>
            <p:nvPr/>
          </p:nvCxnSpPr>
          <p:spPr>
            <a:xfrm>
              <a:off x="6629400" y="3257289"/>
              <a:ext cx="1524000" cy="0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3" idx="7"/>
              <a:endCxn id="55" idx="5"/>
            </p:cNvCxnSpPr>
            <p:nvPr/>
          </p:nvCxnSpPr>
          <p:spPr>
            <a:xfrm flipH="1" flipV="1">
              <a:off x="8585574" y="3436301"/>
              <a:ext cx="49123" cy="1013575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9" idx="6"/>
            </p:cNvCxnSpPr>
            <p:nvPr/>
          </p:nvCxnSpPr>
          <p:spPr>
            <a:xfrm flipV="1">
              <a:off x="6629400" y="3409689"/>
              <a:ext cx="1524000" cy="118687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9" idx="7"/>
            </p:cNvCxnSpPr>
            <p:nvPr/>
          </p:nvCxnSpPr>
          <p:spPr>
            <a:xfrm flipH="1" flipV="1">
              <a:off x="6543214" y="3436301"/>
              <a:ext cx="12037" cy="981248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53" idx="2"/>
            </p:cNvCxnSpPr>
            <p:nvPr/>
          </p:nvCxnSpPr>
          <p:spPr>
            <a:xfrm flipV="1">
              <a:off x="6618596" y="4628889"/>
              <a:ext cx="1583927" cy="76461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235384" y="312560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25894" y="42977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5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528741" y="37791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185824" y="28873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158032" y="374225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9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234947" y="4659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724400" y="3810000"/>
            <a:ext cx="4033569" cy="2141842"/>
            <a:chOff x="4675277" y="2887358"/>
            <a:chExt cx="4033569" cy="2141842"/>
          </a:xfrm>
        </p:grpSpPr>
        <p:sp>
          <p:nvSpPr>
            <p:cNvPr id="73" name="Oval 72"/>
            <p:cNvSpPr/>
            <p:nvPr/>
          </p:nvSpPr>
          <p:spPr>
            <a:xfrm>
              <a:off x="6123077" y="434340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04659" y="441740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6123077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214646" y="30781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8202523" y="43757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284105" y="44497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8153400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234982" y="307813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4675277" y="3658434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66846" y="37269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84" name="Straight Connector 83"/>
            <p:cNvCxnSpPr>
              <a:endCxn id="73" idx="2"/>
            </p:cNvCxnSpPr>
            <p:nvPr/>
          </p:nvCxnSpPr>
          <p:spPr>
            <a:xfrm>
              <a:off x="5105400" y="4096263"/>
              <a:ext cx="1017677" cy="5002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75" idx="6"/>
              <a:endCxn id="79" idx="2"/>
            </p:cNvCxnSpPr>
            <p:nvPr/>
          </p:nvCxnSpPr>
          <p:spPr>
            <a:xfrm>
              <a:off x="6629400" y="3257289"/>
              <a:ext cx="1524000" cy="0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73" idx="7"/>
            </p:cNvCxnSpPr>
            <p:nvPr/>
          </p:nvCxnSpPr>
          <p:spPr>
            <a:xfrm flipH="1" flipV="1">
              <a:off x="6543214" y="3436301"/>
              <a:ext cx="12037" cy="981248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endCxn id="77" idx="2"/>
            </p:cNvCxnSpPr>
            <p:nvPr/>
          </p:nvCxnSpPr>
          <p:spPr>
            <a:xfrm flipV="1">
              <a:off x="6618596" y="4628889"/>
              <a:ext cx="1583927" cy="76461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5325894" y="42977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5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528741" y="37791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185824" y="28873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234947" y="4659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09831" y="3994727"/>
            <a:ext cx="4033569" cy="2025073"/>
            <a:chOff x="4675277" y="3004127"/>
            <a:chExt cx="4033569" cy="2025073"/>
          </a:xfrm>
        </p:grpSpPr>
        <p:sp>
          <p:nvSpPr>
            <p:cNvPr id="97" name="Oval 96"/>
            <p:cNvSpPr/>
            <p:nvPr/>
          </p:nvSpPr>
          <p:spPr>
            <a:xfrm>
              <a:off x="6123077" y="434340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204659" y="441740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6123077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214646" y="30781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101" name="Oval 100"/>
            <p:cNvSpPr/>
            <p:nvPr/>
          </p:nvSpPr>
          <p:spPr>
            <a:xfrm>
              <a:off x="8202523" y="43757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284105" y="44497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103" name="Oval 102"/>
            <p:cNvSpPr/>
            <p:nvPr/>
          </p:nvSpPr>
          <p:spPr>
            <a:xfrm>
              <a:off x="8153400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234982" y="307813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105" name="Oval 104"/>
            <p:cNvSpPr/>
            <p:nvPr/>
          </p:nvSpPr>
          <p:spPr>
            <a:xfrm>
              <a:off x="4675277" y="3658434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766846" y="37269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108" name="Straight Connector 107"/>
            <p:cNvCxnSpPr>
              <a:endCxn id="97" idx="2"/>
            </p:cNvCxnSpPr>
            <p:nvPr/>
          </p:nvCxnSpPr>
          <p:spPr>
            <a:xfrm>
              <a:off x="5105400" y="4096263"/>
              <a:ext cx="1017677" cy="5002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97" idx="6"/>
            </p:cNvCxnSpPr>
            <p:nvPr/>
          </p:nvCxnSpPr>
          <p:spPr>
            <a:xfrm flipV="1">
              <a:off x="6629400" y="3409689"/>
              <a:ext cx="1524000" cy="118687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97" idx="7"/>
            </p:cNvCxnSpPr>
            <p:nvPr/>
          </p:nvCxnSpPr>
          <p:spPr>
            <a:xfrm flipH="1" flipV="1">
              <a:off x="6543214" y="3436301"/>
              <a:ext cx="12037" cy="981248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endCxn id="101" idx="2"/>
            </p:cNvCxnSpPr>
            <p:nvPr/>
          </p:nvCxnSpPr>
          <p:spPr>
            <a:xfrm flipV="1">
              <a:off x="6618596" y="4628889"/>
              <a:ext cx="1583927" cy="76461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5325894" y="42977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5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28741" y="37791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158032" y="374225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9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234947" y="4659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3826777" y="1981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429761" y="31358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>
                <a:solidFill>
                  <a:srgbClr val="FF0000"/>
                </a:solidFill>
              </a:rPr>
              <a:t>Graph</a:t>
            </a:r>
            <a:r>
              <a:rPr lang="en-AU" dirty="0"/>
              <a:t> 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324600" y="3124200"/>
            <a:ext cx="19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>
                <a:solidFill>
                  <a:srgbClr val="FF0000"/>
                </a:solidFill>
              </a:rPr>
              <a:t>Spanning Tree 1</a:t>
            </a:r>
            <a:endParaRPr lang="en-AU" dirty="0"/>
          </a:p>
        </p:txBody>
      </p:sp>
      <p:sp>
        <p:nvSpPr>
          <p:cNvPr id="146" name="TextBox 145"/>
          <p:cNvSpPr txBox="1"/>
          <p:nvPr/>
        </p:nvSpPr>
        <p:spPr>
          <a:xfrm>
            <a:off x="1058684" y="5987534"/>
            <a:ext cx="19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>
                <a:solidFill>
                  <a:srgbClr val="FF0000"/>
                </a:solidFill>
              </a:rPr>
              <a:t>Spanning Tree 2</a:t>
            </a:r>
            <a:endParaRPr lang="en-AU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4815969" y="1066800"/>
            <a:ext cx="4033569" cy="1994692"/>
            <a:chOff x="4815969" y="1340246"/>
            <a:chExt cx="4033569" cy="1994692"/>
          </a:xfrm>
        </p:grpSpPr>
        <p:sp>
          <p:nvSpPr>
            <p:cNvPr id="13" name="Oval 12"/>
            <p:cNvSpPr/>
            <p:nvPr/>
          </p:nvSpPr>
          <p:spPr>
            <a:xfrm>
              <a:off x="4815969" y="2111322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6263769" y="2796288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5351" y="287029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263769" y="1457015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55338" y="153102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8343215" y="2828615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24797" y="290262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8294092" y="1457015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75674" y="153102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cxnSp>
          <p:nvCxnSpPr>
            <p:cNvPr id="15" name="Straight Connector 14"/>
            <p:cNvCxnSpPr>
              <a:stCxn id="13" idx="7"/>
              <a:endCxn id="7" idx="2"/>
            </p:cNvCxnSpPr>
            <p:nvPr/>
          </p:nvCxnSpPr>
          <p:spPr>
            <a:xfrm flipV="1">
              <a:off x="5248143" y="1710177"/>
              <a:ext cx="1015626" cy="475294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6"/>
              <a:endCxn id="11" idx="2"/>
            </p:cNvCxnSpPr>
            <p:nvPr/>
          </p:nvCxnSpPr>
          <p:spPr>
            <a:xfrm>
              <a:off x="6770092" y="1710177"/>
              <a:ext cx="1524000" cy="0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5" idx="7"/>
            </p:cNvCxnSpPr>
            <p:nvPr/>
          </p:nvCxnSpPr>
          <p:spPr>
            <a:xfrm flipH="1" flipV="1">
              <a:off x="6683906" y="1889189"/>
              <a:ext cx="12037" cy="981248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76076" y="157849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69433" y="223205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26516" y="134024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H="1" flipV="1">
              <a:off x="8702490" y="1857696"/>
              <a:ext cx="49123" cy="1013575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8322344" y="209510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907538" y="1905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172200" y="5928180"/>
            <a:ext cx="19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>
                <a:solidFill>
                  <a:srgbClr val="FF0000"/>
                </a:solidFill>
              </a:rPr>
              <a:t>Spanning Tree 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913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5" grpId="0"/>
      <p:bldP spid="126" grpId="0"/>
      <p:bldP spid="146" grpId="0"/>
      <p:bldP spid="14" grpId="0"/>
      <p:bldP spid="1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What is a Spanning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63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Tree:</a:t>
            </a:r>
          </a:p>
          <a:p>
            <a:pPr marL="0" indent="0">
              <a:buNone/>
            </a:pPr>
            <a:r>
              <a:rPr lang="en-AU" sz="2000" dirty="0"/>
              <a:t>A tree is a connected undirected graph with no cycles in it.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Spanning Tree: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spanning tree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of a general undirected weighted graph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is a tree that </a:t>
            </a:r>
            <a:r>
              <a:rPr lang="en-AU" sz="2000" dirty="0">
                <a:solidFill>
                  <a:srgbClr val="008000"/>
                </a:solidFill>
                <a:latin typeface="txbtt"/>
              </a:rPr>
              <a:t>spans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2000" dirty="0">
                <a:solidFill>
                  <a:srgbClr val="000000"/>
                </a:solidFill>
                <a:latin typeface="CMSSBX10"/>
              </a:rPr>
              <a:t>i.e., a tree that includes every vertex of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 and is a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subgraph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of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2000" dirty="0">
                <a:solidFill>
                  <a:srgbClr val="000000"/>
                </a:solidFill>
                <a:latin typeface="CMSSBX10"/>
              </a:rPr>
              <a:t>i.e., every edge in the spanning tree belongs to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).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Is it true that a spanning tree of a connected graph G is a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maximal set of edges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of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that contains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no cycles?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Yes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Is it true that a spanning tree of a connected graph G is a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minimal set of edges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that </a:t>
            </a:r>
            <a:r>
              <a:rPr lang="en-AU" sz="2000" dirty="0">
                <a:solidFill>
                  <a:srgbClr val="008000"/>
                </a:solidFill>
                <a:latin typeface="txbtt"/>
              </a:rPr>
              <a:t>connect all vertices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?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Yes</a:t>
            </a:r>
          </a:p>
          <a:p>
            <a:pPr marL="0" indent="0"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63198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Minimum Spanning Tree (MST)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63000" cy="3666676"/>
          </a:xfrm>
        </p:spPr>
        <p:txBody>
          <a:bodyPr>
            <a:no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Weight of a spanning tree is the sum of the weights of the edges in the tree.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Minimum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spanning tree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of a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weighted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general graph </a:t>
            </a:r>
            <a:r>
              <a:rPr lang="en-AU" sz="2400" dirty="0">
                <a:solidFill>
                  <a:srgbClr val="000000"/>
                </a:solidFill>
                <a:latin typeface="CMSSI10"/>
              </a:rPr>
              <a:t>G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is a tree that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spans </a:t>
            </a:r>
            <a:r>
              <a:rPr lang="en-AU" sz="2400" dirty="0">
                <a:solidFill>
                  <a:srgbClr val="000000"/>
                </a:solidFill>
                <a:latin typeface="CMSSI10"/>
              </a:rPr>
              <a:t>G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, whose weight is minimum over all possible spanning trees for this graph.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There may be more than one minimum spanning trees for a graph G (e.g., two or more spanning trees with the same minimum weight).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8599" y="5339033"/>
            <a:ext cx="604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What is the weight of the MST in this graph?</a:t>
            </a:r>
            <a:endParaRPr lang="en-AU" dirty="0"/>
          </a:p>
        </p:txBody>
      </p:sp>
      <p:grpSp>
        <p:nvGrpSpPr>
          <p:cNvPr id="31" name="Group 30"/>
          <p:cNvGrpSpPr/>
          <p:nvPr/>
        </p:nvGrpSpPr>
        <p:grpSpPr>
          <a:xfrm>
            <a:off x="4572000" y="4114800"/>
            <a:ext cx="4033569" cy="2141842"/>
            <a:chOff x="4572000" y="4114800"/>
            <a:chExt cx="4033569" cy="2141842"/>
          </a:xfrm>
        </p:grpSpPr>
        <p:grpSp>
          <p:nvGrpSpPr>
            <p:cNvPr id="5" name="Group 4"/>
            <p:cNvGrpSpPr/>
            <p:nvPr/>
          </p:nvGrpSpPr>
          <p:grpSpPr>
            <a:xfrm>
              <a:off x="4572000" y="4114800"/>
              <a:ext cx="4033569" cy="2141842"/>
              <a:chOff x="4675277" y="2887358"/>
              <a:chExt cx="4033569" cy="2141842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123077" y="4343400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204659" y="4417407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C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123077" y="3004127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214646" y="307813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B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202523" y="4375727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284105" y="444973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E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153400" y="3004127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234982" y="3078134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D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675277" y="3658434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766846" y="372693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A</a:t>
                </a:r>
              </a:p>
            </p:txBody>
          </p:sp>
          <p:cxnSp>
            <p:nvCxnSpPr>
              <p:cNvPr id="16" name="Straight Connector 15"/>
              <p:cNvCxnSpPr>
                <a:stCxn id="14" idx="7"/>
                <a:endCxn id="8" idx="2"/>
              </p:cNvCxnSpPr>
              <p:nvPr/>
            </p:nvCxnSpPr>
            <p:spPr>
              <a:xfrm flipV="1">
                <a:off x="5107451" y="3257289"/>
                <a:ext cx="1015626" cy="475294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6" idx="2"/>
              </p:cNvCxnSpPr>
              <p:nvPr/>
            </p:nvCxnSpPr>
            <p:spPr>
              <a:xfrm>
                <a:off x="5105400" y="4096263"/>
                <a:ext cx="1017677" cy="500299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8" idx="6"/>
                <a:endCxn id="12" idx="2"/>
              </p:cNvCxnSpPr>
              <p:nvPr/>
            </p:nvCxnSpPr>
            <p:spPr>
              <a:xfrm>
                <a:off x="6629400" y="3257289"/>
                <a:ext cx="1524000" cy="0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0" idx="7"/>
                <a:endCxn id="12" idx="5"/>
              </p:cNvCxnSpPr>
              <p:nvPr/>
            </p:nvCxnSpPr>
            <p:spPr>
              <a:xfrm flipH="1" flipV="1">
                <a:off x="8585574" y="3436301"/>
                <a:ext cx="49123" cy="1013575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6" idx="6"/>
              </p:cNvCxnSpPr>
              <p:nvPr/>
            </p:nvCxnSpPr>
            <p:spPr>
              <a:xfrm flipV="1">
                <a:off x="6629400" y="3409689"/>
                <a:ext cx="1524000" cy="1186873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7"/>
              </p:cNvCxnSpPr>
              <p:nvPr/>
            </p:nvCxnSpPr>
            <p:spPr>
              <a:xfrm flipH="1" flipV="1">
                <a:off x="6543214" y="3436301"/>
                <a:ext cx="12037" cy="981248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endCxn id="10" idx="2"/>
              </p:cNvCxnSpPr>
              <p:nvPr/>
            </p:nvCxnSpPr>
            <p:spPr>
              <a:xfrm flipV="1">
                <a:off x="6618596" y="4628889"/>
                <a:ext cx="1583927" cy="76461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5235384" y="312560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10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325894" y="429778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5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528741" y="377916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3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185824" y="288735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1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158032" y="374225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9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234947" y="46598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</a:t>
                </a: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8099246" y="49858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28600" y="5650468"/>
            <a:ext cx="604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How many MSTs we have in this graph?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89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9">
      <a:dk1>
        <a:srgbClr val="000000"/>
      </a:dk1>
      <a:lt1>
        <a:srgbClr val="FFFFFF"/>
      </a:lt1>
      <a:dk2>
        <a:srgbClr val="00B0F0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7398</TotalTime>
  <Words>2585</Words>
  <Application>Microsoft Office PowerPoint</Application>
  <PresentationFormat>On-screen Show (4:3)</PresentationFormat>
  <Paragraphs>645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Arial Black</vt:lpstr>
      <vt:lpstr>Calibri</vt:lpstr>
      <vt:lpstr>CG Times</vt:lpstr>
      <vt:lpstr>CMSS10</vt:lpstr>
      <vt:lpstr>CMSSBX10</vt:lpstr>
      <vt:lpstr>CMSSI10</vt:lpstr>
      <vt:lpstr>Courier New</vt:lpstr>
      <vt:lpstr>txbtt</vt:lpstr>
      <vt:lpstr>Wingdings</vt:lpstr>
      <vt:lpstr>Wingdings 2</vt:lpstr>
      <vt:lpstr>Civic</vt:lpstr>
      <vt:lpstr>Faculty of Information Technology,  Monash University</vt:lpstr>
      <vt:lpstr>FIT2004: Algorithms and Data Structures</vt:lpstr>
      <vt:lpstr>Announcements</vt:lpstr>
      <vt:lpstr>Recommended reading</vt:lpstr>
      <vt:lpstr>Outline</vt:lpstr>
      <vt:lpstr>What is a Spanning Tree</vt:lpstr>
      <vt:lpstr>Spanning Tree Examples</vt:lpstr>
      <vt:lpstr>What is a Spanning Tree</vt:lpstr>
      <vt:lpstr>Minimum Spanning Tree (MST)</vt:lpstr>
      <vt:lpstr>Spanning Trees and MSTs</vt:lpstr>
      <vt:lpstr>MST Algorithms</vt:lpstr>
      <vt:lpstr>Outline</vt:lpstr>
      <vt:lpstr>Prim’s Algorithm: Overview</vt:lpstr>
      <vt:lpstr>Prim’s Algorithm</vt:lpstr>
      <vt:lpstr>Prim’s Algorithm</vt:lpstr>
      <vt:lpstr>Prim’s Algorithm: Complexity</vt:lpstr>
      <vt:lpstr>Proof of correctness</vt:lpstr>
      <vt:lpstr>Prim’s Algorithm: Correctness</vt:lpstr>
      <vt:lpstr>Outline</vt:lpstr>
      <vt:lpstr>Kruskal’s Algorithm</vt:lpstr>
      <vt:lpstr>Kruskal’s Algorithm</vt:lpstr>
      <vt:lpstr>Kruskal’s Algorithm</vt:lpstr>
      <vt:lpstr>Union-Find Data Structure</vt:lpstr>
      <vt:lpstr>Illustration of Kruskal’s Algorithm</vt:lpstr>
      <vt:lpstr>Kruskal’s Algorithm: Complexity</vt:lpstr>
      <vt:lpstr>Complexity of UNION_SETS</vt:lpstr>
      <vt:lpstr>Kruskal’s Algorithm: Complexity</vt:lpstr>
      <vt:lpstr>Kruskal’s Algorithm: Correctness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Shams</cp:lastModifiedBy>
  <cp:revision>3940</cp:revision>
  <dcterms:created xsi:type="dcterms:W3CDTF">2006-08-16T00:00:00Z</dcterms:created>
  <dcterms:modified xsi:type="dcterms:W3CDTF">2019-05-05T23:58:55Z</dcterms:modified>
</cp:coreProperties>
</file>