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  <p:sldMasterId id="2147483852" r:id="rId2"/>
  </p:sldMasterIdLst>
  <p:notesMasterIdLst>
    <p:notesMasterId r:id="rId64"/>
  </p:notesMasterIdLst>
  <p:sldIdLst>
    <p:sldId id="304" r:id="rId3"/>
    <p:sldId id="291" r:id="rId4"/>
    <p:sldId id="342" r:id="rId5"/>
    <p:sldId id="306" r:id="rId6"/>
    <p:sldId id="371" r:id="rId7"/>
    <p:sldId id="314" r:id="rId8"/>
    <p:sldId id="315" r:id="rId9"/>
    <p:sldId id="316" r:id="rId10"/>
    <p:sldId id="317" r:id="rId11"/>
    <p:sldId id="318" r:id="rId12"/>
    <p:sldId id="319" r:id="rId13"/>
    <p:sldId id="328" r:id="rId14"/>
    <p:sldId id="330" r:id="rId15"/>
    <p:sldId id="331" r:id="rId16"/>
    <p:sldId id="329" r:id="rId17"/>
    <p:sldId id="332" r:id="rId18"/>
    <p:sldId id="333" r:id="rId19"/>
    <p:sldId id="372" r:id="rId20"/>
    <p:sldId id="373" r:id="rId21"/>
    <p:sldId id="383" r:id="rId22"/>
    <p:sldId id="375" r:id="rId23"/>
    <p:sldId id="369" r:id="rId24"/>
    <p:sldId id="374" r:id="rId25"/>
    <p:sldId id="376" r:id="rId26"/>
    <p:sldId id="370" r:id="rId27"/>
    <p:sldId id="377" r:id="rId28"/>
    <p:sldId id="378" r:id="rId29"/>
    <p:sldId id="379" r:id="rId30"/>
    <p:sldId id="345" r:id="rId31"/>
    <p:sldId id="338" r:id="rId32"/>
    <p:sldId id="341" r:id="rId33"/>
    <p:sldId id="380" r:id="rId34"/>
    <p:sldId id="320" r:id="rId35"/>
    <p:sldId id="321" r:id="rId36"/>
    <p:sldId id="381" r:id="rId37"/>
    <p:sldId id="324" r:id="rId38"/>
    <p:sldId id="325" r:id="rId39"/>
    <p:sldId id="326" r:id="rId40"/>
    <p:sldId id="35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58" r:id="rId51"/>
    <p:sldId id="322" r:id="rId52"/>
    <p:sldId id="363" r:id="rId53"/>
    <p:sldId id="335" r:id="rId54"/>
    <p:sldId id="367" r:id="rId55"/>
    <p:sldId id="366" r:id="rId56"/>
    <p:sldId id="368" r:id="rId57"/>
    <p:sldId id="365" r:id="rId58"/>
    <p:sldId id="339" r:id="rId59"/>
    <p:sldId id="359" r:id="rId60"/>
    <p:sldId id="360" r:id="rId61"/>
    <p:sldId id="340" r:id="rId62"/>
    <p:sldId id="382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34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1847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754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2933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68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63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06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2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867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8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utput-sensitive_algorith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cb.infotech.monash.edu.au/~karun/Site/Home.html" TargetMode="External"/><Relationship Id="rId2" Type="http://schemas.openxmlformats.org/officeDocument/2006/relationships/hyperlink" Target="http://www.aamircheem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llisons.org/l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monash.edu.au/~lloyd/tildeAlgDS/Graph/Directed/" TargetMode="External"/><Relationship Id="rId2" Type="http://schemas.openxmlformats.org/officeDocument/2006/relationships/hyperlink" Target="http://www.csse.monash.edu.au/~lloyd/tildeAlgDS/Graph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bonacci_heap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7419975" cy="233362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-457200" y="228600"/>
            <a:ext cx="10134600" cy="1752600"/>
          </a:xfrm>
        </p:spPr>
        <p:txBody>
          <a:bodyPr>
            <a:normAutofit/>
          </a:bodyPr>
          <a:lstStyle/>
          <a:p>
            <a:r>
              <a:rPr lang="en-AU" sz="2800" dirty="0"/>
              <a:t>Faculty of Information Technology,</a:t>
            </a:r>
            <a:br>
              <a:rPr lang="en-AU" sz="2800" dirty="0"/>
            </a:br>
            <a:r>
              <a:rPr lang="en-AU" sz="2800" dirty="0"/>
              <a:t>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265927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Graphs – Formal notations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5836" y="987552"/>
            <a:ext cx="8835763" cy="4572000"/>
          </a:xfrm>
        </p:spPr>
        <p:txBody>
          <a:bodyPr>
            <a:noAutofit/>
          </a:bodyPr>
          <a:lstStyle/>
          <a:p>
            <a:r>
              <a:rPr lang="en-AU" sz="2400" dirty="0">
                <a:latin typeface="CG Times" pitchFamily="18" charset="0"/>
              </a:rPr>
              <a:t>A graph G = (V, E) is defined using a set of vertices V and a set of edges E.</a:t>
            </a:r>
          </a:p>
          <a:p>
            <a:r>
              <a:rPr lang="en-AU" sz="2400" dirty="0">
                <a:latin typeface="CG Times" pitchFamily="18" charset="0"/>
              </a:rPr>
              <a:t>An edge e is represented as e = (u, v) where u and v are two vertices</a:t>
            </a:r>
          </a:p>
          <a:p>
            <a:r>
              <a:rPr lang="en-AU" sz="2400" dirty="0">
                <a:latin typeface="CG Times" pitchFamily="18" charset="0"/>
              </a:rPr>
              <a:t>For undirected graphs, (u, v) = (v, u) because there is no sense of direction.</a:t>
            </a:r>
          </a:p>
          <a:p>
            <a:r>
              <a:rPr lang="en-AU" sz="2400" dirty="0">
                <a:latin typeface="CG Times" pitchFamily="18" charset="0"/>
              </a:rPr>
              <a:t>For a directed graph, (u, v) represents an edge </a:t>
            </a:r>
            <a:r>
              <a:rPr lang="en-AU" sz="2400" b="1" dirty="0">
                <a:latin typeface="CG Times" pitchFamily="18" charset="0"/>
              </a:rPr>
              <a:t>from </a:t>
            </a:r>
            <a:r>
              <a:rPr lang="en-AU" sz="2400" dirty="0">
                <a:latin typeface="CG Times" pitchFamily="18" charset="0"/>
              </a:rPr>
              <a:t>u </a:t>
            </a:r>
            <a:r>
              <a:rPr lang="en-AU" sz="2400" b="1" dirty="0">
                <a:latin typeface="CG Times" pitchFamily="18" charset="0"/>
              </a:rPr>
              <a:t>to</a:t>
            </a:r>
            <a:r>
              <a:rPr lang="en-AU" sz="2400" dirty="0">
                <a:latin typeface="CG Times" pitchFamily="18" charset="0"/>
              </a:rPr>
              <a:t> v and (u, v) </a:t>
            </a:r>
            <a:r>
              <a:rPr lang="en-AU" sz="2400" dirty="0">
                <a:latin typeface="Arial"/>
                <a:cs typeface="Arial"/>
              </a:rPr>
              <a:t>≠ (v, u).</a:t>
            </a:r>
          </a:p>
          <a:p>
            <a:r>
              <a:rPr lang="en-AU" sz="2400" dirty="0">
                <a:latin typeface="CG Times" pitchFamily="18" charset="0"/>
              </a:rPr>
              <a:t>A weighted graph is represented as G = (V, E, W) where W represents weights for the edges and each edge e is represented as (u, v, w) where w is the weight for the edge (u, v).</a:t>
            </a:r>
          </a:p>
          <a:p>
            <a:r>
              <a:rPr lang="en-AU" sz="2400" dirty="0">
                <a:latin typeface="CG Times" pitchFamily="18" charset="0"/>
              </a:rPr>
              <a:t>A graph is called a simple graph if it does not have loops AND does not contain multiple edges b/w same pair of vertices.</a:t>
            </a:r>
          </a:p>
          <a:p>
            <a:r>
              <a:rPr lang="en-AU" sz="2400" dirty="0">
                <a:latin typeface="CG Times" pitchFamily="18" charset="0"/>
              </a:rPr>
              <a:t>In this unit, we focus on simple graphs.</a:t>
            </a:r>
          </a:p>
        </p:txBody>
      </p:sp>
    </p:spTree>
    <p:extLst>
      <p:ext uri="{BB962C8B-B14F-4D97-AF65-F5344CB8AC3E}">
        <p14:creationId xmlns:p14="http://schemas.microsoft.com/office/powerpoint/2010/main" val="24260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Some Graph Properties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Let G be a graph.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We use V to denote the number of vertices in the graph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We use E to denote the number of edges in the graph</a:t>
            </a:r>
          </a:p>
          <a:p>
            <a:r>
              <a:rPr lang="en-AU" sz="2400" dirty="0">
                <a:latin typeface="CG Times" pitchFamily="18" charset="0"/>
              </a:rPr>
              <a:t>The maximum number of edges in a directed graph</a:t>
            </a:r>
          </a:p>
          <a:p>
            <a:pPr lvl="1"/>
            <a:r>
              <a:rPr lang="en-AU" sz="2000" dirty="0">
                <a:latin typeface="CG Times" pitchFamily="18" charset="0"/>
              </a:rPr>
              <a:t>V(V - 1) = O(V</a:t>
            </a:r>
            <a:r>
              <a:rPr lang="en-AU" sz="2000" baseline="30000" dirty="0">
                <a:latin typeface="CG Times" pitchFamily="18" charset="0"/>
              </a:rPr>
              <a:t>2</a:t>
            </a:r>
            <a:r>
              <a:rPr lang="en-AU" sz="1800" dirty="0">
                <a:latin typeface="CG Times" pitchFamily="18" charset="0"/>
              </a:rPr>
              <a:t>)</a:t>
            </a:r>
            <a:endParaRPr lang="en-AU" sz="1900" dirty="0">
              <a:latin typeface="CG Times" pitchFamily="18" charset="0"/>
            </a:endParaRPr>
          </a:p>
          <a:p>
            <a:r>
              <a:rPr lang="en-AU" sz="2400" dirty="0">
                <a:latin typeface="CG Times" pitchFamily="18" charset="0"/>
              </a:rPr>
              <a:t>The maximum number edges in an undirected graph</a:t>
            </a:r>
          </a:p>
          <a:p>
            <a:pPr lvl="1"/>
            <a:r>
              <a:rPr lang="en-AU" sz="1900" dirty="0">
                <a:latin typeface="CG Times" pitchFamily="18" charset="0"/>
              </a:rPr>
              <a:t>V(V - 1)/2 = </a:t>
            </a:r>
            <a:r>
              <a:rPr lang="en-AU" sz="1800" dirty="0">
                <a:latin typeface="CG Times" pitchFamily="18" charset="0"/>
              </a:rPr>
              <a:t>O(V</a:t>
            </a:r>
            <a:r>
              <a:rPr lang="en-AU" sz="1800" baseline="30000" dirty="0">
                <a:latin typeface="CG Times" pitchFamily="18" charset="0"/>
              </a:rPr>
              <a:t>2</a:t>
            </a:r>
            <a:r>
              <a:rPr lang="en-AU" sz="1600" dirty="0">
                <a:latin typeface="CG Times" pitchFamily="18" charset="0"/>
              </a:rPr>
              <a:t>)</a:t>
            </a:r>
            <a:endParaRPr lang="en-AU" sz="1900" dirty="0">
              <a:latin typeface="CG Times" pitchFamily="18" charset="0"/>
            </a:endParaRPr>
          </a:p>
          <a:p>
            <a:endParaRPr lang="en-AU" sz="2400" dirty="0">
              <a:latin typeface="CG Times" pitchFamily="18" charset="0"/>
            </a:endParaRPr>
          </a:p>
          <a:p>
            <a:r>
              <a:rPr lang="en-AU" sz="2400" dirty="0">
                <a:latin typeface="CG Times" pitchFamily="18" charset="0"/>
              </a:rPr>
              <a:t>A graph is called </a:t>
            </a:r>
            <a:r>
              <a:rPr lang="en-AU" sz="2400" b="1" dirty="0">
                <a:solidFill>
                  <a:srgbClr val="FF0000"/>
                </a:solidFill>
                <a:latin typeface="CG Times" pitchFamily="18" charset="0"/>
              </a:rPr>
              <a:t>sparse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if E  &lt;&lt; V</a:t>
            </a:r>
            <a:r>
              <a:rPr lang="en-AU" sz="2400" baseline="30000" dirty="0">
                <a:latin typeface="CG Times" pitchFamily="18" charset="0"/>
              </a:rPr>
              <a:t>2</a:t>
            </a:r>
            <a:r>
              <a:rPr lang="en-AU" sz="2400" dirty="0">
                <a:latin typeface="CG Times" pitchFamily="18" charset="0"/>
              </a:rPr>
              <a:t>   </a:t>
            </a:r>
            <a:r>
              <a:rPr lang="en-AU" sz="1600" dirty="0">
                <a:latin typeface="CG Times" pitchFamily="18" charset="0"/>
              </a:rPr>
              <a:t>(&lt;&lt; means significantly smaller than)</a:t>
            </a:r>
            <a:r>
              <a:rPr lang="en-AU" sz="2400" baseline="30000" dirty="0">
                <a:latin typeface="CG Times" pitchFamily="18" charset="0"/>
              </a:rPr>
              <a:t>  </a:t>
            </a:r>
          </a:p>
          <a:p>
            <a:r>
              <a:rPr lang="en-AU" sz="2400" dirty="0">
                <a:latin typeface="CG Times" pitchFamily="18" charset="0"/>
              </a:rPr>
              <a:t>A graph is called </a:t>
            </a:r>
            <a:r>
              <a:rPr lang="en-AU" sz="2400" b="1" dirty="0">
                <a:solidFill>
                  <a:srgbClr val="FF0000"/>
                </a:solidFill>
                <a:latin typeface="CG Times" pitchFamily="18" charset="0"/>
              </a:rPr>
              <a:t>dense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if E </a:t>
            </a:r>
            <a:r>
              <a:rPr lang="en-AU" sz="2400" dirty="0">
                <a:latin typeface="Arial"/>
                <a:cs typeface="Arial"/>
              </a:rPr>
              <a:t>≈</a:t>
            </a:r>
            <a:r>
              <a:rPr lang="en-AU" sz="2400" dirty="0">
                <a:latin typeface="CG Times" pitchFamily="18" charset="0"/>
              </a:rPr>
              <a:t> V</a:t>
            </a:r>
            <a:r>
              <a:rPr lang="en-AU" sz="2400" baseline="30000" dirty="0">
                <a:latin typeface="CG Times" pitchFamily="18" charset="0"/>
              </a:rPr>
              <a:t>2</a:t>
            </a: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 V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ᵡ</a:t>
            </a:r>
            <a:r>
              <a:rPr lang="en-AU" sz="2400" dirty="0">
                <a:latin typeface="CG Times" pitchFamily="18" charset="0"/>
              </a:rPr>
              <a:t> V matrix M and store T (true) for M[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][j] if there exists an edge between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and j-</a:t>
            </a:r>
            <a:r>
              <a:rPr lang="en-AU" sz="2400" dirty="0" err="1">
                <a:latin typeface="CG Times" pitchFamily="18" charset="0"/>
              </a:rPr>
              <a:t>th</a:t>
            </a:r>
            <a:r>
              <a:rPr lang="en-AU" sz="2400" dirty="0">
                <a:latin typeface="CG Times" pitchFamily="18" charset="0"/>
              </a:rPr>
              <a:t> vertex. Otherwise, store F (false).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27115" y="3200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874898" y="3632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6759289" y="3632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627248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13" name="Straight Connector 12"/>
          <p:cNvCxnSpPr>
            <a:endCxn id="22" idx="0"/>
          </p:cNvCxnSpPr>
          <p:nvPr/>
        </p:nvCxnSpPr>
        <p:spPr>
          <a:xfrm>
            <a:off x="5010535" y="43516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2" idx="5"/>
          </p:cNvCxnSpPr>
          <p:nvPr/>
        </p:nvCxnSpPr>
        <p:spPr>
          <a:xfrm flipV="1">
            <a:off x="5296162" y="57666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18" idx="1"/>
          </p:cNvCxnSpPr>
          <p:nvPr/>
        </p:nvCxnSpPr>
        <p:spPr>
          <a:xfrm>
            <a:off x="5133571" y="41884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332877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" name="Oval 1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19" name="Straight Connector 18"/>
          <p:cNvCxnSpPr>
            <a:stCxn id="17" idx="3"/>
            <a:endCxn id="25" idx="0"/>
          </p:cNvCxnSpPr>
          <p:nvPr/>
        </p:nvCxnSpPr>
        <p:spPr>
          <a:xfrm flipH="1">
            <a:off x="8086192" y="43674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26" idx="0"/>
          </p:cNvCxnSpPr>
          <p:nvPr/>
        </p:nvCxnSpPr>
        <p:spPr>
          <a:xfrm>
            <a:off x="6573743" y="36437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61230" y="55134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33030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" name="Oval 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97102"/>
              </p:ext>
            </p:extLst>
          </p:nvPr>
        </p:nvGraphicFramePr>
        <p:xfrm>
          <a:off x="609600" y="37126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 V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ᵡ</a:t>
            </a:r>
            <a:r>
              <a:rPr lang="en-AU" sz="2400" dirty="0">
                <a:latin typeface="CG Times" pitchFamily="18" charset="0"/>
              </a:rPr>
              <a:t> V matrix M and store </a:t>
            </a:r>
            <a:r>
              <a:rPr lang="en-AU" sz="2400" b="1" dirty="0">
                <a:solidFill>
                  <a:srgbClr val="FF0000"/>
                </a:solidFill>
                <a:latin typeface="CG Times" pitchFamily="18" charset="0"/>
              </a:rPr>
              <a:t>weight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at M[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][j] only if there exists an edge </a:t>
            </a:r>
            <a:r>
              <a:rPr lang="en-AU" sz="2400" b="1" dirty="0">
                <a:latin typeface="CG Times" pitchFamily="18" charset="0"/>
              </a:rPr>
              <a:t>between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and</a:t>
            </a:r>
            <a:r>
              <a:rPr lang="en-AU" sz="2400" b="1" dirty="0">
                <a:latin typeface="CG Times" pitchFamily="18" charset="0"/>
              </a:rPr>
              <a:t> </a:t>
            </a:r>
            <a:r>
              <a:rPr lang="en-AU" sz="2400" dirty="0">
                <a:latin typeface="CG Times" pitchFamily="18" charset="0"/>
              </a:rPr>
              <a:t>j-</a:t>
            </a:r>
            <a:r>
              <a:rPr lang="en-AU" sz="2400" dirty="0" err="1">
                <a:latin typeface="CG Times" pitchFamily="18" charset="0"/>
              </a:rPr>
              <a:t>th</a:t>
            </a:r>
            <a:r>
              <a:rPr lang="en-AU" sz="2400" dirty="0">
                <a:latin typeface="CG Times" pitchFamily="18" charset="0"/>
              </a:rPr>
              <a:t> vertex.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27107"/>
              </p:ext>
            </p:extLst>
          </p:nvPr>
        </p:nvGraphicFramePr>
        <p:xfrm>
          <a:off x="609600" y="37126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9" name="Oval 2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cxnSp>
        <p:nvCxnSpPr>
          <p:cNvPr id="31" name="Straight Connector 30"/>
          <p:cNvCxnSpPr>
            <a:stCxn id="29" idx="3"/>
          </p:cNvCxnSpPr>
          <p:nvPr/>
        </p:nvCxnSpPr>
        <p:spPr>
          <a:xfrm flipH="1">
            <a:off x="4874898" y="3861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5"/>
          </p:cNvCxnSpPr>
          <p:nvPr/>
        </p:nvCxnSpPr>
        <p:spPr>
          <a:xfrm>
            <a:off x="6759289" y="3861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4" name="Oval 3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36" name="Straight Connector 35"/>
          <p:cNvCxnSpPr>
            <a:endCxn id="45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5" idx="5"/>
          </p:cNvCxnSpPr>
          <p:nvPr/>
        </p:nvCxnSpPr>
        <p:spPr>
          <a:xfrm flipV="1">
            <a:off x="5296162" y="59952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6"/>
            <a:endCxn id="41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2" name="Straight Connector 41"/>
          <p:cNvCxnSpPr>
            <a:stCxn id="40" idx="3"/>
            <a:endCxn id="48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2"/>
            <a:endCxn id="49" idx="0"/>
          </p:cNvCxnSpPr>
          <p:nvPr/>
        </p:nvCxnSpPr>
        <p:spPr>
          <a:xfrm>
            <a:off x="6541683" y="38723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863988" y="5742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5" name="Oval 4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8" name="Oval 4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707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182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Adjacency Matrix: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Create a V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ᵡ</a:t>
            </a:r>
            <a:r>
              <a:rPr lang="en-AU" sz="1800" dirty="0">
                <a:latin typeface="CG Times" pitchFamily="18" charset="0"/>
              </a:rPr>
              <a:t> V matrix M and store weight at M[</a:t>
            </a:r>
            <a:r>
              <a:rPr lang="en-AU" sz="1800" dirty="0" err="1">
                <a:latin typeface="CG Times" pitchFamily="18" charset="0"/>
              </a:rPr>
              <a:t>i</a:t>
            </a:r>
            <a:r>
              <a:rPr lang="en-AU" sz="1800" dirty="0">
                <a:latin typeface="CG Times" pitchFamily="18" charset="0"/>
              </a:rPr>
              <a:t>][j] only if there exists an edge </a:t>
            </a:r>
            <a:r>
              <a:rPr lang="en-AU" sz="1800" b="1" dirty="0">
                <a:solidFill>
                  <a:srgbClr val="FF0000"/>
                </a:solidFill>
                <a:latin typeface="CG Times" pitchFamily="18" charset="0"/>
              </a:rPr>
              <a:t>from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1800" dirty="0" err="1">
                <a:latin typeface="CG Times" pitchFamily="18" charset="0"/>
              </a:rPr>
              <a:t>i-th</a:t>
            </a:r>
            <a:r>
              <a:rPr lang="en-AU" sz="1800" dirty="0">
                <a:latin typeface="CG Times" pitchFamily="18" charset="0"/>
              </a:rPr>
              <a:t> </a:t>
            </a:r>
            <a:r>
              <a:rPr lang="en-AU" sz="1800" b="1" dirty="0">
                <a:solidFill>
                  <a:srgbClr val="FF0000"/>
                </a:solidFill>
                <a:latin typeface="CG Times" pitchFamily="18" charset="0"/>
              </a:rPr>
              <a:t>to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 </a:t>
            </a:r>
            <a:r>
              <a:rPr lang="en-AU" sz="1800" dirty="0">
                <a:latin typeface="CG Times" pitchFamily="18" charset="0"/>
              </a:rPr>
              <a:t>j-</a:t>
            </a:r>
            <a:r>
              <a:rPr lang="en-AU" sz="1800" dirty="0" err="1">
                <a:latin typeface="CG Times" pitchFamily="18" charset="0"/>
              </a:rPr>
              <a:t>th</a:t>
            </a:r>
            <a:r>
              <a:rPr lang="en-AU" sz="1800" dirty="0">
                <a:latin typeface="CG Times" pitchFamily="18" charset="0"/>
              </a:rPr>
              <a:t> vertex.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Space Complexity: </a:t>
            </a:r>
            <a:r>
              <a:rPr lang="en-AU" sz="1800" dirty="0">
                <a:latin typeface="CG Times" pitchFamily="18" charset="0"/>
              </a:rPr>
              <a:t>O(V</a:t>
            </a:r>
            <a:r>
              <a:rPr lang="en-AU" sz="1800" baseline="30000" dirty="0">
                <a:latin typeface="CG Times" pitchFamily="18" charset="0"/>
              </a:rPr>
              <a:t>2</a:t>
            </a:r>
            <a:r>
              <a:rPr lang="en-AU" sz="1800" dirty="0">
                <a:latin typeface="CG Times" pitchFamily="18" charset="0"/>
              </a:rPr>
              <a:t>) regardless of the number of edges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Time Complexity of checking if an edge exits: </a:t>
            </a:r>
            <a:r>
              <a:rPr lang="en-AU" sz="1800" dirty="0">
                <a:latin typeface="CG Times" pitchFamily="18" charset="0"/>
              </a:rPr>
              <a:t>O(1)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Time Complexity of retrieving all </a:t>
            </a:r>
            <a:r>
              <a:rPr lang="en-AU" sz="1800" dirty="0" err="1">
                <a:solidFill>
                  <a:srgbClr val="FF0000"/>
                </a:solidFill>
                <a:latin typeface="CG Times" pitchFamily="18" charset="0"/>
              </a:rPr>
              <a:t>neigbhbors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 (adjacent vertices) of a given vertex: 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O(V) regardless of the number of </a:t>
            </a:r>
            <a:r>
              <a:rPr lang="en-AU" sz="1800" dirty="0" err="1">
                <a:latin typeface="CG Times" pitchFamily="18" charset="0"/>
              </a:rPr>
              <a:t>neighbors</a:t>
            </a:r>
            <a:r>
              <a:rPr lang="en-AU" sz="1800" dirty="0">
                <a:latin typeface="CG Times" pitchFamily="18" charset="0"/>
              </a:rPr>
              <a:t> (unless additional pointers are stored)</a:t>
            </a: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5259"/>
              </p:ext>
            </p:extLst>
          </p:nvPr>
        </p:nvGraphicFramePr>
        <p:xfrm>
          <a:off x="609600" y="4023360"/>
          <a:ext cx="3348054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8" name="Oval 5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60" name="Straight Connector 59"/>
          <p:cNvCxnSpPr>
            <a:stCxn id="58" idx="3"/>
          </p:cNvCxnSpPr>
          <p:nvPr/>
        </p:nvCxnSpPr>
        <p:spPr>
          <a:xfrm flipH="1">
            <a:off x="5133571" y="38611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8" idx="5"/>
          </p:cNvCxnSpPr>
          <p:nvPr/>
        </p:nvCxnSpPr>
        <p:spPr>
          <a:xfrm>
            <a:off x="6759289" y="38611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3" name="Oval 6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65" name="Straight Connector 64"/>
          <p:cNvCxnSpPr>
            <a:endCxn id="74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4" idx="5"/>
            <a:endCxn id="77" idx="2"/>
          </p:cNvCxnSpPr>
          <p:nvPr/>
        </p:nvCxnSpPr>
        <p:spPr>
          <a:xfrm flipV="1">
            <a:off x="5296162" y="59952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6"/>
            <a:endCxn id="70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9" name="Oval 6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71" name="Straight Connector 70"/>
          <p:cNvCxnSpPr>
            <a:stCxn id="69" idx="3"/>
            <a:endCxn id="77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2"/>
          </p:cNvCxnSpPr>
          <p:nvPr/>
        </p:nvCxnSpPr>
        <p:spPr>
          <a:xfrm>
            <a:off x="6573743" y="38723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861230" y="57420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74" name="Oval 7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33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an array of size V. At each V[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], store the list of vertices adjacent to the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vertex.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27115" y="3200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8" name="Straight Connector 7"/>
          <p:cNvCxnSpPr>
            <a:stCxn id="6" idx="3"/>
          </p:cNvCxnSpPr>
          <p:nvPr/>
        </p:nvCxnSpPr>
        <p:spPr>
          <a:xfrm flipH="1">
            <a:off x="4874898" y="3632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6759289" y="3632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627248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13" name="Straight Connector 12"/>
          <p:cNvCxnSpPr>
            <a:endCxn id="22" idx="0"/>
          </p:cNvCxnSpPr>
          <p:nvPr/>
        </p:nvCxnSpPr>
        <p:spPr>
          <a:xfrm>
            <a:off x="5010535" y="43516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2" idx="5"/>
          </p:cNvCxnSpPr>
          <p:nvPr/>
        </p:nvCxnSpPr>
        <p:spPr>
          <a:xfrm flipV="1">
            <a:off x="5296162" y="57666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6"/>
            <a:endCxn id="18" idx="1"/>
          </p:cNvCxnSpPr>
          <p:nvPr/>
        </p:nvCxnSpPr>
        <p:spPr>
          <a:xfrm>
            <a:off x="5133571" y="41884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332877" y="3935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7" name="Oval 1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19" name="Straight Connector 18"/>
          <p:cNvCxnSpPr>
            <a:stCxn id="17" idx="3"/>
            <a:endCxn id="25" idx="0"/>
          </p:cNvCxnSpPr>
          <p:nvPr/>
        </p:nvCxnSpPr>
        <p:spPr>
          <a:xfrm flipH="1">
            <a:off x="8086192" y="43674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26" idx="0"/>
          </p:cNvCxnSpPr>
          <p:nvPr/>
        </p:nvCxnSpPr>
        <p:spPr>
          <a:xfrm>
            <a:off x="6573743" y="36437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61230" y="55134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22" name="Oval 2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833030" y="55134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5" name="Oval 2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05900"/>
              </p:ext>
            </p:extLst>
          </p:nvPr>
        </p:nvGraphicFramePr>
        <p:xfrm>
          <a:off x="304800" y="3632574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38200" y="3822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79728"/>
              </p:ext>
            </p:extLst>
          </p:nvPr>
        </p:nvGraphicFramePr>
        <p:xfrm>
          <a:off x="1143000" y="3636628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15591"/>
              </p:ext>
            </p:extLst>
          </p:nvPr>
        </p:nvGraphicFramePr>
        <p:xfrm>
          <a:off x="1143000" y="419100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10442"/>
              </p:ext>
            </p:extLst>
          </p:nvPr>
        </p:nvGraphicFramePr>
        <p:xfrm>
          <a:off x="1143000" y="47345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91111"/>
              </p:ext>
            </p:extLst>
          </p:nvPr>
        </p:nvGraphicFramePr>
        <p:xfrm>
          <a:off x="1143000" y="5191760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85085"/>
              </p:ext>
            </p:extLst>
          </p:nvPr>
        </p:nvGraphicFramePr>
        <p:xfrm>
          <a:off x="1143000" y="57251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838200" y="4357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8200" y="4876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8200" y="5334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8200" y="586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Create an array of size V. At each V[</a:t>
            </a:r>
            <a:r>
              <a:rPr lang="en-AU" sz="2400" dirty="0" err="1">
                <a:latin typeface="CG Times" pitchFamily="18" charset="0"/>
              </a:rPr>
              <a:t>i</a:t>
            </a:r>
            <a:r>
              <a:rPr lang="en-AU" sz="2400" dirty="0">
                <a:latin typeface="CG Times" pitchFamily="18" charset="0"/>
              </a:rPr>
              <a:t>], store the list of vertices adjacent to the </a:t>
            </a:r>
            <a:r>
              <a:rPr lang="en-AU" sz="2400" dirty="0" err="1">
                <a:latin typeface="CG Times" pitchFamily="18" charset="0"/>
              </a:rPr>
              <a:t>i-th</a:t>
            </a:r>
            <a:r>
              <a:rPr lang="en-AU" sz="2400" dirty="0">
                <a:latin typeface="CG Times" pitchFamily="18" charset="0"/>
              </a:rPr>
              <a:t> vertex </a:t>
            </a:r>
            <a:r>
              <a:rPr lang="en-AU" sz="2400" b="1" dirty="0">
                <a:latin typeface="CG Times" pitchFamily="18" charset="0"/>
              </a:rPr>
              <a:t>along with the weights</a:t>
            </a:r>
            <a:r>
              <a:rPr lang="en-AU" sz="2400" dirty="0">
                <a:latin typeface="CG Times" pitchFamily="18" charset="0"/>
              </a:rPr>
              <a:t>.</a:t>
            </a:r>
          </a:p>
          <a:p>
            <a:pPr marL="0" indent="0">
              <a:buNone/>
            </a:pPr>
            <a:endParaRPr lang="en-AU" sz="1800" dirty="0">
              <a:latin typeface="CG Times" pitchFamily="18" charset="0"/>
            </a:endParaRPr>
          </a:p>
          <a:p>
            <a:pPr marL="0" indent="0">
              <a:buNone/>
            </a:pPr>
            <a:endParaRPr lang="en-AU" sz="1800">
              <a:latin typeface="CG Times" pitchFamily="18" charset="0"/>
            </a:endParaRPr>
          </a:p>
          <a:p>
            <a:pPr marL="0" indent="0">
              <a:buNone/>
            </a:pPr>
            <a:r>
              <a:rPr lang="en-AU" sz="1800">
                <a:latin typeface="CG Times" pitchFamily="18" charset="0"/>
              </a:rPr>
              <a:t>The </a:t>
            </a:r>
            <a:r>
              <a:rPr lang="en-AU" sz="1800" dirty="0">
                <a:latin typeface="CG Times" pitchFamily="18" charset="0"/>
              </a:rPr>
              <a:t>numbers in parenthesis correspond to the weights.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09681"/>
              </p:ext>
            </p:extLst>
          </p:nvPr>
        </p:nvGraphicFramePr>
        <p:xfrm>
          <a:off x="304800" y="3632574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38200" y="3822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84004"/>
              </p:ext>
            </p:extLst>
          </p:nvPr>
        </p:nvGraphicFramePr>
        <p:xfrm>
          <a:off x="1143000" y="3636628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12455"/>
              </p:ext>
            </p:extLst>
          </p:nvPr>
        </p:nvGraphicFramePr>
        <p:xfrm>
          <a:off x="1143000" y="419100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36619"/>
              </p:ext>
            </p:extLst>
          </p:nvPr>
        </p:nvGraphicFramePr>
        <p:xfrm>
          <a:off x="1143000" y="47345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34279"/>
              </p:ext>
            </p:extLst>
          </p:nvPr>
        </p:nvGraphicFramePr>
        <p:xfrm>
          <a:off x="1143000" y="5191760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72214"/>
              </p:ext>
            </p:extLst>
          </p:nvPr>
        </p:nvGraphicFramePr>
        <p:xfrm>
          <a:off x="1143000" y="5725160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838200" y="435704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8200" y="4876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38200" y="53340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38200" y="5867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327115" y="3429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0" name="Oval 3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cxnSp>
        <p:nvCxnSpPr>
          <p:cNvPr id="42" name="Straight Connector 41"/>
          <p:cNvCxnSpPr>
            <a:stCxn id="40" idx="3"/>
          </p:cNvCxnSpPr>
          <p:nvPr/>
        </p:nvCxnSpPr>
        <p:spPr>
          <a:xfrm flipH="1">
            <a:off x="4874898" y="3861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5"/>
          </p:cNvCxnSpPr>
          <p:nvPr/>
        </p:nvCxnSpPr>
        <p:spPr>
          <a:xfrm>
            <a:off x="6759289" y="3861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627248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5" name="Oval 4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47" name="Straight Connector 46"/>
          <p:cNvCxnSpPr>
            <a:endCxn id="56" idx="0"/>
          </p:cNvCxnSpPr>
          <p:nvPr/>
        </p:nvCxnSpPr>
        <p:spPr>
          <a:xfrm>
            <a:off x="5010535" y="45802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6" idx="5"/>
          </p:cNvCxnSpPr>
          <p:nvPr/>
        </p:nvCxnSpPr>
        <p:spPr>
          <a:xfrm flipV="1">
            <a:off x="5296162" y="59952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6"/>
            <a:endCxn id="52" idx="1"/>
          </p:cNvCxnSpPr>
          <p:nvPr/>
        </p:nvCxnSpPr>
        <p:spPr>
          <a:xfrm>
            <a:off x="5133571" y="44170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332877" y="4163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1" name="Oval 5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53" name="Straight Connector 52"/>
          <p:cNvCxnSpPr>
            <a:stCxn id="51" idx="3"/>
            <a:endCxn id="59" idx="0"/>
          </p:cNvCxnSpPr>
          <p:nvPr/>
        </p:nvCxnSpPr>
        <p:spPr>
          <a:xfrm flipH="1">
            <a:off x="8086192" y="45960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2"/>
            <a:endCxn id="60" idx="0"/>
          </p:cNvCxnSpPr>
          <p:nvPr/>
        </p:nvCxnSpPr>
        <p:spPr>
          <a:xfrm>
            <a:off x="6541683" y="38723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863988" y="57420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6" name="Oval 5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833030" y="57420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59" name="Oval 5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695342" y="5117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95542" y="572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14542" y="4431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41848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07748" y="5084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1628" y="36765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47201" y="36049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9837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Representing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Adjacency List:</a:t>
            </a:r>
          </a:p>
          <a:p>
            <a:pPr marL="0" indent="0">
              <a:buNone/>
            </a:pPr>
            <a:r>
              <a:rPr lang="en-AU" sz="1600" dirty="0">
                <a:latin typeface="CG Times" pitchFamily="18" charset="0"/>
              </a:rPr>
              <a:t>Create an array of size V. At each V[</a:t>
            </a:r>
            <a:r>
              <a:rPr lang="en-AU" sz="1600" dirty="0" err="1">
                <a:latin typeface="CG Times" pitchFamily="18" charset="0"/>
              </a:rPr>
              <a:t>i</a:t>
            </a:r>
            <a:r>
              <a:rPr lang="en-AU" sz="1600" dirty="0">
                <a:latin typeface="CG Times" pitchFamily="18" charset="0"/>
              </a:rPr>
              <a:t>], store the list of vertices adjacent to the </a:t>
            </a:r>
            <a:r>
              <a:rPr lang="en-AU" sz="1600" dirty="0" err="1">
                <a:latin typeface="CG Times" pitchFamily="18" charset="0"/>
              </a:rPr>
              <a:t>i-th</a:t>
            </a:r>
            <a:r>
              <a:rPr lang="en-AU" sz="1600" dirty="0">
                <a:latin typeface="CG Times" pitchFamily="18" charset="0"/>
              </a:rPr>
              <a:t> vertex </a:t>
            </a:r>
            <a:r>
              <a:rPr lang="en-AU" sz="1600" b="1" dirty="0">
                <a:latin typeface="CG Times" pitchFamily="18" charset="0"/>
              </a:rPr>
              <a:t>along with the weights</a:t>
            </a:r>
            <a:r>
              <a:rPr lang="en-AU" sz="1600" dirty="0">
                <a:latin typeface="CG Times" pitchFamily="18" charset="0"/>
              </a:rPr>
              <a:t>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Space Complexity: </a:t>
            </a:r>
          </a:p>
          <a:p>
            <a:r>
              <a:rPr lang="en-AU" sz="1600" dirty="0">
                <a:latin typeface="CG Times" pitchFamily="18" charset="0"/>
              </a:rPr>
              <a:t>O(V + E)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Time complexity of checking if a particular edge exists: </a:t>
            </a:r>
          </a:p>
          <a:p>
            <a:r>
              <a:rPr lang="en-AU" sz="1600" dirty="0">
                <a:latin typeface="CG Times" pitchFamily="18" charset="0"/>
              </a:rPr>
              <a:t>O(log V) assuming each adjacency list is a sorted array on vertex IDs</a:t>
            </a:r>
            <a:endParaRPr lang="en-AU" sz="1600" baseline="30000" dirty="0">
              <a:latin typeface="CG Times" pitchFamily="18" charset="0"/>
            </a:endParaRP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Time complexity of retrieving all adjacent vertices of a given vertex: </a:t>
            </a:r>
          </a:p>
          <a:p>
            <a:r>
              <a:rPr lang="en-AU" sz="1600" dirty="0">
                <a:latin typeface="CG Times" pitchFamily="18" charset="0"/>
              </a:rPr>
              <a:t>O(X) where X is the number of adjacent vertices (note: this is </a:t>
            </a:r>
            <a:r>
              <a:rPr lang="en-AU" sz="1600" dirty="0">
                <a:latin typeface="CG Times" pitchFamily="18" charset="0"/>
                <a:hlinkClick r:id="rId2"/>
              </a:rPr>
              <a:t>output-sensitive</a:t>
            </a:r>
            <a:r>
              <a:rPr lang="en-AU" sz="1600" dirty="0">
                <a:latin typeface="CG Times" pitchFamily="18" charset="0"/>
              </a:rPr>
              <a:t> complexity)</a:t>
            </a:r>
          </a:p>
          <a:p>
            <a:pPr marL="0" indent="0">
              <a:buNone/>
            </a:pPr>
            <a:endParaRPr lang="en-AU" sz="1600" dirty="0">
              <a:latin typeface="CG Times" pitchFamily="18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65740"/>
              </p:ext>
            </p:extLst>
          </p:nvPr>
        </p:nvGraphicFramePr>
        <p:xfrm>
          <a:off x="381000" y="4038600"/>
          <a:ext cx="533400" cy="24634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85">
                <a:tc>
                  <a:txBody>
                    <a:bodyPr/>
                    <a:lstStyle/>
                    <a:p>
                      <a:pPr algn="ctr"/>
                      <a:r>
                        <a:rPr lang="en-AU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914400" y="422807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444277"/>
              </p:ext>
            </p:extLst>
          </p:nvPr>
        </p:nvGraphicFramePr>
        <p:xfrm>
          <a:off x="1219200" y="4042654"/>
          <a:ext cx="16764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99991"/>
              </p:ext>
            </p:extLst>
          </p:nvPr>
        </p:nvGraphicFramePr>
        <p:xfrm>
          <a:off x="1219200" y="4597026"/>
          <a:ext cx="25146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01487"/>
              </p:ext>
            </p:extLst>
          </p:nvPr>
        </p:nvGraphicFramePr>
        <p:xfrm>
          <a:off x="1219200" y="5140586"/>
          <a:ext cx="8382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44164"/>
              </p:ext>
            </p:extLst>
          </p:nvPr>
        </p:nvGraphicFramePr>
        <p:xfrm>
          <a:off x="1219200" y="5597786"/>
          <a:ext cx="8382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 (8)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914400" y="476307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14400" y="52828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14400" y="57400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14400" y="627342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6327115" y="3733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97" name="Straight Connector 96"/>
          <p:cNvCxnSpPr>
            <a:stCxn id="95" idx="3"/>
          </p:cNvCxnSpPr>
          <p:nvPr/>
        </p:nvCxnSpPr>
        <p:spPr>
          <a:xfrm flipH="1">
            <a:off x="5133571" y="41659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5" idx="5"/>
          </p:cNvCxnSpPr>
          <p:nvPr/>
        </p:nvCxnSpPr>
        <p:spPr>
          <a:xfrm>
            <a:off x="6759289" y="41659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4627248" y="4468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102" name="Straight Connector 101"/>
          <p:cNvCxnSpPr>
            <a:endCxn id="111" idx="0"/>
          </p:cNvCxnSpPr>
          <p:nvPr/>
        </p:nvCxnSpPr>
        <p:spPr>
          <a:xfrm>
            <a:off x="5010535" y="4885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11" idx="5"/>
            <a:endCxn id="114" idx="2"/>
          </p:cNvCxnSpPr>
          <p:nvPr/>
        </p:nvCxnSpPr>
        <p:spPr>
          <a:xfrm flipV="1">
            <a:off x="5296162" y="6300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6"/>
            <a:endCxn id="107" idx="1"/>
          </p:cNvCxnSpPr>
          <p:nvPr/>
        </p:nvCxnSpPr>
        <p:spPr>
          <a:xfrm>
            <a:off x="5133571" y="4721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8332877" y="4468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108" name="Straight Connector 107"/>
          <p:cNvCxnSpPr>
            <a:stCxn id="106" idx="3"/>
            <a:endCxn id="114" idx="0"/>
          </p:cNvCxnSpPr>
          <p:nvPr/>
        </p:nvCxnSpPr>
        <p:spPr>
          <a:xfrm flipH="1">
            <a:off x="8086192" y="4900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6" idx="2"/>
          </p:cNvCxnSpPr>
          <p:nvPr/>
        </p:nvCxnSpPr>
        <p:spPr>
          <a:xfrm>
            <a:off x="6573743" y="41771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4861230" y="6046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833030" y="6046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4" name="Oval 11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95342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295542" y="6031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914542" y="4736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141848" y="5257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307748" y="5389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481628" y="3981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547201" y="39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860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2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Graph Traversal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61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latin typeface="CG Times" pitchFamily="18" charset="0"/>
              </a:rPr>
              <a:t>Graph traversal algorithms traverse (visit) the nodes of a graph starting from a source vertex.</a:t>
            </a:r>
          </a:p>
          <a:p>
            <a:pPr marL="0" indent="0">
              <a:buNone/>
            </a:pPr>
            <a:r>
              <a:rPr lang="en-AU" sz="1600" dirty="0">
                <a:latin typeface="CG Times" pitchFamily="18" charset="0"/>
              </a:rPr>
              <a:t>We will look into two algorithms:</a:t>
            </a:r>
          </a:p>
          <a:p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Breadth First Search (BFS)</a:t>
            </a:r>
          </a:p>
          <a:p>
            <a:pPr lvl="1"/>
            <a:r>
              <a:rPr lang="en-AU" sz="1600" dirty="0">
                <a:latin typeface="CG Times" pitchFamily="18" charset="0"/>
              </a:rPr>
              <a:t>traverses the graph uniformly from the source vertex</a:t>
            </a:r>
          </a:p>
          <a:p>
            <a:pPr lvl="1"/>
            <a:r>
              <a:rPr lang="en-AU" sz="1600" dirty="0">
                <a:latin typeface="CG Times" pitchFamily="18" charset="0"/>
              </a:rPr>
              <a:t>i.e., all vertices that are k edges away from the source vertex are visited before all vertices that are k+1 edges away from source</a:t>
            </a:r>
          </a:p>
          <a:p>
            <a:pPr lvl="1"/>
            <a:r>
              <a:rPr lang="en-AU" sz="1600" dirty="0">
                <a:latin typeface="CG Times" pitchFamily="18" charset="0"/>
              </a:rPr>
              <a:t>In the tree below, one possible BFS order is S, A, B, C, D, E, F, G, H.</a:t>
            </a:r>
          </a:p>
          <a:p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Depth First Search (DFS)</a:t>
            </a:r>
          </a:p>
          <a:p>
            <a:pPr lvl="1"/>
            <a:r>
              <a:rPr lang="en-AU" sz="1600" dirty="0">
                <a:latin typeface="CG Times" pitchFamily="18" charset="0"/>
              </a:rPr>
              <a:t>traverses the graph as deeply as possible before backtracking and traversing other nodes</a:t>
            </a:r>
          </a:p>
          <a:p>
            <a:pPr lvl="1"/>
            <a:r>
              <a:rPr lang="en-AU" sz="1600" dirty="0">
                <a:latin typeface="CG Times" pitchFamily="18" charset="0"/>
              </a:rPr>
              <a:t>In the tree, one possible DFS order is: S, A, C, F, G, B, E, D, H.</a:t>
            </a:r>
          </a:p>
          <a:p>
            <a:pPr marL="0" indent="0">
              <a:buNone/>
            </a:pPr>
            <a:endParaRPr lang="en-AU" sz="1600" dirty="0">
              <a:latin typeface="CG Times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597B33-DDF5-47BD-901D-50541B876F22}"/>
              </a:ext>
            </a:extLst>
          </p:cNvPr>
          <p:cNvGrpSpPr/>
          <p:nvPr/>
        </p:nvGrpSpPr>
        <p:grpSpPr>
          <a:xfrm>
            <a:off x="5504437" y="41910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7E027C-1261-4B98-B2F3-795B32A290D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ED532A-23E8-412C-82D0-B39EE33F445F}"/>
                </a:ext>
              </a:extLst>
            </p:cNvPr>
            <p:cNvSpPr txBox="1"/>
            <p:nvPr/>
          </p:nvSpPr>
          <p:spPr>
            <a:xfrm>
              <a:off x="3791915" y="20822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S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5F-D076-4763-9AA3-18E63D1913E3}"/>
              </a:ext>
            </a:extLst>
          </p:cNvPr>
          <p:cNvCxnSpPr>
            <a:stCxn id="6" idx="3"/>
          </p:cNvCxnSpPr>
          <p:nvPr/>
        </p:nvCxnSpPr>
        <p:spPr>
          <a:xfrm flipH="1">
            <a:off x="4052220" y="46231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AAF0D4-7A48-48BF-83DC-5B409DC0E1E2}"/>
              </a:ext>
            </a:extLst>
          </p:cNvPr>
          <p:cNvCxnSpPr>
            <a:stCxn id="6" idx="5"/>
          </p:cNvCxnSpPr>
          <p:nvPr/>
        </p:nvCxnSpPr>
        <p:spPr>
          <a:xfrm>
            <a:off x="5936611" y="46231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8F0090-D57E-4C60-ADF1-5C2F5D1E1C52}"/>
              </a:ext>
            </a:extLst>
          </p:cNvPr>
          <p:cNvGrpSpPr/>
          <p:nvPr/>
        </p:nvGrpSpPr>
        <p:grpSpPr>
          <a:xfrm>
            <a:off x="3804570" y="49259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7A5314-A278-48E1-89C7-693A4B86E7E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0F8B52-A2A7-4955-AA9A-1E1943F63CD7}"/>
                </a:ext>
              </a:extLst>
            </p:cNvPr>
            <p:cNvSpPr txBox="1"/>
            <p:nvPr/>
          </p:nvSpPr>
          <p:spPr>
            <a:xfrm>
              <a:off x="3739182" y="2082284"/>
              <a:ext cx="38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A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9A90C8-FCC9-409B-ABBD-91B2F26D0C93}"/>
              </a:ext>
            </a:extLst>
          </p:cNvPr>
          <p:cNvCxnSpPr>
            <a:cxnSpLocks/>
            <a:stCxn id="11" idx="5"/>
            <a:endCxn id="22" idx="0"/>
          </p:cNvCxnSpPr>
          <p:nvPr/>
        </p:nvCxnSpPr>
        <p:spPr>
          <a:xfrm>
            <a:off x="4236744" y="5358097"/>
            <a:ext cx="839679" cy="25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15B9E7-0E4C-4439-82B3-745E1A03A176}"/>
              </a:ext>
            </a:extLst>
          </p:cNvPr>
          <p:cNvGrpSpPr/>
          <p:nvPr/>
        </p:nvGrpSpPr>
        <p:grpSpPr>
          <a:xfrm>
            <a:off x="4873657" y="5542235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89DE31-5B09-4EF9-847A-B3DE94B2E85C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AEE389-BC39-4F68-B8D0-D7FEFBE8866C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C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C5ECA8-E6AB-4B3A-B94B-9A0075F340FE}"/>
              </a:ext>
            </a:extLst>
          </p:cNvPr>
          <p:cNvCxnSpPr>
            <a:stCxn id="21" idx="3"/>
            <a:endCxn id="34" idx="0"/>
          </p:cNvCxnSpPr>
          <p:nvPr/>
        </p:nvCxnSpPr>
        <p:spPr>
          <a:xfrm flipH="1">
            <a:off x="4381582" y="5974409"/>
            <a:ext cx="566224" cy="1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64D778-8053-4FA2-A994-AB8CFF845627}"/>
              </a:ext>
            </a:extLst>
          </p:cNvPr>
          <p:cNvCxnSpPr>
            <a:stCxn id="21" idx="5"/>
            <a:endCxn id="31" idx="0"/>
          </p:cNvCxnSpPr>
          <p:nvPr/>
        </p:nvCxnSpPr>
        <p:spPr>
          <a:xfrm>
            <a:off x="5305831" y="5974409"/>
            <a:ext cx="626828" cy="1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DCCC07-5D02-4BA2-A6D9-AE6E582DF076}"/>
              </a:ext>
            </a:extLst>
          </p:cNvPr>
          <p:cNvGrpSpPr/>
          <p:nvPr/>
        </p:nvGrpSpPr>
        <p:grpSpPr>
          <a:xfrm>
            <a:off x="7508454" y="490744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95DECB-F2E4-47F9-A11F-EEF47F0578F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BA388F-F684-424E-AE0E-90C1C7B8B48D}"/>
                </a:ext>
              </a:extLst>
            </p:cNvPr>
            <p:cNvSpPr txBox="1"/>
            <p:nvPr/>
          </p:nvSpPr>
          <p:spPr>
            <a:xfrm>
              <a:off x="3760877" y="20822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B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1E414F-9E68-442C-8A55-5FC75090947C}"/>
              </a:ext>
            </a:extLst>
          </p:cNvPr>
          <p:cNvCxnSpPr>
            <a:stCxn id="26" idx="3"/>
            <a:endCxn id="43" idx="0"/>
          </p:cNvCxnSpPr>
          <p:nvPr/>
        </p:nvCxnSpPr>
        <p:spPr>
          <a:xfrm flipH="1">
            <a:off x="7151859" y="5339621"/>
            <a:ext cx="430744" cy="20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F16204-F642-4756-AE2B-4FA09209C952}"/>
              </a:ext>
            </a:extLst>
          </p:cNvPr>
          <p:cNvCxnSpPr>
            <a:endCxn id="47" idx="0"/>
          </p:cNvCxnSpPr>
          <p:nvPr/>
        </p:nvCxnSpPr>
        <p:spPr>
          <a:xfrm>
            <a:off x="7942421" y="5136759"/>
            <a:ext cx="663010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65040E-5E2C-4647-B971-269D372A4840}"/>
              </a:ext>
            </a:extLst>
          </p:cNvPr>
          <p:cNvGrpSpPr/>
          <p:nvPr/>
        </p:nvGrpSpPr>
        <p:grpSpPr>
          <a:xfrm>
            <a:off x="5679497" y="6075635"/>
            <a:ext cx="506323" cy="506323"/>
            <a:chOff x="3733800" y="2008277"/>
            <a:chExt cx="506323" cy="50632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2603A3-8A76-4ED8-B709-E1881EDC762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480D6F-3D14-4178-999A-CDD6E1B3923D}"/>
                </a:ext>
              </a:extLst>
            </p:cNvPr>
            <p:cNvSpPr txBox="1"/>
            <p:nvPr/>
          </p:nvSpPr>
          <p:spPr>
            <a:xfrm>
              <a:off x="3760877" y="208228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FD2F39E-4868-48C8-82C5-17A485CDC7FF}"/>
              </a:ext>
            </a:extLst>
          </p:cNvPr>
          <p:cNvGrpSpPr/>
          <p:nvPr/>
        </p:nvGrpSpPr>
        <p:grpSpPr>
          <a:xfrm>
            <a:off x="4128420" y="6075635"/>
            <a:ext cx="506323" cy="506323"/>
            <a:chOff x="3733800" y="2008277"/>
            <a:chExt cx="506323" cy="50632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EB9CA7D-F802-42A5-93F7-2864A265408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7ED78B-F202-4DEB-B980-1CB92E15D094}"/>
                </a:ext>
              </a:extLst>
            </p:cNvPr>
            <p:cNvSpPr txBox="1"/>
            <p:nvPr/>
          </p:nvSpPr>
          <p:spPr>
            <a:xfrm>
              <a:off x="3760877" y="208228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F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D91072-3F00-4043-AA3F-D25A9229029C}"/>
              </a:ext>
            </a:extLst>
          </p:cNvPr>
          <p:cNvGrpSpPr/>
          <p:nvPr/>
        </p:nvGrpSpPr>
        <p:grpSpPr>
          <a:xfrm>
            <a:off x="6898697" y="5542235"/>
            <a:ext cx="506323" cy="506323"/>
            <a:chOff x="3733800" y="2008277"/>
            <a:chExt cx="506323" cy="50632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7864F0F-1E89-47C3-9D93-0A2C0BDC58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7458282-691E-4FE2-9661-C7C439C0AABB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D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0CA8F0-5F0F-4293-925B-E44B78448C78}"/>
              </a:ext>
            </a:extLst>
          </p:cNvPr>
          <p:cNvGrpSpPr/>
          <p:nvPr/>
        </p:nvGrpSpPr>
        <p:grpSpPr>
          <a:xfrm>
            <a:off x="8409077" y="5560474"/>
            <a:ext cx="506323" cy="506323"/>
            <a:chOff x="3733800" y="2008277"/>
            <a:chExt cx="506323" cy="50632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C14033-5421-4DF0-B89C-B73B2C1F802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58AE8C-3C86-472C-8A27-551A4AABFFDD}"/>
                </a:ext>
              </a:extLst>
            </p:cNvPr>
            <p:cNvSpPr txBox="1"/>
            <p:nvPr/>
          </p:nvSpPr>
          <p:spPr>
            <a:xfrm>
              <a:off x="3760877" y="20822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627881-ADFB-4655-9268-C1BDE89753E3}"/>
              </a:ext>
            </a:extLst>
          </p:cNvPr>
          <p:cNvGrpSpPr/>
          <p:nvPr/>
        </p:nvGrpSpPr>
        <p:grpSpPr>
          <a:xfrm>
            <a:off x="6365297" y="6075635"/>
            <a:ext cx="506323" cy="506323"/>
            <a:chOff x="3733800" y="2008277"/>
            <a:chExt cx="506323" cy="50632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9FB7B61-D82E-4FF7-A2A5-CD1103730DF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07DA9B7-5968-47D3-B7E0-71261CE3BF17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H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9FF30CC-AB40-4EDB-AD17-4499D2A7151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18459" y="5878420"/>
            <a:ext cx="432638" cy="19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898D990-BB8E-40C6-B3F5-69ED4FB08A19}"/>
              </a:ext>
            </a:extLst>
          </p:cNvPr>
          <p:cNvSpPr txBox="1"/>
          <p:nvPr/>
        </p:nvSpPr>
        <p:spPr>
          <a:xfrm>
            <a:off x="228600" y="4187259"/>
            <a:ext cx="433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 S, B, A, D, C, E, F, G, H a BFS Order?</a:t>
            </a:r>
          </a:p>
          <a:p>
            <a:r>
              <a:rPr lang="en-AU" dirty="0">
                <a:solidFill>
                  <a:srgbClr val="00B050"/>
                </a:solidFill>
              </a:rPr>
              <a:t>Yes!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7A974D1-451D-4501-AE94-EEF93BFC32C3}"/>
              </a:ext>
            </a:extLst>
          </p:cNvPr>
          <p:cNvSpPr txBox="1"/>
          <p:nvPr/>
        </p:nvSpPr>
        <p:spPr>
          <a:xfrm>
            <a:off x="201876" y="5616242"/>
            <a:ext cx="435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 S, A, C, G, F, B, D, E, H a DFS Order?</a:t>
            </a:r>
          </a:p>
          <a:p>
            <a:r>
              <a:rPr lang="en-AU" dirty="0">
                <a:solidFill>
                  <a:srgbClr val="FF0000"/>
                </a:solidFill>
              </a:rPr>
              <a:t>No!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7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FIT2004: Algorithms and Data Structures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304800" y="2743200"/>
            <a:ext cx="8153400" cy="1752600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rgbClr val="C00000"/>
                </a:solidFill>
              </a:rPr>
              <a:t>Week 8: Introduction to Graphs and Shortest Path Algorithms</a:t>
            </a:r>
          </a:p>
          <a:p>
            <a:endParaRPr lang="en-AU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752A86A6-2FE9-4F37-B7F1-23FC6DCADB79}"/>
              </a:ext>
            </a:extLst>
          </p:cNvPr>
          <p:cNvSpPr txBox="1">
            <a:spLocks/>
          </p:cNvSpPr>
          <p:nvPr/>
        </p:nvSpPr>
        <p:spPr>
          <a:xfrm>
            <a:off x="228600" y="5562600"/>
            <a:ext cx="8686800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400" b="0" spc="0" dirty="0"/>
          </a:p>
          <a:p>
            <a:pPr algn="just"/>
            <a:r>
              <a:rPr lang="en-AU" sz="1400" b="0" cap="none" spc="0" dirty="0">
                <a:solidFill>
                  <a:schemeClr val="tx1"/>
                </a:solidFill>
              </a:rPr>
              <a:t>These slides are prepared by </a:t>
            </a:r>
            <a:r>
              <a:rPr lang="en-AU" sz="1400" b="0" cap="none" spc="0" dirty="0">
                <a:solidFill>
                  <a:schemeClr val="tx1"/>
                </a:solidFill>
                <a:hlinkClick r:id="rId2"/>
              </a:rPr>
              <a:t>M. A. Cheema </a:t>
            </a:r>
            <a:r>
              <a:rPr lang="en-AU" sz="1400" b="0" cap="none" spc="0" dirty="0">
                <a:solidFill>
                  <a:schemeClr val="tx1"/>
                </a:solidFill>
              </a:rPr>
              <a:t>and are based on the material developed by 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Arun </a:t>
            </a:r>
            <a:r>
              <a:rPr lang="en-AU" sz="1400" b="0" cap="none" spc="0" dirty="0" err="1">
                <a:solidFill>
                  <a:srgbClr val="0070C0"/>
                </a:solidFill>
                <a:hlinkClick r:id="rId3"/>
              </a:rPr>
              <a:t>Konagurthu</a:t>
            </a:r>
            <a:r>
              <a:rPr lang="en-AU" sz="1400" b="0" cap="none" spc="0" dirty="0">
                <a:solidFill>
                  <a:srgbClr val="0070C0"/>
                </a:solidFill>
                <a:hlinkClick r:id="rId3"/>
              </a:rPr>
              <a:t> </a:t>
            </a:r>
            <a:r>
              <a:rPr lang="en-AU" sz="1400" b="0" cap="none" spc="0" dirty="0">
                <a:solidFill>
                  <a:schemeClr val="tx1"/>
                </a:solidFill>
              </a:rPr>
              <a:t>and </a:t>
            </a:r>
            <a:r>
              <a:rPr lang="en-AU" sz="1400" b="0" cap="none" spc="0" dirty="0">
                <a:solidFill>
                  <a:srgbClr val="0070C0"/>
                </a:solidFill>
                <a:hlinkClick r:id="rId4"/>
              </a:rPr>
              <a:t>Lloyd Allison</a:t>
            </a:r>
            <a:r>
              <a:rPr lang="en-AU" sz="1400" b="0" cap="none" spc="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82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Graph Traversal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597B33-DDF5-47BD-901D-50541B876F22}"/>
              </a:ext>
            </a:extLst>
          </p:cNvPr>
          <p:cNvGrpSpPr/>
          <p:nvPr/>
        </p:nvGrpSpPr>
        <p:grpSpPr>
          <a:xfrm>
            <a:off x="3810000" y="250372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7E027C-1261-4B98-B2F3-795B32A290D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ED532A-23E8-412C-82D0-B39EE33F445F}"/>
                </a:ext>
              </a:extLst>
            </p:cNvPr>
            <p:cNvSpPr txBox="1"/>
            <p:nvPr/>
          </p:nvSpPr>
          <p:spPr>
            <a:xfrm>
              <a:off x="3791915" y="20822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v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5F-D076-4763-9AA3-18E63D1913E3}"/>
              </a:ext>
            </a:extLst>
          </p:cNvPr>
          <p:cNvCxnSpPr>
            <a:stCxn id="6" idx="3"/>
          </p:cNvCxnSpPr>
          <p:nvPr/>
        </p:nvCxnSpPr>
        <p:spPr>
          <a:xfrm flipH="1">
            <a:off x="2357783" y="2935895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AAF0D4-7A48-48BF-83DC-5B409DC0E1E2}"/>
              </a:ext>
            </a:extLst>
          </p:cNvPr>
          <p:cNvCxnSpPr>
            <a:stCxn id="6" idx="5"/>
          </p:cNvCxnSpPr>
          <p:nvPr/>
        </p:nvCxnSpPr>
        <p:spPr>
          <a:xfrm>
            <a:off x="4242174" y="2935895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8F0090-D57E-4C60-ADF1-5C2F5D1E1C52}"/>
              </a:ext>
            </a:extLst>
          </p:cNvPr>
          <p:cNvGrpSpPr/>
          <p:nvPr/>
        </p:nvGrpSpPr>
        <p:grpSpPr>
          <a:xfrm>
            <a:off x="2110133" y="323864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7A5314-A278-48E1-89C7-693A4B86E7E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0F8B52-A2A7-4955-AA9A-1E1943F63CD7}"/>
                </a:ext>
              </a:extLst>
            </p:cNvPr>
            <p:cNvSpPr txBox="1"/>
            <p:nvPr/>
          </p:nvSpPr>
          <p:spPr>
            <a:xfrm>
              <a:off x="3739182" y="2082284"/>
              <a:ext cx="38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A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9A90C8-FCC9-409B-ABBD-91B2F26D0C93}"/>
              </a:ext>
            </a:extLst>
          </p:cNvPr>
          <p:cNvCxnSpPr>
            <a:cxnSpLocks/>
            <a:stCxn id="11" idx="5"/>
            <a:endCxn id="22" idx="0"/>
          </p:cNvCxnSpPr>
          <p:nvPr/>
        </p:nvCxnSpPr>
        <p:spPr>
          <a:xfrm>
            <a:off x="2542307" y="3670818"/>
            <a:ext cx="839679" cy="25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15B9E7-0E4C-4439-82B3-745E1A03A176}"/>
              </a:ext>
            </a:extLst>
          </p:cNvPr>
          <p:cNvGrpSpPr/>
          <p:nvPr/>
        </p:nvGrpSpPr>
        <p:grpSpPr>
          <a:xfrm>
            <a:off x="3179220" y="385495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89DE31-5B09-4EF9-847A-B3DE94B2E85C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AEE389-BC39-4F68-B8D0-D7FEFBE8866C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C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C5ECA8-E6AB-4B3A-B94B-9A0075F340FE}"/>
              </a:ext>
            </a:extLst>
          </p:cNvPr>
          <p:cNvCxnSpPr>
            <a:stCxn id="21" idx="3"/>
            <a:endCxn id="34" idx="0"/>
          </p:cNvCxnSpPr>
          <p:nvPr/>
        </p:nvCxnSpPr>
        <p:spPr>
          <a:xfrm flipH="1">
            <a:off x="2687145" y="4287130"/>
            <a:ext cx="566224" cy="1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64D778-8053-4FA2-A994-AB8CFF845627}"/>
              </a:ext>
            </a:extLst>
          </p:cNvPr>
          <p:cNvCxnSpPr>
            <a:stCxn id="21" idx="5"/>
            <a:endCxn id="31" idx="0"/>
          </p:cNvCxnSpPr>
          <p:nvPr/>
        </p:nvCxnSpPr>
        <p:spPr>
          <a:xfrm>
            <a:off x="3611394" y="4287130"/>
            <a:ext cx="626828" cy="1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DCCC07-5D02-4BA2-A6D9-AE6E582DF076}"/>
              </a:ext>
            </a:extLst>
          </p:cNvPr>
          <p:cNvGrpSpPr/>
          <p:nvPr/>
        </p:nvGrpSpPr>
        <p:grpSpPr>
          <a:xfrm>
            <a:off x="5814017" y="322016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95DECB-F2E4-47F9-A11F-EEF47F0578F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BA388F-F684-424E-AE0E-90C1C7B8B48D}"/>
                </a:ext>
              </a:extLst>
            </p:cNvPr>
            <p:cNvSpPr txBox="1"/>
            <p:nvPr/>
          </p:nvSpPr>
          <p:spPr>
            <a:xfrm>
              <a:off x="3760877" y="20822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B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1E414F-9E68-442C-8A55-5FC75090947C}"/>
              </a:ext>
            </a:extLst>
          </p:cNvPr>
          <p:cNvCxnSpPr>
            <a:stCxn id="26" idx="3"/>
            <a:endCxn id="43" idx="0"/>
          </p:cNvCxnSpPr>
          <p:nvPr/>
        </p:nvCxnSpPr>
        <p:spPr>
          <a:xfrm flipH="1">
            <a:off x="5457422" y="3652342"/>
            <a:ext cx="430744" cy="20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F16204-F642-4756-AE2B-4FA09209C952}"/>
              </a:ext>
            </a:extLst>
          </p:cNvPr>
          <p:cNvCxnSpPr>
            <a:endCxn id="47" idx="0"/>
          </p:cNvCxnSpPr>
          <p:nvPr/>
        </p:nvCxnSpPr>
        <p:spPr>
          <a:xfrm>
            <a:off x="6247984" y="3449480"/>
            <a:ext cx="663010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65040E-5E2C-4647-B971-269D372A4840}"/>
              </a:ext>
            </a:extLst>
          </p:cNvPr>
          <p:cNvGrpSpPr/>
          <p:nvPr/>
        </p:nvGrpSpPr>
        <p:grpSpPr>
          <a:xfrm>
            <a:off x="3985060" y="4388356"/>
            <a:ext cx="506323" cy="506323"/>
            <a:chOff x="3733800" y="2008277"/>
            <a:chExt cx="506323" cy="50632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B2603A3-8A76-4ED8-B709-E1881EDC762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480D6F-3D14-4178-999A-CDD6E1B3923D}"/>
                </a:ext>
              </a:extLst>
            </p:cNvPr>
            <p:cNvSpPr txBox="1"/>
            <p:nvPr/>
          </p:nvSpPr>
          <p:spPr>
            <a:xfrm>
              <a:off x="3760877" y="208228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FD2F39E-4868-48C8-82C5-17A485CDC7FF}"/>
              </a:ext>
            </a:extLst>
          </p:cNvPr>
          <p:cNvGrpSpPr/>
          <p:nvPr/>
        </p:nvGrpSpPr>
        <p:grpSpPr>
          <a:xfrm>
            <a:off x="2433983" y="4388356"/>
            <a:ext cx="506323" cy="506323"/>
            <a:chOff x="3733800" y="2008277"/>
            <a:chExt cx="506323" cy="50632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EB9CA7D-F802-42A5-93F7-2864A2654087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7ED78B-F202-4DEB-B980-1CB92E15D094}"/>
                </a:ext>
              </a:extLst>
            </p:cNvPr>
            <p:cNvSpPr txBox="1"/>
            <p:nvPr/>
          </p:nvSpPr>
          <p:spPr>
            <a:xfrm>
              <a:off x="3760877" y="208228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F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D91072-3F00-4043-AA3F-D25A9229029C}"/>
              </a:ext>
            </a:extLst>
          </p:cNvPr>
          <p:cNvGrpSpPr/>
          <p:nvPr/>
        </p:nvGrpSpPr>
        <p:grpSpPr>
          <a:xfrm>
            <a:off x="5204260" y="3854956"/>
            <a:ext cx="506323" cy="506323"/>
            <a:chOff x="3733800" y="2008277"/>
            <a:chExt cx="506323" cy="50632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7864F0F-1E89-47C3-9D93-0A2C0BDC5802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7458282-691E-4FE2-9661-C7C439C0AABB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D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0CA8F0-5F0F-4293-925B-E44B78448C78}"/>
              </a:ext>
            </a:extLst>
          </p:cNvPr>
          <p:cNvGrpSpPr/>
          <p:nvPr/>
        </p:nvGrpSpPr>
        <p:grpSpPr>
          <a:xfrm>
            <a:off x="6714640" y="3873195"/>
            <a:ext cx="506323" cy="506323"/>
            <a:chOff x="3733800" y="2008277"/>
            <a:chExt cx="506323" cy="50632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C14033-5421-4DF0-B89C-B73B2C1F802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58AE8C-3C86-472C-8A27-551A4AABFFDD}"/>
                </a:ext>
              </a:extLst>
            </p:cNvPr>
            <p:cNvSpPr txBox="1"/>
            <p:nvPr/>
          </p:nvSpPr>
          <p:spPr>
            <a:xfrm>
              <a:off x="3760877" y="20822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627881-ADFB-4655-9268-C1BDE89753E3}"/>
              </a:ext>
            </a:extLst>
          </p:cNvPr>
          <p:cNvGrpSpPr/>
          <p:nvPr/>
        </p:nvGrpSpPr>
        <p:grpSpPr>
          <a:xfrm>
            <a:off x="4670860" y="4388356"/>
            <a:ext cx="506323" cy="506323"/>
            <a:chOff x="3733800" y="2008277"/>
            <a:chExt cx="506323" cy="50632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9FB7B61-D82E-4FF7-A2A5-CD1103730DFD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07DA9B7-5968-47D3-B7E0-71261CE3BF17}"/>
                </a:ext>
              </a:extLst>
            </p:cNvPr>
            <p:cNvSpPr txBox="1"/>
            <p:nvPr/>
          </p:nvSpPr>
          <p:spPr>
            <a:xfrm>
              <a:off x="3760877" y="20822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dirty="0">
                  <a:solidFill>
                    <a:srgbClr val="000000"/>
                  </a:solidFill>
                  <a:latin typeface="Arial"/>
                </a:rPr>
                <a:t>H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9FF30CC-AB40-4EDB-AD17-4499D2A7151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4924022" y="4191141"/>
            <a:ext cx="432638" cy="19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9590B0-C0FD-4E3D-BB83-DA99F79AAD18}"/>
              </a:ext>
            </a:extLst>
          </p:cNvPr>
          <p:cNvGrpSpPr/>
          <p:nvPr/>
        </p:nvGrpSpPr>
        <p:grpSpPr>
          <a:xfrm>
            <a:off x="3969782" y="3348769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C6C0F-174D-4B3E-BE07-63F407163FC3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5592C3-C484-46DF-9133-F8AAC9AD85CC}"/>
                </a:ext>
              </a:extLst>
            </p:cNvPr>
            <p:cNvSpPr txBox="1"/>
            <p:nvPr/>
          </p:nvSpPr>
          <p:spPr>
            <a:xfrm>
              <a:off x="3760877" y="20822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517C62-3C52-425D-9808-58219CFA17B8}"/>
              </a:ext>
            </a:extLst>
          </p:cNvPr>
          <p:cNvCxnSpPr>
            <a:cxnSpLocks/>
          </p:cNvCxnSpPr>
          <p:nvPr/>
        </p:nvCxnSpPr>
        <p:spPr>
          <a:xfrm>
            <a:off x="4096372" y="2995182"/>
            <a:ext cx="97866" cy="35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51C549-24FB-4AB4-9436-F686CDD234C8}"/>
              </a:ext>
            </a:extLst>
          </p:cNvPr>
          <p:cNvCxnSpPr>
            <a:endCxn id="54" idx="0"/>
          </p:cNvCxnSpPr>
          <p:nvPr/>
        </p:nvCxnSpPr>
        <p:spPr>
          <a:xfrm flipH="1">
            <a:off x="3557675" y="4894543"/>
            <a:ext cx="566224" cy="1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A0A6332-26B3-46F7-BBAE-8A8C14FAE286}"/>
              </a:ext>
            </a:extLst>
          </p:cNvPr>
          <p:cNvGrpSpPr/>
          <p:nvPr/>
        </p:nvGrpSpPr>
        <p:grpSpPr>
          <a:xfrm>
            <a:off x="3304513" y="4995769"/>
            <a:ext cx="506323" cy="506323"/>
            <a:chOff x="3733800" y="2008277"/>
            <a:chExt cx="506323" cy="5063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588D959-3C73-403B-A4CE-3A027D23F7D8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EDE63B-0C4F-46E3-84DC-1277E3D0F45F}"/>
                </a:ext>
              </a:extLst>
            </p:cNvPr>
            <p:cNvSpPr txBox="1"/>
            <p:nvPr/>
          </p:nvSpPr>
          <p:spPr>
            <a:xfrm>
              <a:off x="3760877" y="208228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667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1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Visited: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adjacent edge  (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v,u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)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visited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Insert u at the end of Discovered list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Visited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766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243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720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197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74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151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628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3630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9196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5331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5595059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Down Arrow 100"/>
          <p:cNvSpPr/>
          <p:nvPr/>
        </p:nvSpPr>
        <p:spPr>
          <a:xfrm>
            <a:off x="5486400" y="4070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Down Arrow 101"/>
          <p:cNvSpPr/>
          <p:nvPr/>
        </p:nvSpPr>
        <p:spPr>
          <a:xfrm>
            <a:off x="4434571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Down Arrow 102"/>
          <p:cNvSpPr/>
          <p:nvPr/>
        </p:nvSpPr>
        <p:spPr>
          <a:xfrm>
            <a:off x="682936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Down Arrow 103"/>
          <p:cNvSpPr/>
          <p:nvPr/>
        </p:nvSpPr>
        <p:spPr>
          <a:xfrm>
            <a:off x="6858000" y="2470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53203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4262991" y="4041793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59680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8" name="Down Arrow 107"/>
          <p:cNvSpPr/>
          <p:nvPr/>
        </p:nvSpPr>
        <p:spPr>
          <a:xfrm>
            <a:off x="8475911" y="257308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661859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874382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7277100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Visited: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6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6" grpId="0" animBg="1"/>
      <p:bldP spid="36" grpId="1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2" grpId="0" animBg="1"/>
      <p:bldP spid="113" grpId="0" animBg="1"/>
      <p:bldP spid="1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1747350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1662539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2843962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26399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2713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1725523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121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12932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25908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26648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121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129320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25908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26648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121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129320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26617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27357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12410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13150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2843962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1651374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30" idx="7"/>
            <a:endCxn id="38" idx="3"/>
          </p:cNvCxnSpPr>
          <p:nvPr/>
        </p:nvCxnSpPr>
        <p:spPr>
          <a:xfrm flipV="1">
            <a:off x="7290174" y="1651374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1472362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1472362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edge (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v,u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)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visited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Insert u at the end of Discovered list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Visited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62" name="Content Placeholder 3">
            <a:extLst>
              <a:ext uri="{FF2B5EF4-FFF2-40B4-BE49-F238E27FC236}">
                <a16:creationId xmlns:a16="http://schemas.microsoft.com/office/drawing/2014/main" id="{ABDDA1B9-896A-4680-87EA-1539396593BD}"/>
              </a:ext>
            </a:extLst>
          </p:cNvPr>
          <p:cNvSpPr txBox="1">
            <a:spLocks/>
          </p:cNvSpPr>
          <p:nvPr/>
        </p:nvSpPr>
        <p:spPr>
          <a:xfrm>
            <a:off x="254329" y="4060646"/>
            <a:ext cx="8188906" cy="23053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CMSS10"/>
              </a:rPr>
              <a:t>Assuming adjacency list representation.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Each vertex visited at most once</a:t>
            </a:r>
          </a:p>
          <a:p>
            <a:r>
              <a:rPr lang="en-AU" sz="1800" dirty="0">
                <a:latin typeface="CMSS10"/>
              </a:rPr>
              <a:t>Each edge accessed at most twice (once when u is visited once when v is visited)</a:t>
            </a:r>
          </a:p>
          <a:p>
            <a:r>
              <a:rPr lang="en-AU" sz="1800" dirty="0">
                <a:latin typeface="CMSS10"/>
              </a:rPr>
              <a:t>Total cost: O(V+E)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r>
              <a:rPr lang="en-AU" sz="1800" dirty="0">
                <a:latin typeface="CMSS10"/>
              </a:rPr>
              <a:t>O(V  + E) </a:t>
            </a:r>
          </a:p>
        </p:txBody>
      </p:sp>
    </p:spTree>
    <p:extLst>
      <p:ext uri="{BB962C8B-B14F-4D97-AF65-F5344CB8AC3E}">
        <p14:creationId xmlns:p14="http://schemas.microsoft.com/office/powerpoint/2010/main" val="36906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9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Depth First Search (DFS)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Visited: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DFS(A)</a:t>
            </a:r>
          </a:p>
          <a:p>
            <a:pPr marL="0" indent="0">
              <a:buNone/>
            </a:pPr>
            <a:endParaRPr lang="en-AU" sz="1600" dirty="0">
              <a:latin typeface="CG Times" pitchFamily="18" charset="0"/>
            </a:endParaRPr>
          </a:p>
          <a:p>
            <a:r>
              <a:rPr lang="en-AU" sz="1600" dirty="0">
                <a:latin typeface="CG Times" pitchFamily="18" charset="0"/>
              </a:rPr>
              <a:t>function  DFS(v):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Mark u as Visited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adjacent edge (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v,u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)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visited</a:t>
            </a:r>
          </a:p>
          <a:p>
            <a:pPr lvl="3"/>
            <a:r>
              <a:rPr lang="en-AU" sz="1600" dirty="0">
                <a:latin typeface="CG Times" pitchFamily="18" charset="0"/>
              </a:rPr>
              <a:t>DFS(u)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3630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9196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5331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5595059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Down Arrow 100"/>
          <p:cNvSpPr/>
          <p:nvPr/>
        </p:nvSpPr>
        <p:spPr>
          <a:xfrm>
            <a:off x="5486400" y="4070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Down Arrow 101"/>
          <p:cNvSpPr/>
          <p:nvPr/>
        </p:nvSpPr>
        <p:spPr>
          <a:xfrm>
            <a:off x="4434571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Down Arrow 102"/>
          <p:cNvSpPr/>
          <p:nvPr/>
        </p:nvSpPr>
        <p:spPr>
          <a:xfrm>
            <a:off x="682936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Down Arrow 103"/>
          <p:cNvSpPr/>
          <p:nvPr/>
        </p:nvSpPr>
        <p:spPr>
          <a:xfrm>
            <a:off x="6858000" y="2470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53203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4262991" y="4041793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59680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8" name="Down Arrow 107"/>
          <p:cNvSpPr/>
          <p:nvPr/>
        </p:nvSpPr>
        <p:spPr>
          <a:xfrm>
            <a:off x="8475911" y="257308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661859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874382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7277100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418477" y="13224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18058" y="139097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Visited: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3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92" grpId="2" animBg="1"/>
      <p:bldP spid="92" grpId="3" animBg="1"/>
      <p:bldP spid="92" grpId="4" animBg="1"/>
      <p:bldP spid="101" grpId="0" animBg="1"/>
      <p:bldP spid="101" grpId="1" animBg="1"/>
      <p:bldP spid="101" grpId="2" animBg="1"/>
      <p:bldP spid="101" grpId="3" animBg="1"/>
      <p:bldP spid="102" grpId="0" animBg="1"/>
      <p:bldP spid="102" grpId="1" animBg="1"/>
      <p:bldP spid="102" grpId="2" animBg="1"/>
      <p:bldP spid="102" grpId="3" animBg="1"/>
      <p:bldP spid="103" grpId="0" animBg="1"/>
      <p:bldP spid="103" grpId="1" animBg="1"/>
      <p:bldP spid="103" grpId="2" animBg="1"/>
      <p:bldP spid="103" grpId="3" animBg="1"/>
      <p:bldP spid="104" grpId="0" animBg="1"/>
      <p:bldP spid="104" grpId="1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8" grpId="2" animBg="1"/>
      <p:bldP spid="108" grpId="3" animBg="1"/>
      <p:bldP spid="108" grpId="4" animBg="1"/>
      <p:bldP spid="108" grpId="5" animBg="1"/>
      <p:bldP spid="109" grpId="0" animBg="1"/>
      <p:bldP spid="110" grpId="0" animBg="1"/>
      <p:bldP spid="110" grpId="1" animBg="1"/>
      <p:bldP spid="1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/>
          <p:cNvCxnSpPr>
            <a:cxnSpLocks/>
            <a:stCxn id="42" idx="4"/>
            <a:endCxn id="41" idx="0"/>
          </p:cNvCxnSpPr>
          <p:nvPr/>
        </p:nvCxnSpPr>
        <p:spPr>
          <a:xfrm>
            <a:off x="4367962" y="1671150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444160" y="1586339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211923" y="2767762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Depth First </a:t>
            </a:r>
            <a:r>
              <a:rPr lang="en-AU">
                <a:latin typeface="Arial Black" panose="020B0A04020102020204" pitchFamily="34" charset="0"/>
              </a:rPr>
              <a:t>Search (DFS</a:t>
            </a:r>
            <a:r>
              <a:rPr lang="en-AU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61077" y="2563723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2659" y="2637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614239" y="1649323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361077" y="11430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42659" y="12170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705600" y="2514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87182" y="25886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629400" y="11430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10982" y="121700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256677" y="2514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38259" y="25886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180477" y="11430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62059" y="121700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114800" y="25855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96382" y="26595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114800" y="11648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6382" y="12388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5867400" y="2767762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793251" y="1575174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  <a:stCxn id="30" idx="7"/>
            <a:endCxn id="38" idx="3"/>
          </p:cNvCxnSpPr>
          <p:nvPr/>
        </p:nvCxnSpPr>
        <p:spPr>
          <a:xfrm flipV="1">
            <a:off x="7137774" y="1575174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135723" y="1396162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621123" y="1396162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DFS(A)</a:t>
            </a:r>
          </a:p>
          <a:p>
            <a:pPr marL="0" indent="0">
              <a:buNone/>
            </a:pPr>
            <a:endParaRPr lang="en-AU" sz="1600" dirty="0">
              <a:latin typeface="CG Times" pitchFamily="18" charset="0"/>
            </a:endParaRPr>
          </a:p>
          <a:p>
            <a:r>
              <a:rPr lang="en-AU" sz="1600" dirty="0">
                <a:latin typeface="CG Times" pitchFamily="18" charset="0"/>
              </a:rPr>
              <a:t>function  DFS(v):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Mark u as Visited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edge (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v,u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)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visited</a:t>
            </a:r>
          </a:p>
          <a:p>
            <a:pPr lvl="3"/>
            <a:r>
              <a:rPr lang="en-AU" sz="1600" dirty="0">
                <a:latin typeface="CG Times" pitchFamily="18" charset="0"/>
              </a:rPr>
              <a:t>DFS(u)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85E0A878-73FA-4A86-AECB-B1E3404F92B0}"/>
              </a:ext>
            </a:extLst>
          </p:cNvPr>
          <p:cNvSpPr txBox="1">
            <a:spLocks/>
          </p:cNvSpPr>
          <p:nvPr/>
        </p:nvSpPr>
        <p:spPr>
          <a:xfrm>
            <a:off x="273508" y="3771769"/>
            <a:ext cx="8188906" cy="23053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CMSS10"/>
              </a:rPr>
              <a:t>Assuming adjacency list representation.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Each vertex visited at most once</a:t>
            </a:r>
          </a:p>
          <a:p>
            <a:r>
              <a:rPr lang="en-AU" sz="1800" dirty="0">
                <a:latin typeface="CMSS10"/>
              </a:rPr>
              <a:t>Each edge accessed at most twice (once when u is visited once when v is visited)</a:t>
            </a:r>
          </a:p>
          <a:p>
            <a:r>
              <a:rPr lang="en-AU" sz="1800" dirty="0">
                <a:latin typeface="CMSS10"/>
              </a:rPr>
              <a:t>Total cost: O(V+E)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r>
              <a:rPr lang="en-AU" sz="1800" dirty="0">
                <a:latin typeface="CMSS10"/>
              </a:rPr>
              <a:t>O(V  + E) </a:t>
            </a:r>
          </a:p>
        </p:txBody>
      </p:sp>
    </p:spTree>
    <p:extLst>
      <p:ext uri="{BB962C8B-B14F-4D97-AF65-F5344CB8AC3E}">
        <p14:creationId xmlns:p14="http://schemas.microsoft.com/office/powerpoint/2010/main" val="176977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32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Applications of DFS and BFS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The algorithms we saw can also be applied on directed graphs.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BFS and DFS have a wide variety of applications</a:t>
            </a:r>
          </a:p>
          <a:p>
            <a:r>
              <a:rPr lang="en-AU" sz="1800" dirty="0">
                <a:latin typeface="CG Times" pitchFamily="18" charset="0"/>
              </a:rPr>
              <a:t>Reachability</a:t>
            </a:r>
          </a:p>
          <a:p>
            <a:r>
              <a:rPr lang="en-AU" sz="1800" dirty="0">
                <a:latin typeface="CG Times" pitchFamily="18" charset="0"/>
              </a:rPr>
              <a:t>Finding all connected components</a:t>
            </a:r>
          </a:p>
          <a:p>
            <a:r>
              <a:rPr lang="en-AU" sz="1800" dirty="0">
                <a:latin typeface="CG Times" pitchFamily="18" charset="0"/>
              </a:rPr>
              <a:t>Finding cycles</a:t>
            </a:r>
          </a:p>
          <a:p>
            <a:r>
              <a:rPr lang="en-AU" sz="1800" dirty="0">
                <a:latin typeface="CG Times" pitchFamily="18" charset="0"/>
              </a:rPr>
              <a:t>Topological sort (week 11)</a:t>
            </a:r>
          </a:p>
          <a:p>
            <a:r>
              <a:rPr lang="en-AU" sz="1800" dirty="0">
                <a:latin typeface="CG Times" pitchFamily="18" charset="0"/>
              </a:rPr>
              <a:t>Shortest paths on unweighted graphs</a:t>
            </a:r>
          </a:p>
          <a:p>
            <a:r>
              <a:rPr lang="en-AU" sz="1800" dirty="0">
                <a:latin typeface="CG Times" pitchFamily="18" charset="0"/>
              </a:rPr>
              <a:t>…  </a:t>
            </a:r>
          </a:p>
          <a:p>
            <a:pPr marL="0" indent="0">
              <a:buNone/>
            </a:pPr>
            <a:r>
              <a:rPr lang="en-AU" sz="1800" dirty="0">
                <a:latin typeface="CG Times" pitchFamily="18" charset="0"/>
              </a:rPr>
              <a:t>More details are given in unit notes and tutorials</a:t>
            </a:r>
          </a:p>
          <a:p>
            <a:pPr lvl="1"/>
            <a:endParaRPr lang="en-AU" sz="1800" dirty="0">
              <a:latin typeface="CG Times" pitchFamily="18" charset="0"/>
            </a:endParaRPr>
          </a:p>
          <a:p>
            <a:endParaRPr lang="en-AU" sz="1800" dirty="0">
              <a:latin typeface="CG Times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1CCA4-2038-4B4B-91A3-60A21F5D9E5E}"/>
              </a:ext>
            </a:extLst>
          </p:cNvPr>
          <p:cNvCxnSpPr>
            <a:cxnSpLocks/>
            <a:stCxn id="23" idx="4"/>
            <a:endCxn id="22" idx="0"/>
          </p:cNvCxnSpPr>
          <p:nvPr/>
        </p:nvCxnSpPr>
        <p:spPr>
          <a:xfrm>
            <a:off x="4166439" y="4846988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74BE50-ACEE-4533-A7A0-698AE339A3E7}"/>
              </a:ext>
            </a:extLst>
          </p:cNvPr>
          <p:cNvCxnSpPr>
            <a:stCxn id="18" idx="0"/>
            <a:endCxn id="20" idx="2"/>
          </p:cNvCxnSpPr>
          <p:nvPr/>
        </p:nvCxnSpPr>
        <p:spPr>
          <a:xfrm flipH="1" flipV="1">
            <a:off x="8242637" y="4762177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DAB1D1-E2E1-4716-BB25-511F4FDF855E}"/>
              </a:ext>
            </a:extLst>
          </p:cNvPr>
          <p:cNvCxnSpPr>
            <a:stCxn id="18" idx="1"/>
            <a:endCxn id="13" idx="6"/>
          </p:cNvCxnSpPr>
          <p:nvPr/>
        </p:nvCxnSpPr>
        <p:spPr>
          <a:xfrm flipH="1" flipV="1">
            <a:off x="7010400" y="5943600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5E28C5B-3129-4DD4-AC40-319CB7F61ACD}"/>
              </a:ext>
            </a:extLst>
          </p:cNvPr>
          <p:cNvSpPr/>
          <p:nvPr/>
        </p:nvSpPr>
        <p:spPr>
          <a:xfrm>
            <a:off x="5159554" y="5739561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1587A-0C98-4DC7-AAE4-26F46DF3BCD4}"/>
              </a:ext>
            </a:extLst>
          </p:cNvPr>
          <p:cNvSpPr txBox="1"/>
          <p:nvPr/>
        </p:nvSpPr>
        <p:spPr>
          <a:xfrm>
            <a:off x="5241136" y="5813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344370-7B5A-4B31-A31E-88A339C05514}"/>
              </a:ext>
            </a:extLst>
          </p:cNvPr>
          <p:cNvCxnSpPr>
            <a:stCxn id="11" idx="4"/>
            <a:endCxn id="8" idx="0"/>
          </p:cNvCxnSpPr>
          <p:nvPr/>
        </p:nvCxnSpPr>
        <p:spPr>
          <a:xfrm>
            <a:off x="5412716" y="4825161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9992AD1-5C56-4A79-98B2-DBD87B3B5329}"/>
              </a:ext>
            </a:extLst>
          </p:cNvPr>
          <p:cNvSpPr/>
          <p:nvPr/>
        </p:nvSpPr>
        <p:spPr>
          <a:xfrm>
            <a:off x="5159554" y="43188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B1230-6849-45F6-9B63-EC29008D98B7}"/>
              </a:ext>
            </a:extLst>
          </p:cNvPr>
          <p:cNvSpPr txBox="1"/>
          <p:nvPr/>
        </p:nvSpPr>
        <p:spPr>
          <a:xfrm>
            <a:off x="5241136" y="43928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3048BE-DA13-440B-97D5-67A9FE9B003E}"/>
              </a:ext>
            </a:extLst>
          </p:cNvPr>
          <p:cNvSpPr/>
          <p:nvPr/>
        </p:nvSpPr>
        <p:spPr>
          <a:xfrm>
            <a:off x="6504077" y="56904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9B2A0-967E-4D5F-AC94-E3ADF28BB7D6}"/>
              </a:ext>
            </a:extLst>
          </p:cNvPr>
          <p:cNvSpPr txBox="1"/>
          <p:nvPr/>
        </p:nvSpPr>
        <p:spPr>
          <a:xfrm>
            <a:off x="6585659" y="57644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F80511-68A1-4AC4-892C-EA95627D6BE1}"/>
              </a:ext>
            </a:extLst>
          </p:cNvPr>
          <p:cNvSpPr/>
          <p:nvPr/>
        </p:nvSpPr>
        <p:spPr>
          <a:xfrm>
            <a:off x="6427877" y="43188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D83FC-A27C-4FE2-8E8C-F4B5D91E2020}"/>
              </a:ext>
            </a:extLst>
          </p:cNvPr>
          <p:cNvSpPr txBox="1"/>
          <p:nvPr/>
        </p:nvSpPr>
        <p:spPr>
          <a:xfrm>
            <a:off x="6509459" y="439284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0A36B4-FB94-46B4-85F5-774D1CDBDEC6}"/>
              </a:ext>
            </a:extLst>
          </p:cNvPr>
          <p:cNvSpPr/>
          <p:nvPr/>
        </p:nvSpPr>
        <p:spPr>
          <a:xfrm>
            <a:off x="8055154" y="56904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6FFE83-4375-4947-9354-AC8851B95271}"/>
              </a:ext>
            </a:extLst>
          </p:cNvPr>
          <p:cNvSpPr txBox="1"/>
          <p:nvPr/>
        </p:nvSpPr>
        <p:spPr>
          <a:xfrm>
            <a:off x="8136736" y="576444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AE8AB8-5DB8-470C-8754-233F2DA2B074}"/>
              </a:ext>
            </a:extLst>
          </p:cNvPr>
          <p:cNvSpPr/>
          <p:nvPr/>
        </p:nvSpPr>
        <p:spPr>
          <a:xfrm>
            <a:off x="7978954" y="431883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AD75A-93E9-4F88-9DF2-036139FB9E3A}"/>
              </a:ext>
            </a:extLst>
          </p:cNvPr>
          <p:cNvSpPr txBox="1"/>
          <p:nvPr/>
        </p:nvSpPr>
        <p:spPr>
          <a:xfrm>
            <a:off x="8060536" y="439284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24655C-82E0-43CB-BCC0-5D2B4067D9A7}"/>
              </a:ext>
            </a:extLst>
          </p:cNvPr>
          <p:cNvSpPr/>
          <p:nvPr/>
        </p:nvSpPr>
        <p:spPr>
          <a:xfrm>
            <a:off x="3913277" y="5761388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84EF22-8121-42F9-8F06-0CA3DE551071}"/>
              </a:ext>
            </a:extLst>
          </p:cNvPr>
          <p:cNvSpPr txBox="1"/>
          <p:nvPr/>
        </p:nvSpPr>
        <p:spPr>
          <a:xfrm>
            <a:off x="3994859" y="583539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2BAD178-4DAB-4742-8622-C1AE94373500}"/>
              </a:ext>
            </a:extLst>
          </p:cNvPr>
          <p:cNvSpPr/>
          <p:nvPr/>
        </p:nvSpPr>
        <p:spPr>
          <a:xfrm>
            <a:off x="3913277" y="434066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E867A8-1D8E-4FAE-B66D-F154C053B3CD}"/>
              </a:ext>
            </a:extLst>
          </p:cNvPr>
          <p:cNvSpPr txBox="1"/>
          <p:nvPr/>
        </p:nvSpPr>
        <p:spPr>
          <a:xfrm>
            <a:off x="3994859" y="44146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BF9492-D98B-4E80-A999-CC6AAEA93B00}"/>
              </a:ext>
            </a:extLst>
          </p:cNvPr>
          <p:cNvCxnSpPr>
            <a:stCxn id="8" idx="7"/>
            <a:endCxn id="15" idx="3"/>
          </p:cNvCxnSpPr>
          <p:nvPr/>
        </p:nvCxnSpPr>
        <p:spPr>
          <a:xfrm flipV="1">
            <a:off x="5591728" y="4751012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9ED0D9-ED46-4BFD-9164-B13E0543508F}"/>
              </a:ext>
            </a:extLst>
          </p:cNvPr>
          <p:cNvCxnSpPr>
            <a:stCxn id="23" idx="6"/>
            <a:endCxn id="11" idx="2"/>
          </p:cNvCxnSpPr>
          <p:nvPr/>
        </p:nvCxnSpPr>
        <p:spPr>
          <a:xfrm flipV="1">
            <a:off x="4419600" y="4572000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E39B8E-E3F8-46A3-B186-24D52EA4841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625087" y="4572000"/>
            <a:ext cx="802790" cy="540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1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Announcements</a:t>
            </a: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13648" cy="4572000"/>
          </a:xfrm>
        </p:spPr>
        <p:txBody>
          <a:bodyPr>
            <a:normAutofit/>
          </a:bodyPr>
          <a:lstStyle/>
          <a:p>
            <a:r>
              <a:rPr lang="en-AU" dirty="0"/>
              <a:t>Assignment 3 was released</a:t>
            </a:r>
          </a:p>
          <a:p>
            <a:pPr lvl="1"/>
            <a:r>
              <a:rPr lang="en-AU" dirty="0"/>
              <a:t>Due: 10 May 2019 23:55:00 AEST</a:t>
            </a:r>
          </a:p>
          <a:p>
            <a:pPr marL="274320" lvl="1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pic>
        <p:nvPicPr>
          <p:cNvPr id="5" name="Picture 4" descr="A picture containing wall, indoor&#10;&#10;Description generated with very high confidence">
            <a:extLst>
              <a:ext uri="{FF2B5EF4-FFF2-40B4-BE49-F238E27FC236}">
                <a16:creationId xmlns:a16="http://schemas.microsoft.com/office/drawing/2014/main" id="{C798517D-EF76-4DC5-8AB3-CA6D96E9BB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3545276"/>
            <a:ext cx="2114550" cy="2819400"/>
          </a:xfrm>
          <a:prstGeom prst="rect">
            <a:avLst/>
          </a:prstGeom>
        </p:spPr>
      </p:pic>
      <p:pic>
        <p:nvPicPr>
          <p:cNvPr id="9" name="Picture 8" descr="A necklace hanging on a wall&#10;&#10;Description generated with high confidence">
            <a:extLst>
              <a:ext uri="{FF2B5EF4-FFF2-40B4-BE49-F238E27FC236}">
                <a16:creationId xmlns:a16="http://schemas.microsoft.com/office/drawing/2014/main" id="{EDE45150-52B4-4AB7-8459-1629783EA2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3534384"/>
            <a:ext cx="21145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46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Shortest Path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Length of a path: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For </a:t>
            </a:r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unweighted graphs</a:t>
            </a:r>
            <a:r>
              <a:rPr lang="en-AU" sz="2400" dirty="0">
                <a:latin typeface="CG Times" pitchFamily="18" charset="0"/>
              </a:rPr>
              <a:t>, the length of a path is the number of edges along the path.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For </a:t>
            </a:r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weighted graphs</a:t>
            </a:r>
            <a:r>
              <a:rPr lang="en-AU" sz="2400" dirty="0">
                <a:latin typeface="CG Times" pitchFamily="18" charset="0"/>
              </a:rPr>
              <a:t>, the length of a path is the sum of weights of the edges along the path.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Single sources single target: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Given a source vertex s and a target vertex t, return the shortest path from s to t.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Single source all targets: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Given a source vertex s, return the shortest paths to every other vertex in the graph.</a:t>
            </a:r>
          </a:p>
          <a:p>
            <a:pPr marL="0" indent="0">
              <a:buNone/>
            </a:pPr>
            <a:r>
              <a:rPr lang="en-AU" sz="2400" dirty="0">
                <a:latin typeface="CG Times" pitchFamily="18" charset="0"/>
              </a:rPr>
              <a:t>We will focus on single source all targets problem because the single source single target problem is subsumed by it.</a:t>
            </a:r>
          </a:p>
          <a:p>
            <a:pPr marL="0" indent="0">
              <a:buNone/>
            </a:pPr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Shortest Path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82000" cy="457200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Breadth First Search 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– (Unweighted graphs)</a:t>
            </a:r>
          </a:p>
          <a:p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Dijkstra’s Algorithm 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– (Weighted graphs with only non-negative weights)</a:t>
            </a:r>
          </a:p>
          <a:p>
            <a:r>
              <a:rPr lang="en-AU" sz="2400" dirty="0">
                <a:solidFill>
                  <a:srgbClr val="00B050"/>
                </a:solidFill>
                <a:latin typeface="CG Times" pitchFamily="18" charset="0"/>
              </a:rPr>
              <a:t>Bellman Ford Algorithm </a:t>
            </a:r>
            <a:r>
              <a:rPr lang="en-AU" sz="2400" dirty="0">
                <a:solidFill>
                  <a:srgbClr val="FF0000"/>
                </a:solidFill>
                <a:latin typeface="CG Times" pitchFamily="18" charset="0"/>
              </a:rPr>
              <a:t>– (Weighted graphs including negative weights)</a:t>
            </a:r>
          </a:p>
        </p:txBody>
      </p:sp>
    </p:spTree>
    <p:extLst>
      <p:ext uri="{BB962C8B-B14F-4D97-AF65-F5344CB8AC3E}">
        <p14:creationId xmlns:p14="http://schemas.microsoft.com/office/powerpoint/2010/main" val="13149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85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>
            <a:stCxn id="33" idx="2"/>
            <a:endCxn id="30" idx="0"/>
          </p:cNvCxnSpPr>
          <p:nvPr/>
        </p:nvCxnSpPr>
        <p:spPr>
          <a:xfrm>
            <a:off x="7026247" y="3447466"/>
            <a:ext cx="84915" cy="92826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6" idx="1"/>
            <a:endCxn id="32" idx="5"/>
          </p:cNvCxnSpPr>
          <p:nvPr/>
        </p:nvCxnSpPr>
        <p:spPr>
          <a:xfrm flipH="1" flipV="1">
            <a:off x="7213974" y="3436301"/>
            <a:ext cx="12692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edge (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v,u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)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finalized</a:t>
            </a:r>
          </a:p>
          <a:p>
            <a:pPr lvl="3"/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u.distance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 =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v.distance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 + 1</a:t>
            </a:r>
          </a:p>
          <a:p>
            <a:pPr lvl="3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Insert u at the end of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766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243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720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197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74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5151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62800" y="51054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3630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91968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C,1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65331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5595059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Down Arrow 100"/>
          <p:cNvSpPr/>
          <p:nvPr/>
        </p:nvSpPr>
        <p:spPr>
          <a:xfrm>
            <a:off x="5486400" y="4070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Down Arrow 101"/>
          <p:cNvSpPr/>
          <p:nvPr/>
        </p:nvSpPr>
        <p:spPr>
          <a:xfrm>
            <a:off x="4434571" y="25469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Down Arrow 102"/>
          <p:cNvSpPr/>
          <p:nvPr/>
        </p:nvSpPr>
        <p:spPr>
          <a:xfrm>
            <a:off x="682936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Down Arrow 103"/>
          <p:cNvSpPr/>
          <p:nvPr/>
        </p:nvSpPr>
        <p:spPr>
          <a:xfrm>
            <a:off x="6858000" y="2470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53203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F,2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6" name="Down Arrow 105"/>
          <p:cNvSpPr/>
          <p:nvPr/>
        </p:nvSpPr>
        <p:spPr>
          <a:xfrm>
            <a:off x="4262991" y="4041793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5968052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D,2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08" name="Down Arrow 107"/>
          <p:cNvSpPr/>
          <p:nvPr/>
        </p:nvSpPr>
        <p:spPr>
          <a:xfrm>
            <a:off x="8475911" y="257308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/>
          <p:cNvSpPr/>
          <p:nvPr/>
        </p:nvSpPr>
        <p:spPr>
          <a:xfrm>
            <a:off x="6618596" y="578324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8743820" y="3994727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7277100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H,3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3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6" grpId="0" animBg="1"/>
      <p:bldP spid="36" grpId="1" animBg="1"/>
      <p:bldP spid="38" grpId="0" animBg="1"/>
      <p:bldP spid="38" grpId="1" animBg="1"/>
      <p:bldP spid="40" grpId="0" animBg="1"/>
      <p:bldP spid="40" grpId="1" animBg="1"/>
      <p:bldP spid="42" grpId="0" animBg="1"/>
      <p:bldP spid="42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9" grpId="0" animBg="1"/>
      <p:bldP spid="90" grpId="0" animBg="1"/>
      <p:bldP spid="91" grpId="0" animBg="1"/>
      <p:bldP spid="92" grpId="0" animBg="1"/>
      <p:bldP spid="92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6" grpId="1" animBg="1"/>
      <p:bldP spid="107" grpId="0" animBg="1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2" grpId="0" animBg="1"/>
      <p:bldP spid="113" grpId="0" animBg="1"/>
      <p:bldP spid="113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>
            <a:stCxn id="33" idx="2"/>
            <a:endCxn id="30" idx="0"/>
          </p:cNvCxnSpPr>
          <p:nvPr/>
        </p:nvCxnSpPr>
        <p:spPr>
          <a:xfrm>
            <a:off x="7026247" y="3447466"/>
            <a:ext cx="84915" cy="92826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4"/>
            <a:endCxn id="41" idx="0"/>
          </p:cNvCxnSpPr>
          <p:nvPr/>
        </p:nvCxnSpPr>
        <p:spPr>
          <a:xfrm>
            <a:off x="4520362" y="3532277"/>
            <a:ext cx="4109" cy="98840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0"/>
            <a:endCxn id="39" idx="2"/>
          </p:cNvCxnSpPr>
          <p:nvPr/>
        </p:nvCxnSpPr>
        <p:spPr>
          <a:xfrm flipH="1" flipV="1">
            <a:off x="8596560" y="3447466"/>
            <a:ext cx="69788" cy="100226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1"/>
            <a:endCxn id="30" idx="6"/>
          </p:cNvCxnSpPr>
          <p:nvPr/>
        </p:nvCxnSpPr>
        <p:spPr>
          <a:xfrm flipH="1" flipV="1">
            <a:off x="7364323" y="4628889"/>
            <a:ext cx="1126336" cy="5511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Breadth First Search (BFS)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513477" y="442485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5059" y="4498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6" name="Straight Connector 15"/>
          <p:cNvCxnSpPr>
            <a:stCxn id="28" idx="4"/>
            <a:endCxn id="12" idx="0"/>
          </p:cNvCxnSpPr>
          <p:nvPr/>
        </p:nvCxnSpPr>
        <p:spPr>
          <a:xfrm>
            <a:off x="5766639" y="3510450"/>
            <a:ext cx="0" cy="91440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134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5059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6858000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9582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67818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63382" y="307813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8409077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90659" y="44497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</a:t>
            </a:r>
          </a:p>
        </p:txBody>
      </p:sp>
      <p:sp>
        <p:nvSpPr>
          <p:cNvPr id="38" name="Oval 37"/>
          <p:cNvSpPr/>
          <p:nvPr/>
        </p:nvSpPr>
        <p:spPr>
          <a:xfrm>
            <a:off x="83328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14459" y="30781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</a:t>
            </a:r>
          </a:p>
        </p:txBody>
      </p:sp>
      <p:sp>
        <p:nvSpPr>
          <p:cNvPr id="40" name="Oval 39"/>
          <p:cNvSpPr/>
          <p:nvPr/>
        </p:nvSpPr>
        <p:spPr>
          <a:xfrm>
            <a:off x="4267200" y="444667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8782" y="45206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267200" y="302595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48782" y="30999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46" name="Straight Connector 45"/>
          <p:cNvCxnSpPr>
            <a:stCxn id="30" idx="2"/>
            <a:endCxn id="12" idx="6"/>
          </p:cNvCxnSpPr>
          <p:nvPr/>
        </p:nvCxnSpPr>
        <p:spPr>
          <a:xfrm flipH="1">
            <a:off x="6019800" y="4628889"/>
            <a:ext cx="838200" cy="49123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7"/>
            <a:endCxn id="32" idx="3"/>
          </p:cNvCxnSpPr>
          <p:nvPr/>
        </p:nvCxnSpPr>
        <p:spPr>
          <a:xfrm flipV="1">
            <a:off x="5945651" y="3436301"/>
            <a:ext cx="910298" cy="1062698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7"/>
            <a:endCxn id="38" idx="3"/>
          </p:cNvCxnSpPr>
          <p:nvPr/>
        </p:nvCxnSpPr>
        <p:spPr>
          <a:xfrm flipV="1">
            <a:off x="7290174" y="3436301"/>
            <a:ext cx="11168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6" idx="1"/>
            <a:endCxn id="32" idx="5"/>
          </p:cNvCxnSpPr>
          <p:nvPr/>
        </p:nvCxnSpPr>
        <p:spPr>
          <a:xfrm flipH="1" flipV="1">
            <a:off x="7213974" y="3436301"/>
            <a:ext cx="1269252" cy="1013575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2" idx="6"/>
            <a:endCxn id="38" idx="2"/>
          </p:cNvCxnSpPr>
          <p:nvPr/>
        </p:nvCxnSpPr>
        <p:spPr>
          <a:xfrm>
            <a:off x="7288123" y="3257289"/>
            <a:ext cx="1044754" cy="0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6"/>
            <a:endCxn id="28" idx="2"/>
          </p:cNvCxnSpPr>
          <p:nvPr/>
        </p:nvCxnSpPr>
        <p:spPr>
          <a:xfrm flipV="1">
            <a:off x="4773523" y="3257289"/>
            <a:ext cx="739954" cy="21827"/>
          </a:xfrm>
          <a:prstGeom prst="line">
            <a:avLst/>
          </a:prstGeom>
          <a:ln w="698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196382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first vertex v from the Discovered List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adjacent vertex u of v</a:t>
            </a:r>
          </a:p>
          <a:p>
            <a:pPr lvl="2"/>
            <a:r>
              <a:rPr lang="en-AU" sz="1600" dirty="0">
                <a:latin typeface="CG Times" pitchFamily="18" charset="0"/>
              </a:rPr>
              <a:t>If u is not discovered or finalized</a:t>
            </a:r>
          </a:p>
          <a:p>
            <a:pPr lvl="3"/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=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+ 1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Insert u at the end of Discovered list</a:t>
            </a:r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63" name="Content Placeholder 3"/>
          <p:cNvSpPr txBox="1">
            <a:spLocks/>
          </p:cNvSpPr>
          <p:nvPr/>
        </p:nvSpPr>
        <p:spPr>
          <a:xfrm>
            <a:off x="304800" y="4114800"/>
            <a:ext cx="3790820" cy="21529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CMSS10"/>
              </a:rPr>
              <a:t>Assuming adjacency list representation.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 + E)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Space Complexity:</a:t>
            </a:r>
          </a:p>
          <a:p>
            <a:pPr marL="0" indent="0">
              <a:buNone/>
            </a:pPr>
            <a:r>
              <a:rPr lang="en-AU" sz="1800" dirty="0">
                <a:latin typeface="CMSS10"/>
              </a:rPr>
              <a:t>O(V  + E)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C8E9F015-9947-42EE-BF7D-82C4894FBC4D}"/>
              </a:ext>
            </a:extLst>
          </p:cNvPr>
          <p:cNvSpPr txBox="1">
            <a:spLocks/>
          </p:cNvSpPr>
          <p:nvPr/>
        </p:nvSpPr>
        <p:spPr>
          <a:xfrm>
            <a:off x="4795220" y="1311091"/>
            <a:ext cx="3983441" cy="8987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latin typeface="CMSS10"/>
              </a:rPr>
              <a:t>Can standard DFS be used to compute shortest distances?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FF0000"/>
                </a:solidFill>
                <a:latin typeface="CMSS10"/>
              </a:rPr>
              <a:t>No! Try it yourself!</a:t>
            </a:r>
            <a:endParaRPr lang="en-AU" sz="1800" dirty="0">
              <a:solidFill>
                <a:srgbClr val="FF0000"/>
              </a:solidFill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7938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50"/>
              </a:solidFill>
              <a:latin typeface="CG Times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59740-49E8-4DF1-AD2B-5155847FB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450" y="1015114"/>
            <a:ext cx="4724400" cy="33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55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</a:t>
            </a:r>
            <a:r>
              <a:rPr lang="en-AU" sz="1600" b="1" dirty="0">
                <a:solidFill>
                  <a:srgbClr val="FF0000"/>
                </a:solidFill>
                <a:latin typeface="CG Times" pitchFamily="18" charset="0"/>
              </a:rPr>
              <a:t>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</a:t>
            </a:r>
            <a:r>
              <a:rPr lang="en-AU" sz="1600" dirty="0">
                <a:latin typeface="CG Times" pitchFamily="18" charset="0"/>
              </a:rPr>
              <a:t>outgoing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Discovered/Finalized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b="1" dirty="0" err="1">
                <a:solidFill>
                  <a:srgbClr val="FF0000"/>
                </a:solidFill>
                <a:latin typeface="CG Times" pitchFamily="18" charset="0"/>
              </a:rPr>
              <a:t>v.distance</a:t>
            </a:r>
            <a:r>
              <a:rPr lang="en-AU" sz="1400" b="1" dirty="0">
                <a:solidFill>
                  <a:srgbClr val="FF0000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 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01691" y="25341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76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4613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45082" y="25424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76600" y="5106959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14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8146816" y="253410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178212" y="25341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101152" y="1075349"/>
            <a:ext cx="4800600" cy="215291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latin typeface="CMSS10"/>
              </a:rPr>
              <a:t>Assume Discovered is implemented as an array (direct-addressing) where </a:t>
            </a:r>
            <a:r>
              <a:rPr lang="en-AU" sz="1800" dirty="0" err="1">
                <a:latin typeface="CMSS10"/>
              </a:rPr>
              <a:t>i-th</a:t>
            </a:r>
            <a:r>
              <a:rPr lang="en-AU" sz="1800" dirty="0">
                <a:latin typeface="CMSS10"/>
              </a:rPr>
              <a:t> vertex is at index </a:t>
            </a:r>
            <a:r>
              <a:rPr lang="en-AU" sz="1800" dirty="0" err="1">
                <a:latin typeface="CMSS10"/>
              </a:rPr>
              <a:t>i</a:t>
            </a:r>
            <a:r>
              <a:rPr lang="en-AU" sz="1800" dirty="0">
                <a:latin typeface="CMSS10"/>
              </a:rPr>
              <a:t>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Each edge visited once </a:t>
            </a:r>
            <a:r>
              <a:rPr lang="en-AU" sz="1800" dirty="0">
                <a:latin typeface="CMSS10"/>
                <a:sym typeface="Wingdings" panose="05000000000000000000" pitchFamily="2" charset="2"/>
              </a:rPr>
              <a:t></a:t>
            </a:r>
            <a:r>
              <a:rPr lang="en-AU" sz="1800" dirty="0">
                <a:latin typeface="CMSS10"/>
              </a:rPr>
              <a:t> O(E) </a:t>
            </a:r>
          </a:p>
          <a:p>
            <a:r>
              <a:rPr lang="en-AU" sz="1800" dirty="0">
                <a:latin typeface="CMSS10"/>
              </a:rPr>
              <a:t>While loop executes O(V) times</a:t>
            </a:r>
          </a:p>
          <a:p>
            <a:pPr lvl="1"/>
            <a:r>
              <a:rPr lang="en-AU" sz="1300" dirty="0">
                <a:latin typeface="CMSS10"/>
              </a:rPr>
              <a:t>Find the vertex with smallest distance: O(V)</a:t>
            </a:r>
          </a:p>
          <a:p>
            <a:r>
              <a:rPr lang="en-AU" sz="1800" dirty="0">
                <a:latin typeface="CMSS10"/>
              </a:rPr>
              <a:t>Total cost: O(E + 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 = O(V</a:t>
            </a:r>
            <a:r>
              <a:rPr lang="en-AU" sz="1800" baseline="30000" dirty="0">
                <a:latin typeface="CMSS10"/>
              </a:rPr>
              <a:t>2</a:t>
            </a:r>
            <a:r>
              <a:rPr lang="en-AU" sz="1800" dirty="0">
                <a:latin typeface="CMSS10"/>
              </a:rPr>
              <a:t>)</a:t>
            </a:r>
          </a:p>
          <a:p>
            <a:pPr marL="274320" lvl="1" indent="0">
              <a:buNone/>
            </a:pPr>
            <a:endParaRPr lang="en-AU" sz="1300" dirty="0">
              <a:latin typeface="CMSS10"/>
            </a:endParaRPr>
          </a:p>
          <a:p>
            <a:pPr marL="0" indent="0">
              <a:buNone/>
            </a:pP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37433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67200" y="990600"/>
            <a:ext cx="4634552" cy="22774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800" dirty="0">
                <a:latin typeface="CMSS10"/>
              </a:rPr>
              <a:t>Using a min-heap to implement Discovered.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800" dirty="0">
                <a:latin typeface="CMSS10"/>
              </a:rPr>
              <a:t>While loop executed O(V) times</a:t>
            </a:r>
          </a:p>
          <a:p>
            <a:pPr lvl="1"/>
            <a:r>
              <a:rPr lang="en-AU" sz="1300" dirty="0">
                <a:latin typeface="CMSS10"/>
              </a:rPr>
              <a:t>Get the vertex with smallest distance: O(1)</a:t>
            </a:r>
          </a:p>
          <a:p>
            <a:pPr lvl="1"/>
            <a:r>
              <a:rPr lang="en-AU" sz="1300" dirty="0">
                <a:latin typeface="CMSS10"/>
              </a:rPr>
              <a:t>Removing vertex with smallest distance:  O(log V)</a:t>
            </a:r>
          </a:p>
          <a:p>
            <a:r>
              <a:rPr lang="en-AU" sz="1800" dirty="0">
                <a:latin typeface="CMSS10"/>
              </a:rPr>
              <a:t>Each edge is visited once: O(E) </a:t>
            </a:r>
          </a:p>
          <a:p>
            <a:pPr lvl="1"/>
            <a:r>
              <a:rPr lang="en-AU" sz="1300" dirty="0">
                <a:latin typeface="CMSS10"/>
              </a:rPr>
              <a:t>Updating the distance of a vertex: ? </a:t>
            </a:r>
          </a:p>
          <a:p>
            <a:pPr lvl="1"/>
            <a:r>
              <a:rPr lang="en-AU" sz="1300" dirty="0">
                <a:latin typeface="CMSS10"/>
              </a:rPr>
              <a:t>Checking if u is finalized/discovered : ?</a:t>
            </a:r>
            <a:endParaRPr lang="en-AU" sz="18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357295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Dijkstra’s Algorithm</a:t>
            </a:r>
          </a:p>
          <a:p>
            <a:pPr marL="788670" lvl="1" indent="-514350">
              <a:buFont typeface="+mj-lt"/>
              <a:buAutoNum type="alphaUcPeriod"/>
            </a:pPr>
            <a:endParaRPr lang="en-AU" sz="2700" dirty="0">
              <a:solidFill>
                <a:srgbClr val="00B050"/>
              </a:solidFill>
              <a:latin typeface="CMSS10"/>
            </a:endParaRPr>
          </a:p>
          <a:p>
            <a:pPr marL="788670" lvl="1" indent="-514350">
              <a:buFont typeface="+mj-lt"/>
              <a:buAutoNum type="alphaUcPeriod"/>
            </a:pPr>
            <a:endParaRPr lang="en-AU" sz="2700" dirty="0">
              <a:solidFill>
                <a:srgbClr val="00B050"/>
              </a:solidFill>
              <a:latin typeface="CMSS10"/>
            </a:endParaRPr>
          </a:p>
          <a:p>
            <a:pPr marL="274320" lvl="1" indent="0">
              <a:buNone/>
            </a:pPr>
            <a:r>
              <a:rPr lang="en-AU" sz="2700" dirty="0">
                <a:solidFill>
                  <a:srgbClr val="FF0000"/>
                </a:solidFill>
                <a:latin typeface="CMSS10"/>
              </a:rPr>
              <a:t>Detour: </a:t>
            </a:r>
            <a:r>
              <a:rPr lang="en-AU" sz="2700" dirty="0">
                <a:solidFill>
                  <a:srgbClr val="00B050"/>
                </a:solidFill>
                <a:latin typeface="CMSS10"/>
              </a:rPr>
              <a:t>Revision of min-heap</a:t>
            </a:r>
            <a:endParaRPr lang="en-AU" dirty="0">
              <a:solidFill>
                <a:srgbClr val="00B05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0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Recommended reading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144000" cy="457200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Unit notes: Chapters 12&amp;13</a:t>
            </a:r>
          </a:p>
          <a:p>
            <a:r>
              <a:rPr lang="en-AU" sz="2400" dirty="0" err="1">
                <a:solidFill>
                  <a:srgbClr val="000000"/>
                </a:solidFill>
                <a:latin typeface="CMSS10"/>
              </a:rPr>
              <a:t>Cormen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</a:t>
            </a:r>
            <a:r>
              <a:rPr lang="en-AU" sz="2400" dirty="0">
                <a:solidFill>
                  <a:srgbClr val="000000"/>
                </a:solidFill>
                <a:latin typeface="CMSSI10"/>
              </a:rPr>
              <a:t>et al. 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Introduction to Algorithms.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22.1 Representation of graphs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22.2 Breadth-First Search</a:t>
            </a:r>
          </a:p>
          <a:p>
            <a:pPr lvl="1"/>
            <a:r>
              <a:rPr lang="en-AU" sz="1800" dirty="0">
                <a:solidFill>
                  <a:srgbClr val="000000"/>
                </a:solidFill>
                <a:latin typeface="CMSS10"/>
              </a:rPr>
              <a:t>Section 24.2 Dijkstra's algorithm</a:t>
            </a:r>
          </a:p>
          <a:p>
            <a:r>
              <a:rPr lang="en-AU" sz="2400" dirty="0">
                <a:solidFill>
                  <a:srgbClr val="0000FF"/>
                </a:solidFill>
                <a:latin typeface="txtt"/>
                <a:hlinkClick r:id="rId2"/>
              </a:rPr>
              <a:t>http://www.csse.monash.edu.au/~lloyd/tildeAlgDS/Graph/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r>
              <a:rPr lang="en-AU" sz="2400" dirty="0">
                <a:solidFill>
                  <a:srgbClr val="0000FF"/>
                </a:solidFill>
                <a:latin typeface="txtt"/>
                <a:hlinkClick r:id="rId3"/>
              </a:rPr>
              <a:t>http://www.csse.monash.edu.au/~lloyd/tildeAlgDS/Graph/Directed/</a:t>
            </a:r>
            <a:endParaRPr lang="en-AU" sz="2400" dirty="0">
              <a:solidFill>
                <a:srgbClr val="0000FF"/>
              </a:solidFill>
              <a:latin typeface="txtt"/>
            </a:endParaRPr>
          </a:p>
          <a:p>
            <a:endParaRPr lang="en-AU" sz="2400" dirty="0"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3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Properties of a min-heap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991600" cy="2209800"/>
          </a:xfrm>
        </p:spPr>
        <p:txBody>
          <a:bodyPr>
            <a:noAutofit/>
          </a:bodyPr>
          <a:lstStyle/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Heap is a </a:t>
            </a:r>
            <a:r>
              <a:rPr lang="en-AU" sz="2400" dirty="0">
                <a:solidFill>
                  <a:srgbClr val="00B050"/>
                </a:solidFill>
                <a:latin typeface="CMSS10"/>
              </a:rPr>
              <a:t>balanced</a:t>
            </a:r>
            <a:r>
              <a:rPr lang="en-AU" sz="2400" dirty="0">
                <a:solidFill>
                  <a:srgbClr val="000000"/>
                </a:solidFill>
                <a:latin typeface="CMSS10"/>
              </a:rPr>
              <a:t> binary tree</a:t>
            </a:r>
          </a:p>
          <a:p>
            <a:r>
              <a:rPr lang="en-AU" sz="2400" dirty="0">
                <a:solidFill>
                  <a:srgbClr val="000000"/>
                </a:solidFill>
                <a:latin typeface="CMSS10"/>
              </a:rPr>
              <a:t>A parent is always smaller than or equal to its children (this implies that the root is the smallest element in the heap)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361485" y="2819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96" name="Oval 9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98" name="Straight Connector 97"/>
          <p:cNvCxnSpPr>
            <a:stCxn id="96" idx="3"/>
          </p:cNvCxnSpPr>
          <p:nvPr/>
        </p:nvCxnSpPr>
        <p:spPr>
          <a:xfrm flipH="1">
            <a:off x="2909268" y="3251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5"/>
          </p:cNvCxnSpPr>
          <p:nvPr/>
        </p:nvCxnSpPr>
        <p:spPr>
          <a:xfrm>
            <a:off x="4793659" y="3251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661618" y="3554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103" name="Straight Connector 102"/>
          <p:cNvCxnSpPr>
            <a:stCxn id="101" idx="3"/>
            <a:endCxn id="106" idx="0"/>
          </p:cNvCxnSpPr>
          <p:nvPr/>
        </p:nvCxnSpPr>
        <p:spPr>
          <a:xfrm flipH="1">
            <a:off x="1777162" y="3986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12" idx="0"/>
          </p:cNvCxnSpPr>
          <p:nvPr/>
        </p:nvCxnSpPr>
        <p:spPr>
          <a:xfrm>
            <a:off x="3044905" y="3970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1524000" y="4421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06" name="Oval 10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108" name="Straight Connector 107"/>
          <p:cNvCxnSpPr>
            <a:stCxn id="106" idx="3"/>
          </p:cNvCxnSpPr>
          <p:nvPr/>
        </p:nvCxnSpPr>
        <p:spPr>
          <a:xfrm flipH="1">
            <a:off x="1153720" y="4853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935204" y="4842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3730705" y="4393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1" name="Oval 11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113" name="Straight Connector 112"/>
          <p:cNvCxnSpPr>
            <a:stCxn id="111" idx="3"/>
            <a:endCxn id="124" idx="0"/>
          </p:cNvCxnSpPr>
          <p:nvPr/>
        </p:nvCxnSpPr>
        <p:spPr>
          <a:xfrm flipH="1">
            <a:off x="3355316" y="4825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1" idx="5"/>
            <a:endCxn id="121" idx="0"/>
          </p:cNvCxnSpPr>
          <p:nvPr/>
        </p:nvCxnSpPr>
        <p:spPr>
          <a:xfrm>
            <a:off x="4162879" y="4825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367247" y="3554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16" name="Oval 11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118" name="Straight Connector 117"/>
          <p:cNvCxnSpPr>
            <a:stCxn id="116" idx="3"/>
            <a:endCxn id="133" idx="0"/>
          </p:cNvCxnSpPr>
          <p:nvPr/>
        </p:nvCxnSpPr>
        <p:spPr>
          <a:xfrm flipH="1">
            <a:off x="5869916" y="3986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37" idx="0"/>
          </p:cNvCxnSpPr>
          <p:nvPr/>
        </p:nvCxnSpPr>
        <p:spPr>
          <a:xfrm>
            <a:off x="6799421" y="3970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4522877" y="5183448"/>
            <a:ext cx="506323" cy="506323"/>
            <a:chOff x="3733800" y="2008277"/>
            <a:chExt cx="506323" cy="506323"/>
          </a:xfrm>
        </p:grpSpPr>
        <p:sp>
          <p:nvSpPr>
            <p:cNvPr id="121" name="Oval 12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102154" y="5232571"/>
            <a:ext cx="506323" cy="506323"/>
            <a:chOff x="3733800" y="2008277"/>
            <a:chExt cx="506323" cy="506323"/>
          </a:xfrm>
        </p:grpSpPr>
        <p:sp>
          <p:nvSpPr>
            <p:cNvPr id="124" name="Oval 1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084477" y="5232571"/>
            <a:ext cx="506323" cy="506323"/>
            <a:chOff x="3733800" y="2008277"/>
            <a:chExt cx="506323" cy="506323"/>
          </a:xfrm>
        </p:grpSpPr>
        <p:sp>
          <p:nvSpPr>
            <p:cNvPr id="127" name="Oval 12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92354" y="5259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30" name="Oval 129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616754" y="4394371"/>
            <a:ext cx="506323" cy="506323"/>
            <a:chOff x="3733800" y="2008277"/>
            <a:chExt cx="506323" cy="506323"/>
          </a:xfrm>
        </p:grpSpPr>
        <p:sp>
          <p:nvSpPr>
            <p:cNvPr id="133" name="Oval 132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7266077" y="4394371"/>
            <a:ext cx="506323" cy="506323"/>
            <a:chOff x="3733800" y="2008277"/>
            <a:chExt cx="506323" cy="506323"/>
          </a:xfrm>
        </p:grpSpPr>
        <p:sp>
          <p:nvSpPr>
            <p:cNvPr id="136" name="Oval 13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99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Heap can be represented as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106694" y="252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4267200" cy="1706473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Array[1] = root of the heap</a:t>
            </a: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] = an arbitrary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Array[2i] = left child of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Array[2i + 1] = right child of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MSS10"/>
              </a:rPr>
              <a:t>Array[floor(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MSS10"/>
              </a:rPr>
              <a:t>/2)] = parent of a node </a:t>
            </a:r>
            <a:r>
              <a:rPr lang="en-AU" sz="1800" dirty="0" err="1">
                <a:solidFill>
                  <a:srgbClr val="000000"/>
                </a:solidFill>
                <a:latin typeface="CMSS10"/>
              </a:rPr>
              <a:t>i</a:t>
            </a:r>
            <a:endParaRPr lang="en-AU" sz="1800" dirty="0">
              <a:solidFill>
                <a:srgbClr val="000000"/>
              </a:solidFill>
              <a:latin typeface="CMSS10"/>
            </a:endParaRPr>
          </a:p>
          <a:p>
            <a:pPr marL="0" indent="0">
              <a:buNone/>
            </a:pPr>
            <a:endParaRPr lang="en-AU" sz="18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95399" y="6029960"/>
          <a:ext cx="64008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3957851" y="6002106"/>
            <a:ext cx="2880049" cy="344128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4038600" y="6019800"/>
            <a:ext cx="3352800" cy="533400"/>
          </a:xfrm>
          <a:custGeom>
            <a:avLst/>
            <a:gdLst>
              <a:gd name="connsiteX0" fmla="*/ 0 w 2880049"/>
              <a:gd name="connsiteY0" fmla="*/ 43852 h 344128"/>
              <a:gd name="connsiteX1" fmla="*/ 1364776 w 2880049"/>
              <a:gd name="connsiteY1" fmla="*/ 344103 h 344128"/>
              <a:gd name="connsiteX2" fmla="*/ 2729552 w 2880049"/>
              <a:gd name="connsiteY2" fmla="*/ 30204 h 344128"/>
              <a:gd name="connsiteX3" fmla="*/ 2784143 w 2880049"/>
              <a:gd name="connsiteY3" fmla="*/ 30204 h 34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49" h="344128">
                <a:moveTo>
                  <a:pt x="0" y="43852"/>
                </a:moveTo>
                <a:cubicBezTo>
                  <a:pt x="454925" y="195115"/>
                  <a:pt x="909851" y="346378"/>
                  <a:pt x="1364776" y="344103"/>
                </a:cubicBezTo>
                <a:cubicBezTo>
                  <a:pt x="1819701" y="341828"/>
                  <a:pt x="2492991" y="82520"/>
                  <a:pt x="2729552" y="30204"/>
                </a:cubicBezTo>
                <a:cubicBezTo>
                  <a:pt x="2966113" y="-22112"/>
                  <a:pt x="2875128" y="4046"/>
                  <a:pt x="2784143" y="30204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24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6" grpId="0" animBg="1"/>
      <p:bldP spid="6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6933314" y="1964840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108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609230" y="4449170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09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>
            <a:off x="6134294" y="3628030"/>
            <a:ext cx="723706" cy="791570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03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 rot="16422479">
            <a:off x="5508063" y="1792657"/>
            <a:ext cx="728402" cy="2054019"/>
          </a:xfrm>
          <a:custGeom>
            <a:avLst/>
            <a:gdLst>
              <a:gd name="connsiteX0" fmla="*/ 0 w 723706"/>
              <a:gd name="connsiteY0" fmla="*/ 791570 h 791570"/>
              <a:gd name="connsiteX1" fmla="*/ 696036 w 723706"/>
              <a:gd name="connsiteY1" fmla="*/ 573206 h 791570"/>
              <a:gd name="connsiteX2" fmla="*/ 518615 w 723706"/>
              <a:gd name="connsiteY2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706" h="791570">
                <a:moveTo>
                  <a:pt x="0" y="791570"/>
                </a:moveTo>
                <a:cubicBezTo>
                  <a:pt x="304800" y="748352"/>
                  <a:pt x="609600" y="705134"/>
                  <a:pt x="696036" y="573206"/>
                </a:cubicBezTo>
                <a:cubicBezTo>
                  <a:pt x="782472" y="441278"/>
                  <a:pt x="650543" y="220639"/>
                  <a:pt x="518615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olid"/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03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0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Insertion in Heap (up-Heap)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rgbClr val="000000"/>
                </a:solidFill>
                <a:latin typeface="CMSS10"/>
              </a:rPr>
              <a:t>While parent(new) &gt; new </a:t>
            </a:r>
            <a:r>
              <a:rPr lang="en-AU" sz="2000" dirty="0">
                <a:solidFill>
                  <a:srgbClr val="FF0000"/>
                </a:solidFill>
                <a:latin typeface="CMSS10"/>
              </a:rPr>
              <a:t>and new is not the root node</a:t>
            </a:r>
          </a:p>
          <a:p>
            <a:pPr lvl="1"/>
            <a:r>
              <a:rPr lang="en-AU" sz="1500" dirty="0">
                <a:solidFill>
                  <a:srgbClr val="000000"/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12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Complexity of up-heap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361485" y="24384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49" name="Oval 4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2909268" y="28705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4793659" y="28705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661618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6" name="Oval 6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74" name="Straight Connector 73"/>
          <p:cNvCxnSpPr>
            <a:stCxn id="66" idx="3"/>
            <a:endCxn id="77" idx="0"/>
          </p:cNvCxnSpPr>
          <p:nvPr/>
        </p:nvCxnSpPr>
        <p:spPr>
          <a:xfrm flipH="1">
            <a:off x="1777162" y="3605497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83" idx="0"/>
          </p:cNvCxnSpPr>
          <p:nvPr/>
        </p:nvCxnSpPr>
        <p:spPr>
          <a:xfrm>
            <a:off x="3044905" y="3589656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524000" y="4040448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77" name="Oval 7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cxnSp>
        <p:nvCxnSpPr>
          <p:cNvPr id="79" name="Straight Connector 78"/>
          <p:cNvCxnSpPr>
            <a:stCxn id="77" idx="3"/>
          </p:cNvCxnSpPr>
          <p:nvPr/>
        </p:nvCxnSpPr>
        <p:spPr>
          <a:xfrm flipH="1">
            <a:off x="1153720" y="4472622"/>
            <a:ext cx="444429" cy="66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935204" y="4461388"/>
            <a:ext cx="402434" cy="6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730705" y="40126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2" name="Oval 8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cxnSp>
        <p:nvCxnSpPr>
          <p:cNvPr id="84" name="Straight Connector 83"/>
          <p:cNvCxnSpPr>
            <a:stCxn id="82" idx="3"/>
            <a:endCxn id="95" idx="0"/>
          </p:cNvCxnSpPr>
          <p:nvPr/>
        </p:nvCxnSpPr>
        <p:spPr>
          <a:xfrm flipH="1">
            <a:off x="3355316" y="4444851"/>
            <a:ext cx="449538" cy="40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5"/>
            <a:endCxn id="92" idx="0"/>
          </p:cNvCxnSpPr>
          <p:nvPr/>
        </p:nvCxnSpPr>
        <p:spPr>
          <a:xfrm>
            <a:off x="4162879" y="4444851"/>
            <a:ext cx="613160" cy="35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367247" y="31733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89" name="Straight Connector 88"/>
          <p:cNvCxnSpPr>
            <a:stCxn id="87" idx="3"/>
            <a:endCxn id="104" idx="0"/>
          </p:cNvCxnSpPr>
          <p:nvPr/>
        </p:nvCxnSpPr>
        <p:spPr>
          <a:xfrm flipH="1">
            <a:off x="5869916" y="3605497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108" idx="0"/>
          </p:cNvCxnSpPr>
          <p:nvPr/>
        </p:nvCxnSpPr>
        <p:spPr>
          <a:xfrm>
            <a:off x="6799421" y="3589656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522877" y="4802448"/>
            <a:ext cx="506323" cy="506323"/>
            <a:chOff x="3733800" y="2008277"/>
            <a:chExt cx="506323" cy="506323"/>
          </a:xfrm>
        </p:grpSpPr>
        <p:sp>
          <p:nvSpPr>
            <p:cNvPr id="92" name="Oval 91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02154" y="4851571"/>
            <a:ext cx="506323" cy="506323"/>
            <a:chOff x="3733800" y="2008277"/>
            <a:chExt cx="506323" cy="506323"/>
          </a:xfrm>
        </p:grpSpPr>
        <p:sp>
          <p:nvSpPr>
            <p:cNvPr id="95" name="Oval 94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84477" y="4851571"/>
            <a:ext cx="506323" cy="506323"/>
            <a:chOff x="3733800" y="2008277"/>
            <a:chExt cx="506323" cy="506323"/>
          </a:xfrm>
        </p:grpSpPr>
        <p:sp>
          <p:nvSpPr>
            <p:cNvPr id="98" name="Oval 97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92354" y="4878648"/>
            <a:ext cx="506323" cy="506323"/>
            <a:chOff x="3733800" y="2008277"/>
            <a:chExt cx="506323" cy="506323"/>
          </a:xfrm>
          <a:solidFill>
            <a:srgbClr val="92D050"/>
          </a:solidFill>
        </p:grpSpPr>
        <p:sp>
          <p:nvSpPr>
            <p:cNvPr id="101" name="Oval 100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616754" y="4013371"/>
            <a:ext cx="506323" cy="506323"/>
            <a:chOff x="3733800" y="2008277"/>
            <a:chExt cx="506323" cy="506323"/>
          </a:xfrm>
        </p:grpSpPr>
        <p:sp>
          <p:nvSpPr>
            <p:cNvPr id="104" name="Oval 10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266077" y="4013371"/>
            <a:ext cx="506323" cy="506323"/>
            <a:chOff x="3733800" y="2008277"/>
            <a:chExt cx="506323" cy="506323"/>
          </a:xfrm>
        </p:grpSpPr>
        <p:sp>
          <p:nvSpPr>
            <p:cNvPr id="107" name="Oval 10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4042475" y="25012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289234" y="3241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9203" y="32495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000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59545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277756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73570" y="4074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759877" y="4920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83054" y="4953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47973" y="48884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5294" y="493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599"/>
            <a:ext cx="8991600" cy="1706473"/>
          </a:xfrm>
        </p:spPr>
        <p:txBody>
          <a:bodyPr>
            <a:noAutofit/>
          </a:bodyPr>
          <a:lstStyle/>
          <a:p>
            <a:r>
              <a:rPr lang="en-AU" sz="20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Insert new element at Array[N+1]</a:t>
            </a:r>
          </a:p>
          <a:p>
            <a:r>
              <a:rPr lang="en-AU" sz="20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While parent(new) &gt; new and new is not the root node</a:t>
            </a:r>
          </a:p>
          <a:p>
            <a:pPr lvl="1"/>
            <a:r>
              <a:rPr lang="en-AU" sz="15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Swap parent and new element</a:t>
            </a:r>
          </a:p>
          <a:p>
            <a:pPr marL="0" indent="0">
              <a:buNone/>
            </a:pPr>
            <a:r>
              <a:rPr lang="en-AU" sz="2000" dirty="0">
                <a:solidFill>
                  <a:srgbClr val="FF0000"/>
                </a:solidFill>
                <a:latin typeface="CMSS10"/>
              </a:rPr>
              <a:t>Worst-case time complexity:</a:t>
            </a:r>
          </a:p>
          <a:p>
            <a:pPr marL="0" indent="0">
              <a:buNone/>
            </a:pPr>
            <a:r>
              <a:rPr lang="en-AU" sz="1500" dirty="0">
                <a:latin typeface="CMSS10"/>
              </a:rPr>
              <a:t>Number of iterations 	= height of the tree </a:t>
            </a:r>
          </a:p>
          <a:p>
            <a:pPr marL="0" indent="0">
              <a:buNone/>
            </a:pPr>
            <a:r>
              <a:rPr lang="en-AU" sz="1500" dirty="0">
                <a:latin typeface="CMSS10"/>
              </a:rPr>
              <a:t>		= </a:t>
            </a:r>
            <a:r>
              <a:rPr lang="en-AU" sz="1500" dirty="0">
                <a:solidFill>
                  <a:srgbClr val="00B050"/>
                </a:solidFill>
                <a:latin typeface="CMSS10"/>
              </a:rPr>
              <a:t>O(log N)</a:t>
            </a:r>
          </a:p>
          <a:p>
            <a:pPr lvl="1"/>
            <a:endParaRPr lang="en-AU" sz="15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lvl="1"/>
            <a:endParaRPr lang="en-AU" sz="1500" dirty="0">
              <a:solidFill>
                <a:schemeClr val="bg1">
                  <a:lumMod val="65000"/>
                </a:schemeClr>
              </a:solidFill>
              <a:latin typeface="CMSS10"/>
            </a:endParaRPr>
          </a:p>
          <a:p>
            <a:pPr marL="0" indent="0">
              <a:buNone/>
            </a:pPr>
            <a:endParaRPr lang="en-AU" sz="2000" dirty="0">
              <a:solidFill>
                <a:srgbClr val="000000"/>
              </a:solidFill>
              <a:latin typeface="CMSS10"/>
            </a:endParaRP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/>
          </p:nvPr>
        </p:nvGraphicFramePr>
        <p:xfrm>
          <a:off x="1295399" y="55981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/>
          </p:nvPr>
        </p:nvGraphicFramePr>
        <p:xfrm>
          <a:off x="1219200" y="60299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5123893" y="4802448"/>
            <a:ext cx="506323" cy="506323"/>
            <a:chOff x="3733800" y="2008277"/>
            <a:chExt cx="506323" cy="506323"/>
          </a:xfrm>
        </p:grpSpPr>
        <p:sp>
          <p:nvSpPr>
            <p:cNvPr id="67" name="Oval 6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cxnSp>
        <p:nvCxnSpPr>
          <p:cNvPr id="69" name="Straight Connector 68"/>
          <p:cNvCxnSpPr>
            <a:endCxn id="67" idx="0"/>
          </p:cNvCxnSpPr>
          <p:nvPr/>
        </p:nvCxnSpPr>
        <p:spPr>
          <a:xfrm flipH="1">
            <a:off x="5377055" y="4443725"/>
            <a:ext cx="266776" cy="35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9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rgbClr val="00B050"/>
                </a:solidFill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bg1">
                    <a:lumMod val="65000"/>
                  </a:schemeClr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B050"/>
                </a:solidFill>
                <a:latin typeface="CMSS10"/>
              </a:rPr>
              <a:t>Dijkstra’s Algorithm</a:t>
            </a:r>
            <a:endParaRPr lang="en-AU" dirty="0">
              <a:solidFill>
                <a:srgbClr val="00B05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0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9144000" cy="4572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Introduction to Graphs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Graph Traversal Algorithms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Breadth First Search (BFS)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Depth First Search (DFS)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chemeClr val="tx1"/>
                </a:solidFill>
                <a:latin typeface="CMSS10"/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>
                <a:latin typeface="CMSS10"/>
              </a:rPr>
              <a:t>Shortest Path Problem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Breadth First Search (for unweighted graphs)</a:t>
            </a:r>
          </a:p>
          <a:p>
            <a:pPr marL="788670" lvl="1" indent="-514350">
              <a:buFont typeface="+mj-lt"/>
              <a:buAutoNum type="alphaUcPeriod"/>
            </a:pPr>
            <a:r>
              <a:rPr lang="en-AU" sz="2700" dirty="0">
                <a:solidFill>
                  <a:srgbClr val="000000"/>
                </a:solidFill>
                <a:latin typeface="CMSS10"/>
              </a:rPr>
              <a:t>Dijkstra’s algorithm (for weighted graphs with non-negative weights)</a:t>
            </a:r>
            <a:endParaRPr lang="en-AU" dirty="0">
              <a:solidFill>
                <a:srgbClr val="00B0F0"/>
              </a:solidFill>
              <a:latin typeface="CG 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55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 using min-heap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9560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Required additional structure:</a:t>
            </a:r>
          </a:p>
          <a:p>
            <a:r>
              <a:rPr lang="en-AU" dirty="0"/>
              <a:t>Create an array called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. </a:t>
            </a:r>
          </a:p>
          <a:p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</a:t>
            </a:r>
            <a:r>
              <a:rPr lang="en-AU" dirty="0" err="1"/>
              <a:t>i</a:t>
            </a:r>
            <a:r>
              <a:rPr lang="en-AU" dirty="0"/>
              <a:t>] will record the </a:t>
            </a:r>
            <a:r>
              <a:rPr lang="en-AU" dirty="0">
                <a:solidFill>
                  <a:schemeClr val="tx2">
                    <a:lumMod val="75000"/>
                  </a:schemeClr>
                </a:solidFill>
              </a:rPr>
              <a:t>location</a:t>
            </a:r>
            <a:r>
              <a:rPr lang="en-AU" dirty="0"/>
              <a:t> of </a:t>
            </a:r>
            <a:r>
              <a:rPr lang="en-AU" dirty="0" err="1"/>
              <a:t>i-th</a:t>
            </a:r>
            <a:r>
              <a:rPr lang="en-AU" dirty="0"/>
              <a:t> vertex in the min-heap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-1 if the vertex is finalized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-2 if the vertex is not discovered yet 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Checking if a vertex v is discovered or finalized in O(1)</a:t>
            </a:r>
          </a:p>
          <a:p>
            <a:r>
              <a:rPr lang="en-AU" dirty="0"/>
              <a:t>v is finalized if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[v] == -1</a:t>
            </a:r>
          </a:p>
          <a:p>
            <a:r>
              <a:rPr lang="en-AU" dirty="0"/>
              <a:t>v is in discovered if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[v] &gt;0</a:t>
            </a:r>
          </a:p>
          <a:p>
            <a:pPr marL="0" indent="0">
              <a:buNone/>
            </a:pPr>
            <a:endParaRPr lang="en-A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Updating the distance of a vertex v in min-heap in O(log V)</a:t>
            </a:r>
          </a:p>
          <a:p>
            <a:r>
              <a:rPr lang="en-AU" dirty="0"/>
              <a:t>Let j = Vertices[v], i.e., j is the location of v in min-heap</a:t>
            </a:r>
          </a:p>
          <a:p>
            <a:r>
              <a:rPr lang="en-AU" dirty="0"/>
              <a:t>Update (i.e., decrease) the key of element at min-heap[j]</a:t>
            </a:r>
          </a:p>
          <a:p>
            <a:r>
              <a:rPr lang="en-AU" dirty="0"/>
              <a:t>Now </a:t>
            </a:r>
            <a:r>
              <a:rPr lang="en-AU" dirty="0" err="1"/>
              <a:t>upHeap</a:t>
            </a:r>
            <a:r>
              <a:rPr lang="en-AU" dirty="0"/>
              <a:t> this element (by recursively swapping with parent) </a:t>
            </a:r>
          </a:p>
          <a:p>
            <a:pPr lvl="1"/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each swap performed between two vertices x and y during the </a:t>
            </a:r>
            <a:r>
              <a:rPr lang="en-AU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upHeap</a:t>
            </a:r>
            <a:endParaRPr lang="en-AU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AU" dirty="0"/>
              <a:t>Update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[x] and </a:t>
            </a:r>
            <a:r>
              <a:rPr lang="en-AU" dirty="0">
                <a:solidFill>
                  <a:srgbClr val="00B050"/>
                </a:solidFill>
              </a:rPr>
              <a:t>Vertices</a:t>
            </a:r>
            <a:r>
              <a:rPr lang="en-AU" dirty="0"/>
              <a:t>[y] to record their updated </a:t>
            </a:r>
            <a:r>
              <a:rPr lang="en-AU" dirty="0">
                <a:solidFill>
                  <a:srgbClr val="00B0F0"/>
                </a:solidFill>
              </a:rPr>
              <a:t>locations</a:t>
            </a:r>
            <a:r>
              <a:rPr lang="en-AU" dirty="0"/>
              <a:t> in the min-heap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7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Dijkstra’s Algorithm using min-heap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FIT2004, Lec-8: Graphs and Shortest Path Algorithms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Content Placeholder 3"/>
          <p:cNvSpPr>
            <a:spLocks noGrp="1"/>
          </p:cNvSpPr>
          <p:nvPr>
            <p:ph sz="quarter" idx="1"/>
          </p:nvPr>
        </p:nvSpPr>
        <p:spPr>
          <a:xfrm>
            <a:off x="261128" y="4590559"/>
            <a:ext cx="5250298" cy="1048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Suppose K’s distance is to be updated to 7. </a:t>
            </a: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07505"/>
              </p:ext>
            </p:extLst>
          </p:nvPr>
        </p:nvGraphicFramePr>
        <p:xfrm>
          <a:off x="5102352" y="3921760"/>
          <a:ext cx="368935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22601"/>
              </p:ext>
            </p:extLst>
          </p:nvPr>
        </p:nvGraphicFramePr>
        <p:xfrm>
          <a:off x="5181600" y="4353560"/>
          <a:ext cx="3733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8A9CFF-6DCA-4B4F-A9C1-56F2046AF857}"/>
              </a:ext>
            </a:extLst>
          </p:cNvPr>
          <p:cNvSpPr txBox="1"/>
          <p:nvPr/>
        </p:nvSpPr>
        <p:spPr>
          <a:xfrm>
            <a:off x="3995718" y="389786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Min-heap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EFE13A-CA5D-4974-8B0E-389C4C1F0BB7}"/>
              </a:ext>
            </a:extLst>
          </p:cNvPr>
          <p:cNvSpPr txBox="1"/>
          <p:nvPr/>
        </p:nvSpPr>
        <p:spPr>
          <a:xfrm>
            <a:off x="1490263" y="515968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Vertices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E9BB431-BABF-458A-B630-D0ECD2E3DC7D}"/>
              </a:ext>
            </a:extLst>
          </p:cNvPr>
          <p:cNvGrpSpPr/>
          <p:nvPr/>
        </p:nvGrpSpPr>
        <p:grpSpPr>
          <a:xfrm>
            <a:off x="5511426" y="1036214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306B5A4-B63E-4A79-9610-0CF0DCA6D07F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987943F-7709-4A9F-B5C8-655D841EFFA8}"/>
                </a:ext>
              </a:extLst>
            </p:cNvPr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4</a:t>
              </a:r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FF35689-0336-4F6F-A25D-ACC5561F6332}"/>
              </a:ext>
            </a:extLst>
          </p:cNvPr>
          <p:cNvCxnSpPr>
            <a:stCxn id="124" idx="3"/>
          </p:cNvCxnSpPr>
          <p:nvPr/>
        </p:nvCxnSpPr>
        <p:spPr>
          <a:xfrm flipH="1">
            <a:off x="4059209" y="1468388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2A3C9D4-C702-4E56-8E3E-A3C2A64EC661}"/>
              </a:ext>
            </a:extLst>
          </p:cNvPr>
          <p:cNvCxnSpPr>
            <a:stCxn id="124" idx="5"/>
          </p:cNvCxnSpPr>
          <p:nvPr/>
        </p:nvCxnSpPr>
        <p:spPr>
          <a:xfrm>
            <a:off x="5943600" y="1468388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40A0431-C382-433D-B30C-55959F56DF88}"/>
              </a:ext>
            </a:extLst>
          </p:cNvPr>
          <p:cNvGrpSpPr/>
          <p:nvPr/>
        </p:nvGrpSpPr>
        <p:grpSpPr>
          <a:xfrm>
            <a:off x="3811559" y="17711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764453-1521-4437-9DDC-206EDE86C1CB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01D9488-7369-482B-A846-5E76238C83E2}"/>
                </a:ext>
              </a:extLst>
            </p:cNvPr>
            <p:cNvSpPr txBox="1"/>
            <p:nvPr/>
          </p:nvSpPr>
          <p:spPr>
            <a:xfrm>
              <a:off x="373918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9</a:t>
              </a: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C205D3B-719C-4D55-82B7-FB42C79066CD}"/>
              </a:ext>
            </a:extLst>
          </p:cNvPr>
          <p:cNvCxnSpPr>
            <a:stCxn id="129" idx="3"/>
            <a:endCxn id="134" idx="0"/>
          </p:cNvCxnSpPr>
          <p:nvPr/>
        </p:nvCxnSpPr>
        <p:spPr>
          <a:xfrm flipH="1">
            <a:off x="2927103" y="2203311"/>
            <a:ext cx="958605" cy="434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36A9F0D-8877-4828-A4AE-C6DECAA4C273}"/>
              </a:ext>
            </a:extLst>
          </p:cNvPr>
          <p:cNvCxnSpPr>
            <a:endCxn id="140" idx="0"/>
          </p:cNvCxnSpPr>
          <p:nvPr/>
        </p:nvCxnSpPr>
        <p:spPr>
          <a:xfrm>
            <a:off x="4194846" y="2187470"/>
            <a:ext cx="933450" cy="49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483D046-ED9B-409E-9D15-DD73AF5C8195}"/>
              </a:ext>
            </a:extLst>
          </p:cNvPr>
          <p:cNvGrpSpPr/>
          <p:nvPr/>
        </p:nvGrpSpPr>
        <p:grpSpPr>
          <a:xfrm>
            <a:off x="2673941" y="2638262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82C9A27-BE69-4BB8-BED8-A474CBF9C319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643C93D-2C3A-47CA-B208-7A317A247D74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3AD5600-1B30-4275-968A-C6C53868CFFA}"/>
              </a:ext>
            </a:extLst>
          </p:cNvPr>
          <p:cNvGrpSpPr/>
          <p:nvPr/>
        </p:nvGrpSpPr>
        <p:grpSpPr>
          <a:xfrm>
            <a:off x="4880646" y="2610491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60C4EBC-57FE-47FF-B1CC-6DD95B98819A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F495765-7076-41DF-A2DE-D9012D7DE48A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11612A7-96A1-4BB6-8933-AA2A47E74893}"/>
              </a:ext>
            </a:extLst>
          </p:cNvPr>
          <p:cNvGrpSpPr/>
          <p:nvPr/>
        </p:nvGrpSpPr>
        <p:grpSpPr>
          <a:xfrm>
            <a:off x="7517188" y="177113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F6AE6EB-7C10-4FDC-A292-D1D2AA8E8F78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0FB81D1-BB49-4064-8729-3A04D56D239B}"/>
                </a:ext>
              </a:extLst>
            </p:cNvPr>
            <p:cNvSpPr txBox="1"/>
            <p:nvPr/>
          </p:nvSpPr>
          <p:spPr>
            <a:xfrm>
              <a:off x="3760877" y="208228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ACB4A03-F411-4B19-861F-F8513BB7A865}"/>
              </a:ext>
            </a:extLst>
          </p:cNvPr>
          <p:cNvCxnSpPr>
            <a:stCxn id="144" idx="3"/>
            <a:endCxn id="161" idx="0"/>
          </p:cNvCxnSpPr>
          <p:nvPr/>
        </p:nvCxnSpPr>
        <p:spPr>
          <a:xfrm flipH="1">
            <a:off x="7019857" y="2203311"/>
            <a:ext cx="571480" cy="40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DD2824A-9A6B-425A-B9F1-CE78F1DAB88C}"/>
              </a:ext>
            </a:extLst>
          </p:cNvPr>
          <p:cNvCxnSpPr>
            <a:endCxn id="165" idx="0"/>
          </p:cNvCxnSpPr>
          <p:nvPr/>
        </p:nvCxnSpPr>
        <p:spPr>
          <a:xfrm>
            <a:off x="7949362" y="2187470"/>
            <a:ext cx="714306" cy="49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B5ADB13-2C59-45AD-888E-877F3DF9D930}"/>
              </a:ext>
            </a:extLst>
          </p:cNvPr>
          <p:cNvGrpSpPr/>
          <p:nvPr/>
        </p:nvGrpSpPr>
        <p:grpSpPr>
          <a:xfrm>
            <a:off x="6766695" y="2611185"/>
            <a:ext cx="506323" cy="506323"/>
            <a:chOff x="3733800" y="2008277"/>
            <a:chExt cx="506323" cy="506323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BCCD223-0D66-4EC0-B0A4-4F7950C84C3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9106021-3FB7-4C8F-811A-09CB258E3372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C1AA4DC-8329-4ADE-A17A-3AF28A7B8727}"/>
              </a:ext>
            </a:extLst>
          </p:cNvPr>
          <p:cNvGrpSpPr/>
          <p:nvPr/>
        </p:nvGrpSpPr>
        <p:grpSpPr>
          <a:xfrm>
            <a:off x="8416018" y="2611185"/>
            <a:ext cx="506323" cy="506323"/>
            <a:chOff x="3733800" y="2008277"/>
            <a:chExt cx="506323" cy="50632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FB5425E-72C2-4D43-9AFD-6F55F584DEEE}"/>
                </a:ext>
              </a:extLst>
            </p:cNvPr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615E02C-4864-4835-ADC4-56DCF3D40BF5}"/>
                </a:ext>
              </a:extLst>
            </p:cNvPr>
            <p:cNvSpPr txBox="1"/>
            <p:nvPr/>
          </p:nvSpPr>
          <p:spPr>
            <a:xfrm>
              <a:off x="3760877" y="208228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D6A06EF1-2D35-4724-85A8-AEDEC93B6FF4}"/>
              </a:ext>
            </a:extLst>
          </p:cNvPr>
          <p:cNvSpPr txBox="1"/>
          <p:nvPr/>
        </p:nvSpPr>
        <p:spPr>
          <a:xfrm>
            <a:off x="5256635" y="11240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7D82A2E-6602-491F-804A-30154D0341DE}"/>
              </a:ext>
            </a:extLst>
          </p:cNvPr>
          <p:cNvSpPr txBox="1"/>
          <p:nvPr/>
        </p:nvSpPr>
        <p:spPr>
          <a:xfrm>
            <a:off x="3439175" y="18396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928D2F3-4FF8-4699-B317-AB083B4C8F3C}"/>
              </a:ext>
            </a:extLst>
          </p:cNvPr>
          <p:cNvSpPr txBox="1"/>
          <p:nvPr/>
        </p:nvSpPr>
        <p:spPr>
          <a:xfrm>
            <a:off x="7149144" y="18473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FD22CA8-A743-4691-9084-7CE212ADF154}"/>
              </a:ext>
            </a:extLst>
          </p:cNvPr>
          <p:cNvSpPr txBox="1"/>
          <p:nvPr/>
        </p:nvSpPr>
        <p:spPr>
          <a:xfrm>
            <a:off x="2289945" y="27242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91793D4-B788-4EEC-BE4F-66BE5E691DE3}"/>
              </a:ext>
            </a:extLst>
          </p:cNvPr>
          <p:cNvSpPr txBox="1"/>
          <p:nvPr/>
        </p:nvSpPr>
        <p:spPr>
          <a:xfrm>
            <a:off x="4509486" y="27242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5789351-6D0D-4B65-9D33-A85EAF327779}"/>
              </a:ext>
            </a:extLst>
          </p:cNvPr>
          <p:cNvSpPr txBox="1"/>
          <p:nvPr/>
        </p:nvSpPr>
        <p:spPr>
          <a:xfrm>
            <a:off x="6427697" y="2672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C88E7DF-B727-4A55-B9A5-F085DF8F8FC9}"/>
              </a:ext>
            </a:extLst>
          </p:cNvPr>
          <p:cNvSpPr txBox="1"/>
          <p:nvPr/>
        </p:nvSpPr>
        <p:spPr>
          <a:xfrm>
            <a:off x="8023511" y="26722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graphicFrame>
        <p:nvGraphicFramePr>
          <p:cNvPr id="177" name="Table 176">
            <a:extLst>
              <a:ext uri="{FF2B5EF4-FFF2-40B4-BE49-F238E27FC236}">
                <a16:creationId xmlns:a16="http://schemas.microsoft.com/office/drawing/2014/main" id="{32E19FEF-92B1-4279-AFDE-DE29B0421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95356"/>
              </p:ext>
            </p:extLst>
          </p:nvPr>
        </p:nvGraphicFramePr>
        <p:xfrm>
          <a:off x="2579305" y="5140960"/>
          <a:ext cx="63246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Table 177">
            <a:extLst>
              <a:ext uri="{FF2B5EF4-FFF2-40B4-BE49-F238E27FC236}">
                <a16:creationId xmlns:a16="http://schemas.microsoft.com/office/drawing/2014/main" id="{A48DACB2-2C98-4FEC-84D0-94612369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96138"/>
              </p:ext>
            </p:extLst>
          </p:nvPr>
        </p:nvGraphicFramePr>
        <p:xfrm>
          <a:off x="2542434" y="5572760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rgbClr val="00B0F0"/>
                          </a:solidFill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Table 181">
            <a:extLst>
              <a:ext uri="{FF2B5EF4-FFF2-40B4-BE49-F238E27FC236}">
                <a16:creationId xmlns:a16="http://schemas.microsoft.com/office/drawing/2014/main" id="{574EB081-5387-4DA8-8356-CE6B774CD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77993"/>
              </p:ext>
            </p:extLst>
          </p:nvPr>
        </p:nvGraphicFramePr>
        <p:xfrm>
          <a:off x="2520312" y="5875143"/>
          <a:ext cx="6400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TextBox 182">
            <a:extLst>
              <a:ext uri="{FF2B5EF4-FFF2-40B4-BE49-F238E27FC236}">
                <a16:creationId xmlns:a16="http://schemas.microsoft.com/office/drawing/2014/main" id="{165F8012-E534-45CB-9326-A7B591720D8C}"/>
              </a:ext>
            </a:extLst>
          </p:cNvPr>
          <p:cNvSpPr txBox="1"/>
          <p:nvPr/>
        </p:nvSpPr>
        <p:spPr>
          <a:xfrm>
            <a:off x="6004682" y="10871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L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0363A6C-3206-4045-B34E-4A7B7C143E6C}"/>
              </a:ext>
            </a:extLst>
          </p:cNvPr>
          <p:cNvSpPr txBox="1"/>
          <p:nvPr/>
        </p:nvSpPr>
        <p:spPr>
          <a:xfrm>
            <a:off x="4328031" y="18473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</a:rPr>
              <a:t>B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C477FF0-A318-4504-B720-C950BD57C7D5}"/>
              </a:ext>
            </a:extLst>
          </p:cNvPr>
          <p:cNvSpPr txBox="1"/>
          <p:nvPr/>
        </p:nvSpPr>
        <p:spPr>
          <a:xfrm>
            <a:off x="8005035" y="18326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E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270031F-8121-4DD2-83A1-874765AAE691}"/>
              </a:ext>
            </a:extLst>
          </p:cNvPr>
          <p:cNvSpPr txBox="1"/>
          <p:nvPr/>
        </p:nvSpPr>
        <p:spPr>
          <a:xfrm>
            <a:off x="5356466" y="26949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C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6F082-C2AE-42C1-A669-1936FFB24D43}"/>
              </a:ext>
            </a:extLst>
          </p:cNvPr>
          <p:cNvSpPr txBox="1"/>
          <p:nvPr/>
        </p:nvSpPr>
        <p:spPr>
          <a:xfrm>
            <a:off x="3142164" y="27092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J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CB5412A-EDC9-492D-8F62-3DC1BE51FE3D}"/>
              </a:ext>
            </a:extLst>
          </p:cNvPr>
          <p:cNvSpPr txBox="1"/>
          <p:nvPr/>
        </p:nvSpPr>
        <p:spPr>
          <a:xfrm>
            <a:off x="7259812" y="27092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</a:rPr>
              <a:t>K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E5B0B99-430D-4222-BC56-5FFF8118414D}"/>
              </a:ext>
            </a:extLst>
          </p:cNvPr>
          <p:cNvSpPr txBox="1"/>
          <p:nvPr/>
        </p:nvSpPr>
        <p:spPr>
          <a:xfrm>
            <a:off x="8650564" y="23052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B0F0"/>
                </a:solidFill>
                <a:latin typeface="Arial"/>
              </a:rPr>
              <a:t>H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2" name="Content Placeholder 3">
            <a:extLst>
              <a:ext uri="{FF2B5EF4-FFF2-40B4-BE49-F238E27FC236}">
                <a16:creationId xmlns:a16="http://schemas.microsoft.com/office/drawing/2014/main" id="{7AFAA439-F636-4684-BD09-74F47C2D5EF9}"/>
              </a:ext>
            </a:extLst>
          </p:cNvPr>
          <p:cNvSpPr txBox="1">
            <a:spLocks/>
          </p:cNvSpPr>
          <p:nvPr/>
        </p:nvSpPr>
        <p:spPr>
          <a:xfrm>
            <a:off x="261128" y="1003561"/>
            <a:ext cx="4307824" cy="104852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AU" sz="2000" dirty="0">
                <a:solidFill>
                  <a:srgbClr val="000000"/>
                </a:solidFill>
                <a:latin typeface="CMSS10"/>
              </a:rPr>
              <a:t>Watch MULO for explanation</a:t>
            </a:r>
          </a:p>
        </p:txBody>
      </p:sp>
      <p:graphicFrame>
        <p:nvGraphicFramePr>
          <p:cNvPr id="193" name="Table 192">
            <a:extLst>
              <a:ext uri="{FF2B5EF4-FFF2-40B4-BE49-F238E27FC236}">
                <a16:creationId xmlns:a16="http://schemas.microsoft.com/office/drawing/2014/main" id="{41DB0E79-924C-4AFD-A5B1-59B1B5D92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40287"/>
              </p:ext>
            </p:extLst>
          </p:nvPr>
        </p:nvGraphicFramePr>
        <p:xfrm>
          <a:off x="5057902" y="3573637"/>
          <a:ext cx="3733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F0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3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  <p:bldP spid="4" grpId="0"/>
      <p:bldP spid="72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83" grpId="0"/>
      <p:bldP spid="184" grpId="0"/>
      <p:bldP spid="185" grpId="0"/>
      <p:bldP spid="186" grpId="0"/>
      <p:bldP spid="187" grpId="0"/>
      <p:bldP spid="188" grpId="0"/>
      <p:bldP spid="18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 Black" panose="020B0A04020102020204" pitchFamily="34" charset="0"/>
              </a:rPr>
              <a:t>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67200" y="990600"/>
            <a:ext cx="4634552" cy="22774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400" dirty="0">
                <a:latin typeface="CMSS10"/>
              </a:rPr>
              <a:t>While loop executed O(V) times</a:t>
            </a:r>
          </a:p>
          <a:p>
            <a:pPr lvl="1"/>
            <a:r>
              <a:rPr lang="en-AU" sz="1400" dirty="0">
                <a:latin typeface="CMSS10"/>
              </a:rPr>
              <a:t>Get the vertex with smallest distance: O(1)</a:t>
            </a:r>
          </a:p>
          <a:p>
            <a:pPr lvl="1"/>
            <a:r>
              <a:rPr lang="en-AU" sz="1400" dirty="0">
                <a:latin typeface="CMSS10"/>
              </a:rPr>
              <a:t>Removing vertex with smallest distance:  O(log V)</a:t>
            </a:r>
          </a:p>
          <a:p>
            <a:r>
              <a:rPr lang="en-AU" sz="1400" dirty="0">
                <a:latin typeface="CMSS10"/>
              </a:rPr>
              <a:t>Each edge is visited once: O(E) </a:t>
            </a:r>
          </a:p>
          <a:p>
            <a:pPr lvl="1"/>
            <a:r>
              <a:rPr lang="en-AU" sz="1400" dirty="0">
                <a:latin typeface="CMSS10"/>
              </a:rPr>
              <a:t>Updating the distance of a vertex: O(log V)</a:t>
            </a:r>
          </a:p>
          <a:p>
            <a:pPr lvl="1"/>
            <a:r>
              <a:rPr lang="en-AU" sz="1400" dirty="0">
                <a:latin typeface="CMSS10"/>
              </a:rPr>
              <a:t>Checking if u is finalized/discovered: O(1)</a:t>
            </a:r>
          </a:p>
          <a:p>
            <a:r>
              <a:rPr lang="en-AU" sz="1400" dirty="0">
                <a:latin typeface="CMSS10"/>
              </a:rPr>
              <a:t>Total cost: O(E log V + V log V)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 O(E log V) </a:t>
            </a:r>
            <a:r>
              <a:rPr lang="en-AU" sz="1400">
                <a:latin typeface="CMSS10"/>
                <a:sym typeface="Wingdings" panose="05000000000000000000" pitchFamily="2" charset="2"/>
              </a:rPr>
              <a:t>because O(E) &gt;= O(V)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for connected graphs.</a:t>
            </a:r>
            <a:endParaRPr lang="en-AU" sz="1400" dirty="0">
              <a:latin typeface="CMSS10"/>
            </a:endParaRPr>
          </a:p>
          <a:p>
            <a:pPr marL="0" indent="0">
              <a:buNone/>
            </a:pPr>
            <a:endParaRPr lang="en-AU" sz="1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2546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Arial Black" panose="020B0A04020102020204" pitchFamily="34" charset="0"/>
              </a:rPr>
              <a:t>Dijkstra’s Algorithm: Alternative implementation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3586" y="6414623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858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25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734" y="1096657"/>
            <a:ext cx="4415325" cy="3690081"/>
          </a:xfrm>
        </p:spPr>
        <p:txBody>
          <a:bodyPr>
            <a:noAutofit/>
          </a:bodyPr>
          <a:lstStyle/>
          <a:p>
            <a:pPr marL="273050" indent="-185738"/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pPr marL="273050" indent="-185738"/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b="1" dirty="0">
                <a:solidFill>
                  <a:srgbClr val="FF0000"/>
                </a:solidFill>
                <a:latin typeface="CG Times" pitchFamily="18" charset="0"/>
              </a:rPr>
              <a:t>If v is not Finalized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3"/>
            <a:r>
              <a:rPr lang="en-AU" sz="1400" dirty="0">
                <a:latin typeface="CG Times" pitchFamily="18" charset="0"/>
              </a:rPr>
              <a:t>If u is not Discovered/Finalized</a:t>
            </a:r>
          </a:p>
          <a:p>
            <a:pPr lvl="4"/>
            <a:r>
              <a:rPr lang="en-AU" sz="12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200" b="1" dirty="0" err="1">
                <a:latin typeface="CG Times" pitchFamily="18" charset="0"/>
              </a:rPr>
              <a:t>v.distance</a:t>
            </a:r>
            <a:r>
              <a:rPr lang="en-AU" sz="1200" b="1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4"/>
            <a:r>
              <a:rPr lang="en-AU" sz="1400" strike="dblStrike" dirty="0">
                <a:latin typeface="CG Times" pitchFamily="18" charset="0"/>
              </a:rPr>
              <a:t>update the distance of </a:t>
            </a:r>
            <a:r>
              <a:rPr lang="en-AU" sz="1400" dirty="0">
                <a:latin typeface="CG Times" pitchFamily="18" charset="0"/>
              </a:rPr>
              <a:t> </a:t>
            </a:r>
            <a:r>
              <a:rPr lang="en-AU" sz="1400" b="1" dirty="0">
                <a:solidFill>
                  <a:srgbClr val="FF0000"/>
                </a:solidFill>
                <a:latin typeface="CG Times" pitchFamily="18" charset="0"/>
              </a:rPr>
              <a:t>insert u in</a:t>
            </a:r>
            <a:r>
              <a:rPr lang="en-AU" sz="1400" dirty="0">
                <a:latin typeface="CG Times" pitchFamily="18" charset="0"/>
              </a:rPr>
              <a:t> Discovered to </a:t>
            </a:r>
            <a:r>
              <a:rPr lang="en-AU" sz="1400" dirty="0" err="1">
                <a:latin typeface="CG Times" pitchFamily="18" charset="0"/>
              </a:rPr>
              <a:t>v.distance</a:t>
            </a:r>
            <a:r>
              <a:rPr lang="en-AU" sz="1400" dirty="0">
                <a:latin typeface="CG Times" pitchFamily="18" charset="0"/>
              </a:rPr>
              <a:t> + w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Mark v as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955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 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444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24410" y="1034496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01691" y="253410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7432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B,10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816012" y="46137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5052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5824410" y="2794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270580" y="509758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030104" y="5097262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14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790439" y="510867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8057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8585574" y="299108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564511" y="5107849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13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5677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18953915">
            <a:off x="5640624" y="2587163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7836668" y="28156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343004" y="5099446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343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554093" y="2543016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1054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7" grpId="1" animBg="1"/>
      <p:bldP spid="14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latin typeface="Arial Black" panose="020B0A04020102020204" pitchFamily="34" charset="0"/>
              </a:rPr>
              <a:t>Dijkstra’s Algorithm: Alternative implementation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50292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51032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7639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50615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513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689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7639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43442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4412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9430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87552"/>
            <a:ext cx="4146082" cy="4403598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vertex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Pop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 the vertex v from the Discovered List with smallest distance</a:t>
            </a:r>
          </a:p>
          <a:p>
            <a:pPr lvl="1"/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If v is not Finalized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3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4"/>
            <a:r>
              <a:rPr lang="en-AU" sz="12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2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200" dirty="0">
                <a:solidFill>
                  <a:schemeClr val="tx1"/>
                </a:solidFill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4"/>
            <a:r>
              <a:rPr lang="en-AU" sz="1400" dirty="0">
                <a:latin typeface="CG Times" pitchFamily="18" charset="0"/>
              </a:rPr>
              <a:t> </a:t>
            </a:r>
            <a:r>
              <a:rPr lang="en-AU" sz="1400" strike="dblStrike" dirty="0">
                <a:latin typeface="CG Times" pitchFamily="18" charset="0"/>
              </a:rPr>
              <a:t>update the distance of u</a:t>
            </a:r>
            <a:r>
              <a:rPr lang="en-AU" sz="1400" dirty="0">
                <a:latin typeface="CG Times" pitchFamily="18" charset="0"/>
              </a:rPr>
              <a:t>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insert u in</a:t>
            </a:r>
            <a:r>
              <a:rPr lang="en-AU" sz="1400" dirty="0">
                <a:latin typeface="CG Times" pitchFamily="18" charset="0"/>
              </a:rPr>
              <a:t> Discovered with </a:t>
            </a:r>
            <a:r>
              <a:rPr lang="en-AU" sz="1400" dirty="0" err="1">
                <a:latin typeface="CG Times" pitchFamily="18" charset="0"/>
              </a:rPr>
              <a:t>v.distance</a:t>
            </a:r>
            <a:r>
              <a:rPr lang="en-AU" sz="1400" dirty="0">
                <a:latin typeface="CG Times" pitchFamily="18" charset="0"/>
              </a:rPr>
              <a:t> + w</a:t>
            </a:r>
          </a:p>
          <a:p>
            <a:pPr lvl="2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Move v from Discovered to Finalized</a:t>
            </a: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7820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41221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9430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41910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41221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40954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41221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53146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811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98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4468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4464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3573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4428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534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4471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4338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16012" y="52995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45082" y="32282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077200" y="32282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876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00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44" name="Content Placeholder 3"/>
          <p:cNvSpPr txBox="1">
            <a:spLocks/>
          </p:cNvSpPr>
          <p:nvPr/>
        </p:nvSpPr>
        <p:spPr>
          <a:xfrm>
            <a:off x="4297879" y="971383"/>
            <a:ext cx="4710752" cy="23536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Time Complexity:</a:t>
            </a:r>
          </a:p>
          <a:p>
            <a:r>
              <a:rPr lang="en-AU" sz="1400" dirty="0">
                <a:latin typeface="CMSS10"/>
              </a:rPr>
              <a:t>Total # of entries inserted in Discovered ?</a:t>
            </a:r>
          </a:p>
          <a:p>
            <a:pPr lvl="1"/>
            <a:r>
              <a:rPr lang="en-AU" sz="1400" dirty="0">
                <a:latin typeface="CMSS10"/>
              </a:rPr>
              <a:t>O(E)</a:t>
            </a:r>
          </a:p>
          <a:p>
            <a:r>
              <a:rPr lang="en-AU" sz="1400" dirty="0">
                <a:latin typeface="CMSS10"/>
              </a:rPr>
              <a:t>While loop executes O(E) times</a:t>
            </a:r>
          </a:p>
          <a:p>
            <a:pPr lvl="1"/>
            <a:r>
              <a:rPr lang="en-AU" sz="1400" dirty="0">
                <a:latin typeface="CMSS10"/>
              </a:rPr>
              <a:t>Pop vertex with smallest distance:  O(log E)</a:t>
            </a:r>
          </a:p>
          <a:p>
            <a:r>
              <a:rPr lang="en-AU" sz="1400" dirty="0">
                <a:latin typeface="CMSS10"/>
              </a:rPr>
              <a:t>Each edge is visited once:  O(E) </a:t>
            </a:r>
          </a:p>
          <a:p>
            <a:pPr lvl="1"/>
            <a:r>
              <a:rPr lang="en-AU" sz="1400" dirty="0">
                <a:latin typeface="CMSS10"/>
              </a:rPr>
              <a:t>inserting the distance of a vertex: O(log E)</a:t>
            </a:r>
          </a:p>
          <a:p>
            <a:r>
              <a:rPr lang="en-AU" sz="1400" dirty="0">
                <a:latin typeface="CMSS10"/>
              </a:rPr>
              <a:t>Total cost: 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O(E log E)</a:t>
            </a:r>
          </a:p>
          <a:p>
            <a:r>
              <a:rPr lang="en-AU" sz="1400" dirty="0">
                <a:latin typeface="CMSS10"/>
                <a:sym typeface="Wingdings" panose="05000000000000000000" pitchFamily="2" charset="2"/>
              </a:rPr>
              <a:t>Since E &lt;= V</a:t>
            </a:r>
            <a:r>
              <a:rPr lang="en-AU" sz="1400" baseline="30000" dirty="0">
                <a:latin typeface="CMSS10"/>
                <a:sym typeface="Wingdings" panose="05000000000000000000" pitchFamily="2" charset="2"/>
              </a:rPr>
              <a:t>2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, O(E log E)  O(E log V</a:t>
            </a:r>
            <a:r>
              <a:rPr lang="en-AU" sz="1400" baseline="30000" dirty="0">
                <a:latin typeface="CMSS10"/>
                <a:sym typeface="Wingdings" panose="05000000000000000000" pitchFamily="2" charset="2"/>
              </a:rPr>
              <a:t>2</a:t>
            </a:r>
            <a:r>
              <a:rPr lang="en-AU" sz="1400" dirty="0">
                <a:latin typeface="CMSS10"/>
                <a:sym typeface="Wingdings" panose="05000000000000000000" pitchFamily="2" charset="2"/>
              </a:rPr>
              <a:t>)  O(E log V) </a:t>
            </a:r>
            <a:endParaRPr lang="en-AU" sz="1400" dirty="0">
              <a:latin typeface="CMSS10"/>
            </a:endParaRPr>
          </a:p>
          <a:p>
            <a:pPr marL="0" indent="0">
              <a:buNone/>
            </a:pPr>
            <a:endParaRPr lang="en-AU" sz="1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40431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Time Complexity of Dijkstra’s Algorithm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143000"/>
            <a:ext cx="8503920" cy="4956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Dijkstra’s using an array for Discovered</a:t>
            </a:r>
          </a:p>
          <a:p>
            <a:r>
              <a:rPr lang="en-AU" sz="2400" dirty="0"/>
              <a:t>O(V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Dijkstra’s using a min-heap</a:t>
            </a:r>
          </a:p>
          <a:p>
            <a:r>
              <a:rPr lang="en-AU" dirty="0"/>
              <a:t>O(E log V)</a:t>
            </a:r>
          </a:p>
          <a:p>
            <a:r>
              <a:rPr lang="en-AU" dirty="0"/>
              <a:t>For dense graphs, E </a:t>
            </a:r>
            <a:r>
              <a:rPr lang="en-AU" dirty="0">
                <a:latin typeface="Viner Hand ITC" panose="03070502030502020203" pitchFamily="66" charset="0"/>
              </a:rPr>
              <a:t>≈ </a:t>
            </a:r>
            <a:r>
              <a:rPr lang="en-AU" dirty="0"/>
              <a:t>V</a:t>
            </a:r>
            <a:r>
              <a:rPr lang="en-AU" baseline="30000" dirty="0"/>
              <a:t>2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O(E log V) </a:t>
            </a:r>
            <a:r>
              <a:rPr lang="en-AU" dirty="0">
                <a:solidFill>
                  <a:schemeClr val="tx1"/>
                </a:solidFill>
                <a:sym typeface="Wingdings" panose="05000000000000000000" pitchFamily="2" charset="2"/>
              </a:rPr>
              <a:t> O(</a:t>
            </a:r>
            <a:r>
              <a:rPr lang="en-AU" dirty="0">
                <a:solidFill>
                  <a:schemeClr val="tx1"/>
                </a:solidFill>
              </a:rPr>
              <a:t>V</a:t>
            </a:r>
            <a:r>
              <a:rPr lang="en-AU" baseline="30000" dirty="0">
                <a:solidFill>
                  <a:schemeClr val="tx1"/>
                </a:solidFill>
              </a:rPr>
              <a:t>2</a:t>
            </a:r>
            <a:r>
              <a:rPr lang="en-AU" dirty="0">
                <a:solidFill>
                  <a:schemeClr val="tx1"/>
                </a:solidFill>
              </a:rPr>
              <a:t> log V) for dense graphs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Dijkstra’s using a </a:t>
            </a:r>
            <a:r>
              <a:rPr lang="en-AU" dirty="0">
                <a:solidFill>
                  <a:srgbClr val="FF0000"/>
                </a:solidFill>
                <a:hlinkClick r:id="rId2"/>
              </a:rPr>
              <a:t>Fibonacci Heap</a:t>
            </a:r>
            <a:r>
              <a:rPr lang="en-AU" dirty="0">
                <a:solidFill>
                  <a:srgbClr val="FF0000"/>
                </a:solidFill>
              </a:rPr>
              <a:t> (not covered in this unit)</a:t>
            </a:r>
          </a:p>
          <a:p>
            <a:r>
              <a:rPr lang="en-AU" dirty="0"/>
              <a:t>O(E + V log V)</a:t>
            </a:r>
          </a:p>
          <a:p>
            <a:r>
              <a:rPr lang="en-AU" dirty="0"/>
              <a:t>For dense graphs, E </a:t>
            </a:r>
            <a:r>
              <a:rPr lang="en-AU" dirty="0">
                <a:latin typeface="Viner Hand ITC" panose="03070502030502020203" pitchFamily="66" charset="0"/>
              </a:rPr>
              <a:t>≈ </a:t>
            </a:r>
            <a:r>
              <a:rPr lang="en-AU" dirty="0"/>
              <a:t>V</a:t>
            </a:r>
            <a:r>
              <a:rPr lang="en-AU" baseline="30000" dirty="0"/>
              <a:t>2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O(E + V log V) </a:t>
            </a:r>
            <a:r>
              <a:rPr lang="en-AU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AU" dirty="0">
                <a:solidFill>
                  <a:schemeClr val="tx1"/>
                </a:solidFill>
              </a:rPr>
              <a:t>O(V</a:t>
            </a:r>
            <a:r>
              <a:rPr lang="en-AU" baseline="30000" dirty="0">
                <a:solidFill>
                  <a:schemeClr val="tx1"/>
                </a:solidFill>
              </a:rPr>
              <a:t>2</a:t>
            </a:r>
            <a:r>
              <a:rPr lang="en-AU" dirty="0">
                <a:solidFill>
                  <a:schemeClr val="tx1"/>
                </a:solidFill>
              </a:rPr>
              <a:t>) for dense graphs</a:t>
            </a:r>
          </a:p>
          <a:p>
            <a:pPr lvl="1"/>
            <a:endParaRPr lang="en-AU" baseline="30000" dirty="0"/>
          </a:p>
          <a:p>
            <a:pPr lvl="1"/>
            <a:endParaRPr lang="en-AU" baseline="30000" dirty="0"/>
          </a:p>
          <a:p>
            <a:endParaRPr lang="en-AU" dirty="0">
              <a:solidFill>
                <a:srgbClr val="FF0000"/>
              </a:solidFill>
            </a:endParaRPr>
          </a:p>
          <a:p>
            <a:endParaRPr lang="en-A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FF0000"/>
              </a:solidFill>
            </a:endParaRPr>
          </a:p>
          <a:p>
            <a:endParaRPr lang="en-A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FF0000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16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Proof of Correctness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4230" y="6433862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08972" y="5948145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90554" y="6022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4708972" y="460887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0541" y="4682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6788418" y="598047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0000" y="60544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38" name="Oval 37"/>
          <p:cNvSpPr/>
          <p:nvPr/>
        </p:nvSpPr>
        <p:spPr>
          <a:xfrm>
            <a:off x="6739295" y="4608872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20877" y="46828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42" name="Oval 41"/>
          <p:cNvSpPr/>
          <p:nvPr/>
        </p:nvSpPr>
        <p:spPr>
          <a:xfrm>
            <a:off x="3261172" y="5263179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52741" y="53316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3693346" y="4862034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0349" y="984520"/>
            <a:ext cx="8839200" cy="2395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b="1" dirty="0">
                <a:solidFill>
                  <a:srgbClr val="00B050"/>
                </a:solidFill>
              </a:rPr>
              <a:t>Claim:</a:t>
            </a:r>
            <a:r>
              <a:rPr lang="en-AU" sz="1400" dirty="0"/>
              <a:t> For every vertex v in Finalized, </a:t>
            </a:r>
            <a:r>
              <a:rPr lang="en-AU" sz="1400" dirty="0" err="1"/>
              <a:t>v.distance</a:t>
            </a:r>
            <a:r>
              <a:rPr lang="en-AU" sz="1400" dirty="0"/>
              <a:t> is the shortest distance from s to v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Base Case (Finalized has only the source vertex s):</a:t>
            </a:r>
          </a:p>
          <a:p>
            <a:r>
              <a:rPr lang="en-AU" sz="1400" dirty="0" err="1"/>
              <a:t>s.distance</a:t>
            </a:r>
            <a:r>
              <a:rPr lang="en-AU" sz="1400" dirty="0"/>
              <a:t> = 0 which is the shortest distance from s to s</a:t>
            </a:r>
          </a:p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</a:rPr>
              <a:t>Inductive Step: </a:t>
            </a:r>
            <a:r>
              <a:rPr lang="en-AU" sz="1400" dirty="0"/>
              <a:t>Assume that the claim holds for all vertices in Finalized. Let v be the vertex with minimum distance in heap (to be finalized in this iteration). We show that </a:t>
            </a:r>
            <a:r>
              <a:rPr lang="en-AU" sz="1400" dirty="0" err="1"/>
              <a:t>v.distance</a:t>
            </a:r>
            <a:r>
              <a:rPr lang="en-AU" sz="1400" dirty="0"/>
              <a:t> is the shortest distance from s to v</a:t>
            </a:r>
          </a:p>
          <a:p>
            <a:r>
              <a:rPr lang="en-AU" sz="1400" dirty="0"/>
              <a:t>All “non-finalized” vertices adjacent to any Finalized vertex are in the heap and v has the smallest distance of these.</a:t>
            </a:r>
          </a:p>
          <a:p>
            <a:r>
              <a:rPr lang="en-AU" sz="1400" dirty="0">
                <a:solidFill>
                  <a:srgbClr val="FF0000"/>
                </a:solidFill>
              </a:rPr>
              <a:t>Assume</a:t>
            </a:r>
            <a:r>
              <a:rPr lang="en-AU" sz="1400" dirty="0"/>
              <a:t> that </a:t>
            </a:r>
            <a:r>
              <a:rPr lang="en-AU" sz="1400" dirty="0" err="1"/>
              <a:t>v.distance</a:t>
            </a:r>
            <a:r>
              <a:rPr lang="en-AU" sz="1400" dirty="0"/>
              <a:t> is NOT the shortest distance from s to v. </a:t>
            </a:r>
          </a:p>
          <a:p>
            <a:pPr lvl="1"/>
            <a:r>
              <a:rPr lang="en-AU" sz="1400" dirty="0"/>
              <a:t>This implies that there is a path P from s to v that is shorter than </a:t>
            </a:r>
            <a:r>
              <a:rPr lang="en-AU" sz="1400" dirty="0" err="1"/>
              <a:t>v.distance</a:t>
            </a:r>
            <a:r>
              <a:rPr lang="en-AU" sz="1400" dirty="0"/>
              <a:t> (e.g., P is s </a:t>
            </a:r>
            <a:r>
              <a:rPr lang="en-AU" sz="1400" dirty="0">
                <a:sym typeface="Wingdings" panose="05000000000000000000" pitchFamily="2" charset="2"/>
              </a:rPr>
              <a:t> b  c  v)</a:t>
            </a:r>
            <a:endParaRPr lang="en-AU" sz="1400" dirty="0"/>
          </a:p>
          <a:p>
            <a:pPr lvl="1"/>
            <a:r>
              <a:rPr lang="en-AU" sz="1400" dirty="0"/>
              <a:t>Such a path P must contain at least one vertex that is not Finalized</a:t>
            </a:r>
          </a:p>
          <a:p>
            <a:pPr lvl="2"/>
            <a:r>
              <a:rPr lang="en-AU" sz="1400" dirty="0"/>
              <a:t>Otherwise </a:t>
            </a:r>
            <a:r>
              <a:rPr lang="en-AU" sz="1400" dirty="0" err="1"/>
              <a:t>v.distance</a:t>
            </a:r>
            <a:r>
              <a:rPr lang="en-AU" sz="1400" dirty="0"/>
              <a:t> must have been updated to be the length of P  (e.g., P cannot be </a:t>
            </a:r>
            <a:r>
              <a:rPr lang="en-AU" sz="1400" dirty="0" err="1"/>
              <a:t>s</a:t>
            </a:r>
            <a:r>
              <a:rPr lang="en-AU" sz="1400" dirty="0" err="1">
                <a:sym typeface="Wingdings" panose="05000000000000000000" pitchFamily="2" charset="2"/>
              </a:rPr>
              <a:t>av</a:t>
            </a:r>
            <a:r>
              <a:rPr lang="en-AU" sz="1400" dirty="0">
                <a:sym typeface="Wingdings" panose="05000000000000000000" pitchFamily="2" charset="2"/>
              </a:rPr>
              <a:t>)</a:t>
            </a:r>
            <a:endParaRPr lang="en-AU" sz="1400" dirty="0"/>
          </a:p>
          <a:p>
            <a:pPr lvl="1"/>
            <a:r>
              <a:rPr lang="en-AU" sz="1400" dirty="0"/>
              <a:t>Let c be the first vertex on this path P that is not Finalized</a:t>
            </a:r>
          </a:p>
          <a:p>
            <a:pPr lvl="1"/>
            <a:r>
              <a:rPr lang="en-AU" sz="1400" dirty="0" err="1"/>
              <a:t>v.distance</a:t>
            </a:r>
            <a:r>
              <a:rPr lang="en-AU" sz="1400" dirty="0"/>
              <a:t> </a:t>
            </a:r>
            <a:r>
              <a:rPr lang="en-AU" sz="1400" dirty="0">
                <a:sym typeface="Wingdings" panose="05000000000000000000" pitchFamily="2" charset="2"/>
              </a:rPr>
              <a:t>≤ </a:t>
            </a:r>
            <a:r>
              <a:rPr lang="en-AU" sz="1400" dirty="0" err="1"/>
              <a:t>c.distance</a:t>
            </a:r>
            <a:r>
              <a:rPr lang="en-AU" sz="1400" dirty="0"/>
              <a:t> because both v and c are present in the heap and v is the root of the min-heap</a:t>
            </a:r>
          </a:p>
          <a:p>
            <a:pPr lvl="1"/>
            <a:r>
              <a:rPr lang="en-AU" sz="1400" dirty="0"/>
              <a:t>The above implies that </a:t>
            </a:r>
            <a:r>
              <a:rPr lang="en-AU" sz="1400" dirty="0" err="1"/>
              <a:t>v.distance</a:t>
            </a:r>
            <a:r>
              <a:rPr lang="en-AU" sz="1400" dirty="0"/>
              <a:t> </a:t>
            </a:r>
            <a:r>
              <a:rPr lang="en-AU" sz="1400" dirty="0">
                <a:sym typeface="Wingdings" panose="05000000000000000000" pitchFamily="2" charset="2"/>
              </a:rPr>
              <a:t>≤  length</a:t>
            </a:r>
            <a:r>
              <a:rPr lang="en-AU" sz="1400" dirty="0"/>
              <a:t> of s </a:t>
            </a:r>
            <a:r>
              <a:rPr lang="en-AU" sz="1400" dirty="0">
                <a:sym typeface="Wingdings" panose="05000000000000000000" pitchFamily="2" charset="2"/>
              </a:rPr>
              <a:t> b  c ≤ length of P which contradicts the assumption</a:t>
            </a:r>
            <a:endParaRPr lang="en-AU" sz="14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3691295" y="5701008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4783121" y="5041046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5215295" y="4862034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6862567" y="5109945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7171469" y="5041046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5129109" y="5041046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5204491" y="6233634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B5667DA-1544-4915-838A-7AE5C2EA6C9D}"/>
              </a:ext>
            </a:extLst>
          </p:cNvPr>
          <p:cNvSpPr/>
          <p:nvPr/>
        </p:nvSpPr>
        <p:spPr>
          <a:xfrm>
            <a:off x="8332877" y="518098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EABD0-2237-4437-AF19-1C73BF6E387B}"/>
              </a:ext>
            </a:extLst>
          </p:cNvPr>
          <p:cNvSpPr txBox="1"/>
          <p:nvPr/>
        </p:nvSpPr>
        <p:spPr>
          <a:xfrm>
            <a:off x="8449891" y="5212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E6BF0D-1446-4686-A3EA-8D07F8A1368D}"/>
              </a:ext>
            </a:extLst>
          </p:cNvPr>
          <p:cNvCxnSpPr>
            <a:cxnSpLocks/>
            <a:stCxn id="36" idx="6"/>
            <a:endCxn id="40" idx="3"/>
          </p:cNvCxnSpPr>
          <p:nvPr/>
        </p:nvCxnSpPr>
        <p:spPr>
          <a:xfrm flipV="1">
            <a:off x="7294741" y="5613154"/>
            <a:ext cx="1112285" cy="62048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D5193D-C99B-4E9E-A1D7-B62DAE2633B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214349" y="4925279"/>
            <a:ext cx="1192677" cy="32985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A8489A-8C4D-449E-95B8-4C3AEEA39C62}"/>
              </a:ext>
            </a:extLst>
          </p:cNvPr>
          <p:cNvCxnSpPr>
            <a:cxnSpLocks/>
          </p:cNvCxnSpPr>
          <p:nvPr/>
        </p:nvCxnSpPr>
        <p:spPr>
          <a:xfrm flipV="1">
            <a:off x="5216310" y="5041046"/>
            <a:ext cx="1621231" cy="108644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2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54CAA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54CAA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54CAA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Single Source Single Target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33229" y="55626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4811" y="5636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</a:t>
            </a:r>
          </a:p>
        </p:txBody>
      </p:sp>
      <p:sp>
        <p:nvSpPr>
          <p:cNvPr id="28" name="Oval 27"/>
          <p:cNvSpPr/>
          <p:nvPr/>
        </p:nvSpPr>
        <p:spPr>
          <a:xfrm>
            <a:off x="6033229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798" y="4297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</a:p>
        </p:txBody>
      </p:sp>
      <p:sp>
        <p:nvSpPr>
          <p:cNvPr id="36" name="Oval 35"/>
          <p:cNvSpPr/>
          <p:nvPr/>
        </p:nvSpPr>
        <p:spPr>
          <a:xfrm>
            <a:off x="8112675" y="55949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94257" y="5668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</a:t>
            </a:r>
          </a:p>
        </p:txBody>
      </p:sp>
      <p:sp>
        <p:nvSpPr>
          <p:cNvPr id="38" name="Oval 37"/>
          <p:cNvSpPr/>
          <p:nvPr/>
        </p:nvSpPr>
        <p:spPr>
          <a:xfrm>
            <a:off x="8063552" y="42233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134" y="42973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</a:t>
            </a:r>
          </a:p>
        </p:txBody>
      </p:sp>
      <p:sp>
        <p:nvSpPr>
          <p:cNvPr id="42" name="Oval 41"/>
          <p:cNvSpPr/>
          <p:nvPr/>
        </p:nvSpPr>
        <p:spPr>
          <a:xfrm>
            <a:off x="4585429" y="48776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6998" y="49461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017603" y="44764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293780" y="1148658"/>
            <a:ext cx="8518124" cy="3581400"/>
          </a:xfrm>
        </p:spPr>
        <p:txBody>
          <a:bodyPr>
            <a:noAutofit/>
          </a:bodyPr>
          <a:lstStyle/>
          <a:p>
            <a:r>
              <a:rPr lang="en-AU" sz="2000" dirty="0"/>
              <a:t>Single source single target problem can be solved using the </a:t>
            </a:r>
            <a:r>
              <a:rPr lang="en-AU" sz="2000"/>
              <a:t>same algorithm </a:t>
            </a:r>
            <a:r>
              <a:rPr lang="en-AU" sz="2000" dirty="0"/>
              <a:t>except that the algorithm stops as soon as the target vertex t is finalized.</a:t>
            </a:r>
          </a:p>
          <a:p>
            <a:r>
              <a:rPr lang="en-AU" sz="2000" dirty="0"/>
              <a:t>The algorithms we saw earlier return only the shortest distances</a:t>
            </a:r>
          </a:p>
          <a:p>
            <a:r>
              <a:rPr lang="en-AU" sz="2000" dirty="0"/>
              <a:t>To get the shortest path</a:t>
            </a:r>
          </a:p>
          <a:p>
            <a:pPr lvl="1"/>
            <a:r>
              <a:rPr lang="en-AU" sz="1500" dirty="0"/>
              <a:t>When a vertex u is finalized, we also store the previous vertex v that leads to this shortest distance</a:t>
            </a:r>
          </a:p>
          <a:p>
            <a:pPr lvl="1"/>
            <a:r>
              <a:rPr lang="en-AU" sz="1500" dirty="0"/>
              <a:t>Shortest path then can be recovered easily using this information</a:t>
            </a:r>
            <a:endParaRPr lang="en-AU" sz="2000" dirty="0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015552" y="5315463"/>
            <a:ext cx="1017677" cy="500299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07378" y="46555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539552" y="4476489"/>
            <a:ext cx="1524000" cy="0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186824" y="47244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495726" y="46555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539552" y="46288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453366" y="4655501"/>
            <a:ext cx="12037" cy="981248"/>
          </a:xfrm>
          <a:prstGeom prst="line">
            <a:avLst/>
          </a:prstGeom>
          <a:ln w="38100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528748" y="58480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145536" y="43448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36046" y="5516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795557" y="5001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38893" y="4998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095976" y="41065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68184" y="4961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45099" y="587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03046" y="502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498998" y="5004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267200" y="4872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726164" y="58329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055234" y="3761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987352" y="37616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92152" y="6015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936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Dijkstra’s Algorithm: Recovering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19200" y="513341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85900" y="580286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30114" y="987552"/>
            <a:ext cx="4038600" cy="3581400"/>
          </a:xfrm>
        </p:spPr>
        <p:txBody>
          <a:bodyPr>
            <a:noAutofit/>
          </a:bodyPr>
          <a:lstStyle/>
          <a:p>
            <a:r>
              <a:rPr lang="en-AU" sz="1600" dirty="0">
                <a:latin typeface="CG Times" pitchFamily="18" charset="0"/>
              </a:rPr>
              <a:t>Initialize a list called Discovered and insert the source node A in it with distance 0</a:t>
            </a:r>
          </a:p>
          <a:p>
            <a:r>
              <a:rPr lang="en-AU" sz="1600" dirty="0">
                <a:latin typeface="CG Times" pitchFamily="18" charset="0"/>
              </a:rPr>
              <a:t>While Discovered is not empty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Get the vertex v from the Discovered List with smallest distance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For each outgoing edge (v, u, w) of v</a:t>
            </a:r>
          </a:p>
          <a:p>
            <a:pPr lvl="2"/>
            <a:r>
              <a:rPr lang="en-AU" sz="1400" dirty="0">
                <a:latin typeface="CG Times" pitchFamily="18" charset="0"/>
              </a:rPr>
              <a:t>If u is not in Discovered or Finalized</a:t>
            </a:r>
          </a:p>
          <a:p>
            <a:pPr lvl="3"/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Insert u in Discovered with distance </a:t>
            </a:r>
            <a:r>
              <a:rPr lang="en-AU" sz="14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400" dirty="0">
                <a:solidFill>
                  <a:schemeClr val="tx1"/>
                </a:solidFill>
                <a:latin typeface="CG Times" pitchFamily="18" charset="0"/>
              </a:rPr>
              <a:t> + w 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and </a:t>
            </a:r>
            <a:r>
              <a:rPr lang="en-AU" sz="1400" dirty="0" err="1">
                <a:solidFill>
                  <a:srgbClr val="FF0000"/>
                </a:solidFill>
                <a:latin typeface="CG Times" pitchFamily="18" charset="0"/>
              </a:rPr>
              <a:t>prev</a:t>
            </a:r>
            <a:r>
              <a:rPr lang="en-AU" sz="1400" dirty="0">
                <a:solidFill>
                  <a:srgbClr val="FF0000"/>
                </a:solidFill>
                <a:latin typeface="CG Times" pitchFamily="18" charset="0"/>
              </a:rPr>
              <a:t> set as v</a:t>
            </a:r>
          </a:p>
          <a:p>
            <a:pPr lvl="2"/>
            <a:r>
              <a:rPr lang="en-AU" sz="1600" dirty="0">
                <a:latin typeface="CG Times" pitchFamily="18" charset="0"/>
              </a:rPr>
              <a:t>Else If </a:t>
            </a:r>
            <a:r>
              <a:rPr lang="en-AU" sz="1600" dirty="0" err="1">
                <a:latin typeface="CG Times" pitchFamily="18" charset="0"/>
              </a:rPr>
              <a:t>u.distance</a:t>
            </a:r>
            <a:r>
              <a:rPr lang="en-AU" sz="1600" dirty="0">
                <a:latin typeface="CG Times" pitchFamily="18" charset="0"/>
              </a:rPr>
              <a:t> &gt; </a:t>
            </a:r>
            <a:r>
              <a:rPr lang="en-AU" sz="1600" dirty="0" err="1">
                <a:latin typeface="CG Times" pitchFamily="18" charset="0"/>
              </a:rPr>
              <a:t>v.distance</a:t>
            </a:r>
            <a:r>
              <a:rPr lang="en-AU" sz="1600" dirty="0">
                <a:latin typeface="CG Times" pitchFamily="18" charset="0"/>
              </a:rPr>
              <a:t> + w</a:t>
            </a:r>
          </a:p>
          <a:p>
            <a:pPr lvl="3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If u is not finalized, update the distance of u in Discovered to </a:t>
            </a:r>
            <a:r>
              <a:rPr lang="en-AU" sz="1600" dirty="0" err="1">
                <a:solidFill>
                  <a:schemeClr val="tx1"/>
                </a:solidFill>
                <a:latin typeface="CG Times" pitchFamily="18" charset="0"/>
              </a:rPr>
              <a:t>v.distance</a:t>
            </a:r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 + w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and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prev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 set as v</a:t>
            </a:r>
          </a:p>
          <a:p>
            <a:pPr lvl="1"/>
            <a:r>
              <a:rPr lang="en-AU" sz="1600" dirty="0">
                <a:solidFill>
                  <a:schemeClr val="tx1"/>
                </a:solidFill>
                <a:latin typeface="CG Times" pitchFamily="18" charset="0"/>
              </a:rPr>
              <a:t>Move v from Discovered to Finalized </a:t>
            </a:r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along with its </a:t>
            </a:r>
            <a:r>
              <a:rPr lang="en-AU" sz="1600" dirty="0" err="1">
                <a:solidFill>
                  <a:srgbClr val="FF0000"/>
                </a:solidFill>
                <a:latin typeface="CG Times" pitchFamily="18" charset="0"/>
              </a:rPr>
              <a:t>prev</a:t>
            </a:r>
            <a:endParaRPr lang="en-AU" sz="1600" dirty="0">
              <a:solidFill>
                <a:srgbClr val="FF0000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28900" y="5106959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 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77804" y="5791200"/>
            <a:ext cx="6477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A,0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01691" y="2534102"/>
            <a:ext cx="90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10, A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280386" y="511229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B,10, </a:t>
            </a:r>
            <a:r>
              <a:rPr lang="en-AU" sz="1400" u="sng" dirty="0">
                <a:solidFill>
                  <a:srgbClr val="00B050"/>
                </a:solidFill>
              </a:rPr>
              <a:t>A</a:t>
            </a:r>
            <a:endParaRPr lang="en-AU" sz="1400" u="sng" baseline="-25000" dirty="0">
              <a:solidFill>
                <a:srgbClr val="00B05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62600" y="46137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5,A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38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C,5,</a:t>
            </a:r>
            <a:r>
              <a:rPr lang="en-AU" u="sng" dirty="0">
                <a:solidFill>
                  <a:srgbClr val="00B050"/>
                </a:solidFill>
              </a:rPr>
              <a:t>A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6110584" y="253340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8,C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269672" y="509310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rgbClr val="FF0000"/>
                </a:solidFill>
              </a:rPr>
              <a:t>B,8,</a:t>
            </a:r>
            <a:r>
              <a:rPr lang="en-AU" sz="1600" u="sng" dirty="0">
                <a:solidFill>
                  <a:srgbClr val="00B050"/>
                </a:solidFill>
              </a:rPr>
              <a:t>C</a:t>
            </a:r>
            <a:endParaRPr lang="en-AU" sz="1600" u="sng" baseline="-25000" dirty="0">
              <a:solidFill>
                <a:srgbClr val="00B05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77200" y="254246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14,C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7,C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800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D,14,</a:t>
            </a:r>
            <a:r>
              <a:rPr lang="en-AU" sz="1400" u="sng" dirty="0">
                <a:solidFill>
                  <a:srgbClr val="00B050"/>
                </a:solidFill>
              </a:rPr>
              <a:t>C</a:t>
            </a:r>
            <a:endParaRPr lang="en-AU" sz="1400" u="sng" baseline="-25000" dirty="0">
              <a:solidFill>
                <a:srgbClr val="00B05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562600" y="51054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E,7,</a:t>
            </a:r>
            <a:r>
              <a:rPr lang="en-AU" u="sng" dirty="0">
                <a:solidFill>
                  <a:srgbClr val="00B050"/>
                </a:solidFill>
              </a:rPr>
              <a:t>C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339152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C,5,</a:t>
            </a:r>
            <a:r>
              <a:rPr lang="en-AU" u="sng" dirty="0">
                <a:solidFill>
                  <a:srgbClr val="00B050"/>
                </a:solidFill>
              </a:rPr>
              <a:t>A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38" name="Down Arrow 137"/>
          <p:cNvSpPr/>
          <p:nvPr/>
        </p:nvSpPr>
        <p:spPr>
          <a:xfrm>
            <a:off x="8362820" y="3962400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TextBox 138"/>
          <p:cNvSpPr txBox="1"/>
          <p:nvPr/>
        </p:nvSpPr>
        <p:spPr>
          <a:xfrm>
            <a:off x="7950270" y="252806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13,E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800600" y="5093105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rgbClr val="FF0000"/>
                </a:solidFill>
              </a:rPr>
              <a:t>D,13,</a:t>
            </a:r>
            <a:r>
              <a:rPr lang="en-AU" sz="1400" u="sng" dirty="0">
                <a:solidFill>
                  <a:srgbClr val="00B050"/>
                </a:solidFill>
              </a:rPr>
              <a:t>E</a:t>
            </a:r>
            <a:endParaRPr lang="en-AU" sz="1400" u="sng" baseline="-25000" dirty="0">
              <a:solidFill>
                <a:srgbClr val="00B05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01152" y="5791200"/>
            <a:ext cx="876014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E, 7,</a:t>
            </a:r>
            <a:r>
              <a:rPr lang="en-AU" u="sng" dirty="0">
                <a:solidFill>
                  <a:srgbClr val="00B050"/>
                </a:solidFill>
              </a:rPr>
              <a:t>C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165802" y="254246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9,B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00951" y="5100376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D,9,</a:t>
            </a:r>
            <a:r>
              <a:rPr lang="en-AU" u="sng" dirty="0">
                <a:solidFill>
                  <a:srgbClr val="00B050"/>
                </a:solidFill>
              </a:rPr>
              <a:t>B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977166" y="5802868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B,8,</a:t>
            </a:r>
            <a:r>
              <a:rPr lang="en-AU" u="sng" dirty="0">
                <a:solidFill>
                  <a:srgbClr val="00B050"/>
                </a:solidFill>
              </a:rPr>
              <a:t>C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5736736" y="5791200"/>
            <a:ext cx="968864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D, 9</a:t>
            </a:r>
            <a:r>
              <a:rPr lang="en-AU" dirty="0">
                <a:solidFill>
                  <a:srgbClr val="00B050"/>
                </a:solidFill>
              </a:rPr>
              <a:t>,</a:t>
            </a:r>
            <a:r>
              <a:rPr lang="en-AU" u="sng" dirty="0">
                <a:solidFill>
                  <a:srgbClr val="00B050"/>
                </a:solidFill>
              </a:rPr>
              <a:t>B</a:t>
            </a:r>
            <a:endParaRPr lang="en-AU" u="sng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4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8" grpId="0" animBg="1"/>
      <p:bldP spid="28" grpId="1" animBg="1"/>
      <p:bldP spid="36" grpId="0" animBg="1"/>
      <p:bldP spid="36" grpId="1" animBg="1"/>
      <p:bldP spid="38" grpId="0" animBg="1"/>
      <p:bldP spid="38" grpId="1" animBg="1"/>
      <p:bldP spid="42" grpId="0" animBg="1"/>
      <p:bldP spid="42" grpId="1" animBg="1"/>
      <p:bldP spid="80" grpId="0" animBg="1"/>
      <p:bldP spid="80" grpId="1" animBg="1"/>
      <p:bldP spid="88" grpId="0" animBg="1"/>
      <p:bldP spid="92" grpId="0" animBg="1"/>
      <p:bldP spid="92" grpId="1" animBg="1"/>
      <p:bldP spid="112" grpId="0" animBg="1"/>
      <p:bldP spid="113" grpId="0" animBg="1"/>
      <p:bldP spid="113" grpId="1" animBg="1"/>
      <p:bldP spid="124" grpId="0"/>
      <p:bldP spid="125" grpId="0"/>
      <p:bldP spid="125" grpId="1"/>
      <p:bldP spid="126" grpId="0" animBg="1"/>
      <p:bldP spid="126" grpId="1" animBg="1"/>
      <p:bldP spid="127" grpId="0"/>
      <p:bldP spid="128" grpId="0" animBg="1"/>
      <p:bldP spid="128" grpId="1" animBg="1"/>
      <p:bldP spid="129" grpId="0" animBg="1"/>
      <p:bldP spid="129" grpId="1" animBg="1"/>
      <p:bldP spid="131" grpId="0"/>
      <p:bldP spid="132" grpId="0" animBg="1"/>
      <p:bldP spid="132" grpId="1" animBg="1"/>
      <p:bldP spid="133" grpId="0"/>
      <p:bldP spid="133" grpId="1"/>
      <p:bldP spid="134" grpId="0"/>
      <p:bldP spid="135" grpId="0" animBg="1"/>
      <p:bldP spid="135" grpId="1" animBg="1"/>
      <p:bldP spid="136" grpId="0" animBg="1"/>
      <p:bldP spid="136" grpId="1" animBg="1"/>
      <p:bldP spid="137" grpId="0" animBg="1"/>
      <p:bldP spid="138" grpId="0" animBg="1"/>
      <p:bldP spid="138" grpId="1" animBg="1"/>
      <p:bldP spid="139" grpId="0"/>
      <p:bldP spid="139" grpId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/>
      <p:bldP spid="145" grpId="0" animBg="1"/>
      <p:bldP spid="145" grpId="1" animBg="1"/>
      <p:bldP spid="146" grpId="0" animBg="1"/>
      <p:bldP spid="147" grpId="0" animBg="1"/>
      <p:bldP spid="14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Dijkstra’s Algorithm: Recovering Path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23077" y="4343400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04659" y="44174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6123077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14646" y="30781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8202523" y="43757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84105" y="44497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8153400" y="300412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34982" y="307813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4675277" y="365843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66846" y="37269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cxnSp>
        <p:nvCxnSpPr>
          <p:cNvPr id="71" name="Straight Connector 70"/>
          <p:cNvCxnSpPr>
            <a:stCxn id="42" idx="7"/>
            <a:endCxn id="28" idx="2"/>
          </p:cNvCxnSpPr>
          <p:nvPr/>
        </p:nvCxnSpPr>
        <p:spPr>
          <a:xfrm flipV="1">
            <a:off x="5107451" y="3257289"/>
            <a:ext cx="1015626" cy="475294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80302" y="581151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Shortest Path:</a:t>
            </a:r>
          </a:p>
        </p:txBody>
      </p:sp>
      <p:sp>
        <p:nvSpPr>
          <p:cNvPr id="79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219200"/>
            <a:ext cx="5070947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latin typeface="CG Times" pitchFamily="18" charset="0"/>
              </a:rPr>
              <a:t>Now, the shortest path from </a:t>
            </a:r>
            <a:r>
              <a:rPr lang="en-AU" sz="1600" b="1" u="sng" dirty="0">
                <a:latin typeface="CG Times" pitchFamily="18" charset="0"/>
              </a:rPr>
              <a:t>source</a:t>
            </a:r>
            <a:r>
              <a:rPr lang="en-AU" sz="1600" dirty="0">
                <a:latin typeface="CG Times" pitchFamily="18" charset="0"/>
              </a:rPr>
              <a:t> to any </a:t>
            </a:r>
            <a:r>
              <a:rPr lang="en-AU" sz="1600" b="1" u="sng" dirty="0">
                <a:latin typeface="CG Times" pitchFamily="18" charset="0"/>
              </a:rPr>
              <a:t>target</a:t>
            </a:r>
            <a:r>
              <a:rPr lang="en-AU" sz="1600" dirty="0">
                <a:latin typeface="CG Times" pitchFamily="18" charset="0"/>
              </a:rPr>
              <a:t> vertex.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00B0F0"/>
                </a:solidFill>
                <a:latin typeface="CG Times" pitchFamily="18" charset="0"/>
              </a:rPr>
              <a:t>Example: Path from A to D</a:t>
            </a:r>
          </a:p>
          <a:p>
            <a:r>
              <a:rPr lang="en-AU" sz="16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600" dirty="0">
                <a:latin typeface="CG Times" pitchFamily="18" charset="0"/>
              </a:rPr>
              <a:t> </a:t>
            </a:r>
            <a:r>
              <a:rPr lang="en-AU" sz="1600" dirty="0">
                <a:latin typeface="CG Times" pitchFamily="18" charset="0"/>
                <a:sym typeface="Wingdings" panose="05000000000000000000" pitchFamily="2" charset="2"/>
              </a:rPr>
              <a:t> </a:t>
            </a:r>
            <a:r>
              <a:rPr lang="en-AU" sz="1600" dirty="0">
                <a:latin typeface="CG Times" pitchFamily="18" charset="0"/>
              </a:rPr>
              <a:t> target</a:t>
            </a:r>
          </a:p>
          <a:p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While 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!= source:</a:t>
            </a:r>
          </a:p>
          <a:p>
            <a:pPr lvl="1"/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Append </a:t>
            </a:r>
            <a:r>
              <a:rPr lang="en-AU" sz="1800" dirty="0" err="1">
                <a:solidFill>
                  <a:srgbClr val="FF0000"/>
                </a:solidFill>
                <a:latin typeface="CG Times" pitchFamily="18" charset="0"/>
              </a:rPr>
              <a:t>current.</a:t>
            </a:r>
            <a:r>
              <a:rPr lang="en-AU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prev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before </a:t>
            </a:r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in the path</a:t>
            </a:r>
          </a:p>
          <a:p>
            <a:pPr lvl="1"/>
            <a:r>
              <a:rPr lang="en-AU" sz="1800" dirty="0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 = </a:t>
            </a:r>
            <a:r>
              <a:rPr lang="en-AU" sz="1800" dirty="0" err="1">
                <a:solidFill>
                  <a:srgbClr val="FF0000"/>
                </a:solidFill>
                <a:latin typeface="CG Times" pitchFamily="18" charset="0"/>
              </a:rPr>
              <a:t>current</a:t>
            </a:r>
            <a:r>
              <a:rPr lang="en-AU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G Times" pitchFamily="18" charset="0"/>
              </a:rPr>
              <a:t>.prev</a:t>
            </a: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CG Times" pitchFamily="18" charset="0"/>
            </a:endParaRPr>
          </a:p>
          <a:p>
            <a:pPr lvl="1"/>
            <a:endParaRPr lang="en-AU" sz="11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solidFill>
                <a:schemeClr val="tx1"/>
              </a:solidFill>
              <a:latin typeface="CG Times" pitchFamily="18" charset="0"/>
            </a:endParaRPr>
          </a:p>
          <a:p>
            <a:endParaRPr lang="en-AU" sz="1600" dirty="0">
              <a:latin typeface="CG Times" pitchFamily="18" charset="0"/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805586" y="3245801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/>
          <p:cNvSpPr/>
          <p:nvPr/>
        </p:nvSpPr>
        <p:spPr>
          <a:xfrm>
            <a:off x="7314959" y="1074504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342277" y="1696997"/>
            <a:ext cx="506323" cy="50632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72032" y="1143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Discovered: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41858" y="17654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Finalized: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867400" y="1034792"/>
            <a:ext cx="2465477" cy="125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Connector 67"/>
          <p:cNvCxnSpPr>
            <a:endCxn id="12" idx="2"/>
          </p:cNvCxnSpPr>
          <p:nvPr/>
        </p:nvCxnSpPr>
        <p:spPr>
          <a:xfrm>
            <a:off x="5105400" y="4096263"/>
            <a:ext cx="1017677" cy="500299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3"/>
            <a:endCxn id="12" idx="1"/>
          </p:cNvCxnSpPr>
          <p:nvPr/>
        </p:nvCxnSpPr>
        <p:spPr>
          <a:xfrm>
            <a:off x="6197226" y="3436301"/>
            <a:ext cx="0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8" idx="6"/>
            <a:endCxn id="38" idx="2"/>
          </p:cNvCxnSpPr>
          <p:nvPr/>
        </p:nvCxnSpPr>
        <p:spPr>
          <a:xfrm>
            <a:off x="6629400" y="3257289"/>
            <a:ext cx="1524000" cy="0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36" idx="1"/>
          </p:cNvCxnSpPr>
          <p:nvPr/>
        </p:nvCxnSpPr>
        <p:spPr>
          <a:xfrm flipH="1">
            <a:off x="8276672" y="3505200"/>
            <a:ext cx="2051" cy="944676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6" idx="7"/>
            <a:endCxn id="38" idx="5"/>
          </p:cNvCxnSpPr>
          <p:nvPr/>
        </p:nvCxnSpPr>
        <p:spPr>
          <a:xfrm flipH="1" flipV="1">
            <a:off x="8585574" y="3436301"/>
            <a:ext cx="49123" cy="1013575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2" idx="6"/>
          </p:cNvCxnSpPr>
          <p:nvPr/>
        </p:nvCxnSpPr>
        <p:spPr>
          <a:xfrm flipV="1">
            <a:off x="6629400" y="3409689"/>
            <a:ext cx="1524000" cy="1186873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2" idx="7"/>
          </p:cNvCxnSpPr>
          <p:nvPr/>
        </p:nvCxnSpPr>
        <p:spPr>
          <a:xfrm flipH="1" flipV="1">
            <a:off x="6543214" y="3436301"/>
            <a:ext cx="12037" cy="981248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6" idx="2"/>
          </p:cNvCxnSpPr>
          <p:nvPr/>
        </p:nvCxnSpPr>
        <p:spPr>
          <a:xfrm flipV="1">
            <a:off x="6618596" y="4628889"/>
            <a:ext cx="1583927" cy="76461"/>
          </a:xfrm>
          <a:prstGeom prst="line">
            <a:avLst/>
          </a:prstGeom>
          <a:ln w="25400" cmpd="sng">
            <a:solidFill>
              <a:srgbClr val="92D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235384" y="312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325894" y="4297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85405" y="3782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528741" y="3779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85824" y="2887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58032" y="37422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4947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92894" y="381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88846" y="3785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357048" y="36531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562600" y="461370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5,A</a:t>
            </a:r>
          </a:p>
        </p:txBody>
      </p:sp>
      <p:sp>
        <p:nvSpPr>
          <p:cNvPr id="129" name="Down Arrow 128"/>
          <p:cNvSpPr/>
          <p:nvPr/>
        </p:nvSpPr>
        <p:spPr>
          <a:xfrm>
            <a:off x="6236046" y="3929775"/>
            <a:ext cx="171580" cy="381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/>
          <p:cNvSpPr txBox="1"/>
          <p:nvPr/>
        </p:nvSpPr>
        <p:spPr>
          <a:xfrm>
            <a:off x="5933812" y="256196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8,C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82000" y="4796135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7,C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791710" y="5799842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A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143" name="Down Arrow 142"/>
          <p:cNvSpPr/>
          <p:nvPr/>
        </p:nvSpPr>
        <p:spPr>
          <a:xfrm rot="2986714">
            <a:off x="6655096" y="2689191"/>
            <a:ext cx="270898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TextBox 143"/>
          <p:cNvSpPr txBox="1"/>
          <p:nvPr/>
        </p:nvSpPr>
        <p:spPr>
          <a:xfrm>
            <a:off x="8276245" y="256126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u="sng" dirty="0">
                <a:solidFill>
                  <a:srgbClr val="FF0000"/>
                </a:solidFill>
              </a:rPr>
              <a:t>9,B</a:t>
            </a:r>
          </a:p>
        </p:txBody>
      </p:sp>
      <p:sp>
        <p:nvSpPr>
          <p:cNvPr id="147" name="Down Arrow 146"/>
          <p:cNvSpPr/>
          <p:nvPr/>
        </p:nvSpPr>
        <p:spPr>
          <a:xfrm rot="18459851">
            <a:off x="7803457" y="2757247"/>
            <a:ext cx="301012" cy="458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7783091" y="5791200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D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15EA3D-4EDE-4940-A1EF-CB1EA6FC8BAA}"/>
              </a:ext>
            </a:extLst>
          </p:cNvPr>
          <p:cNvSpPr/>
          <p:nvPr/>
        </p:nvSpPr>
        <p:spPr>
          <a:xfrm>
            <a:off x="6123077" y="5802868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B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DCCB0-5C87-433A-A767-D9D0D0FA2714}"/>
              </a:ext>
            </a:extLst>
          </p:cNvPr>
          <p:cNvCxnSpPr>
            <a:stCxn id="66" idx="3"/>
            <a:endCxn id="148" idx="1"/>
          </p:cNvCxnSpPr>
          <p:nvPr/>
        </p:nvCxnSpPr>
        <p:spPr>
          <a:xfrm flipV="1">
            <a:off x="6885077" y="5981700"/>
            <a:ext cx="898014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3794A5F-9354-4564-B86A-A909C3D8ED29}"/>
              </a:ext>
            </a:extLst>
          </p:cNvPr>
          <p:cNvSpPr/>
          <p:nvPr/>
        </p:nvSpPr>
        <p:spPr>
          <a:xfrm>
            <a:off x="4462348" y="5799842"/>
            <a:ext cx="762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C</a:t>
            </a:r>
            <a:endParaRPr lang="en-AU" baseline="-25000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413301-1DD9-46C5-A6BE-36089B887318}"/>
              </a:ext>
            </a:extLst>
          </p:cNvPr>
          <p:cNvCxnSpPr>
            <a:stCxn id="72" idx="3"/>
          </p:cNvCxnSpPr>
          <p:nvPr/>
        </p:nvCxnSpPr>
        <p:spPr>
          <a:xfrm flipV="1">
            <a:off x="5224348" y="5978674"/>
            <a:ext cx="898014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99479F6-0386-415D-8EC8-1BEAEA8D58DA}"/>
              </a:ext>
            </a:extLst>
          </p:cNvPr>
          <p:cNvCxnSpPr/>
          <p:nvPr/>
        </p:nvCxnSpPr>
        <p:spPr>
          <a:xfrm flipV="1">
            <a:off x="3563977" y="5983123"/>
            <a:ext cx="898014" cy="1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3">
            <a:extLst>
              <a:ext uri="{FF2B5EF4-FFF2-40B4-BE49-F238E27FC236}">
                <a16:creationId xmlns:a16="http://schemas.microsoft.com/office/drawing/2014/main" id="{5A5B4E9A-E3D8-4EB9-A67D-F08BA44DF4F8}"/>
              </a:ext>
            </a:extLst>
          </p:cNvPr>
          <p:cNvSpPr txBox="1">
            <a:spLocks/>
          </p:cNvSpPr>
          <p:nvPr/>
        </p:nvSpPr>
        <p:spPr>
          <a:xfrm>
            <a:off x="346908" y="4557853"/>
            <a:ext cx="3775333" cy="6060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>
                <a:solidFill>
                  <a:srgbClr val="FF0000"/>
                </a:solidFill>
                <a:latin typeface="CMSS10"/>
              </a:rPr>
              <a:t>Note: </a:t>
            </a:r>
            <a:r>
              <a:rPr lang="en-AU" sz="1400" dirty="0">
                <a:latin typeface="CMSS10"/>
              </a:rPr>
              <a:t>Same ideas can be applied for the alternative implementation to recover path</a:t>
            </a:r>
          </a:p>
          <a:p>
            <a:pPr marL="0" indent="0">
              <a:buNone/>
            </a:pPr>
            <a:endParaRPr lang="en-AU" sz="1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1940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29" grpId="0" animBg="1"/>
      <p:bldP spid="129" grpId="1" animBg="1"/>
      <p:bldP spid="137" grpId="0" animBg="1"/>
      <p:bldP spid="143" grpId="0" animBg="1"/>
      <p:bldP spid="143" grpId="1" animBg="1"/>
      <p:bldP spid="147" grpId="0" animBg="1"/>
      <p:bldP spid="147" grpId="1" animBg="1"/>
      <p:bldP spid="66" grpId="0" animBg="1"/>
      <p:bldP spid="72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Undirected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609850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</p:cNvCxnSpPr>
          <p:nvPr/>
        </p:nvCxnSpPr>
        <p:spPr>
          <a:xfrm flipV="1">
            <a:off x="3031114" y="43950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8" idx="0"/>
          </p:cNvCxnSpPr>
          <p:nvPr/>
        </p:nvCxnSpPr>
        <p:spPr>
          <a:xfrm>
            <a:off x="4308695" y="2272139"/>
            <a:ext cx="147487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9346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28600"/>
            <a:ext cx="8991600" cy="758952"/>
          </a:xfrm>
        </p:spPr>
        <p:txBody>
          <a:bodyPr>
            <a:normAutofit/>
          </a:bodyPr>
          <a:lstStyle/>
          <a:p>
            <a:r>
              <a:rPr lang="en-AU" sz="2800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sp>
        <p:nvSpPr>
          <p:cNvPr id="6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01625" y="1066800"/>
            <a:ext cx="8081963" cy="2487613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Take home message</a:t>
            </a:r>
          </a:p>
          <a:p>
            <a:r>
              <a:rPr lang="en-AU" sz="2000" dirty="0"/>
              <a:t>Dijkstra’s algorithm can be improved significantly using a heap</a:t>
            </a:r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Things to do (this list is not exhaustive)</a:t>
            </a:r>
          </a:p>
          <a:p>
            <a:r>
              <a:rPr lang="en-AU" sz="2000" dirty="0"/>
              <a:t>Read more about DFS, BFS and Dijkstra’s algorithm and implement these</a:t>
            </a:r>
          </a:p>
          <a:p>
            <a:r>
              <a:rPr lang="en-AU" sz="2000"/>
              <a:t>Read unit notes</a:t>
            </a:r>
            <a:endParaRPr lang="en-AU" sz="2000" dirty="0"/>
          </a:p>
          <a:p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rgbClr val="FF0000"/>
                </a:solidFill>
              </a:rPr>
              <a:t>Coming Up Next</a:t>
            </a:r>
          </a:p>
          <a:p>
            <a:r>
              <a:rPr lang="en-AU" sz="2000" dirty="0"/>
              <a:t>Bellman-Ford, Floyd-</a:t>
            </a:r>
            <a:r>
              <a:rPr lang="en-AU" sz="2000" dirty="0" err="1"/>
              <a:t>Warshall</a:t>
            </a:r>
            <a:r>
              <a:rPr lang="en-AU" sz="2000" dirty="0"/>
              <a:t> Algorithms and Transitive Closures</a:t>
            </a:r>
          </a:p>
        </p:txBody>
      </p:sp>
    </p:spTree>
    <p:extLst>
      <p:ext uri="{BB962C8B-B14F-4D97-AF65-F5344CB8AC3E}">
        <p14:creationId xmlns:p14="http://schemas.microsoft.com/office/powerpoint/2010/main" val="35693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>
              <a:latin typeface="Arial Black" panose="020B0A04020102020204" pitchFamily="34" charset="0"/>
            </a:endParaRPr>
          </a:p>
        </p:txBody>
      </p:sp>
      <p:sp>
        <p:nvSpPr>
          <p:cNvPr id="104" name="Content Placeholder 10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613648" cy="4572000"/>
          </a:xfrm>
        </p:spPr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FIT2004, Lec-8: Graphs and Shortest Path Algorithms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BEF5A-A649-49EB-A13F-5613A7AB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1"/>
            <a:ext cx="9144000" cy="68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9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Directed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13" name="Straight Connector 12"/>
          <p:cNvCxnSpPr>
            <a:stCxn id="6" idx="3"/>
            <a:endCxn id="24" idx="7"/>
          </p:cNvCxnSpPr>
          <p:nvPr/>
        </p:nvCxnSpPr>
        <p:spPr>
          <a:xfrm flipH="1">
            <a:off x="2794374" y="2260974"/>
            <a:ext cx="1341842" cy="376898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600665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  <a:endCxn id="87" idx="2"/>
          </p:cNvCxnSpPr>
          <p:nvPr/>
        </p:nvCxnSpPr>
        <p:spPr>
          <a:xfrm flipV="1">
            <a:off x="3031114" y="4395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7" idx="1"/>
          </p:cNvCxnSpPr>
          <p:nvPr/>
        </p:nvCxnSpPr>
        <p:spPr>
          <a:xfrm>
            <a:off x="4308695" y="2272139"/>
            <a:ext cx="1333436" cy="1943887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35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Arial Black" panose="020B0A04020102020204" pitchFamily="34" charset="0"/>
              </a:rPr>
              <a:t>Undirected Weighted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2</a:t>
              </a:r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609850" y="2260974"/>
            <a:ext cx="1526366" cy="51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750549" cy="37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</p:cNvCxnSpPr>
          <p:nvPr/>
        </p:nvCxnSpPr>
        <p:spPr>
          <a:xfrm flipV="1">
            <a:off x="3031114" y="4395037"/>
            <a:ext cx="2668671" cy="179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  <a:endCxn id="88" idx="0"/>
          </p:cNvCxnSpPr>
          <p:nvPr/>
        </p:nvCxnSpPr>
        <p:spPr>
          <a:xfrm>
            <a:off x="4276635" y="2272139"/>
            <a:ext cx="1506937" cy="194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8940" y="4141876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93754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029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3049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9494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6800" y="3352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2700" y="3484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6580" y="207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2153" y="2004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5541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Arial Black" panose="020B0A04020102020204" pitchFamily="34" charset="0"/>
              </a:rPr>
              <a:t>Directed Weighted Graph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572000" cy="365760"/>
          </a:xfrm>
        </p:spPr>
        <p:txBody>
          <a:bodyPr/>
          <a:lstStyle/>
          <a:p>
            <a:r>
              <a:rPr lang="en-AU"/>
              <a:t>FIT2004, Lec-8: Graphs and Shortest Path Algorithms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62067" y="1828800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6" name="Oval 5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1915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2</a:t>
              </a:r>
            </a:p>
          </p:txBody>
        </p:sp>
      </p:grpSp>
      <p:cxnSp>
        <p:nvCxnSpPr>
          <p:cNvPr id="13" name="Straight Connector 12"/>
          <p:cNvCxnSpPr>
            <a:stCxn id="6" idx="3"/>
          </p:cNvCxnSpPr>
          <p:nvPr/>
        </p:nvCxnSpPr>
        <p:spPr>
          <a:xfrm flipH="1">
            <a:off x="2868523" y="2260974"/>
            <a:ext cx="1267693" cy="376756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</p:cNvCxnSpPr>
          <p:nvPr/>
        </p:nvCxnSpPr>
        <p:spPr>
          <a:xfrm>
            <a:off x="4494241" y="2260974"/>
            <a:ext cx="1647737" cy="378949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362200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24" name="Oval 2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5382" y="20822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</p:grpSp>
      <p:cxnSp>
        <p:nvCxnSpPr>
          <p:cNvPr id="27" name="Straight Connector 26"/>
          <p:cNvCxnSpPr>
            <a:endCxn id="84" idx="0"/>
          </p:cNvCxnSpPr>
          <p:nvPr/>
        </p:nvCxnSpPr>
        <p:spPr>
          <a:xfrm>
            <a:off x="2745487" y="2980056"/>
            <a:ext cx="106615" cy="116182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4" idx="5"/>
            <a:endCxn id="87" idx="2"/>
          </p:cNvCxnSpPr>
          <p:nvPr/>
        </p:nvCxnSpPr>
        <p:spPr>
          <a:xfrm flipV="1">
            <a:off x="3031114" y="4395039"/>
            <a:ext cx="2536868" cy="1790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40" idx="1"/>
          </p:cNvCxnSpPr>
          <p:nvPr/>
        </p:nvCxnSpPr>
        <p:spPr>
          <a:xfrm>
            <a:off x="2868523" y="2816885"/>
            <a:ext cx="3226383" cy="551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067829" y="2563723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39" name="Oval 38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3</a:t>
              </a:r>
            </a:p>
          </p:txBody>
        </p:sp>
      </p:grpSp>
      <p:cxnSp>
        <p:nvCxnSpPr>
          <p:cNvPr id="41" name="Straight Connector 40"/>
          <p:cNvCxnSpPr>
            <a:stCxn id="39" idx="3"/>
            <a:endCxn id="87" idx="0"/>
          </p:cNvCxnSpPr>
          <p:nvPr/>
        </p:nvCxnSpPr>
        <p:spPr>
          <a:xfrm flipH="1">
            <a:off x="5821144" y="2995897"/>
            <a:ext cx="320834" cy="1145980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2"/>
          </p:cNvCxnSpPr>
          <p:nvPr/>
        </p:nvCxnSpPr>
        <p:spPr>
          <a:xfrm>
            <a:off x="4308695" y="2272139"/>
            <a:ext cx="1286364" cy="194374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596182" y="4141876"/>
            <a:ext cx="509081" cy="506323"/>
            <a:chOff x="3731042" y="2008277"/>
            <a:chExt cx="509081" cy="506323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31042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4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567982" y="4141877"/>
            <a:ext cx="506323" cy="506323"/>
            <a:chOff x="3733800" y="2008277"/>
            <a:chExt cx="506323" cy="506323"/>
          </a:xfrm>
          <a:solidFill>
            <a:schemeClr val="bg2"/>
          </a:solidFill>
        </p:grpSpPr>
        <p:sp>
          <p:nvSpPr>
            <p:cNvPr id="87" name="Oval 86"/>
            <p:cNvSpPr/>
            <p:nvPr/>
          </p:nvSpPr>
          <p:spPr>
            <a:xfrm>
              <a:off x="3733800" y="2008277"/>
              <a:ext cx="506323" cy="506323"/>
            </a:xfrm>
            <a:prstGeom prst="ellipse">
              <a:avLst/>
            </a:prstGeom>
            <a:grpFill/>
            <a:ln w="254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60877" y="208228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 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0294" y="3516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30494" y="4126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49494" y="2831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6800" y="3352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2700" y="3484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6580" y="2076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2153" y="2004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1600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7909</TotalTime>
  <Words>6061</Words>
  <Application>Microsoft Office PowerPoint</Application>
  <PresentationFormat>On-screen Show (4:3)</PresentationFormat>
  <Paragraphs>1620</Paragraphs>
  <Slides>61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Arial</vt:lpstr>
      <vt:lpstr>Arial Black</vt:lpstr>
      <vt:lpstr>Calibri</vt:lpstr>
      <vt:lpstr>CG Times</vt:lpstr>
      <vt:lpstr>CMSS10</vt:lpstr>
      <vt:lpstr>CMSSI10</vt:lpstr>
      <vt:lpstr>txtt</vt:lpstr>
      <vt:lpstr>Viner Hand ITC</vt:lpstr>
      <vt:lpstr>Wingdings</vt:lpstr>
      <vt:lpstr>Wingdings 2</vt:lpstr>
      <vt:lpstr>Civic</vt:lpstr>
      <vt:lpstr>1_Civic</vt:lpstr>
      <vt:lpstr>Faculty of Information Technology,  Monash University</vt:lpstr>
      <vt:lpstr>FIT2004: Algorithms and Data Structures</vt:lpstr>
      <vt:lpstr>Announcements</vt:lpstr>
      <vt:lpstr>Recommended reading</vt:lpstr>
      <vt:lpstr>Outline</vt:lpstr>
      <vt:lpstr>Undirected Graph - Example</vt:lpstr>
      <vt:lpstr>Directed Graph - Example</vt:lpstr>
      <vt:lpstr>Undirected Weighted Graph - Example</vt:lpstr>
      <vt:lpstr>Directed Weighted Graph - Example</vt:lpstr>
      <vt:lpstr>Graphs – Formal notations</vt:lpstr>
      <vt:lpstr>Some Graph Properties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Outline</vt:lpstr>
      <vt:lpstr>Graph Traversal</vt:lpstr>
      <vt:lpstr>Graph Traversal</vt:lpstr>
      <vt:lpstr>Outline</vt:lpstr>
      <vt:lpstr>Breadth First Search (BFS)</vt:lpstr>
      <vt:lpstr>Breadth First Search (BFS)</vt:lpstr>
      <vt:lpstr>Outline</vt:lpstr>
      <vt:lpstr>Depth First Search (DFS)</vt:lpstr>
      <vt:lpstr>Depth First Search (DFS)</vt:lpstr>
      <vt:lpstr>Outline</vt:lpstr>
      <vt:lpstr>Applications of DFS and BFS</vt:lpstr>
      <vt:lpstr>Outline</vt:lpstr>
      <vt:lpstr>Shortest Path Problem</vt:lpstr>
      <vt:lpstr>Shortest Path Algorithms</vt:lpstr>
      <vt:lpstr>Outline</vt:lpstr>
      <vt:lpstr>Breadth First Search (BFS)</vt:lpstr>
      <vt:lpstr>Breadth First Search (BFS)</vt:lpstr>
      <vt:lpstr>Outline</vt:lpstr>
      <vt:lpstr>Dijkstra’s Algorithm</vt:lpstr>
      <vt:lpstr>Dijkstra’s Algorithm</vt:lpstr>
      <vt:lpstr>Dijkstra’s Algorithm</vt:lpstr>
      <vt:lpstr>Outline</vt:lpstr>
      <vt:lpstr>Properties of a min-heap</vt:lpstr>
      <vt:lpstr>Heap can be represented as an array</vt:lpstr>
      <vt:lpstr>Insertion in Heap (up-Heap)</vt:lpstr>
      <vt:lpstr>Insertion in Heap (up-Heap)</vt:lpstr>
      <vt:lpstr>Insertion in Heap (up-Heap)</vt:lpstr>
      <vt:lpstr>Insertion in Heap (up-Heap)</vt:lpstr>
      <vt:lpstr>Insertion in Heap (up-Heap)</vt:lpstr>
      <vt:lpstr>Insertion in Heap (up-Heap)</vt:lpstr>
      <vt:lpstr>Complexity of up-heap</vt:lpstr>
      <vt:lpstr>Outline</vt:lpstr>
      <vt:lpstr>Dijkstra’s Algorithm using min-heap</vt:lpstr>
      <vt:lpstr>Dijkstra’s Algorithm using min-heap</vt:lpstr>
      <vt:lpstr>Dijkstra’s Algorithm</vt:lpstr>
      <vt:lpstr>Dijkstra’s Algorithm: Alternative implementation</vt:lpstr>
      <vt:lpstr>Dijkstra’s Algorithm: Alternative implementation</vt:lpstr>
      <vt:lpstr>Time Complexity of Dijkstra’s Algorithm</vt:lpstr>
      <vt:lpstr>Proof of Correctness</vt:lpstr>
      <vt:lpstr>Single Source Single Target</vt:lpstr>
      <vt:lpstr>Dijkstra’s Algorithm: Recovering Path</vt:lpstr>
      <vt:lpstr>Dijkstra’s Algorithm: Recovering Path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Nicholas Chong</cp:lastModifiedBy>
  <cp:revision>3157</cp:revision>
  <dcterms:created xsi:type="dcterms:W3CDTF">2006-08-16T00:00:00Z</dcterms:created>
  <dcterms:modified xsi:type="dcterms:W3CDTF">2019-05-16T11:15:29Z</dcterms:modified>
</cp:coreProperties>
</file>