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46"/>
  </p:notesMasterIdLst>
  <p:sldIdLst>
    <p:sldId id="304" r:id="rId2"/>
    <p:sldId id="291" r:id="rId3"/>
    <p:sldId id="391" r:id="rId4"/>
    <p:sldId id="363" r:id="rId5"/>
    <p:sldId id="393" r:id="rId6"/>
    <p:sldId id="356" r:id="rId7"/>
    <p:sldId id="357" r:id="rId8"/>
    <p:sldId id="359" r:id="rId9"/>
    <p:sldId id="399" r:id="rId10"/>
    <p:sldId id="400" r:id="rId11"/>
    <p:sldId id="360" r:id="rId12"/>
    <p:sldId id="394" r:id="rId13"/>
    <p:sldId id="361" r:id="rId14"/>
    <p:sldId id="362" r:id="rId15"/>
    <p:sldId id="395" r:id="rId16"/>
    <p:sldId id="364" r:id="rId17"/>
    <p:sldId id="365" r:id="rId18"/>
    <p:sldId id="369" r:id="rId19"/>
    <p:sldId id="368" r:id="rId20"/>
    <p:sldId id="366" r:id="rId21"/>
    <p:sldId id="370" r:id="rId22"/>
    <p:sldId id="371" r:id="rId23"/>
    <p:sldId id="372" r:id="rId24"/>
    <p:sldId id="373" r:id="rId25"/>
    <p:sldId id="374" r:id="rId26"/>
    <p:sldId id="375" r:id="rId27"/>
    <p:sldId id="396" r:id="rId28"/>
    <p:sldId id="379" r:id="rId29"/>
    <p:sldId id="398" r:id="rId30"/>
    <p:sldId id="377" r:id="rId31"/>
    <p:sldId id="380" r:id="rId32"/>
    <p:sldId id="382" r:id="rId33"/>
    <p:sldId id="381" r:id="rId34"/>
    <p:sldId id="386" r:id="rId35"/>
    <p:sldId id="390" r:id="rId36"/>
    <p:sldId id="387" r:id="rId37"/>
    <p:sldId id="397" r:id="rId38"/>
    <p:sldId id="383" r:id="rId39"/>
    <p:sldId id="384" r:id="rId40"/>
    <p:sldId id="385" r:id="rId41"/>
    <p:sldId id="388" r:id="rId42"/>
    <p:sldId id="389" r:id="rId43"/>
    <p:sldId id="355" r:id="rId44"/>
    <p:sldId id="4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17/04/2019</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dirty="0"/>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Lec-7: Burrows-Wheeler Transform</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AU"/>
              <a:t>FIT2004: Lec-7: Burrows-Wheeler Transform</a:t>
            </a:r>
            <a:endParaRPr lang="en-US" dirty="0"/>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AU"/>
              <a:t>FIT2004: Lec-7: Burrows-Wheeler Transform</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AU"/>
              <a:t>FIT2004: Lec-7: Burrows-Wheeler Transform</a:t>
            </a:r>
            <a:endParaRPr lang="en-US" dirty="0"/>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AU"/>
              <a:t>FIT2004: Lec-7: Burrows-Wheeler Transform</a:t>
            </a:r>
            <a:endParaRPr lang="en-US" dirty="0"/>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AU"/>
              <a:t>FIT2004: Lec-7: Burrows-Wheeler Transform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AU"/>
              <a:t>FIT2004: Lec-7: Burrows-Wheeler Transform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Lec-7: Burrows-Wheeler Transform</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cb.infotech.monash.edu.au/~karun/Site/Home.html" TargetMode="External"/><Relationship Id="rId2" Type="http://schemas.openxmlformats.org/officeDocument/2006/relationships/hyperlink" Target="http://www.aamircheema.com/" TargetMode="External"/><Relationship Id="rId1" Type="http://schemas.openxmlformats.org/officeDocument/2006/relationships/slideLayout" Target="../slideLayouts/slideLayout1.xml"/><Relationship Id="rId4" Type="http://schemas.openxmlformats.org/officeDocument/2006/relationships/hyperlink" Target="http://www.allisons.org/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
        <p:nvSpPr>
          <p:cNvPr id="9" name="TextBox 8">
            <a:extLst>
              <a:ext uri="{FF2B5EF4-FFF2-40B4-BE49-F238E27FC236}">
                <a16:creationId xmlns:a16="http://schemas.microsoft.com/office/drawing/2014/main" xmlns="" id="{CE5D9BEA-5C57-454E-BC52-1CE3D6DFC42B}"/>
              </a:ext>
            </a:extLst>
          </p:cNvPr>
          <p:cNvSpPr txBox="1"/>
          <p:nvPr/>
        </p:nvSpPr>
        <p:spPr>
          <a:xfrm>
            <a:off x="381000" y="221772"/>
            <a:ext cx="8658319" cy="646331"/>
          </a:xfrm>
          <a:prstGeom prst="rect">
            <a:avLst/>
          </a:prstGeom>
          <a:noFill/>
        </p:spPr>
        <p:txBody>
          <a:bodyPr wrap="square" rtlCol="0">
            <a:spAutoFit/>
          </a:bodyPr>
          <a:lstStyle/>
          <a:p>
            <a:r>
              <a:rPr lang="en-AU" dirty="0"/>
              <a:t>Once you get BWT, you can use run-length encoding to compress it (if the goal </a:t>
            </a:r>
            <a:r>
              <a:rPr lang="en-AU"/>
              <a:t>is compression).</a:t>
            </a:r>
            <a:endParaRPr lang="en-AU" dirty="0"/>
          </a:p>
        </p:txBody>
      </p:sp>
    </p:spTree>
    <p:extLst>
      <p:ext uri="{BB962C8B-B14F-4D97-AF65-F5344CB8AC3E}">
        <p14:creationId xmlns:p14="http://schemas.microsoft.com/office/powerpoint/2010/main" val="14939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Exercise</a:t>
            </a:r>
          </a:p>
        </p:txBody>
      </p:sp>
      <p:sp>
        <p:nvSpPr>
          <p:cNvPr id="104" name="Content Placeholder 103"/>
          <p:cNvSpPr>
            <a:spLocks noGrp="1"/>
          </p:cNvSpPr>
          <p:nvPr>
            <p:ph sz="quarter" idx="1"/>
          </p:nvPr>
        </p:nvSpPr>
        <p:spPr/>
        <p:txBody>
          <a:bodyPr/>
          <a:lstStyle/>
          <a:p>
            <a:pPr marL="0" indent="0">
              <a:buNone/>
            </a:pPr>
            <a:r>
              <a:rPr lang="en-AU" dirty="0"/>
              <a:t>What is the Burrows-Wheeler Transform of BIRD?</a:t>
            </a:r>
          </a:p>
          <a:p>
            <a:pPr marL="514350" indent="-514350">
              <a:buFont typeface="+mj-lt"/>
              <a:buAutoNum type="alphaUcPeriod"/>
            </a:pPr>
            <a:r>
              <a:rPr lang="en-AU" dirty="0"/>
              <a:t>$BIRD</a:t>
            </a:r>
          </a:p>
          <a:p>
            <a:pPr marL="514350" indent="-514350">
              <a:buFont typeface="+mj-lt"/>
              <a:buAutoNum type="alphaUcPeriod"/>
            </a:pPr>
            <a:r>
              <a:rPr lang="en-AU" dirty="0"/>
              <a:t>BI$RD</a:t>
            </a:r>
          </a:p>
          <a:p>
            <a:pPr marL="514350" indent="-514350">
              <a:buFont typeface="+mj-lt"/>
              <a:buAutoNum type="alphaUcPeriod"/>
            </a:pPr>
            <a:r>
              <a:rPr lang="en-AU" dirty="0"/>
              <a:t>D$RBI</a:t>
            </a:r>
          </a:p>
          <a:p>
            <a:pPr marL="514350" indent="-514350">
              <a:buFont typeface="+mj-lt"/>
              <a:buAutoNum type="alphaUcPeriod"/>
            </a:pPr>
            <a:r>
              <a:rPr lang="en-AU" dirty="0"/>
              <a:t>IRBD$</a:t>
            </a:r>
          </a:p>
          <a:p>
            <a:pPr marL="514350" indent="-514350">
              <a:buFont typeface="+mj-lt"/>
              <a:buAutoNum type="alphaUcPeriod"/>
            </a:pPr>
            <a:r>
              <a:rPr lang="en-AU" dirty="0"/>
              <a:t>RDI$B</a:t>
            </a:r>
          </a:p>
          <a:p>
            <a:pPr marL="514350" indent="-514350">
              <a:buFont typeface="+mj-lt"/>
              <a:buAutoNum type="alphaUcPeriod"/>
            </a:pPr>
            <a:r>
              <a:rPr lang="en-AU" dirty="0"/>
              <a:t>None of the above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40340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rgbClr val="00B050"/>
                </a:solidFill>
              </a:rPr>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39729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5032248" cy="4956048"/>
          </a:xfrm>
        </p:spPr>
        <p:txBody>
          <a:bodyPr/>
          <a:lstStyle/>
          <a:p>
            <a:pPr marL="0" indent="0">
              <a:buNone/>
            </a:pPr>
            <a:r>
              <a:rPr lang="en-AU" dirty="0">
                <a:solidFill>
                  <a:srgbClr val="FF0000"/>
                </a:solidFill>
              </a:rPr>
              <a:t>Last-First Property:</a:t>
            </a:r>
          </a:p>
          <a:p>
            <a:pPr marL="0" indent="0">
              <a:buNone/>
            </a:pPr>
            <a:r>
              <a:rPr lang="en-AU" dirty="0"/>
              <a:t>The last character of a row comes before the first character of the row in the input string.</a:t>
            </a:r>
          </a:p>
          <a:p>
            <a:pPr lvl="1"/>
            <a:r>
              <a:rPr lang="en-AU" dirty="0">
                <a:solidFill>
                  <a:srgbClr val="00B0F0"/>
                </a:solidFill>
              </a:rPr>
              <a:t>because each string in the matrix is a cyclic rotation of the text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872869322"/>
              </p:ext>
            </p:extLst>
          </p:nvPr>
        </p:nvGraphicFramePr>
        <p:xfrm>
          <a:off x="53340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8" name="Rectangle 7"/>
          <p:cNvSpPr/>
          <p:nvPr/>
        </p:nvSpPr>
        <p:spPr>
          <a:xfrm rot="4790390">
            <a:off x="1910465" y="4375769"/>
            <a:ext cx="1724999" cy="1797975"/>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9" name="Curved Down Arrow 8"/>
          <p:cNvSpPr/>
          <p:nvPr/>
        </p:nvSpPr>
        <p:spPr>
          <a:xfrm rot="5630087">
            <a:off x="2303085" y="4896236"/>
            <a:ext cx="1468084" cy="757042"/>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342575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8461248" cy="4956048"/>
          </a:xfrm>
        </p:spPr>
        <p:txBody>
          <a:bodyPr>
            <a:normAutofit fontScale="70000" lnSpcReduction="20000"/>
          </a:bodyPr>
          <a:lstStyle/>
          <a:p>
            <a:r>
              <a:rPr lang="en-AU" dirty="0"/>
              <a:t>Consider a large English text. </a:t>
            </a:r>
            <a:r>
              <a:rPr lang="en-AU" b="1" dirty="0">
                <a:solidFill>
                  <a:srgbClr val="FF0000"/>
                </a:solidFill>
              </a:rPr>
              <a:t>IS</a:t>
            </a:r>
            <a:r>
              <a:rPr lang="en-AU" dirty="0"/>
              <a:t> </a:t>
            </a:r>
            <a:r>
              <a:rPr lang="en-AU" dirty="0" err="1"/>
              <a:t>is</a:t>
            </a:r>
            <a:r>
              <a:rPr lang="en-AU" dirty="0"/>
              <a:t> a very common word. Thus, </a:t>
            </a:r>
            <a:r>
              <a:rPr lang="en-AU" b="1" dirty="0">
                <a:solidFill>
                  <a:srgbClr val="FF0000"/>
                </a:solidFill>
              </a:rPr>
              <a:t>I</a:t>
            </a:r>
            <a:r>
              <a:rPr lang="en-AU" b="1" dirty="0"/>
              <a:t> </a:t>
            </a:r>
            <a:r>
              <a:rPr lang="en-AU" dirty="0"/>
              <a:t>appears before </a:t>
            </a:r>
            <a:r>
              <a:rPr lang="en-AU" b="1" dirty="0">
                <a:solidFill>
                  <a:srgbClr val="FF0000"/>
                </a:solidFill>
              </a:rPr>
              <a:t>S</a:t>
            </a:r>
            <a:r>
              <a:rPr lang="en-AU" dirty="0"/>
              <a:t> in the text much more frequently compared to some other letters, e.g., </a:t>
            </a:r>
            <a:r>
              <a:rPr lang="en-AU" b="1" dirty="0">
                <a:solidFill>
                  <a:srgbClr val="FF0000"/>
                </a:solidFill>
              </a:rPr>
              <a:t>IS</a:t>
            </a:r>
            <a:r>
              <a:rPr lang="en-AU" b="1" dirty="0"/>
              <a:t> </a:t>
            </a:r>
            <a:r>
              <a:rPr lang="en-AU" dirty="0" err="1"/>
              <a:t>is</a:t>
            </a:r>
            <a:r>
              <a:rPr lang="en-AU" dirty="0"/>
              <a:t> more frequent than </a:t>
            </a:r>
            <a:r>
              <a:rPr lang="en-AU" b="1" dirty="0">
                <a:solidFill>
                  <a:srgbClr val="FF0000"/>
                </a:solidFill>
              </a:rPr>
              <a:t>CABS</a:t>
            </a:r>
            <a:r>
              <a:rPr lang="en-AU"/>
              <a:t>, </a:t>
            </a:r>
            <a:r>
              <a:rPr lang="en-AU" b="1">
                <a:solidFill>
                  <a:srgbClr val="FF0000"/>
                </a:solidFill>
              </a:rPr>
              <a:t>BOSS</a:t>
            </a:r>
            <a:r>
              <a:rPr lang="en-AU"/>
              <a:t> </a:t>
            </a:r>
            <a:r>
              <a:rPr lang="en-AU" dirty="0"/>
              <a:t>etc.</a:t>
            </a:r>
            <a:endParaRPr lang="en-AU" b="1" dirty="0"/>
          </a:p>
          <a:p>
            <a:r>
              <a:rPr lang="en-AU" dirty="0"/>
              <a:t>When the cyclic rotation matrix is sorted, all the occurrences of </a:t>
            </a:r>
            <a:r>
              <a:rPr lang="en-AU" b="1" dirty="0">
                <a:solidFill>
                  <a:srgbClr val="FF0000"/>
                </a:solidFill>
              </a:rPr>
              <a:t>S </a:t>
            </a:r>
            <a:r>
              <a:rPr lang="en-AU" dirty="0"/>
              <a:t>in the first column appear together. The last column which is BWT will contain a lot of occurrences of </a:t>
            </a:r>
            <a:r>
              <a:rPr lang="en-AU" b="1" dirty="0">
                <a:solidFill>
                  <a:srgbClr val="FF0000"/>
                </a:solidFill>
              </a:rPr>
              <a:t>I</a:t>
            </a:r>
            <a:r>
              <a:rPr lang="en-AU" dirty="0"/>
              <a:t>s because </a:t>
            </a:r>
            <a:r>
              <a:rPr lang="en-AU" b="1" dirty="0">
                <a:solidFill>
                  <a:srgbClr val="FF0000"/>
                </a:solidFill>
              </a:rPr>
              <a:t>I</a:t>
            </a:r>
            <a:r>
              <a:rPr lang="en-AU" dirty="0"/>
              <a:t> appears before </a:t>
            </a:r>
            <a:r>
              <a:rPr lang="en-AU" b="1" dirty="0">
                <a:solidFill>
                  <a:srgbClr val="FF0000"/>
                </a:solidFill>
              </a:rPr>
              <a:t>S</a:t>
            </a:r>
            <a:r>
              <a:rPr lang="en-AU" dirty="0"/>
              <a:t> much more frequently than the other letters.</a:t>
            </a:r>
          </a:p>
          <a:p>
            <a:r>
              <a:rPr lang="en-AU" dirty="0"/>
              <a:t>E.g.,</a:t>
            </a:r>
            <a:r>
              <a:rPr lang="en-AU" b="1" dirty="0"/>
              <a:t> </a:t>
            </a:r>
            <a:r>
              <a:rPr lang="en-AU" b="1" dirty="0">
                <a:solidFill>
                  <a:srgbClr val="00B0F0"/>
                </a:solidFill>
              </a:rPr>
              <a:t>this-is-a-historical-story</a:t>
            </a:r>
            <a:r>
              <a:rPr lang="en-AU" b="1" dirty="0"/>
              <a:t> (space replaced with – for clarity)</a:t>
            </a:r>
          </a:p>
          <a:p>
            <a:pPr marL="0" indent="0">
              <a:buNone/>
            </a:pPr>
            <a:r>
              <a:rPr lang="en-AU" b="1" dirty="0"/>
              <a:t>	………………………………</a:t>
            </a:r>
          </a:p>
          <a:p>
            <a:pPr marL="0" indent="0">
              <a:buNone/>
            </a:pPr>
            <a:r>
              <a:rPr lang="en-AU" b="1" dirty="0"/>
              <a:t>	</a:t>
            </a:r>
            <a:r>
              <a:rPr lang="en-AU" b="1" dirty="0" err="1"/>
              <a:t>s</a:t>
            </a:r>
            <a:r>
              <a:rPr lang="en-AU" b="1" dirty="0" err="1">
                <a:solidFill>
                  <a:schemeClr val="bg1">
                    <a:lumMod val="65000"/>
                  </a:schemeClr>
                </a:solidFill>
              </a:rPr>
              <a:t>-a-historical-story$this-</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-is-a-historical-story$th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torical-story$this-is-a-h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tory$this-is-a-historical</a:t>
            </a:r>
            <a:r>
              <a:rPr lang="en-AU" b="1" dirty="0">
                <a:solidFill>
                  <a:srgbClr val="00B050"/>
                </a:solidFill>
              </a:rPr>
              <a:t>-</a:t>
            </a:r>
            <a:r>
              <a:rPr lang="en-AU" b="1" dirty="0">
                <a:solidFill>
                  <a:schemeClr val="bg1">
                    <a:lumMod val="65000"/>
                  </a:schemeClr>
                </a:solidFill>
              </a:rPr>
              <a:t> </a:t>
            </a:r>
          </a:p>
          <a:p>
            <a:pPr marL="0" indent="0">
              <a:buNone/>
            </a:pPr>
            <a:r>
              <a:rPr lang="en-AU" b="1" dirty="0"/>
              <a:t>	………………………………</a:t>
            </a:r>
          </a:p>
          <a:p>
            <a:endParaRPr lang="en-AU" b="1" dirty="0"/>
          </a:p>
          <a:p>
            <a:r>
              <a:rPr lang="en-AU" b="1" dirty="0"/>
              <a:t>Effective for compression when text is large and has such biases in it (i.e., some letters appear before some others much more frequently).</a:t>
            </a:r>
          </a:p>
          <a:p>
            <a:pPr marL="0" indent="0">
              <a:buNone/>
            </a:pPr>
            <a:endParaRPr lang="en-AU" b="1" dirty="0"/>
          </a:p>
          <a:p>
            <a:pPr marL="0" indent="0">
              <a:buNone/>
            </a:pPr>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4881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rgbClr val="00B050"/>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139961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Decompressing (Inverting) BWT</a:t>
            </a:r>
          </a:p>
        </p:txBody>
      </p:sp>
      <p:sp>
        <p:nvSpPr>
          <p:cNvPr id="104" name="Content Placeholder 103"/>
          <p:cNvSpPr>
            <a:spLocks noGrp="1"/>
          </p:cNvSpPr>
          <p:nvPr>
            <p:ph sz="quarter" idx="1"/>
          </p:nvPr>
        </p:nvSpPr>
        <p:spPr>
          <a:xfrm>
            <a:off x="301752" y="1143000"/>
            <a:ext cx="8461248" cy="4956048"/>
          </a:xfrm>
        </p:spPr>
        <p:txBody>
          <a:bodyPr>
            <a:normAutofit/>
          </a:bodyPr>
          <a:lstStyle/>
          <a:p>
            <a:r>
              <a:rPr lang="en-AU" dirty="0"/>
              <a:t>We saw that BWT produces </a:t>
            </a:r>
            <a:r>
              <a:rPr lang="en-AU" dirty="0">
                <a:solidFill>
                  <a:srgbClr val="00B0F0"/>
                </a:solidFill>
              </a:rPr>
              <a:t>“runs”</a:t>
            </a:r>
            <a:r>
              <a:rPr lang="en-AU" dirty="0"/>
              <a:t> of characters which is effective in compression.</a:t>
            </a:r>
          </a:p>
          <a:p>
            <a:r>
              <a:rPr lang="en-AU" dirty="0"/>
              <a:t>But how do we invert BWT, i.e., how do we decompress the data to recover original text.</a:t>
            </a:r>
          </a:p>
          <a:p>
            <a:pPr marL="0" indent="0">
              <a:buNone/>
            </a:pPr>
            <a:r>
              <a:rPr lang="en-AU" dirty="0"/>
              <a:t> </a:t>
            </a:r>
          </a:p>
          <a:p>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312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if we sort the last column (i.e., BWT), we will get the first column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06061235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Right Arrow 3"/>
          <p:cNvSpPr/>
          <p:nvPr/>
        </p:nvSpPr>
        <p:spPr>
          <a:xfrm>
            <a:off x="3200400" y="3048000"/>
            <a:ext cx="6096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66116077"/>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918081483"/>
              </p:ext>
            </p:extLst>
          </p:nvPr>
        </p:nvGraphicFramePr>
        <p:xfrm>
          <a:off x="3962400" y="114300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200400" y="3212068"/>
            <a:ext cx="569387" cy="369332"/>
          </a:xfrm>
          <a:prstGeom prst="rect">
            <a:avLst/>
          </a:prstGeom>
          <a:noFill/>
        </p:spPr>
        <p:txBody>
          <a:bodyPr wrap="none" rtlCol="0">
            <a:spAutoFit/>
          </a:bodyPr>
          <a:lstStyle/>
          <a:p>
            <a:r>
              <a:rPr lang="en-AU" dirty="0"/>
              <a:t>sort</a:t>
            </a:r>
          </a:p>
        </p:txBody>
      </p:sp>
    </p:spTree>
    <p:extLst>
      <p:ext uri="{BB962C8B-B14F-4D97-AF65-F5344CB8AC3E}">
        <p14:creationId xmlns:p14="http://schemas.microsoft.com/office/powerpoint/2010/main" val="32648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Matrix Properties</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each column in the Matrix is a permutation of the string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698260122"/>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10" name="Content Placeholder 103"/>
          <p:cNvSpPr txBox="1">
            <a:spLocks/>
          </p:cNvSpPr>
          <p:nvPr/>
        </p:nvSpPr>
        <p:spPr>
          <a:xfrm>
            <a:off x="3505200" y="1295400"/>
            <a:ext cx="5181600" cy="1831848"/>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2400" dirty="0"/>
              <a:t>Property 1:</a:t>
            </a:r>
          </a:p>
          <a:p>
            <a:pPr marL="0" indent="0">
              <a:buFont typeface="Wingdings 2"/>
              <a:buNone/>
            </a:pPr>
            <a:r>
              <a:rPr lang="en-AU" sz="2400" dirty="0"/>
              <a:t>Each column of the Matrix is a permutation of the string.</a:t>
            </a:r>
          </a:p>
        </p:txBody>
      </p:sp>
      <p:graphicFrame>
        <p:nvGraphicFramePr>
          <p:cNvPr id="7" name="Content Placeholder 3"/>
          <p:cNvGraphicFramePr>
            <a:graphicFrameLocks/>
          </p:cNvGraphicFramePr>
          <p:nvPr>
            <p:extLst>
              <p:ext uri="{D42A27DB-BD31-4B8C-83A1-F6EECF244321}">
                <p14:modId xmlns:p14="http://schemas.microsoft.com/office/powerpoint/2010/main" val="1484740969"/>
              </p:ext>
            </p:extLst>
          </p:nvPr>
        </p:nvGraphicFramePr>
        <p:xfrm>
          <a:off x="4457700" y="11430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TextBox 3"/>
          <p:cNvSpPr txBox="1"/>
          <p:nvPr/>
        </p:nvSpPr>
        <p:spPr>
          <a:xfrm rot="5400000">
            <a:off x="6600823" y="3305177"/>
            <a:ext cx="2864886" cy="369332"/>
          </a:xfrm>
          <a:prstGeom prst="rect">
            <a:avLst/>
          </a:prstGeom>
          <a:noFill/>
        </p:spPr>
        <p:txBody>
          <a:bodyPr wrap="square" rtlCol="0">
            <a:spAutoFit/>
          </a:bodyPr>
          <a:lstStyle/>
          <a:p>
            <a:r>
              <a:rPr lang="en-AU" dirty="0">
                <a:solidFill>
                  <a:srgbClr val="FF0000"/>
                </a:solidFill>
              </a:rPr>
              <a:t>All rotations before sorting</a:t>
            </a:r>
          </a:p>
        </p:txBody>
      </p:sp>
    </p:spTree>
    <p:extLst>
      <p:ext uri="{BB962C8B-B14F-4D97-AF65-F5344CB8AC3E}">
        <p14:creationId xmlns:p14="http://schemas.microsoft.com/office/powerpoint/2010/main" val="1544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if we concatenate Last (i.e., BWT) and First (i.e., sorted BWT) columns,  each row is a substring of size 2 of $MISSISSIPPI (considering cycles), i.e., I$ is considered a substring in cyclic rotation?</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76848616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635439201"/>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018599993"/>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9609062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58361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solidFill>
                  <a:srgbClr val="00B0F0"/>
                </a:solidFill>
              </a:rPr>
              <a:t>FIT2004: Algorithms and Data Structures</a:t>
            </a:r>
          </a:p>
        </p:txBody>
      </p:sp>
      <p:sp>
        <p:nvSpPr>
          <p:cNvPr id="8" name="Title 4"/>
          <p:cNvSpPr txBox="1">
            <a:spLocks/>
          </p:cNvSpPr>
          <p:nvPr/>
        </p:nvSpPr>
        <p:spPr>
          <a:xfrm>
            <a:off x="304800" y="2743200"/>
            <a:ext cx="81534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dirty="0">
                <a:solidFill>
                  <a:srgbClr val="C00000"/>
                </a:solidFill>
              </a:rPr>
              <a:t>Week 7: Burrows-Wheeler Transform</a:t>
            </a:r>
          </a:p>
          <a:p>
            <a:r>
              <a:rPr lang="en-AU" sz="2200" dirty="0">
                <a:solidFill>
                  <a:schemeClr val="tx1"/>
                </a:solidFill>
              </a:rPr>
              <a:t>Lecturer: </a:t>
            </a:r>
            <a:r>
              <a:rPr lang="en-AU" sz="2200" dirty="0" smtClean="0">
                <a:solidFill>
                  <a:schemeClr val="tx1"/>
                </a:solidFill>
              </a:rPr>
              <a:t>Reza </a:t>
            </a:r>
            <a:r>
              <a:rPr lang="en-AU" sz="2200" dirty="0" err="1" smtClean="0">
                <a:solidFill>
                  <a:schemeClr val="tx1"/>
                </a:solidFill>
              </a:rPr>
              <a:t>Haffari</a:t>
            </a:r>
            <a:endParaRPr lang="en-AU" sz="2200" dirty="0">
              <a:solidFill>
                <a:schemeClr val="tx2">
                  <a:lumMod val="75000"/>
                </a:schemeClr>
              </a:solidFill>
            </a:endParaRPr>
          </a:p>
        </p:txBody>
      </p:sp>
      <p:sp>
        <p:nvSpPr>
          <p:cNvPr id="7" name="Subtitle 5">
            <a:extLst>
              <a:ext uri="{FF2B5EF4-FFF2-40B4-BE49-F238E27FC236}">
                <a16:creationId xmlns:a16="http://schemas.microsoft.com/office/drawing/2014/main" xmlns="" id="{92699C39-F503-48B4-836E-90E3FF1D5949}"/>
              </a:ext>
            </a:extLst>
          </p:cNvPr>
          <p:cNvSpPr txBox="1">
            <a:spLocks/>
          </p:cNvSpPr>
          <p:nvPr/>
        </p:nvSpPr>
        <p:spPr>
          <a:xfrm>
            <a:off x="228600" y="5562600"/>
            <a:ext cx="8686800" cy="1143000"/>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endParaRPr lang="en-AU" sz="1400" b="0" spc="0" dirty="0"/>
          </a:p>
          <a:p>
            <a:pPr algn="just"/>
            <a:r>
              <a:rPr lang="en-AU" sz="1400" b="0" cap="none" spc="0" dirty="0">
                <a:solidFill>
                  <a:schemeClr val="tx1"/>
                </a:solidFill>
              </a:rPr>
              <a:t>These slides are prepared by </a:t>
            </a:r>
            <a:r>
              <a:rPr lang="en-AU" sz="1400" b="0" cap="none" spc="0" dirty="0">
                <a:solidFill>
                  <a:schemeClr val="tx1"/>
                </a:solidFill>
                <a:hlinkClick r:id="rId2"/>
              </a:rPr>
              <a:t>M. A. Cheema </a:t>
            </a:r>
            <a:r>
              <a:rPr lang="en-AU" sz="1400" b="0" cap="none" spc="0" dirty="0">
                <a:solidFill>
                  <a:schemeClr val="tx1"/>
                </a:solidFill>
              </a:rPr>
              <a:t>and are based on the material developed by </a:t>
            </a:r>
            <a:r>
              <a:rPr lang="en-AU" sz="1400" b="0" cap="none" spc="0" dirty="0">
                <a:solidFill>
                  <a:srgbClr val="0070C0"/>
                </a:solidFill>
                <a:hlinkClick r:id="rId3"/>
              </a:rPr>
              <a:t>Arun </a:t>
            </a:r>
            <a:r>
              <a:rPr lang="en-AU" sz="1400" b="0" cap="none" spc="0" dirty="0" err="1">
                <a:solidFill>
                  <a:srgbClr val="0070C0"/>
                </a:solidFill>
                <a:hlinkClick r:id="rId3"/>
              </a:rPr>
              <a:t>Konagurthu</a:t>
            </a:r>
            <a:r>
              <a:rPr lang="en-AU" sz="1400" b="0" cap="none" spc="0" dirty="0">
                <a:solidFill>
                  <a:srgbClr val="0070C0"/>
                </a:solidFill>
                <a:hlinkClick r:id="rId3"/>
              </a:rPr>
              <a:t> </a:t>
            </a:r>
            <a:r>
              <a:rPr lang="en-AU" sz="1400" b="0" cap="none" spc="0" dirty="0">
                <a:solidFill>
                  <a:schemeClr val="tx1"/>
                </a:solidFill>
              </a:rPr>
              <a:t>and </a:t>
            </a:r>
            <a:r>
              <a:rPr lang="en-AU" sz="1400" b="0" cap="none" spc="0" dirty="0">
                <a:solidFill>
                  <a:srgbClr val="0070C0"/>
                </a:solidFill>
                <a:hlinkClick r:id="rId4"/>
              </a:rPr>
              <a:t>Lloyd Allison</a:t>
            </a:r>
            <a:r>
              <a:rPr lang="en-AU" sz="1400" b="0" cap="none" spc="0" dirty="0">
                <a:solidFill>
                  <a:srgbClr val="0070C0"/>
                </a:solidFill>
              </a:rPr>
              <a:t>.</a:t>
            </a: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k-</a:t>
            </a:r>
            <a:r>
              <a:rPr lang="en-AU" dirty="0" err="1">
                <a:latin typeface="Arial Black" panose="020B0A04020102020204" pitchFamily="34" charset="0"/>
              </a:rPr>
              <a:t>mers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1219200"/>
            <a:ext cx="8763000" cy="4956048"/>
          </a:xfrm>
        </p:spPr>
        <p:txBody>
          <a:bodyPr>
            <a:normAutofit lnSpcReduction="10000"/>
          </a:bodyPr>
          <a:lstStyle/>
          <a:p>
            <a:pPr marL="0" indent="0">
              <a:buNone/>
            </a:pPr>
            <a:r>
              <a:rPr lang="en-AU" sz="2400" dirty="0">
                <a:solidFill>
                  <a:srgbClr val="FF0000"/>
                </a:solidFill>
              </a:rPr>
              <a:t>k-</a:t>
            </a:r>
            <a:r>
              <a:rPr lang="en-AU" sz="2400" dirty="0" err="1">
                <a:solidFill>
                  <a:srgbClr val="FF0000"/>
                </a:solidFill>
              </a:rPr>
              <a:t>mers</a:t>
            </a:r>
            <a:r>
              <a:rPr lang="en-AU" sz="2400" dirty="0"/>
              <a:t> of a string refers to its all possible substrings of size k (considering cyclic rotation).</a:t>
            </a:r>
          </a:p>
          <a:p>
            <a:r>
              <a:rPr lang="en-AU" sz="2400" dirty="0"/>
              <a:t>2-mers of </a:t>
            </a:r>
            <a:r>
              <a:rPr lang="en-AU" sz="2400" dirty="0">
                <a:solidFill>
                  <a:srgbClr val="00B0F0"/>
                </a:solidFill>
              </a:rPr>
              <a:t>$MISSISSIPPI </a:t>
            </a:r>
            <a:r>
              <a:rPr lang="en-AU" sz="2400" dirty="0"/>
              <a:t>are $M, MI, IS, SS, SI, IS, SS, SI, IP, PP, PI, I$. </a:t>
            </a:r>
          </a:p>
          <a:p>
            <a:r>
              <a:rPr lang="en-AU" sz="2400" dirty="0"/>
              <a:t>3-mers of </a:t>
            </a:r>
            <a:r>
              <a:rPr lang="en-AU" sz="2400" dirty="0">
                <a:solidFill>
                  <a:srgbClr val="00B0F0"/>
                </a:solidFill>
              </a:rPr>
              <a:t>$MISSISSIPPI</a:t>
            </a:r>
            <a:r>
              <a:rPr lang="en-AU" sz="2400" dirty="0"/>
              <a:t> are $MI, MIS, ISS, SSI, SIS, ISS, SSI, SIP, IPP, PPI, PI$, I$M.</a:t>
            </a:r>
          </a:p>
          <a:p>
            <a:pPr marL="0" indent="0">
              <a:buNone/>
            </a:pPr>
            <a:r>
              <a:rPr lang="en-AU" sz="2400" dirty="0"/>
              <a:t/>
            </a:r>
            <a:br>
              <a:rPr lang="en-AU" sz="2400" dirty="0"/>
            </a:br>
            <a:r>
              <a:rPr lang="en-AU" sz="2400" dirty="0"/>
              <a:t>Which of the following represents 2-mers of $BIRD.</a:t>
            </a:r>
          </a:p>
          <a:p>
            <a:pPr marL="457200" indent="-457200">
              <a:buFont typeface="+mj-lt"/>
              <a:buAutoNum type="alphaUcPeriod"/>
            </a:pPr>
            <a:r>
              <a:rPr lang="en-AU" sz="2400" dirty="0"/>
              <a:t>D$, RI, BI, RD, $B</a:t>
            </a:r>
          </a:p>
          <a:p>
            <a:pPr marL="457200" indent="-457200">
              <a:buFont typeface="+mj-lt"/>
              <a:buAutoNum type="alphaUcPeriod"/>
            </a:pPr>
            <a:r>
              <a:rPr lang="en-AU" sz="2400" dirty="0"/>
              <a:t>IR, D$, BI, $B, RD</a:t>
            </a:r>
          </a:p>
          <a:p>
            <a:pPr marL="457200" indent="-457200">
              <a:buFont typeface="+mj-lt"/>
              <a:buAutoNum type="alphaUcPeriod"/>
            </a:pPr>
            <a:r>
              <a:rPr lang="en-AU" sz="2400" dirty="0"/>
              <a:t>$B, DR, BI, IR, D$</a:t>
            </a:r>
          </a:p>
          <a:p>
            <a:pPr marL="457200" indent="-457200">
              <a:buFont typeface="+mj-lt"/>
              <a:buAutoNum type="alphaUcPeriod"/>
            </a:pPr>
            <a:r>
              <a:rPr lang="en-AU" sz="2400" dirty="0"/>
              <a:t>$D, DR, RI, IB, B$</a:t>
            </a:r>
          </a:p>
          <a:p>
            <a:pPr marL="457200" indent="-457200">
              <a:buFont typeface="+mj-lt"/>
              <a:buAutoNum type="alphaUcPeriod"/>
            </a:pPr>
            <a:r>
              <a:rPr lang="en-AU" sz="2400" dirty="0"/>
              <a:t>None of the above</a:t>
            </a:r>
          </a:p>
          <a:p>
            <a:pPr marL="457200" indent="-457200">
              <a:buFont typeface="+mj-lt"/>
              <a:buAutoNum type="alphaUcPeriod"/>
            </a:pPr>
            <a:endParaRPr lang="en-AU" sz="24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60422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concatenating last and first columns gives us 2-mers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32714518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032169286"/>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733126979"/>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3541531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24947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Is it true that sorting the 2-mers gives us the first two columns of the Matrix?</a:t>
            </a:r>
          </a:p>
          <a:p>
            <a:pPr marL="0" indent="0">
              <a:buNone/>
            </a:pPr>
            <a:r>
              <a:rPr lang="en-AU" sz="1800" dirty="0"/>
              <a:t>Yes! Note that we have obtained the first two columns of the matrix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854230896"/>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55775135"/>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294548832"/>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635142455"/>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5" name="Content Placeholder 3"/>
          <p:cNvGraphicFramePr>
            <a:graphicFrameLocks/>
          </p:cNvGraphicFramePr>
          <p:nvPr>
            <p:extLst>
              <p:ext uri="{D42A27DB-BD31-4B8C-83A1-F6EECF244321}">
                <p14:modId xmlns:p14="http://schemas.microsoft.com/office/powerpoint/2010/main" val="2985093543"/>
              </p:ext>
            </p:extLst>
          </p:nvPr>
        </p:nvGraphicFramePr>
        <p:xfrm>
          <a:off x="71628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603303873"/>
              </p:ext>
            </p:extLst>
          </p:nvPr>
        </p:nvGraphicFramePr>
        <p:xfrm>
          <a:off x="457200" y="114300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23339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Concatenating the last and first two columns gives us the 3-mers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654011074"/>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2783501803"/>
              </p:ext>
            </p:extLst>
          </p:nvPr>
        </p:nvGraphicFramePr>
        <p:xfrm>
          <a:off x="5181600"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609398963"/>
              </p:ext>
            </p:extLst>
          </p:nvPr>
        </p:nvGraphicFramePr>
        <p:xfrm>
          <a:off x="54102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24578240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67292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Sorting the 3-mers gives us the first three columns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28403370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3007357908"/>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357879563"/>
              </p:ext>
            </p:extLst>
          </p:nvPr>
        </p:nvGraphicFramePr>
        <p:xfrm>
          <a:off x="53340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3247775116"/>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3887391092"/>
              </p:ext>
            </p:extLst>
          </p:nvPr>
        </p:nvGraphicFramePr>
        <p:xfrm>
          <a:off x="7127240" y="1173480"/>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925584225"/>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2739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r>
              <a:rPr lang="en-AU" sz="1800" dirty="0"/>
              <a:t>Concatenating the last column with the first three columns gives us 4-mers.</a:t>
            </a:r>
          </a:p>
          <a:p>
            <a:r>
              <a:rPr lang="en-AU" sz="1800" dirty="0"/>
              <a:t>Sorting the 4-mers gives us the first four columns.</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126181365"/>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three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936156271"/>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19043751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1314483323"/>
              </p:ext>
            </p:extLst>
          </p:nvPr>
        </p:nvGraphicFramePr>
        <p:xfrm>
          <a:off x="5334000" y="1156648"/>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577909497"/>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1472349997"/>
              </p:ext>
            </p:extLst>
          </p:nvPr>
        </p:nvGraphicFramePr>
        <p:xfrm>
          <a:off x="7162800" y="1208736"/>
          <a:ext cx="83312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3771604838"/>
              </p:ext>
            </p:extLst>
          </p:nvPr>
        </p:nvGraphicFramePr>
        <p:xfrm>
          <a:off x="470848" y="1147154"/>
          <a:ext cx="838200" cy="4389120"/>
        </p:xfrm>
        <a:graphic>
          <a:graphicData uri="http://schemas.openxmlformats.org/drawingml/2006/table">
            <a:tbl>
              <a:tblPr firstRow="1" bandRow="1">
                <a:tableStyleId>{5C22544A-7EE6-4342-B048-85BDC9FD1C3A}</a:tableStyleId>
              </a:tblPr>
              <a:tblGrid>
                <a:gridCol w="209550">
                  <a:extLst>
                    <a:ext uri="{9D8B030D-6E8A-4147-A177-3AD203B41FA5}">
                      <a16:colId xmlns:a16="http://schemas.microsoft.com/office/drawing/2014/main" xmlns="" val="20000"/>
                    </a:ext>
                  </a:extLst>
                </a:gridCol>
                <a:gridCol w="209550">
                  <a:extLst>
                    <a:ext uri="{9D8B030D-6E8A-4147-A177-3AD203B41FA5}">
                      <a16:colId xmlns:a16="http://schemas.microsoft.com/office/drawing/2014/main" xmlns="" val="20001"/>
                    </a:ext>
                  </a:extLst>
                </a:gridCol>
                <a:gridCol w="209550">
                  <a:extLst>
                    <a:ext uri="{9D8B030D-6E8A-4147-A177-3AD203B41FA5}">
                      <a16:colId xmlns:a16="http://schemas.microsoft.com/office/drawing/2014/main" xmlns="" val="20002"/>
                    </a:ext>
                  </a:extLst>
                </a:gridCol>
                <a:gridCol w="209550">
                  <a:extLst>
                    <a:ext uri="{9D8B030D-6E8A-4147-A177-3AD203B41FA5}">
                      <a16:colId xmlns:a16="http://schemas.microsoft.com/office/drawing/2014/main" xmlns="" val="20003"/>
                    </a:ext>
                  </a:extLst>
                </a:gridCol>
              </a:tblGrid>
              <a:tr h="364888">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64888">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01846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1066800"/>
            <a:ext cx="8763000" cy="4956048"/>
          </a:xfrm>
        </p:spPr>
        <p:txBody>
          <a:bodyPr>
            <a:normAutofit fontScale="85000" lnSpcReduction="10000"/>
          </a:bodyPr>
          <a:lstStyle/>
          <a:p>
            <a:pPr marL="0" indent="0">
              <a:buNone/>
            </a:pPr>
            <a:r>
              <a:rPr lang="en-AU" sz="1800" dirty="0">
                <a:solidFill>
                  <a:srgbClr val="FF0000"/>
                </a:solidFill>
              </a:rPr>
              <a:t>Inverting BWT</a:t>
            </a:r>
          </a:p>
          <a:p>
            <a:pPr marL="0" indent="0">
              <a:buNone/>
            </a:pPr>
            <a:r>
              <a:rPr lang="en-AU" sz="1800" dirty="0"/>
              <a:t>Create an empty table </a:t>
            </a:r>
            <a:r>
              <a:rPr lang="en-AU" sz="1800" b="1" dirty="0">
                <a:solidFill>
                  <a:srgbClr val="00B0F0"/>
                </a:solidFill>
              </a:rPr>
              <a:t>M</a:t>
            </a:r>
          </a:p>
          <a:p>
            <a:pPr marL="0" indent="0">
              <a:buNone/>
            </a:pPr>
            <a:r>
              <a:rPr lang="en-AU" sz="1800" dirty="0"/>
              <a:t>Make a column </a:t>
            </a:r>
            <a:r>
              <a:rPr lang="en-AU" sz="1800" dirty="0">
                <a:solidFill>
                  <a:srgbClr val="00B0F0"/>
                </a:solidFill>
              </a:rPr>
              <a:t>C</a:t>
            </a:r>
            <a:r>
              <a:rPr lang="en-AU" sz="1800" dirty="0"/>
              <a:t> containing BWT</a:t>
            </a:r>
          </a:p>
          <a:p>
            <a:pPr marL="0" indent="0">
              <a:buNone/>
            </a:pPr>
            <a:r>
              <a:rPr lang="en-AU" sz="1800" dirty="0"/>
              <a:t>Repeat </a:t>
            </a:r>
            <a:r>
              <a:rPr lang="en-AU" sz="1800" dirty="0" err="1"/>
              <a:t>len</a:t>
            </a:r>
            <a:r>
              <a:rPr lang="en-AU" sz="1800" dirty="0"/>
              <a:t>(BWT) times</a:t>
            </a:r>
          </a:p>
          <a:p>
            <a:pPr marL="0" indent="0">
              <a:buNone/>
            </a:pPr>
            <a:r>
              <a:rPr lang="en-AU" sz="1800" dirty="0"/>
              <a:t>	Concatenate </a:t>
            </a:r>
            <a:r>
              <a:rPr lang="en-AU" sz="1800" dirty="0">
                <a:solidFill>
                  <a:srgbClr val="00B0F0"/>
                </a:solidFill>
              </a:rPr>
              <a:t>C</a:t>
            </a:r>
            <a:r>
              <a:rPr lang="en-AU" sz="1800" dirty="0"/>
              <a:t> with </a:t>
            </a:r>
            <a:r>
              <a:rPr lang="en-AU" sz="1800" dirty="0">
                <a:solidFill>
                  <a:srgbClr val="00B0F0"/>
                </a:solidFill>
              </a:rPr>
              <a:t>M</a:t>
            </a:r>
          </a:p>
          <a:p>
            <a:pPr marL="0" indent="0">
              <a:buNone/>
            </a:pPr>
            <a:r>
              <a:rPr lang="en-AU" sz="1800" dirty="0"/>
              <a:t>	Sort </a:t>
            </a:r>
            <a:r>
              <a:rPr lang="en-AU" sz="1800" dirty="0">
                <a:solidFill>
                  <a:srgbClr val="00B0F0"/>
                </a:solidFill>
              </a:rPr>
              <a:t>M</a:t>
            </a:r>
            <a:r>
              <a:rPr lang="en-AU" sz="1800" dirty="0"/>
              <a:t> alphabetically</a:t>
            </a:r>
          </a:p>
          <a:p>
            <a:pPr marL="0" indent="0">
              <a:buNone/>
            </a:pPr>
            <a:r>
              <a:rPr lang="en-AU" sz="1800" dirty="0"/>
              <a:t>Return the first row (ignore $).</a:t>
            </a:r>
          </a:p>
          <a:p>
            <a:pPr marL="0" indent="0">
              <a:buNone/>
            </a:pPr>
            <a:endParaRPr lang="en-AU" sz="1800" dirty="0"/>
          </a:p>
          <a:p>
            <a:pPr marL="0" indent="0">
              <a:buNone/>
            </a:pPr>
            <a:r>
              <a:rPr lang="en-AU" sz="1800" dirty="0">
                <a:solidFill>
                  <a:srgbClr val="00B0F0"/>
                </a:solidFill>
              </a:rPr>
              <a:t>Let N be the total number of characters in the original string. What is the complexity?</a:t>
            </a:r>
          </a:p>
          <a:p>
            <a:pPr marL="0" indent="0">
              <a:buNone/>
            </a:pPr>
            <a:r>
              <a:rPr lang="en-AU" sz="1800" dirty="0">
                <a:solidFill>
                  <a:srgbClr val="FF0000"/>
                </a:solidFill>
              </a:rPr>
              <a:t>Time complexity</a:t>
            </a:r>
            <a:r>
              <a:rPr lang="en-AU" sz="1800" dirty="0"/>
              <a:t>:</a:t>
            </a:r>
          </a:p>
          <a:p>
            <a:pPr marL="0" indent="0">
              <a:buNone/>
            </a:pPr>
            <a:r>
              <a:rPr lang="en-AU" sz="1800" dirty="0"/>
              <a:t>Requires N calls to sorting</a:t>
            </a:r>
          </a:p>
          <a:p>
            <a:pPr marL="0" indent="0">
              <a:buNone/>
            </a:pPr>
            <a:r>
              <a:rPr lang="en-AU" sz="1800" dirty="0"/>
              <a:t>Cost of sorting N rows where each row has N characters: </a:t>
            </a:r>
            <a:r>
              <a:rPr lang="en-AU" sz="1800" dirty="0">
                <a:solidFill>
                  <a:srgbClr val="00B050"/>
                </a:solidFill>
              </a:rPr>
              <a:t>O (N</a:t>
            </a:r>
            <a:r>
              <a:rPr lang="en-AU" sz="1800" baseline="30000" dirty="0">
                <a:solidFill>
                  <a:srgbClr val="00B050"/>
                </a:solidFill>
              </a:rPr>
              <a:t>2</a:t>
            </a:r>
            <a:r>
              <a:rPr lang="en-AU" sz="1800" dirty="0">
                <a:solidFill>
                  <a:srgbClr val="00B050"/>
                </a:solidFill>
              </a:rPr>
              <a:t>) </a:t>
            </a:r>
            <a:r>
              <a:rPr lang="en-AU" sz="1600" dirty="0">
                <a:solidFill>
                  <a:srgbClr val="00B0F0"/>
                </a:solidFill>
              </a:rPr>
              <a:t>using radix sort</a:t>
            </a:r>
          </a:p>
          <a:p>
            <a:pPr marL="0" indent="0">
              <a:buNone/>
            </a:pPr>
            <a:r>
              <a:rPr lang="en-AU" sz="1800" dirty="0"/>
              <a:t>Total cost for sorting: </a:t>
            </a:r>
            <a:r>
              <a:rPr lang="en-AU" sz="1600" dirty="0">
                <a:solidFill>
                  <a:srgbClr val="00B0F0"/>
                </a:solidFill>
              </a:rPr>
              <a:t>O(N</a:t>
            </a:r>
            <a:r>
              <a:rPr lang="en-AU" sz="1600" baseline="30000" dirty="0">
                <a:solidFill>
                  <a:srgbClr val="00B0F0"/>
                </a:solidFill>
              </a:rPr>
              <a:t>3</a:t>
            </a:r>
            <a:r>
              <a:rPr lang="en-AU" sz="1600" dirty="0">
                <a:solidFill>
                  <a:srgbClr val="00B0F0"/>
                </a:solidFill>
              </a:rPr>
              <a:t>) if radix sort is being used</a:t>
            </a:r>
          </a:p>
          <a:p>
            <a:pPr marL="0" indent="0">
              <a:buNone/>
            </a:pPr>
            <a:endParaRPr lang="en-AU" sz="1800" dirty="0">
              <a:solidFill>
                <a:srgbClr val="FF0000"/>
              </a:solidFill>
            </a:endParaRPr>
          </a:p>
          <a:p>
            <a:pPr marL="0" indent="0">
              <a:buNone/>
            </a:pPr>
            <a:r>
              <a:rPr lang="en-AU" sz="1800" dirty="0">
                <a:solidFill>
                  <a:srgbClr val="FF0000"/>
                </a:solidFill>
              </a:rPr>
              <a:t>Space complexity:</a:t>
            </a:r>
          </a:p>
          <a:p>
            <a:pPr marL="0" indent="0">
              <a:buNone/>
            </a:pPr>
            <a:r>
              <a:rPr lang="en-AU" sz="1800" dirty="0"/>
              <a:t>Size of matrix: O(N</a:t>
            </a:r>
            <a:r>
              <a:rPr lang="en-AU" sz="1800" baseline="30000" dirty="0"/>
              <a:t>2</a:t>
            </a:r>
            <a:r>
              <a:rPr lang="en-AU" sz="1800" dirty="0"/>
              <a:t>)</a:t>
            </a:r>
          </a:p>
          <a:p>
            <a:pPr marL="0" indent="0">
              <a:buNone/>
            </a:pPr>
            <a:endParaRPr lang="en-AU" sz="1800" dirty="0"/>
          </a:p>
          <a:p>
            <a:pPr marL="0" indent="0">
              <a:buNone/>
            </a:pPr>
            <a:r>
              <a:rPr lang="en-AU" sz="1800" dirty="0"/>
              <a:t>Can we improve? </a:t>
            </a:r>
          </a:p>
          <a:p>
            <a:pPr marL="0" indent="0">
              <a:buNone/>
            </a:pPr>
            <a:r>
              <a:rPr lang="en-AU" sz="1800" dirty="0"/>
              <a:t>Yes! It is possible to invert in O(N) time complexity and O(N) space complexity</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8819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rgbClr val="00B050"/>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22350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676400"/>
            <a:ext cx="5486400" cy="4572000"/>
          </a:xfrm>
        </p:spPr>
        <p:txBody>
          <a:bodyPr>
            <a:normAutofit fontScale="85000" lnSpcReduction="10000"/>
          </a:bodyPr>
          <a:lstStyle/>
          <a:p>
            <a:pPr marL="0" indent="0">
              <a:buNone/>
            </a:pPr>
            <a:r>
              <a:rPr lang="en-AU" sz="1800" dirty="0"/>
              <a:t>We have used different </a:t>
            </a:r>
            <a:r>
              <a:rPr lang="en-AU" sz="1800" dirty="0" err="1"/>
              <a:t>colors</a:t>
            </a:r>
            <a:r>
              <a:rPr lang="en-AU" sz="1800" dirty="0"/>
              <a:t> for different occurrences of S in $MISSISSIPPI. </a:t>
            </a:r>
          </a:p>
          <a:p>
            <a:pPr marL="0" indent="0">
              <a:buNone/>
            </a:pPr>
            <a:r>
              <a:rPr lang="en-AU" sz="1800" dirty="0"/>
              <a:t>Which row of the matrix has the </a:t>
            </a:r>
            <a:r>
              <a:rPr lang="en-AU" sz="1800" b="1" dirty="0">
                <a:solidFill>
                  <a:srgbClr val="FF0000"/>
                </a:solidFill>
              </a:rPr>
              <a:t>red</a:t>
            </a:r>
            <a:r>
              <a:rPr lang="en-AU" sz="1800" dirty="0"/>
              <a:t> S in the last column?</a:t>
            </a:r>
          </a:p>
          <a:p>
            <a:pPr marL="0" indent="0">
              <a:buNone/>
            </a:pPr>
            <a:r>
              <a:rPr lang="en-AU" sz="1800" dirty="0"/>
              <a:t>Which row of the matrix has the </a:t>
            </a:r>
            <a:r>
              <a:rPr lang="en-AU" sz="1800" b="1" dirty="0">
                <a:solidFill>
                  <a:srgbClr val="FF0000"/>
                </a:solidFill>
              </a:rPr>
              <a:t>red</a:t>
            </a:r>
            <a:r>
              <a:rPr lang="en-AU" sz="1800" dirty="0"/>
              <a:t> S in the first column?</a:t>
            </a:r>
          </a:p>
          <a:p>
            <a:pPr marL="0" indent="0">
              <a:buNone/>
            </a:pPr>
            <a:r>
              <a:rPr lang="en-AU" sz="1800" dirty="0"/>
              <a:t>Which row of the matrix has the </a:t>
            </a:r>
            <a:r>
              <a:rPr lang="en-AU" sz="1800" b="1" dirty="0">
                <a:solidFill>
                  <a:srgbClr val="7030A0"/>
                </a:solidFill>
              </a:rPr>
              <a:t>purple</a:t>
            </a:r>
            <a:r>
              <a:rPr lang="en-AU" sz="1800" dirty="0"/>
              <a:t> S in the last column and which row has the </a:t>
            </a:r>
            <a:r>
              <a:rPr lang="en-AU" sz="1800" b="1" dirty="0">
                <a:solidFill>
                  <a:srgbClr val="7030A0"/>
                </a:solidFill>
              </a:rPr>
              <a:t>purple</a:t>
            </a:r>
            <a:r>
              <a:rPr lang="en-AU" sz="1800" dirty="0"/>
              <a:t> S in the first column?</a:t>
            </a:r>
          </a:p>
          <a:p>
            <a:pPr marL="0" indent="0">
              <a:buNone/>
            </a:pPr>
            <a:r>
              <a:rPr lang="en-AU" sz="1800" dirty="0"/>
              <a:t>Which row of the matrix has the </a:t>
            </a:r>
            <a:r>
              <a:rPr lang="en-AU" sz="1800" b="1" dirty="0">
                <a:solidFill>
                  <a:srgbClr val="00B0F0"/>
                </a:solidFill>
              </a:rPr>
              <a:t>blue</a:t>
            </a:r>
            <a:r>
              <a:rPr lang="en-AU" sz="1800" dirty="0"/>
              <a:t> S in the last column and which row has the </a:t>
            </a:r>
            <a:r>
              <a:rPr lang="en-AU" sz="1800" b="1" dirty="0">
                <a:solidFill>
                  <a:srgbClr val="00B0F0"/>
                </a:solidFill>
              </a:rPr>
              <a:t>blue</a:t>
            </a:r>
            <a:r>
              <a:rPr lang="en-AU" sz="1800" dirty="0"/>
              <a:t> S in the first column?</a:t>
            </a:r>
          </a:p>
          <a:p>
            <a:pPr marL="0" indent="0">
              <a:buNone/>
            </a:pPr>
            <a:r>
              <a:rPr lang="en-AU" sz="1800" dirty="0"/>
              <a:t>Which row of the matrix has the </a:t>
            </a:r>
            <a:r>
              <a:rPr lang="en-AU" sz="1800" b="1" dirty="0"/>
              <a:t>black</a:t>
            </a:r>
            <a:r>
              <a:rPr lang="en-AU" sz="1800" dirty="0"/>
              <a:t> S in the last column and which row has the </a:t>
            </a:r>
            <a:r>
              <a:rPr lang="en-AU" sz="1800" b="1" dirty="0"/>
              <a:t>black</a:t>
            </a:r>
            <a:r>
              <a:rPr lang="en-AU" sz="1800" dirty="0"/>
              <a:t> S in the first column?</a:t>
            </a:r>
          </a:p>
          <a:p>
            <a:pPr marL="0" indent="0">
              <a:buNone/>
            </a:pPr>
            <a:endParaRPr lang="en-AU" sz="1800" dirty="0">
              <a:solidFill>
                <a:srgbClr val="FF0000"/>
              </a:solidFill>
            </a:endParaRPr>
          </a:p>
          <a:p>
            <a:pPr marL="0" indent="0">
              <a:buNone/>
            </a:pPr>
            <a:r>
              <a:rPr lang="en-AU" sz="1800" dirty="0">
                <a:solidFill>
                  <a:srgbClr val="FF0000"/>
                </a:solidFill>
              </a:rPr>
              <a:t>Observation</a:t>
            </a:r>
          </a:p>
          <a:p>
            <a:pPr marL="0" indent="0">
              <a:buNone/>
            </a:pPr>
            <a:r>
              <a:rPr lang="en-AU" sz="1800" dirty="0"/>
              <a:t>The relative orders of the </a:t>
            </a:r>
            <a:r>
              <a:rPr lang="en-AU" sz="1800" b="1" u="sng" dirty="0"/>
              <a:t>same</a:t>
            </a:r>
            <a:r>
              <a:rPr lang="en-AU" sz="1800" dirty="0"/>
              <a:t> characters in the first column and the last column is the same.</a:t>
            </a:r>
            <a:br>
              <a:rPr lang="en-AU" sz="1800" dirty="0"/>
            </a:br>
            <a:endParaRPr lang="en-AU" sz="1800" dirty="0"/>
          </a:p>
          <a:p>
            <a:pPr marL="0" indent="0">
              <a:buNone/>
            </a:pPr>
            <a:r>
              <a:rPr lang="en-AU" sz="1800" dirty="0"/>
              <a:t>E.g., the </a:t>
            </a:r>
            <a:r>
              <a:rPr lang="en-AU" sz="1800" dirty="0" err="1"/>
              <a:t>i-th</a:t>
            </a:r>
            <a:r>
              <a:rPr lang="en-AU" sz="1800" dirty="0"/>
              <a:t> S in the first column is the </a:t>
            </a:r>
            <a:r>
              <a:rPr lang="en-AU" sz="1800" dirty="0" err="1"/>
              <a:t>i-th</a:t>
            </a:r>
            <a:r>
              <a:rPr lang="en-AU" sz="1800" dirty="0"/>
              <a:t> S in the last column</a:t>
            </a:r>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812181047"/>
              </p:ext>
            </p:extLst>
          </p:nvPr>
        </p:nvGraphicFramePr>
        <p:xfrm>
          <a:off x="532452"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cxnSp>
        <p:nvCxnSpPr>
          <p:cNvPr id="6" name="Straight Arrow Connector 5"/>
          <p:cNvCxnSpPr/>
          <p:nvPr/>
        </p:nvCxnSpPr>
        <p:spPr>
          <a:xfrm flipV="1">
            <a:off x="788348" y="2133600"/>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1052" y="2452048"/>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61052" y="42672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1052" y="46101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3"/>
          <p:cNvGraphicFramePr>
            <a:graphicFrameLocks/>
          </p:cNvGraphicFramePr>
          <p:nvPr>
            <p:extLst>
              <p:ext uri="{D42A27DB-BD31-4B8C-83A1-F6EECF244321}">
                <p14:modId xmlns:p14="http://schemas.microsoft.com/office/powerpoint/2010/main" val="2318876093"/>
              </p:ext>
            </p:extLst>
          </p:nvPr>
        </p:nvGraphicFramePr>
        <p:xfrm>
          <a:off x="3581400" y="1143000"/>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tblGrid>
              <a:tr h="632346">
                <a:tc>
                  <a:txBody>
                    <a:bodyPr/>
                    <a:lstStyle/>
                    <a:p>
                      <a:pPr algn="ctr"/>
                      <a:r>
                        <a:rPr lang="en-AU" sz="32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395174216"/>
              </p:ext>
            </p:extLst>
          </p:nvPr>
        </p:nvGraphicFramePr>
        <p:xfrm>
          <a:off x="2908300" y="1869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780405206"/>
              </p:ext>
            </p:extLst>
          </p:nvPr>
        </p:nvGraphicFramePr>
        <p:xfrm>
          <a:off x="532452" y="4067488"/>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4217975779"/>
              </p:ext>
            </p:extLst>
          </p:nvPr>
        </p:nvGraphicFramePr>
        <p:xfrm>
          <a:off x="526764" y="4802192"/>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2381168461"/>
              </p:ext>
            </p:extLst>
          </p:nvPr>
        </p:nvGraphicFramePr>
        <p:xfrm>
          <a:off x="2908300" y="4081136"/>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348778458"/>
              </p:ext>
            </p:extLst>
          </p:nvPr>
        </p:nvGraphicFramePr>
        <p:xfrm>
          <a:off x="2901664" y="2250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9" name="Content Placeholder 3"/>
          <p:cNvGraphicFramePr>
            <a:graphicFrameLocks/>
          </p:cNvGraphicFramePr>
          <p:nvPr>
            <p:extLst>
              <p:ext uri="{D42A27DB-BD31-4B8C-83A1-F6EECF244321}">
                <p14:modId xmlns:p14="http://schemas.microsoft.com/office/powerpoint/2010/main" val="1170217968"/>
              </p:ext>
            </p:extLst>
          </p:nvPr>
        </p:nvGraphicFramePr>
        <p:xfrm>
          <a:off x="5451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126797585"/>
              </p:ext>
            </p:extLst>
          </p:nvPr>
        </p:nvGraphicFramePr>
        <p:xfrm>
          <a:off x="29073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2389092275"/>
              </p:ext>
            </p:extLst>
          </p:nvPr>
        </p:nvGraphicFramePr>
        <p:xfrm>
          <a:off x="531504" y="51695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2881675319"/>
              </p:ext>
            </p:extLst>
          </p:nvPr>
        </p:nvGraphicFramePr>
        <p:xfrm>
          <a:off x="-27296" y="11430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xmlns=""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1768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228600">
                  <a:extLst>
                    <a:ext uri="{9D8B030D-6E8A-4147-A177-3AD203B41FA5}">
                      <a16:colId xmlns:a16="http://schemas.microsoft.com/office/drawing/2014/main" xmlns="" val="20001"/>
                    </a:ext>
                  </a:extLst>
                </a:gridCol>
                <a:gridCol w="228600">
                  <a:extLst>
                    <a:ext uri="{9D8B030D-6E8A-4147-A177-3AD203B41FA5}">
                      <a16:colId xmlns:a16="http://schemas.microsoft.com/office/drawing/2014/main" xmlns="" val="20002"/>
                    </a:ext>
                  </a:extLst>
                </a:gridCol>
                <a:gridCol w="228600">
                  <a:extLst>
                    <a:ext uri="{9D8B030D-6E8A-4147-A177-3AD203B41FA5}">
                      <a16:colId xmlns:a16="http://schemas.microsoft.com/office/drawing/2014/main" xmlns="" val="20003"/>
                    </a:ext>
                  </a:extLst>
                </a:gridCol>
                <a:gridCol w="228600">
                  <a:extLst>
                    <a:ext uri="{9D8B030D-6E8A-4147-A177-3AD203B41FA5}">
                      <a16:colId xmlns:a16="http://schemas.microsoft.com/office/drawing/2014/main" xmlns="" val="20004"/>
                    </a:ext>
                  </a:extLst>
                </a:gridCol>
                <a:gridCol w="228600">
                  <a:extLst>
                    <a:ext uri="{9D8B030D-6E8A-4147-A177-3AD203B41FA5}">
                      <a16:colId xmlns:a16="http://schemas.microsoft.com/office/drawing/2014/main" xmlns="" val="20005"/>
                    </a:ext>
                  </a:extLst>
                </a:gridCol>
                <a:gridCol w="228600">
                  <a:extLst>
                    <a:ext uri="{9D8B030D-6E8A-4147-A177-3AD203B41FA5}">
                      <a16:colId xmlns:a16="http://schemas.microsoft.com/office/drawing/2014/main" xmlns="" val="20006"/>
                    </a:ext>
                  </a:extLst>
                </a:gridCol>
                <a:gridCol w="228600">
                  <a:extLst>
                    <a:ext uri="{9D8B030D-6E8A-4147-A177-3AD203B41FA5}">
                      <a16:colId xmlns:a16="http://schemas.microsoft.com/office/drawing/2014/main" xmlns="" val="20007"/>
                    </a:ext>
                  </a:extLst>
                </a:gridCol>
                <a:gridCol w="228600">
                  <a:extLst>
                    <a:ext uri="{9D8B030D-6E8A-4147-A177-3AD203B41FA5}">
                      <a16:colId xmlns:a16="http://schemas.microsoft.com/office/drawing/2014/main" xmlns="" val="20008"/>
                    </a:ext>
                  </a:extLst>
                </a:gridCol>
                <a:gridCol w="228600">
                  <a:extLst>
                    <a:ext uri="{9D8B030D-6E8A-4147-A177-3AD203B41FA5}">
                      <a16:colId xmlns:a16="http://schemas.microsoft.com/office/drawing/2014/main" xmlns="" val="20009"/>
                    </a:ext>
                  </a:extLst>
                </a:gridCol>
                <a:gridCol w="228600">
                  <a:extLst>
                    <a:ext uri="{9D8B030D-6E8A-4147-A177-3AD203B41FA5}">
                      <a16:colId xmlns:a16="http://schemas.microsoft.com/office/drawing/2014/main" xmlns="" val="20010"/>
                    </a:ext>
                  </a:extLst>
                </a:gridCol>
                <a:gridCol w="5334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a:bodyPr>
          <a:lstStyle/>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44" name="Content Placeholder 103">
            <a:extLst>
              <a:ext uri="{FF2B5EF4-FFF2-40B4-BE49-F238E27FC236}">
                <a16:creationId xmlns:a16="http://schemas.microsoft.com/office/drawing/2014/main" xmlns="" id="{01241DBD-D2A1-48AA-8159-D6CD84928E6F}"/>
              </a:ext>
            </a:extLst>
          </p:cNvPr>
          <p:cNvSpPr txBox="1">
            <a:spLocks/>
          </p:cNvSpPr>
          <p:nvPr/>
        </p:nvSpPr>
        <p:spPr>
          <a:xfrm>
            <a:off x="3669890" y="1226170"/>
            <a:ext cx="5166262"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err="1"/>
              <a:t>i-th</a:t>
            </a:r>
            <a:r>
              <a:rPr lang="en-AU" sz="1800" dirty="0"/>
              <a:t> occurrence of a letter in first column and </a:t>
            </a:r>
            <a:r>
              <a:rPr lang="en-AU" sz="1800" dirty="0" err="1"/>
              <a:t>i-th</a:t>
            </a:r>
            <a:r>
              <a:rPr lang="en-AU" sz="1800" dirty="0"/>
              <a:t> occurrence of the letter in the last column point to the same letter.</a:t>
            </a:r>
          </a:p>
        </p:txBody>
      </p:sp>
    </p:spTree>
    <p:extLst>
      <p:ext uri="{BB962C8B-B14F-4D97-AF65-F5344CB8AC3E}">
        <p14:creationId xmlns:p14="http://schemas.microsoft.com/office/powerpoint/2010/main" val="230331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t>Compression </a:t>
            </a:r>
          </a:p>
          <a:p>
            <a:pPr marL="514350" indent="-514350">
              <a:buFont typeface="+mj-lt"/>
              <a:buAutoNum type="arabicPeriod"/>
            </a:pPr>
            <a:r>
              <a:rPr lang="en-AU" dirty="0"/>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202843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066799"/>
            <a:ext cx="5486400" cy="2417501"/>
          </a:xfrm>
        </p:spPr>
        <p:txBody>
          <a:bodyPr>
            <a:normAutofit lnSpcReduction="10000"/>
          </a:bodyPr>
          <a:lstStyle/>
          <a:p>
            <a:pPr marL="0" indent="0">
              <a:buNone/>
            </a:pPr>
            <a:r>
              <a:rPr lang="en-AU" sz="1800" dirty="0"/>
              <a:t>Why does this observation hold?</a:t>
            </a:r>
          </a:p>
          <a:p>
            <a:r>
              <a:rPr lang="en-AU" sz="1800" dirty="0"/>
              <a:t>Rotate each row that ends at S by one character</a:t>
            </a:r>
          </a:p>
          <a:p>
            <a:r>
              <a:rPr lang="en-AU" sz="1800" dirty="0"/>
              <a:t>First characters of all these are the same (i.e., S)</a:t>
            </a:r>
          </a:p>
          <a:p>
            <a:r>
              <a:rPr lang="en-AU" sz="1800" dirty="0"/>
              <a:t>This means the sorting is based on the remaining characters, i.e., the sorting order is determined by stripping off S.</a:t>
            </a:r>
          </a:p>
          <a:p>
            <a:r>
              <a:rPr lang="en-AU" sz="1800" dirty="0"/>
              <a:t>Hence, the row that appeared earlier before rotation must appear earlier after rotation.</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050973645"/>
              </p:ext>
            </p:extLst>
          </p:nvPr>
        </p:nvGraphicFramePr>
        <p:xfrm>
          <a:off x="3810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182678010"/>
              </p:ext>
            </p:extLst>
          </p:nvPr>
        </p:nvGraphicFramePr>
        <p:xfrm>
          <a:off x="4114800" y="406908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cxnSp>
        <p:nvCxnSpPr>
          <p:cNvPr id="9" name="Straight Arrow Connector 8"/>
          <p:cNvCxnSpPr/>
          <p:nvPr/>
        </p:nvCxnSpPr>
        <p:spPr>
          <a:xfrm>
            <a:off x="2971800" y="2057400"/>
            <a:ext cx="1143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2514600"/>
            <a:ext cx="1143000" cy="1939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0" idx="1"/>
          </p:cNvCxnSpPr>
          <p:nvPr/>
        </p:nvCxnSpPr>
        <p:spPr>
          <a:xfrm>
            <a:off x="2971800" y="4267200"/>
            <a:ext cx="114300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31" idx="1"/>
          </p:cNvCxnSpPr>
          <p:nvPr/>
        </p:nvCxnSpPr>
        <p:spPr>
          <a:xfrm>
            <a:off x="2971800" y="4724400"/>
            <a:ext cx="114300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3"/>
          <p:cNvGraphicFramePr>
            <a:graphicFrameLocks/>
          </p:cNvGraphicFramePr>
          <p:nvPr>
            <p:extLst>
              <p:ext uri="{D42A27DB-BD31-4B8C-83A1-F6EECF244321}">
                <p14:modId xmlns:p14="http://schemas.microsoft.com/office/powerpoint/2010/main" val="1421363954"/>
              </p:ext>
            </p:extLst>
          </p:nvPr>
        </p:nvGraphicFramePr>
        <p:xfrm>
          <a:off x="4114800" y="4434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08280">
                  <a:extLst>
                    <a:ext uri="{9D8B030D-6E8A-4147-A177-3AD203B41FA5}">
                      <a16:colId xmlns:a16="http://schemas.microsoft.com/office/drawing/2014/main" xmlns="" val="20009"/>
                    </a:ext>
                  </a:extLst>
                </a:gridCol>
                <a:gridCol w="22352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30" name="Content Placeholder 3"/>
          <p:cNvGraphicFramePr>
            <a:graphicFrameLocks/>
          </p:cNvGraphicFramePr>
          <p:nvPr>
            <p:extLst>
              <p:ext uri="{D42A27DB-BD31-4B8C-83A1-F6EECF244321}">
                <p14:modId xmlns:p14="http://schemas.microsoft.com/office/powerpoint/2010/main" val="2883037016"/>
              </p:ext>
            </p:extLst>
          </p:nvPr>
        </p:nvGraphicFramePr>
        <p:xfrm>
          <a:off x="4114800" y="4815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08280">
                  <a:extLst>
                    <a:ext uri="{9D8B030D-6E8A-4147-A177-3AD203B41FA5}">
                      <a16:colId xmlns:a16="http://schemas.microsoft.com/office/drawing/2014/main" xmlns="" val="20009"/>
                    </a:ext>
                  </a:extLst>
                </a:gridCol>
                <a:gridCol w="22352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654670852"/>
              </p:ext>
            </p:extLst>
          </p:nvPr>
        </p:nvGraphicFramePr>
        <p:xfrm>
          <a:off x="4114800" y="5196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xmlns="" val="20000"/>
                    </a:ext>
                  </a:extLst>
                </a:gridCol>
                <a:gridCol w="215900">
                  <a:extLst>
                    <a:ext uri="{9D8B030D-6E8A-4147-A177-3AD203B41FA5}">
                      <a16:colId xmlns:a16="http://schemas.microsoft.com/office/drawing/2014/main" xmlns="" val="20001"/>
                    </a:ext>
                  </a:extLst>
                </a:gridCol>
                <a:gridCol w="215900">
                  <a:extLst>
                    <a:ext uri="{9D8B030D-6E8A-4147-A177-3AD203B41FA5}">
                      <a16:colId xmlns:a16="http://schemas.microsoft.com/office/drawing/2014/main" xmlns="" val="20002"/>
                    </a:ext>
                  </a:extLst>
                </a:gridCol>
                <a:gridCol w="215900">
                  <a:extLst>
                    <a:ext uri="{9D8B030D-6E8A-4147-A177-3AD203B41FA5}">
                      <a16:colId xmlns:a16="http://schemas.microsoft.com/office/drawing/2014/main" xmlns="" val="20003"/>
                    </a:ext>
                  </a:extLst>
                </a:gridCol>
                <a:gridCol w="215900">
                  <a:extLst>
                    <a:ext uri="{9D8B030D-6E8A-4147-A177-3AD203B41FA5}">
                      <a16:colId xmlns:a16="http://schemas.microsoft.com/office/drawing/2014/main" xmlns="" val="20004"/>
                    </a:ext>
                  </a:extLst>
                </a:gridCol>
                <a:gridCol w="215900">
                  <a:extLst>
                    <a:ext uri="{9D8B030D-6E8A-4147-A177-3AD203B41FA5}">
                      <a16:colId xmlns:a16="http://schemas.microsoft.com/office/drawing/2014/main" xmlns="" val="20005"/>
                    </a:ext>
                  </a:extLst>
                </a:gridCol>
                <a:gridCol w="215900">
                  <a:extLst>
                    <a:ext uri="{9D8B030D-6E8A-4147-A177-3AD203B41FA5}">
                      <a16:colId xmlns:a16="http://schemas.microsoft.com/office/drawing/2014/main" xmlns="" val="20006"/>
                    </a:ext>
                  </a:extLst>
                </a:gridCol>
                <a:gridCol w="215900">
                  <a:extLst>
                    <a:ext uri="{9D8B030D-6E8A-4147-A177-3AD203B41FA5}">
                      <a16:colId xmlns:a16="http://schemas.microsoft.com/office/drawing/2014/main" xmlns="" val="20007"/>
                    </a:ext>
                  </a:extLst>
                </a:gridCol>
                <a:gridCol w="215900">
                  <a:extLst>
                    <a:ext uri="{9D8B030D-6E8A-4147-A177-3AD203B41FA5}">
                      <a16:colId xmlns:a16="http://schemas.microsoft.com/office/drawing/2014/main" xmlns="" val="20008"/>
                    </a:ext>
                  </a:extLst>
                </a:gridCol>
                <a:gridCol w="208280">
                  <a:extLst>
                    <a:ext uri="{9D8B030D-6E8A-4147-A177-3AD203B41FA5}">
                      <a16:colId xmlns:a16="http://schemas.microsoft.com/office/drawing/2014/main" xmlns="" val="20009"/>
                    </a:ext>
                  </a:extLst>
                </a:gridCol>
                <a:gridCol w="22352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35" name="Rectangle 34"/>
          <p:cNvSpPr/>
          <p:nvPr/>
        </p:nvSpPr>
        <p:spPr>
          <a:xfrm>
            <a:off x="4363872" y="4114800"/>
            <a:ext cx="235537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381000" y="1905000"/>
            <a:ext cx="239745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4357048" y="449580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401472" y="227804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5681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
          <p:cNvGraphicFramePr>
            <a:graphicFrameLocks/>
          </p:cNvGraphicFramePr>
          <p:nvPr>
            <p:extLst>
              <p:ext uri="{D42A27DB-BD31-4B8C-83A1-F6EECF244321}">
                <p14:modId xmlns:p14="http://schemas.microsoft.com/office/powerpoint/2010/main" val="1910855619"/>
              </p:ext>
            </p:extLst>
          </p:nvPr>
        </p:nvGraphicFramePr>
        <p:xfrm>
          <a:off x="4114800" y="5664958"/>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tblGrid>
              <a:tr h="632346">
                <a:tc>
                  <a:txBody>
                    <a:bodyPr/>
                    <a:lstStyle/>
                    <a:p>
                      <a:pPr algn="ctr"/>
                      <a:r>
                        <a:rPr lang="en-AU" sz="32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13563421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228600">
                  <a:extLst>
                    <a:ext uri="{9D8B030D-6E8A-4147-A177-3AD203B41FA5}">
                      <a16:colId xmlns:a16="http://schemas.microsoft.com/office/drawing/2014/main" xmlns="" val="20001"/>
                    </a:ext>
                  </a:extLst>
                </a:gridCol>
                <a:gridCol w="228600">
                  <a:extLst>
                    <a:ext uri="{9D8B030D-6E8A-4147-A177-3AD203B41FA5}">
                      <a16:colId xmlns:a16="http://schemas.microsoft.com/office/drawing/2014/main" xmlns="" val="20002"/>
                    </a:ext>
                  </a:extLst>
                </a:gridCol>
                <a:gridCol w="228600">
                  <a:extLst>
                    <a:ext uri="{9D8B030D-6E8A-4147-A177-3AD203B41FA5}">
                      <a16:colId xmlns:a16="http://schemas.microsoft.com/office/drawing/2014/main" xmlns="" val="20003"/>
                    </a:ext>
                  </a:extLst>
                </a:gridCol>
                <a:gridCol w="228600">
                  <a:extLst>
                    <a:ext uri="{9D8B030D-6E8A-4147-A177-3AD203B41FA5}">
                      <a16:colId xmlns:a16="http://schemas.microsoft.com/office/drawing/2014/main" xmlns="" val="20004"/>
                    </a:ext>
                  </a:extLst>
                </a:gridCol>
                <a:gridCol w="228600">
                  <a:extLst>
                    <a:ext uri="{9D8B030D-6E8A-4147-A177-3AD203B41FA5}">
                      <a16:colId xmlns:a16="http://schemas.microsoft.com/office/drawing/2014/main" xmlns="" val="20005"/>
                    </a:ext>
                  </a:extLst>
                </a:gridCol>
                <a:gridCol w="228600">
                  <a:extLst>
                    <a:ext uri="{9D8B030D-6E8A-4147-A177-3AD203B41FA5}">
                      <a16:colId xmlns:a16="http://schemas.microsoft.com/office/drawing/2014/main" xmlns="" val="20006"/>
                    </a:ext>
                  </a:extLst>
                </a:gridCol>
                <a:gridCol w="228600">
                  <a:extLst>
                    <a:ext uri="{9D8B030D-6E8A-4147-A177-3AD203B41FA5}">
                      <a16:colId xmlns:a16="http://schemas.microsoft.com/office/drawing/2014/main" xmlns="" val="20007"/>
                    </a:ext>
                  </a:extLst>
                </a:gridCol>
                <a:gridCol w="228600">
                  <a:extLst>
                    <a:ext uri="{9D8B030D-6E8A-4147-A177-3AD203B41FA5}">
                      <a16:colId xmlns:a16="http://schemas.microsoft.com/office/drawing/2014/main" xmlns="" val="20008"/>
                    </a:ext>
                  </a:extLst>
                </a:gridCol>
                <a:gridCol w="228600">
                  <a:extLst>
                    <a:ext uri="{9D8B030D-6E8A-4147-A177-3AD203B41FA5}">
                      <a16:colId xmlns:a16="http://schemas.microsoft.com/office/drawing/2014/main" xmlns="" val="20009"/>
                    </a:ext>
                  </a:extLst>
                </a:gridCol>
                <a:gridCol w="228600">
                  <a:extLst>
                    <a:ext uri="{9D8B030D-6E8A-4147-A177-3AD203B41FA5}">
                      <a16:colId xmlns:a16="http://schemas.microsoft.com/office/drawing/2014/main" xmlns="" val="20010"/>
                    </a:ext>
                  </a:extLst>
                </a:gridCol>
                <a:gridCol w="5334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fontScale="85000" lnSpcReduction="10000"/>
          </a:bodyPr>
          <a:lstStyle/>
          <a:p>
            <a:r>
              <a:rPr lang="en-AU" sz="1800" dirty="0"/>
              <a:t>So, we know which character in the last column corresponds to which character in the first column. The inversion can then be done as follows.</a:t>
            </a:r>
          </a:p>
          <a:p>
            <a:r>
              <a:rPr lang="en-AU" sz="1800" dirty="0"/>
              <a:t>Start from $ in the first column (F)</a:t>
            </a:r>
          </a:p>
          <a:p>
            <a:r>
              <a:rPr lang="en-AU" sz="1800" dirty="0"/>
              <a:t>The previous letter in this row </a:t>
            </a:r>
            <a:r>
              <a:rPr lang="en-AU" sz="1800" b="1" dirty="0">
                <a:solidFill>
                  <a:srgbClr val="FF0000"/>
                </a:solidFill>
              </a:rPr>
              <a:t>I</a:t>
            </a:r>
            <a:r>
              <a:rPr lang="en-AU" sz="1800" dirty="0"/>
              <a:t> is the letter before $ in the original string (Last-First property). Recover this letter.</a:t>
            </a:r>
          </a:p>
          <a:p>
            <a:r>
              <a:rPr lang="en-AU" sz="1800" dirty="0"/>
              <a:t>Now, find this </a:t>
            </a:r>
            <a:r>
              <a:rPr lang="en-AU" sz="1800" b="1" dirty="0">
                <a:solidFill>
                  <a:srgbClr val="FF0000"/>
                </a:solidFill>
              </a:rPr>
              <a:t>I </a:t>
            </a:r>
            <a:r>
              <a:rPr lang="en-AU" sz="1800" dirty="0"/>
              <a:t>in the first column</a:t>
            </a:r>
          </a:p>
          <a:p>
            <a:r>
              <a:rPr lang="en-AU" sz="1800" dirty="0"/>
              <a:t>The previous letter in this row </a:t>
            </a:r>
            <a:r>
              <a:rPr lang="en-AU" sz="1800" b="1" dirty="0">
                <a:solidFill>
                  <a:srgbClr val="FF0000"/>
                </a:solidFill>
              </a:rPr>
              <a:t>P</a:t>
            </a:r>
            <a:r>
              <a:rPr lang="en-AU" sz="1800" dirty="0"/>
              <a:t> is the letter before this </a:t>
            </a:r>
            <a:r>
              <a:rPr lang="en-AU" sz="1800" b="1" dirty="0">
                <a:solidFill>
                  <a:srgbClr val="FF0000"/>
                </a:solidFill>
              </a:rPr>
              <a:t>I</a:t>
            </a:r>
            <a:r>
              <a:rPr lang="en-AU" sz="1800" dirty="0"/>
              <a:t> in the original string (Last-First property). Recover this letter</a:t>
            </a:r>
          </a:p>
          <a:p>
            <a:r>
              <a:rPr lang="en-AU" sz="1800" dirty="0"/>
              <a:t>Now, find this P in the first column.</a:t>
            </a:r>
          </a:p>
          <a:p>
            <a:r>
              <a:rPr lang="en-AU" sz="1800" dirty="0"/>
              <a:t>The previous letter in this row P is the letter before this P in the original string (Last-First property). Recover it.</a:t>
            </a:r>
          </a:p>
          <a:p>
            <a:r>
              <a:rPr lang="en-AU" sz="1800" dirty="0"/>
              <a:t>and so on … </a:t>
            </a:r>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8" name="Rectangle 6"/>
          <p:cNvSpPr>
            <a:spLocks noChangeArrowheads="1"/>
          </p:cNvSpPr>
          <p:nvPr/>
        </p:nvSpPr>
        <p:spPr bwMode="auto">
          <a:xfrm>
            <a:off x="4138613"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4630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33950"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313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73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75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56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916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218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99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59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85175"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38200" y="2819400"/>
            <a:ext cx="2441812" cy="4191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8200" y="3200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4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4114800"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63468972"/>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228600">
                  <a:extLst>
                    <a:ext uri="{9D8B030D-6E8A-4147-A177-3AD203B41FA5}">
                      <a16:colId xmlns:a16="http://schemas.microsoft.com/office/drawing/2014/main" xmlns="" val="20001"/>
                    </a:ext>
                  </a:extLst>
                </a:gridCol>
                <a:gridCol w="228600">
                  <a:extLst>
                    <a:ext uri="{9D8B030D-6E8A-4147-A177-3AD203B41FA5}">
                      <a16:colId xmlns:a16="http://schemas.microsoft.com/office/drawing/2014/main" xmlns="" val="20002"/>
                    </a:ext>
                  </a:extLst>
                </a:gridCol>
                <a:gridCol w="228600">
                  <a:extLst>
                    <a:ext uri="{9D8B030D-6E8A-4147-A177-3AD203B41FA5}">
                      <a16:colId xmlns:a16="http://schemas.microsoft.com/office/drawing/2014/main" xmlns="" val="20003"/>
                    </a:ext>
                  </a:extLst>
                </a:gridCol>
                <a:gridCol w="228600">
                  <a:extLst>
                    <a:ext uri="{9D8B030D-6E8A-4147-A177-3AD203B41FA5}">
                      <a16:colId xmlns:a16="http://schemas.microsoft.com/office/drawing/2014/main" xmlns="" val="20004"/>
                    </a:ext>
                  </a:extLst>
                </a:gridCol>
                <a:gridCol w="228600">
                  <a:extLst>
                    <a:ext uri="{9D8B030D-6E8A-4147-A177-3AD203B41FA5}">
                      <a16:colId xmlns:a16="http://schemas.microsoft.com/office/drawing/2014/main" xmlns="" val="20005"/>
                    </a:ext>
                  </a:extLst>
                </a:gridCol>
                <a:gridCol w="228600">
                  <a:extLst>
                    <a:ext uri="{9D8B030D-6E8A-4147-A177-3AD203B41FA5}">
                      <a16:colId xmlns:a16="http://schemas.microsoft.com/office/drawing/2014/main" xmlns="" val="20006"/>
                    </a:ext>
                  </a:extLst>
                </a:gridCol>
                <a:gridCol w="228600">
                  <a:extLst>
                    <a:ext uri="{9D8B030D-6E8A-4147-A177-3AD203B41FA5}">
                      <a16:colId xmlns:a16="http://schemas.microsoft.com/office/drawing/2014/main" xmlns="" val="20007"/>
                    </a:ext>
                  </a:extLst>
                </a:gridCol>
                <a:gridCol w="228600">
                  <a:extLst>
                    <a:ext uri="{9D8B030D-6E8A-4147-A177-3AD203B41FA5}">
                      <a16:colId xmlns:a16="http://schemas.microsoft.com/office/drawing/2014/main" xmlns="" val="20008"/>
                    </a:ext>
                  </a:extLst>
                </a:gridCol>
                <a:gridCol w="228600">
                  <a:extLst>
                    <a:ext uri="{9D8B030D-6E8A-4147-A177-3AD203B41FA5}">
                      <a16:colId xmlns:a16="http://schemas.microsoft.com/office/drawing/2014/main" xmlns="" val="20009"/>
                    </a:ext>
                  </a:extLst>
                </a:gridCol>
                <a:gridCol w="228600">
                  <a:extLst>
                    <a:ext uri="{9D8B030D-6E8A-4147-A177-3AD203B41FA5}">
                      <a16:colId xmlns:a16="http://schemas.microsoft.com/office/drawing/2014/main" xmlns="" val="20010"/>
                    </a:ext>
                  </a:extLst>
                </a:gridCol>
                <a:gridCol w="5334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20" name="Content Placeholder 103"/>
          <p:cNvSpPr>
            <a:spLocks noGrp="1"/>
          </p:cNvSpPr>
          <p:nvPr>
            <p:ph sz="quarter" idx="1"/>
          </p:nvPr>
        </p:nvSpPr>
        <p:spPr>
          <a:xfrm>
            <a:off x="3617912" y="1066800"/>
            <a:ext cx="5334000" cy="3570027"/>
          </a:xfrm>
        </p:spPr>
        <p:txBody>
          <a:bodyPr>
            <a:normAutofit/>
          </a:bodyPr>
          <a:lstStyle/>
          <a:p>
            <a:pPr marL="0" indent="0">
              <a:buNone/>
            </a:pPr>
            <a:r>
              <a:rPr lang="en-AU" sz="1800" b="1" dirty="0">
                <a:solidFill>
                  <a:srgbClr val="FF0000"/>
                </a:solidFill>
              </a:rPr>
              <a:t>Pseudocode</a:t>
            </a:r>
          </a:p>
          <a:p>
            <a:r>
              <a:rPr lang="en-AU" sz="1800" dirty="0"/>
              <a:t>Number each character in the Last column</a:t>
            </a:r>
          </a:p>
          <a:p>
            <a:r>
              <a:rPr lang="en-AU" sz="1800" dirty="0"/>
              <a:t>Create a Rank array that records the row number of the first occurrence of each character in sorted order</a:t>
            </a:r>
          </a:p>
          <a:p>
            <a:r>
              <a:rPr lang="en-AU" sz="1800" dirty="0"/>
              <a:t>row = 1</a:t>
            </a:r>
          </a:p>
          <a:p>
            <a:r>
              <a:rPr lang="en-AU" sz="1800" dirty="0" err="1"/>
              <a:t>str</a:t>
            </a:r>
            <a:r>
              <a:rPr lang="en-AU" sz="1800" dirty="0"/>
              <a:t> = “$”</a:t>
            </a:r>
          </a:p>
          <a:p>
            <a:r>
              <a:rPr lang="en-AU" sz="1800" dirty="0"/>
              <a:t>Repeat </a:t>
            </a:r>
            <a:r>
              <a:rPr lang="en-AU" sz="1800" dirty="0" err="1"/>
              <a:t>len</a:t>
            </a:r>
            <a:r>
              <a:rPr lang="en-AU" sz="1800" dirty="0"/>
              <a:t>(BWT) - 1 times:</a:t>
            </a:r>
          </a:p>
          <a:p>
            <a:r>
              <a:rPr lang="en-AU" sz="1800" dirty="0"/>
              <a:t>	c = Last[row]</a:t>
            </a:r>
          </a:p>
          <a:p>
            <a:r>
              <a:rPr lang="en-AU" sz="1800" dirty="0"/>
              <a:t>	</a:t>
            </a:r>
            <a:r>
              <a:rPr lang="en-AU" sz="1800" dirty="0" err="1"/>
              <a:t>str</a:t>
            </a:r>
            <a:r>
              <a:rPr lang="en-AU" sz="1800" dirty="0"/>
              <a:t> = c + </a:t>
            </a:r>
            <a:r>
              <a:rPr lang="en-AU" sz="1800" dirty="0" err="1"/>
              <a:t>str</a:t>
            </a:r>
            <a:endParaRPr lang="en-AU" sz="1800" dirty="0"/>
          </a:p>
          <a:p>
            <a:r>
              <a:rPr lang="en-AU" sz="1800" dirty="0"/>
              <a:t>	Row = Rank[c] + </a:t>
            </a:r>
            <a:r>
              <a:rPr lang="en-AU" sz="1800" dirty="0" err="1"/>
              <a:t>num</a:t>
            </a:r>
            <a:r>
              <a:rPr lang="en-AU" sz="1800" dirty="0"/>
              <a:t>(c) - 1</a:t>
            </a:r>
          </a:p>
        </p:txBody>
      </p:sp>
      <p:sp>
        <p:nvSpPr>
          <p:cNvPr id="11" name="Rectangle 7"/>
          <p:cNvSpPr>
            <a:spLocks noChangeArrowheads="1"/>
          </p:cNvSpPr>
          <p:nvPr/>
        </p:nvSpPr>
        <p:spPr bwMode="auto">
          <a:xfrm>
            <a:off x="4606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10137"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289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49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51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32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892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194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75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35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61362"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val="312288730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xmlns=""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33479234"/>
              </p:ext>
            </p:extLst>
          </p:nvPr>
        </p:nvGraphicFramePr>
        <p:xfrm>
          <a:off x="4760912" y="4757344"/>
          <a:ext cx="3229544" cy="741680"/>
        </p:xfrm>
        <a:graphic>
          <a:graphicData uri="http://schemas.openxmlformats.org/drawingml/2006/table">
            <a:tbl>
              <a:tblPr firstRow="1" bandRow="1">
                <a:tableStyleId>{5C22544A-7EE6-4342-B048-85BDC9FD1C3A}</a:tableStyleId>
              </a:tblPr>
              <a:tblGrid>
                <a:gridCol w="807386">
                  <a:extLst>
                    <a:ext uri="{9D8B030D-6E8A-4147-A177-3AD203B41FA5}">
                      <a16:colId xmlns:a16="http://schemas.microsoft.com/office/drawing/2014/main" xmlns="" val="20000"/>
                    </a:ext>
                  </a:extLst>
                </a:gridCol>
                <a:gridCol w="807386">
                  <a:extLst>
                    <a:ext uri="{9D8B030D-6E8A-4147-A177-3AD203B41FA5}">
                      <a16:colId xmlns:a16="http://schemas.microsoft.com/office/drawing/2014/main" xmlns="" val="20001"/>
                    </a:ext>
                  </a:extLst>
                </a:gridCol>
                <a:gridCol w="807386">
                  <a:extLst>
                    <a:ext uri="{9D8B030D-6E8A-4147-A177-3AD203B41FA5}">
                      <a16:colId xmlns:a16="http://schemas.microsoft.com/office/drawing/2014/main" xmlns="" val="20002"/>
                    </a:ext>
                  </a:extLst>
                </a:gridCol>
                <a:gridCol w="807386">
                  <a:extLst>
                    <a:ext uri="{9D8B030D-6E8A-4147-A177-3AD203B41FA5}">
                      <a16:colId xmlns:a16="http://schemas.microsoft.com/office/drawing/2014/main" xmlns="" val="20003"/>
                    </a:ext>
                  </a:extLst>
                </a:gridCol>
              </a:tblGrid>
              <a:tr h="370840">
                <a:tc>
                  <a:txBody>
                    <a:bodyPr/>
                    <a:lstStyle/>
                    <a:p>
                      <a:pPr algn="ctr"/>
                      <a:r>
                        <a:rPr lang="en-AU" dirty="0"/>
                        <a:t>2</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9</a:t>
                      </a:r>
                    </a:p>
                  </a:txBody>
                  <a:tcPr/>
                </a:tc>
                <a:extLst>
                  <a:ext uri="{0D108BD9-81ED-4DB2-BD59-A6C34878D82A}">
                    <a16:rowId xmlns:a16="http://schemas.microsoft.com/office/drawing/2014/main" xmlns="" val="10000"/>
                  </a:ext>
                </a:extLst>
              </a:tr>
              <a:tr h="370840">
                <a:tc>
                  <a:txBody>
                    <a:bodyPr/>
                    <a:lstStyle/>
                    <a:p>
                      <a:pPr algn="ctr"/>
                      <a:r>
                        <a:rPr lang="en-AU" b="1" dirty="0">
                          <a:solidFill>
                            <a:srgbClr val="FF0000"/>
                          </a:solidFill>
                        </a:rPr>
                        <a:t>I</a:t>
                      </a:r>
                    </a:p>
                  </a:txBody>
                  <a:tcPr/>
                </a:tc>
                <a:tc>
                  <a:txBody>
                    <a:bodyPr/>
                    <a:lstStyle/>
                    <a:p>
                      <a:pPr algn="ctr"/>
                      <a:r>
                        <a:rPr lang="en-AU" b="1" dirty="0">
                          <a:solidFill>
                            <a:srgbClr val="FF0000"/>
                          </a:solidFill>
                        </a:rPr>
                        <a:t>M</a:t>
                      </a:r>
                    </a:p>
                  </a:txBody>
                  <a:tcPr/>
                </a:tc>
                <a:tc>
                  <a:txBody>
                    <a:bodyPr/>
                    <a:lstStyle/>
                    <a:p>
                      <a:pPr algn="ctr"/>
                      <a:r>
                        <a:rPr lang="en-AU" b="1" dirty="0">
                          <a:solidFill>
                            <a:srgbClr val="FF0000"/>
                          </a:solidFill>
                        </a:rPr>
                        <a:t>P</a:t>
                      </a:r>
                    </a:p>
                  </a:txBody>
                  <a:tcPr/>
                </a:tc>
                <a:tc>
                  <a:txBody>
                    <a:bodyPr/>
                    <a:lstStyle/>
                    <a:p>
                      <a:pPr algn="ctr"/>
                      <a:r>
                        <a:rPr lang="en-AU" b="1" dirty="0">
                          <a:solidFill>
                            <a:srgbClr val="FF0000"/>
                          </a:solidFill>
                        </a:rPr>
                        <a:t>S</a:t>
                      </a:r>
                    </a:p>
                  </a:txBody>
                  <a:tcPr/>
                </a:tc>
                <a:extLst>
                  <a:ext uri="{0D108BD9-81ED-4DB2-BD59-A6C34878D82A}">
                    <a16:rowId xmlns:a16="http://schemas.microsoft.com/office/drawing/2014/main" xmlns="" val="10001"/>
                  </a:ext>
                </a:extLst>
              </a:tr>
            </a:tbl>
          </a:graphicData>
        </a:graphic>
      </p:graphicFrame>
      <p:sp>
        <p:nvSpPr>
          <p:cNvPr id="6" name="TextBox 5"/>
          <p:cNvSpPr txBox="1"/>
          <p:nvPr/>
        </p:nvSpPr>
        <p:spPr>
          <a:xfrm>
            <a:off x="3897689" y="4964668"/>
            <a:ext cx="748923" cy="369332"/>
          </a:xfrm>
          <a:prstGeom prst="rect">
            <a:avLst/>
          </a:prstGeom>
          <a:noFill/>
        </p:spPr>
        <p:txBody>
          <a:bodyPr wrap="none" rtlCol="0">
            <a:spAutoFit/>
          </a:bodyPr>
          <a:lstStyle/>
          <a:p>
            <a:r>
              <a:rPr lang="en-AU" b="1" u="sng" dirty="0">
                <a:solidFill>
                  <a:srgbClr val="FF0000"/>
                </a:solidFill>
              </a:rPr>
              <a:t>Rank</a:t>
            </a:r>
          </a:p>
        </p:txBody>
      </p:sp>
      <p:sp>
        <p:nvSpPr>
          <p:cNvPr id="47" name="TextBox 46"/>
          <p:cNvSpPr txBox="1"/>
          <p:nvPr/>
        </p:nvSpPr>
        <p:spPr>
          <a:xfrm>
            <a:off x="3635182" y="5802868"/>
            <a:ext cx="479618" cy="369332"/>
          </a:xfrm>
          <a:prstGeom prst="rect">
            <a:avLst/>
          </a:prstGeom>
          <a:noFill/>
        </p:spPr>
        <p:txBody>
          <a:bodyPr wrap="none" rtlCol="0">
            <a:spAutoFit/>
          </a:bodyPr>
          <a:lstStyle/>
          <a:p>
            <a:r>
              <a:rPr lang="en-AU" b="1" u="sng" dirty="0" err="1">
                <a:solidFill>
                  <a:srgbClr val="FF0000"/>
                </a:solidFill>
              </a:rPr>
              <a:t>str</a:t>
            </a:r>
            <a:endParaRPr lang="en-AU" b="1" u="sng" dirty="0">
              <a:solidFill>
                <a:srgbClr val="FF0000"/>
              </a:solidFill>
            </a:endParaRPr>
          </a:p>
        </p:txBody>
      </p:sp>
      <p:sp>
        <p:nvSpPr>
          <p:cNvPr id="50" name="Content Placeholder 3"/>
          <p:cNvSpPr txBox="1">
            <a:spLocks/>
          </p:cNvSpPr>
          <p:nvPr/>
        </p:nvSpPr>
        <p:spPr>
          <a:xfrm>
            <a:off x="152401" y="5591462"/>
            <a:ext cx="3581399" cy="77885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O(N) if using counting sort to obtain the first column</a:t>
            </a:r>
          </a:p>
        </p:txBody>
      </p:sp>
      <p:sp>
        <p:nvSpPr>
          <p:cNvPr id="53" name="Content Placeholder 3"/>
          <p:cNvSpPr txBox="1">
            <a:spLocks/>
          </p:cNvSpPr>
          <p:nvPr/>
        </p:nvSpPr>
        <p:spPr>
          <a:xfrm>
            <a:off x="6442269" y="2490931"/>
            <a:ext cx="2339780" cy="6569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600" dirty="0">
                <a:solidFill>
                  <a:srgbClr val="00B0F0"/>
                </a:solidFill>
                <a:highlight>
                  <a:srgbClr val="FFFFFF"/>
                </a:highlight>
              </a:rPr>
              <a:t>O(N)</a:t>
            </a:r>
            <a:endParaRPr lang="en-AU" sz="1400" dirty="0">
              <a:solidFill>
                <a:srgbClr val="00B0F0"/>
              </a:solidFill>
              <a:highlight>
                <a:srgbClr val="FFFFFF"/>
              </a:highlight>
            </a:endParaRPr>
          </a:p>
        </p:txBody>
      </p:sp>
    </p:spTree>
    <p:extLst>
      <p:ext uri="{BB962C8B-B14F-4D97-AF65-F5344CB8AC3E}">
        <p14:creationId xmlns:p14="http://schemas.microsoft.com/office/powerpoint/2010/main" val="347030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6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1" nodeType="clickEffect">
                                  <p:stCondLst>
                                    <p:cond delay="0"/>
                                  </p:stCondLst>
                                  <p:childTnLst>
                                    <p:animEffect transition="out" filter="fade">
                                      <p:cBhvr>
                                        <p:cTn id="180" dur="500"/>
                                        <p:tgtEl>
                                          <p:spTgt spid="50">
                                            <p:txEl>
                                              <p:pRg st="0" end="0"/>
                                            </p:txEl>
                                          </p:spTgt>
                                        </p:tgtEl>
                                      </p:cBhvr>
                                    </p:animEffect>
                                    <p:set>
                                      <p:cBhvr>
                                        <p:cTn id="181" dur="1" fill="hold">
                                          <p:stCondLst>
                                            <p:cond delay="499"/>
                                          </p:stCondLst>
                                        </p:cTn>
                                        <p:tgtEl>
                                          <p:spTgt spid="50">
                                            <p:txEl>
                                              <p:pRg st="0" end="0"/>
                                            </p:txEl>
                                          </p:spTgt>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50">
                                            <p:txEl>
                                              <p:pRg st="1" end="1"/>
                                            </p:txEl>
                                          </p:spTgt>
                                        </p:tgtEl>
                                      </p:cBhvr>
                                    </p:animEffect>
                                    <p:set>
                                      <p:cBhvr>
                                        <p:cTn id="184" dur="1" fill="hold">
                                          <p:stCondLst>
                                            <p:cond delay="499"/>
                                          </p:stCondLst>
                                        </p:cTn>
                                        <p:tgtEl>
                                          <p:spTgt spid="50">
                                            <p:txEl>
                                              <p:pRg st="1" end="1"/>
                                            </p:txEl>
                                          </p:spTgt>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50">
                                            <p:bg/>
                                          </p:spTgt>
                                        </p:tgtEl>
                                      </p:cBhvr>
                                    </p:animEffect>
                                    <p:set>
                                      <p:cBhvr>
                                        <p:cTn id="187" dur="1" fill="hold">
                                          <p:stCondLst>
                                            <p:cond delay="499"/>
                                          </p:stCondLst>
                                        </p:cTn>
                                        <p:tgtEl>
                                          <p:spTgt spid="50">
                                            <p:bg/>
                                          </p:spTgt>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53"/>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P spid="6" grpId="0"/>
      <p:bldP spid="47" grpId="0"/>
      <p:bldP spid="50" grpId="0" animBg="1"/>
      <p:bldP spid="50" grpId="1" build="allAtOnce" animBg="1"/>
      <p:bldP spid="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r>
              <a:rPr lang="en-AU" sz="1800" dirty="0"/>
              <a:t>What is Burrows-Wheeler Transform of REFERRER?</a:t>
            </a:r>
          </a:p>
          <a:p>
            <a:pPr marL="0" indent="0">
              <a:buNone/>
            </a:pPr>
            <a:endParaRPr lang="en-AU" sz="1800" dirty="0"/>
          </a:p>
          <a:p>
            <a:pPr marL="0" indent="0">
              <a:buNone/>
            </a:pPr>
            <a:endParaRPr lang="en-AU" sz="1800" dirty="0"/>
          </a:p>
          <a:p>
            <a:pPr marL="342900" indent="-342900">
              <a:buFont typeface="+mj-lt"/>
              <a:buAutoNum type="alphaUcPeriod"/>
            </a:pPr>
            <a:r>
              <a:rPr lang="en-AU" sz="1800" dirty="0"/>
              <a:t>RRRFEE$RE</a:t>
            </a:r>
          </a:p>
          <a:p>
            <a:pPr marL="342900" indent="-342900">
              <a:buFont typeface="+mj-lt"/>
              <a:buAutoNum type="alphaUcPeriod"/>
            </a:pPr>
            <a:r>
              <a:rPr lang="en-AU" sz="1800" dirty="0"/>
              <a:t>$REFERRER</a:t>
            </a:r>
          </a:p>
          <a:p>
            <a:pPr marL="342900" indent="-342900">
              <a:buFont typeface="+mj-lt"/>
              <a:buAutoNum type="alphaUcPeriod"/>
            </a:pPr>
            <a:r>
              <a:rPr lang="en-AU" sz="1800" dirty="0"/>
              <a:t>RRRFE$ERE</a:t>
            </a:r>
          </a:p>
          <a:p>
            <a:pPr marL="342900" indent="-342900">
              <a:buFont typeface="+mj-lt"/>
              <a:buAutoNum type="alphaUcPeriod"/>
            </a:pPr>
            <a:r>
              <a:rPr lang="en-AU" sz="1800" dirty="0"/>
              <a:t>RRREFEE$R</a:t>
            </a:r>
          </a:p>
          <a:p>
            <a:pPr marL="342900" indent="-342900">
              <a:buFont typeface="+mj-lt"/>
              <a:buAutoNum type="alphaUcPeriod"/>
            </a:pPr>
            <a:r>
              <a:rPr lang="en-AU" sz="1800" dirty="0"/>
              <a:t>None of the above</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Tree>
    <p:extLst>
      <p:ext uri="{BB962C8B-B14F-4D97-AF65-F5344CB8AC3E}">
        <p14:creationId xmlns:p14="http://schemas.microsoft.com/office/powerpoint/2010/main" val="1159093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    E    F    E    R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E    R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15" name="Down Arrow 1114"/>
          <p:cNvSpPr/>
          <p:nvPr/>
        </p:nvSpPr>
        <p:spPr>
          <a:xfrm>
            <a:off x="5350775" y="1423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2566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597020" y="402107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5695949" y="46243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537104960"/>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gridCol w="208280">
                  <a:extLst>
                    <a:ext uri="{9D8B030D-6E8A-4147-A177-3AD203B41FA5}">
                      <a16:colId xmlns:a16="http://schemas.microsoft.com/office/drawing/2014/main" xmlns=""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99935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0" presetClass="exit" presetSubtype="0" fill="hold" grpId="1" nodeType="withEffect">
                                  <p:stCondLst>
                                    <p:cond delay="0"/>
                                  </p:stCondLst>
                                  <p:childTnLst>
                                    <p:animEffect transition="out" filter="fade">
                                      <p:cBhvr>
                                        <p:cTn id="18" dur="500"/>
                                        <p:tgtEl>
                                          <p:spTgt spid="1115"/>
                                        </p:tgtEl>
                                      </p:cBhvr>
                                    </p:animEffect>
                                    <p:set>
                                      <p:cBhvr>
                                        <p:cTn id="19" dur="1" fill="hold">
                                          <p:stCondLst>
                                            <p:cond delay="499"/>
                                          </p:stCondLst>
                                        </p:cTn>
                                        <p:tgtEl>
                                          <p:spTgt spid="111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9"/>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188"/>
                                        </p:tgtEl>
                                      </p:cBhvr>
                                    </p:animEffect>
                                    <p:set>
                                      <p:cBhvr>
                                        <p:cTn id="26" dur="1" fill="hold">
                                          <p:stCondLst>
                                            <p:cond delay="499"/>
                                          </p:stCondLst>
                                        </p:cTn>
                                        <p:tgtEl>
                                          <p:spTgt spid="18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189"/>
                                        </p:tgtEl>
                                      </p:cBhvr>
                                    </p:animEffect>
                                    <p:set>
                                      <p:cBhvr>
                                        <p:cTn id="33" dur="1" fill="hold">
                                          <p:stCondLst>
                                            <p:cond delay="499"/>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291287987"/>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gridCol w="208280">
                  <a:extLst>
                    <a:ext uri="{9D8B030D-6E8A-4147-A177-3AD203B41FA5}">
                      <a16:colId xmlns:a16="http://schemas.microsoft.com/office/drawing/2014/main" xmlns=""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882132016"/>
              </p:ext>
            </p:extLst>
          </p:nvPr>
        </p:nvGraphicFramePr>
        <p:xfrm>
          <a:off x="5867400" y="16764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gridCol w="208280">
                  <a:extLst>
                    <a:ext uri="{9D8B030D-6E8A-4147-A177-3AD203B41FA5}">
                      <a16:colId xmlns:a16="http://schemas.microsoft.com/office/drawing/2014/main" xmlns="" val="20008"/>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sp>
        <p:nvSpPr>
          <p:cNvPr id="4" name="Right Arrow 3"/>
          <p:cNvSpPr/>
          <p:nvPr/>
        </p:nvSpPr>
        <p:spPr>
          <a:xfrm>
            <a:off x="3048000" y="3124200"/>
            <a:ext cx="2514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5210081" y="5181600"/>
            <a:ext cx="2916183" cy="923330"/>
          </a:xfrm>
          <a:prstGeom prst="rect">
            <a:avLst/>
          </a:prstGeom>
          <a:noFill/>
        </p:spPr>
        <p:txBody>
          <a:bodyPr wrap="none" rtlCol="0">
            <a:spAutoFit/>
          </a:bodyPr>
          <a:lstStyle/>
          <a:p>
            <a:r>
              <a:rPr lang="en-AU" dirty="0">
                <a:solidFill>
                  <a:srgbClr val="FF0000"/>
                </a:solidFill>
              </a:rPr>
              <a:t>Sort all rows alphabetically</a:t>
            </a:r>
          </a:p>
          <a:p>
            <a:endParaRPr lang="en-AU" dirty="0">
              <a:solidFill>
                <a:srgbClr val="FF0000"/>
              </a:solidFill>
            </a:endParaRPr>
          </a:p>
          <a:p>
            <a:r>
              <a:rPr lang="en-AU" dirty="0">
                <a:solidFill>
                  <a:srgbClr val="00B050"/>
                </a:solidFill>
              </a:rPr>
              <a:t>The last </a:t>
            </a:r>
            <a:r>
              <a:rPr lang="en-AU" dirty="0" err="1">
                <a:solidFill>
                  <a:srgbClr val="00B050"/>
                </a:solidFill>
              </a:rPr>
              <a:t>colum</a:t>
            </a:r>
            <a:r>
              <a:rPr lang="en-AU" dirty="0">
                <a:solidFill>
                  <a:srgbClr val="00B050"/>
                </a:solidFill>
              </a:rPr>
              <a:t> is BWT.</a:t>
            </a:r>
          </a:p>
        </p:txBody>
      </p:sp>
    </p:spTree>
    <p:extLst>
      <p:ext uri="{BB962C8B-B14F-4D97-AF65-F5344CB8AC3E}">
        <p14:creationId xmlns:p14="http://schemas.microsoft.com/office/powerpoint/2010/main" val="11435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Efficient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2684607514"/>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gridCol w="208280">
                  <a:extLst>
                    <a:ext uri="{9D8B030D-6E8A-4147-A177-3AD203B41FA5}">
                      <a16:colId xmlns:a16="http://schemas.microsoft.com/office/drawing/2014/main" xmlns=""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sp>
        <p:nvSpPr>
          <p:cNvPr id="5" name="Rectangle 4"/>
          <p:cNvSpPr/>
          <p:nvPr/>
        </p:nvSpPr>
        <p:spPr>
          <a:xfrm>
            <a:off x="3124200" y="1219200"/>
            <a:ext cx="4572000" cy="3139321"/>
          </a:xfrm>
          <a:prstGeom prst="rect">
            <a:avLst/>
          </a:prstGeom>
        </p:spPr>
        <p:txBody>
          <a:bodyPr>
            <a:spAutoFit/>
          </a:bodyPr>
          <a:lstStyle/>
          <a:p>
            <a:r>
              <a:rPr lang="en-AU" dirty="0" err="1">
                <a:solidFill>
                  <a:srgbClr val="FF0000"/>
                </a:solidFill>
              </a:rPr>
              <a:t>Psuedocde</a:t>
            </a:r>
            <a:r>
              <a:rPr lang="en-AU" dirty="0">
                <a:solidFill>
                  <a:srgbClr val="FF0000"/>
                </a:solidFill>
              </a:rPr>
              <a:t>:</a:t>
            </a:r>
          </a:p>
          <a:p>
            <a:r>
              <a:rPr lang="en-AU" dirty="0"/>
              <a:t>Number each character in the Last column</a:t>
            </a:r>
          </a:p>
          <a:p>
            <a:r>
              <a:rPr lang="en-AU" dirty="0"/>
              <a:t>Create a Rank array that records the row number of the first occurrence of each character in sorted order</a:t>
            </a:r>
          </a:p>
          <a:p>
            <a:r>
              <a:rPr lang="en-AU" dirty="0"/>
              <a:t>row = 1</a:t>
            </a:r>
          </a:p>
          <a:p>
            <a:r>
              <a:rPr lang="en-AU" dirty="0" err="1"/>
              <a:t>str</a:t>
            </a:r>
            <a:r>
              <a:rPr lang="en-AU" dirty="0"/>
              <a:t> = “$”</a:t>
            </a:r>
          </a:p>
          <a:p>
            <a:r>
              <a:rPr lang="en-AU" dirty="0"/>
              <a:t>Repeat </a:t>
            </a:r>
            <a:r>
              <a:rPr lang="en-AU" dirty="0" err="1"/>
              <a:t>len</a:t>
            </a:r>
            <a:r>
              <a:rPr lang="en-AU" dirty="0"/>
              <a:t>(BWT) - 1 times:</a:t>
            </a:r>
          </a:p>
          <a:p>
            <a:r>
              <a:rPr lang="en-AU" dirty="0"/>
              <a:t>	c = Last[row]</a:t>
            </a:r>
          </a:p>
          <a:p>
            <a:r>
              <a:rPr lang="en-AU" dirty="0"/>
              <a:t>	</a:t>
            </a:r>
            <a:r>
              <a:rPr lang="en-AU" dirty="0" err="1"/>
              <a:t>str</a:t>
            </a:r>
            <a:r>
              <a:rPr lang="en-AU" dirty="0"/>
              <a:t> = c + </a:t>
            </a:r>
            <a:r>
              <a:rPr lang="en-AU" dirty="0" err="1"/>
              <a:t>str</a:t>
            </a:r>
            <a:endParaRPr lang="en-AU" dirty="0"/>
          </a:p>
          <a:p>
            <a:r>
              <a:rPr lang="en-AU" dirty="0"/>
              <a:t>	Row = Rank[c] + </a:t>
            </a:r>
            <a:r>
              <a:rPr lang="en-AU" dirty="0" err="1"/>
              <a:t>num</a:t>
            </a:r>
            <a:r>
              <a:rPr lang="en-AU" dirty="0"/>
              <a:t>(c) - 1</a:t>
            </a:r>
          </a:p>
        </p:txBody>
      </p:sp>
      <p:graphicFrame>
        <p:nvGraphicFramePr>
          <p:cNvPr id="16" name="Table 15"/>
          <p:cNvGraphicFramePr>
            <a:graphicFrameLocks noGrp="1"/>
          </p:cNvGraphicFramePr>
          <p:nvPr>
            <p:extLst>
              <p:ext uri="{D42A27DB-BD31-4B8C-83A1-F6EECF244321}">
                <p14:modId xmlns:p14="http://schemas.microsoft.com/office/powerpoint/2010/main" val="361877155"/>
              </p:ext>
            </p:extLst>
          </p:nvPr>
        </p:nvGraphicFramePr>
        <p:xfrm>
          <a:off x="5883642" y="4757344"/>
          <a:ext cx="2422158" cy="741680"/>
        </p:xfrm>
        <a:graphic>
          <a:graphicData uri="http://schemas.openxmlformats.org/drawingml/2006/table">
            <a:tbl>
              <a:tblPr firstRow="1" bandRow="1">
                <a:tableStyleId>{5C22544A-7EE6-4342-B048-85BDC9FD1C3A}</a:tableStyleId>
              </a:tblPr>
              <a:tblGrid>
                <a:gridCol w="807386">
                  <a:extLst>
                    <a:ext uri="{9D8B030D-6E8A-4147-A177-3AD203B41FA5}">
                      <a16:colId xmlns:a16="http://schemas.microsoft.com/office/drawing/2014/main" xmlns="" val="20000"/>
                    </a:ext>
                  </a:extLst>
                </a:gridCol>
                <a:gridCol w="807386">
                  <a:extLst>
                    <a:ext uri="{9D8B030D-6E8A-4147-A177-3AD203B41FA5}">
                      <a16:colId xmlns:a16="http://schemas.microsoft.com/office/drawing/2014/main" xmlns="" val="20001"/>
                    </a:ext>
                  </a:extLst>
                </a:gridCol>
                <a:gridCol w="807386">
                  <a:extLst>
                    <a:ext uri="{9D8B030D-6E8A-4147-A177-3AD203B41FA5}">
                      <a16:colId xmlns:a16="http://schemas.microsoft.com/office/drawing/2014/main" xmlns="" val="20002"/>
                    </a:ext>
                  </a:extLst>
                </a:gridCol>
              </a:tblGrid>
              <a:tr h="370840">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xmlns="" val="10000"/>
                  </a:ext>
                </a:extLst>
              </a:tr>
              <a:tr h="370840">
                <a:tc>
                  <a:txBody>
                    <a:bodyPr/>
                    <a:lstStyle/>
                    <a:p>
                      <a:pPr algn="ctr"/>
                      <a:r>
                        <a:rPr lang="en-AU" b="1" dirty="0">
                          <a:solidFill>
                            <a:srgbClr val="FF0000"/>
                          </a:solidFill>
                        </a:rPr>
                        <a:t>E</a:t>
                      </a:r>
                    </a:p>
                  </a:txBody>
                  <a:tcPr/>
                </a:tc>
                <a:tc>
                  <a:txBody>
                    <a:bodyPr/>
                    <a:lstStyle/>
                    <a:p>
                      <a:pPr algn="ctr"/>
                      <a:r>
                        <a:rPr lang="en-AU" b="1" dirty="0">
                          <a:solidFill>
                            <a:srgbClr val="FF0000"/>
                          </a:solidFill>
                        </a:rPr>
                        <a:t>F</a:t>
                      </a:r>
                    </a:p>
                  </a:txBody>
                  <a:tcPr/>
                </a:tc>
                <a:tc>
                  <a:txBody>
                    <a:bodyPr/>
                    <a:lstStyle/>
                    <a:p>
                      <a:pPr algn="ctr"/>
                      <a:r>
                        <a:rPr lang="en-AU" b="1" dirty="0">
                          <a:solidFill>
                            <a:srgbClr val="FF0000"/>
                          </a:solidFill>
                        </a:rPr>
                        <a:t>R</a:t>
                      </a:r>
                    </a:p>
                  </a:txBody>
                  <a:tcPr/>
                </a:tc>
                <a:extLst>
                  <a:ext uri="{0D108BD9-81ED-4DB2-BD59-A6C34878D82A}">
                    <a16:rowId xmlns:a16="http://schemas.microsoft.com/office/drawing/2014/main" xmlns="" val="10001"/>
                  </a:ext>
                </a:extLst>
              </a:tr>
            </a:tbl>
          </a:graphicData>
        </a:graphic>
      </p:graphicFrame>
      <p:sp>
        <p:nvSpPr>
          <p:cNvPr id="17" name="TextBox 16"/>
          <p:cNvSpPr txBox="1"/>
          <p:nvPr/>
        </p:nvSpPr>
        <p:spPr>
          <a:xfrm>
            <a:off x="5020419" y="4964668"/>
            <a:ext cx="748923" cy="369332"/>
          </a:xfrm>
          <a:prstGeom prst="rect">
            <a:avLst/>
          </a:prstGeom>
          <a:noFill/>
        </p:spPr>
        <p:txBody>
          <a:bodyPr wrap="none" rtlCol="0">
            <a:spAutoFit/>
          </a:bodyPr>
          <a:lstStyle/>
          <a:p>
            <a:r>
              <a:rPr lang="en-AU" b="1" u="sng" dirty="0">
                <a:solidFill>
                  <a:srgbClr val="FF0000"/>
                </a:solidFill>
              </a:rPr>
              <a:t>Rank</a:t>
            </a:r>
          </a:p>
        </p:txBody>
      </p:sp>
      <p:graphicFrame>
        <p:nvGraphicFramePr>
          <p:cNvPr id="18" name="Content Placeholder 3"/>
          <p:cNvGraphicFramePr>
            <a:graphicFrameLocks/>
          </p:cNvGraphicFramePr>
          <p:nvPr>
            <p:extLst>
              <p:ext uri="{D42A27DB-BD31-4B8C-83A1-F6EECF244321}">
                <p14:modId xmlns:p14="http://schemas.microsoft.com/office/powerpoint/2010/main" val="734072829"/>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xmlns=""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sp>
        <p:nvSpPr>
          <p:cNvPr id="7" name="TextBox 6"/>
          <p:cNvSpPr txBox="1"/>
          <p:nvPr/>
        </p:nvSpPr>
        <p:spPr>
          <a:xfrm>
            <a:off x="348018" y="4595336"/>
            <a:ext cx="4185761" cy="1477328"/>
          </a:xfrm>
          <a:prstGeom prst="rect">
            <a:avLst/>
          </a:prstGeom>
          <a:noFill/>
        </p:spPr>
        <p:txBody>
          <a:bodyPr wrap="none" rtlCol="0">
            <a:spAutoFit/>
          </a:bodyPr>
          <a:lstStyle/>
          <a:p>
            <a:r>
              <a:rPr lang="en-AU" dirty="0"/>
              <a:t>What are the values in the Rank array?</a:t>
            </a:r>
          </a:p>
          <a:p>
            <a:pPr marL="342900" indent="-342900">
              <a:buFont typeface="+mj-lt"/>
              <a:buAutoNum type="alphaUcPeriod"/>
            </a:pPr>
            <a:r>
              <a:rPr lang="en-AU" dirty="0"/>
              <a:t>2, 6, 9</a:t>
            </a:r>
          </a:p>
          <a:p>
            <a:pPr marL="342900" indent="-342900">
              <a:buFont typeface="+mj-lt"/>
              <a:buAutoNum type="alphaUcPeriod"/>
            </a:pPr>
            <a:r>
              <a:rPr lang="en-AU" dirty="0"/>
              <a:t>4, 5, 9</a:t>
            </a:r>
          </a:p>
          <a:p>
            <a:pPr marL="342900" indent="-342900">
              <a:buFont typeface="+mj-lt"/>
              <a:buAutoNum type="alphaUcPeriod"/>
            </a:pPr>
            <a:r>
              <a:rPr lang="en-AU" dirty="0"/>
              <a:t>2, 5, 6</a:t>
            </a:r>
          </a:p>
          <a:p>
            <a:pPr marL="342900" indent="-342900">
              <a:buFont typeface="+mj-lt"/>
              <a:buAutoNum type="alphaUcPeriod"/>
            </a:pPr>
            <a:r>
              <a:rPr lang="en-AU" dirty="0"/>
              <a:t>None of the above</a:t>
            </a:r>
          </a:p>
        </p:txBody>
      </p:sp>
      <p:sp>
        <p:nvSpPr>
          <p:cNvPr id="20" name="TextBox 19"/>
          <p:cNvSpPr txBox="1"/>
          <p:nvPr/>
        </p:nvSpPr>
        <p:spPr>
          <a:xfrm>
            <a:off x="457200" y="4605278"/>
            <a:ext cx="3698448" cy="369332"/>
          </a:xfrm>
          <a:prstGeom prst="rect">
            <a:avLst/>
          </a:prstGeom>
          <a:noFill/>
        </p:spPr>
        <p:txBody>
          <a:bodyPr wrap="none" rtlCol="0">
            <a:spAutoFit/>
          </a:bodyPr>
          <a:lstStyle/>
          <a:p>
            <a:r>
              <a:rPr lang="en-AU" dirty="0"/>
              <a:t>What is the Row of this character?</a:t>
            </a:r>
          </a:p>
        </p:txBody>
      </p:sp>
    </p:spTree>
    <p:extLst>
      <p:ext uri="{BB962C8B-B14F-4D97-AF65-F5344CB8AC3E}">
        <p14:creationId xmlns:p14="http://schemas.microsoft.com/office/powerpoint/2010/main" val="33505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7" grpId="1"/>
      <p:bldP spid="20" grpId="0"/>
      <p:bldP spid="20"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chemeClr val="bg1">
                    <a:lumMod val="65000"/>
                  </a:schemeClr>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chemeClr val="bg1">
                    <a:lumMod val="65000"/>
                  </a:schemeClr>
                </a:solidFill>
              </a:rPr>
              <a:t>Efficient Approach</a:t>
            </a:r>
          </a:p>
          <a:p>
            <a:pPr marL="514350" indent="-514350">
              <a:buFont typeface="+mj-lt"/>
              <a:buAutoNum type="arabicPeriod"/>
            </a:pPr>
            <a:r>
              <a:rPr lang="en-AU" dirty="0">
                <a:solidFill>
                  <a:srgbClr val="00B050"/>
                </a:solidFill>
              </a:rPr>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723163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1974925"/>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228600">
                  <a:extLst>
                    <a:ext uri="{9D8B030D-6E8A-4147-A177-3AD203B41FA5}">
                      <a16:colId xmlns:a16="http://schemas.microsoft.com/office/drawing/2014/main" xmlns="" val="20001"/>
                    </a:ext>
                  </a:extLst>
                </a:gridCol>
                <a:gridCol w="228600">
                  <a:extLst>
                    <a:ext uri="{9D8B030D-6E8A-4147-A177-3AD203B41FA5}">
                      <a16:colId xmlns:a16="http://schemas.microsoft.com/office/drawing/2014/main" xmlns="" val="20002"/>
                    </a:ext>
                  </a:extLst>
                </a:gridCol>
                <a:gridCol w="228600">
                  <a:extLst>
                    <a:ext uri="{9D8B030D-6E8A-4147-A177-3AD203B41FA5}">
                      <a16:colId xmlns:a16="http://schemas.microsoft.com/office/drawing/2014/main" xmlns="" val="20003"/>
                    </a:ext>
                  </a:extLst>
                </a:gridCol>
                <a:gridCol w="228600">
                  <a:extLst>
                    <a:ext uri="{9D8B030D-6E8A-4147-A177-3AD203B41FA5}">
                      <a16:colId xmlns:a16="http://schemas.microsoft.com/office/drawing/2014/main" xmlns="" val="20004"/>
                    </a:ext>
                  </a:extLst>
                </a:gridCol>
                <a:gridCol w="228600">
                  <a:extLst>
                    <a:ext uri="{9D8B030D-6E8A-4147-A177-3AD203B41FA5}">
                      <a16:colId xmlns:a16="http://schemas.microsoft.com/office/drawing/2014/main" xmlns="" val="20005"/>
                    </a:ext>
                  </a:extLst>
                </a:gridCol>
                <a:gridCol w="228600">
                  <a:extLst>
                    <a:ext uri="{9D8B030D-6E8A-4147-A177-3AD203B41FA5}">
                      <a16:colId xmlns:a16="http://schemas.microsoft.com/office/drawing/2014/main" xmlns="" val="20006"/>
                    </a:ext>
                  </a:extLst>
                </a:gridCol>
                <a:gridCol w="228600">
                  <a:extLst>
                    <a:ext uri="{9D8B030D-6E8A-4147-A177-3AD203B41FA5}">
                      <a16:colId xmlns:a16="http://schemas.microsoft.com/office/drawing/2014/main" xmlns="" val="20007"/>
                    </a:ext>
                  </a:extLst>
                </a:gridCol>
                <a:gridCol w="228600">
                  <a:extLst>
                    <a:ext uri="{9D8B030D-6E8A-4147-A177-3AD203B41FA5}">
                      <a16:colId xmlns:a16="http://schemas.microsoft.com/office/drawing/2014/main" xmlns="" val="20008"/>
                    </a:ext>
                  </a:extLst>
                </a:gridCol>
                <a:gridCol w="228600">
                  <a:extLst>
                    <a:ext uri="{9D8B030D-6E8A-4147-A177-3AD203B41FA5}">
                      <a16:colId xmlns:a16="http://schemas.microsoft.com/office/drawing/2014/main" xmlns="" val="20009"/>
                    </a:ext>
                  </a:extLst>
                </a:gridCol>
                <a:gridCol w="228600">
                  <a:extLst>
                    <a:ext uri="{9D8B030D-6E8A-4147-A177-3AD203B41FA5}">
                      <a16:colId xmlns:a16="http://schemas.microsoft.com/office/drawing/2014/main" xmlns="" val="20010"/>
                    </a:ext>
                  </a:extLst>
                </a:gridCol>
                <a:gridCol w="5334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t>Suppose we want to search </a:t>
            </a:r>
            <a:r>
              <a:rPr lang="en-AU" sz="1800" b="1" dirty="0">
                <a:solidFill>
                  <a:srgbClr val="FF0000"/>
                </a:solidFill>
              </a:rPr>
              <a:t>SIS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 </a:t>
            </a:r>
            <a:r>
              <a:rPr lang="en-AU" sz="1800" dirty="0"/>
              <a:t>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 in the Last column</a:t>
            </a:r>
          </a:p>
          <a:p>
            <a:r>
              <a:rPr lang="en-AU" sz="1800" dirty="0"/>
              <a:t>Find the corresponding </a:t>
            </a:r>
            <a:r>
              <a:rPr lang="en-AU" sz="1800" b="1" dirty="0">
                <a:solidFill>
                  <a:srgbClr val="FF0000"/>
                </a:solidFill>
              </a:rPr>
              <a:t>I</a:t>
            </a:r>
            <a:r>
              <a:rPr lang="en-AU" sz="1800" dirty="0"/>
              <a:t>s in the first column and update the range.</a:t>
            </a:r>
          </a:p>
          <a:p>
            <a:r>
              <a:rPr lang="en-AU" sz="1800" dirty="0"/>
              <a:t>Now, find the first </a:t>
            </a:r>
            <a:r>
              <a:rPr lang="en-AU" sz="1800" b="1" dirty="0">
                <a:solidFill>
                  <a:srgbClr val="FF0000"/>
                </a:solidFill>
              </a:rPr>
              <a:t>S</a:t>
            </a:r>
            <a:r>
              <a:rPr lang="en-AU" sz="1800" dirty="0"/>
              <a:t> in the range and the last S in the range</a:t>
            </a:r>
          </a:p>
          <a:p>
            <a:r>
              <a:rPr lang="en-AU" sz="1800" dirty="0"/>
              <a:t>Find the corresponding </a:t>
            </a:r>
            <a:r>
              <a:rPr lang="en-AU" sz="1800" b="1" dirty="0" err="1">
                <a:solidFill>
                  <a:srgbClr val="FF0000"/>
                </a:solidFill>
              </a:rPr>
              <a:t>S</a:t>
            </a:r>
            <a:r>
              <a:rPr lang="en-AU" sz="1800" dirty="0" err="1"/>
              <a:t>s</a:t>
            </a:r>
            <a:r>
              <a:rPr lang="en-AU" sz="1800" dirty="0"/>
              <a:t> in first column and update the range</a:t>
            </a:r>
          </a:p>
          <a:p>
            <a:pPr marL="0" indent="0">
              <a:buNone/>
            </a:pPr>
            <a:r>
              <a:rPr lang="en-AU" sz="1800" dirty="0"/>
              <a:t>At any stage, if the character is not found in the range then the substring is not present and false can be returned.</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1816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715000"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2316033"/>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5029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5410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44940" y="2569237"/>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62000" y="2933564"/>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23160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2578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95600" y="25146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26743" y="2590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4534566"/>
            <a:ext cx="380998" cy="40970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4520918"/>
            <a:ext cx="1049740" cy="34223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8"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xmlns=""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1769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21" presetClass="emph" presetSubtype="0" fill="hold" grpId="0" nodeType="withEffect">
                                  <p:stCondLst>
                                    <p:cond delay="0"/>
                                  </p:stCondLst>
                                  <p:childTnLst>
                                    <p:animClr clrSpc="hsl" dir="cw">
                                      <p:cBhvr override="childStyle">
                                        <p:cTn id="80" dur="500" fill="hold"/>
                                        <p:tgtEl>
                                          <p:spTgt spid="9"/>
                                        </p:tgtEl>
                                        <p:attrNameLst>
                                          <p:attrName>style.color</p:attrName>
                                        </p:attrNameLst>
                                      </p:cBhvr>
                                      <p:by>
                                        <p:hsl h="7200000" s="0" l="0"/>
                                      </p:by>
                                    </p:animClr>
                                    <p:animClr clrSpc="hsl" dir="cw">
                                      <p:cBhvr>
                                        <p:cTn id="81" dur="500" fill="hold"/>
                                        <p:tgtEl>
                                          <p:spTgt spid="9"/>
                                        </p:tgtEl>
                                        <p:attrNameLst>
                                          <p:attrName>fillcolor</p:attrName>
                                        </p:attrNameLst>
                                      </p:cBhvr>
                                      <p:by>
                                        <p:hsl h="7200000" s="0" l="0"/>
                                      </p:by>
                                    </p:animClr>
                                    <p:animClr clrSpc="hsl" dir="cw">
                                      <p:cBhvr>
                                        <p:cTn id="82" dur="500" fill="hold"/>
                                        <p:tgtEl>
                                          <p:spTgt spid="9"/>
                                        </p:tgtEl>
                                        <p:attrNameLst>
                                          <p:attrName>stroke.color</p:attrName>
                                        </p:attrNameLst>
                                      </p:cBhvr>
                                      <p:by>
                                        <p:hsl h="7200000" s="0" l="0"/>
                                      </p:by>
                                    </p:animClr>
                                    <p:set>
                                      <p:cBhvr>
                                        <p:cTn id="83" dur="500" fill="hold"/>
                                        <p:tgtEl>
                                          <p:spTgt spid="9"/>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childTnLst>
                                </p:cTn>
                              </p:par>
                              <p:par>
                                <p:cTn id="112" presetID="10" presetClass="exit" presetSubtype="0" fill="hold" grpId="1" nodeType="withEffect">
                                  <p:stCondLst>
                                    <p:cond delay="0"/>
                                  </p:stCondLst>
                                  <p:childTnLst>
                                    <p:animEffect transition="out" filter="fade">
                                      <p:cBhvr>
                                        <p:cTn id="113" dur="500"/>
                                        <p:tgtEl>
                                          <p:spTgt spid="24"/>
                                        </p:tgtEl>
                                      </p:cBhvr>
                                    </p:animEffect>
                                    <p:set>
                                      <p:cBhvr>
                                        <p:cTn id="114" dur="1" fill="hold">
                                          <p:stCondLst>
                                            <p:cond delay="499"/>
                                          </p:stCondLst>
                                        </p:cTn>
                                        <p:tgtEl>
                                          <p:spTgt spid="2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par>
                                <p:cTn id="119" presetID="10" presetClass="exit" presetSubtype="0" fill="hold" nodeType="withEffect">
                                  <p:stCondLst>
                                    <p:cond delay="0"/>
                                  </p:stCondLst>
                                  <p:childTnLst>
                                    <p:animEffect transition="out" filter="fade">
                                      <p:cBhvr>
                                        <p:cTn id="120" dur="500"/>
                                        <p:tgtEl>
                                          <p:spTgt spid="28"/>
                                        </p:tgtEl>
                                      </p:cBhvr>
                                    </p:animEffect>
                                    <p:set>
                                      <p:cBhvr>
                                        <p:cTn id="121" dur="1" fill="hold">
                                          <p:stCondLst>
                                            <p:cond delay="499"/>
                                          </p:stCondLst>
                                        </p:cTn>
                                        <p:tgtEl>
                                          <p:spTgt spid="2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0"/>
                                        </p:tgtEl>
                                      </p:cBhvr>
                                    </p:animEffect>
                                    <p:set>
                                      <p:cBhvr>
                                        <p:cTn id="124" dur="1" fill="hold">
                                          <p:stCondLst>
                                            <p:cond delay="499"/>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nodeType="clickEffect">
                                  <p:stCondLst>
                                    <p:cond delay="0"/>
                                  </p:stCondLst>
                                  <p:childTnLst>
                                    <p:animEffect transition="out" filter="fade">
                                      <p:cBhvr>
                                        <p:cTn id="128" dur="500"/>
                                        <p:tgtEl>
                                          <p:spTgt spid="25"/>
                                        </p:tgtEl>
                                      </p:cBhvr>
                                    </p:animEffect>
                                    <p:set>
                                      <p:cBhvr>
                                        <p:cTn id="129" dur="1" fill="hold">
                                          <p:stCondLst>
                                            <p:cond delay="499"/>
                                          </p:stCondLst>
                                        </p:cTn>
                                        <p:tgtEl>
                                          <p:spTgt spid="25"/>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32"/>
                                        </p:tgtEl>
                                        <p:attrNameLst>
                                          <p:attrName>style.visibility</p:attrName>
                                        </p:attrNameLst>
                                      </p:cBhvr>
                                      <p:to>
                                        <p:strVal val="visible"/>
                                      </p:to>
                                    </p:set>
                                  </p:childTnLst>
                                </p:cTn>
                              </p:par>
                              <p:par>
                                <p:cTn id="132" presetID="10" presetClass="exit" presetSubtype="0" fill="hold"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1" presetClass="emph" presetSubtype="0" fill="hold" grpId="0" nodeType="clickEffect">
                                  <p:stCondLst>
                                    <p:cond delay="0"/>
                                  </p:stCondLst>
                                  <p:childTnLst>
                                    <p:animClr clrSpc="hsl" dir="cw">
                                      <p:cBhvr override="childStyle">
                                        <p:cTn id="144" dur="500" fill="hold"/>
                                        <p:tgtEl>
                                          <p:spTgt spid="8"/>
                                        </p:tgtEl>
                                        <p:attrNameLst>
                                          <p:attrName>style.color</p:attrName>
                                        </p:attrNameLst>
                                      </p:cBhvr>
                                      <p:by>
                                        <p:hsl h="7200000" s="0" l="0"/>
                                      </p:by>
                                    </p:animClr>
                                    <p:animClr clrSpc="hsl" dir="cw">
                                      <p:cBhvr>
                                        <p:cTn id="145" dur="500" fill="hold"/>
                                        <p:tgtEl>
                                          <p:spTgt spid="8"/>
                                        </p:tgtEl>
                                        <p:attrNameLst>
                                          <p:attrName>fillcolor</p:attrName>
                                        </p:attrNameLst>
                                      </p:cBhvr>
                                      <p:by>
                                        <p:hsl h="7200000" s="0" l="0"/>
                                      </p:by>
                                    </p:animClr>
                                    <p:animClr clrSpc="hsl" dir="cw">
                                      <p:cBhvr>
                                        <p:cTn id="146" dur="500" fill="hold"/>
                                        <p:tgtEl>
                                          <p:spTgt spid="8"/>
                                        </p:tgtEl>
                                        <p:attrNameLst>
                                          <p:attrName>stroke.color</p:attrName>
                                        </p:attrNameLst>
                                      </p:cBhvr>
                                      <p:by>
                                        <p:hsl h="7200000" s="0" l="0"/>
                                      </p:by>
                                    </p:animClr>
                                    <p:set>
                                      <p:cBhvr>
                                        <p:cTn id="147" dur="500" fill="hold"/>
                                        <p:tgtEl>
                                          <p:spTgt spid="8"/>
                                        </p:tgtEl>
                                        <p:attrNameLst>
                                          <p:attrName>fill.type</p:attrName>
                                        </p:attrNameLst>
                                      </p:cBhvr>
                                      <p:to>
                                        <p:strVal val="solid"/>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33"/>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34"/>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5"/>
                                        </p:tgtEl>
                                        <p:attrNameLst>
                                          <p:attrName>style.visibility</p:attrName>
                                        </p:attrNameLst>
                                      </p:cBhvr>
                                      <p:to>
                                        <p:strVal val="visible"/>
                                      </p:to>
                                    </p:set>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2698150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228600">
                  <a:extLst>
                    <a:ext uri="{9D8B030D-6E8A-4147-A177-3AD203B41FA5}">
                      <a16:colId xmlns:a16="http://schemas.microsoft.com/office/drawing/2014/main" xmlns="" val="20001"/>
                    </a:ext>
                  </a:extLst>
                </a:gridCol>
                <a:gridCol w="228600">
                  <a:extLst>
                    <a:ext uri="{9D8B030D-6E8A-4147-A177-3AD203B41FA5}">
                      <a16:colId xmlns:a16="http://schemas.microsoft.com/office/drawing/2014/main" xmlns="" val="20002"/>
                    </a:ext>
                  </a:extLst>
                </a:gridCol>
                <a:gridCol w="228600">
                  <a:extLst>
                    <a:ext uri="{9D8B030D-6E8A-4147-A177-3AD203B41FA5}">
                      <a16:colId xmlns:a16="http://schemas.microsoft.com/office/drawing/2014/main" xmlns="" val="20003"/>
                    </a:ext>
                  </a:extLst>
                </a:gridCol>
                <a:gridCol w="228600">
                  <a:extLst>
                    <a:ext uri="{9D8B030D-6E8A-4147-A177-3AD203B41FA5}">
                      <a16:colId xmlns:a16="http://schemas.microsoft.com/office/drawing/2014/main" xmlns="" val="20004"/>
                    </a:ext>
                  </a:extLst>
                </a:gridCol>
                <a:gridCol w="228600">
                  <a:extLst>
                    <a:ext uri="{9D8B030D-6E8A-4147-A177-3AD203B41FA5}">
                      <a16:colId xmlns:a16="http://schemas.microsoft.com/office/drawing/2014/main" xmlns="" val="20005"/>
                    </a:ext>
                  </a:extLst>
                </a:gridCol>
                <a:gridCol w="228600">
                  <a:extLst>
                    <a:ext uri="{9D8B030D-6E8A-4147-A177-3AD203B41FA5}">
                      <a16:colId xmlns:a16="http://schemas.microsoft.com/office/drawing/2014/main" xmlns="" val="20006"/>
                    </a:ext>
                  </a:extLst>
                </a:gridCol>
                <a:gridCol w="228600">
                  <a:extLst>
                    <a:ext uri="{9D8B030D-6E8A-4147-A177-3AD203B41FA5}">
                      <a16:colId xmlns:a16="http://schemas.microsoft.com/office/drawing/2014/main" xmlns="" val="20007"/>
                    </a:ext>
                  </a:extLst>
                </a:gridCol>
                <a:gridCol w="228600">
                  <a:extLst>
                    <a:ext uri="{9D8B030D-6E8A-4147-A177-3AD203B41FA5}">
                      <a16:colId xmlns:a16="http://schemas.microsoft.com/office/drawing/2014/main" xmlns="" val="20008"/>
                    </a:ext>
                  </a:extLst>
                </a:gridCol>
                <a:gridCol w="228600">
                  <a:extLst>
                    <a:ext uri="{9D8B030D-6E8A-4147-A177-3AD203B41FA5}">
                      <a16:colId xmlns:a16="http://schemas.microsoft.com/office/drawing/2014/main" xmlns="" val="20009"/>
                    </a:ext>
                  </a:extLst>
                </a:gridCol>
                <a:gridCol w="228600">
                  <a:extLst>
                    <a:ext uri="{9D8B030D-6E8A-4147-A177-3AD203B41FA5}">
                      <a16:colId xmlns:a16="http://schemas.microsoft.com/office/drawing/2014/main" xmlns="" val="20010"/>
                    </a:ext>
                  </a:extLst>
                </a:gridCol>
                <a:gridCol w="5334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FF0000"/>
                </a:solidFill>
              </a:rPr>
              <a:t>Another example:</a:t>
            </a:r>
          </a:p>
          <a:p>
            <a:pPr marL="0" indent="0">
              <a:buFont typeface="Wingdings 2"/>
              <a:buNone/>
            </a:pPr>
            <a:r>
              <a:rPr lang="en-AU" sz="1800" dirty="0"/>
              <a:t>Suppose we want to search </a:t>
            </a:r>
            <a:r>
              <a:rPr lang="en-AU" sz="1800" b="1" dirty="0">
                <a:solidFill>
                  <a:srgbClr val="FF0000"/>
                </a:solidFill>
              </a:rPr>
              <a:t>ISS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a:t>
            </a:r>
            <a:r>
              <a:rPr lang="en-AU" sz="1800" dirty="0"/>
              <a:t> 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S</a:t>
            </a:r>
            <a:r>
              <a:rPr lang="en-AU" sz="1800" dirty="0"/>
              <a:t> in the range and the last S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a:t>
            </a:r>
          </a:p>
          <a:p>
            <a:r>
              <a:rPr lang="en-AU" sz="1800" dirty="0"/>
              <a:t>Find the corresponding </a:t>
            </a:r>
            <a:r>
              <a:rPr lang="en-AU" sz="1800" b="1" dirty="0">
                <a:solidFill>
                  <a:srgbClr val="FF0000"/>
                </a:solidFill>
              </a:rPr>
              <a:t>I</a:t>
            </a:r>
            <a:r>
              <a:rPr lang="en-AU" sz="1800" dirty="0"/>
              <a:t>s in first column and update the range</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372586" y="5697538"/>
            <a:ext cx="113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669486" y="5697538"/>
            <a:ext cx="2741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4883751"/>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4343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4648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92708" y="4343400"/>
            <a:ext cx="2483892" cy="70771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92707" y="4692036"/>
            <a:ext cx="2483893" cy="71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49068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410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63840" y="5105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2362199"/>
            <a:ext cx="380998" cy="63268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2362199"/>
            <a:ext cx="1049740" cy="63268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Arrow Connector 36"/>
          <p:cNvCxnSpPr/>
          <p:nvPr/>
        </p:nvCxnSpPr>
        <p:spPr>
          <a:xfrm>
            <a:off x="2963840" y="5410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92708" y="2590800"/>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762000" y="2915859"/>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xmlns=""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88207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11"/>
                                        </p:tgtEl>
                                      </p:cBhvr>
                                    </p:animEffect>
                                    <p:set>
                                      <p:cBhvr>
                                        <p:cTn id="74" dur="1" fill="hold">
                                          <p:stCondLst>
                                            <p:cond delay="499"/>
                                          </p:stCondLst>
                                        </p:cTn>
                                        <p:tgtEl>
                                          <p:spTgt spid="11"/>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21" presetClass="emph" presetSubtype="0" fill="hold" grpId="0" nodeType="withEffect">
                                  <p:stCondLst>
                                    <p:cond delay="0"/>
                                  </p:stCondLst>
                                  <p:childTnLst>
                                    <p:animClr clrSpc="hsl" dir="cw">
                                      <p:cBhvr override="childStyle">
                                        <p:cTn id="78" dur="500" fill="hold"/>
                                        <p:tgtEl>
                                          <p:spTgt spid="9"/>
                                        </p:tgtEl>
                                        <p:attrNameLst>
                                          <p:attrName>style.color</p:attrName>
                                        </p:attrNameLst>
                                      </p:cBhvr>
                                      <p:by>
                                        <p:hsl h="7200000" s="0" l="0"/>
                                      </p:by>
                                    </p:animClr>
                                    <p:animClr clrSpc="hsl" dir="cw">
                                      <p:cBhvr>
                                        <p:cTn id="79" dur="500" fill="hold"/>
                                        <p:tgtEl>
                                          <p:spTgt spid="9"/>
                                        </p:tgtEl>
                                        <p:attrNameLst>
                                          <p:attrName>fillcolor</p:attrName>
                                        </p:attrNameLst>
                                      </p:cBhvr>
                                      <p:by>
                                        <p:hsl h="7200000" s="0" l="0"/>
                                      </p:by>
                                    </p:animClr>
                                    <p:animClr clrSpc="hsl" dir="cw">
                                      <p:cBhvr>
                                        <p:cTn id="80" dur="500" fill="hold"/>
                                        <p:tgtEl>
                                          <p:spTgt spid="9"/>
                                        </p:tgtEl>
                                        <p:attrNameLst>
                                          <p:attrName>stroke.color</p:attrName>
                                        </p:attrNameLst>
                                      </p:cBhvr>
                                      <p:by>
                                        <p:hsl h="7200000" s="0" l="0"/>
                                      </p:by>
                                    </p:animClr>
                                    <p:set>
                                      <p:cBhvr>
                                        <p:cTn id="81" dur="500" fill="hold"/>
                                        <p:tgtEl>
                                          <p:spTgt spid="9"/>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0" presetClass="exit" presetSubtype="0" fill="hold" grpId="1" nodeType="withEffect">
                                  <p:stCondLst>
                                    <p:cond delay="0"/>
                                  </p:stCondLst>
                                  <p:childTnLst>
                                    <p:animEffect transition="out" filter="fade">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par>
                                <p:cTn id="117" presetID="10" presetClass="exit" presetSubtype="0" fill="hold" nodeType="withEffect">
                                  <p:stCondLst>
                                    <p:cond delay="0"/>
                                  </p:stCondLst>
                                  <p:childTnLst>
                                    <p:animEffect transition="out" filter="fade">
                                      <p:cBhvr>
                                        <p:cTn id="118" dur="500"/>
                                        <p:tgtEl>
                                          <p:spTgt spid="28"/>
                                        </p:tgtEl>
                                      </p:cBhvr>
                                    </p:animEffect>
                                    <p:set>
                                      <p:cBhvr>
                                        <p:cTn id="119" dur="1" fill="hold">
                                          <p:stCondLst>
                                            <p:cond delay="499"/>
                                          </p:stCondLst>
                                        </p:cTn>
                                        <p:tgtEl>
                                          <p:spTgt spid="2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0"/>
                                        </p:tgtEl>
                                      </p:cBhvr>
                                    </p:animEffect>
                                    <p:set>
                                      <p:cBhvr>
                                        <p:cTn id="122" dur="1" fill="hold">
                                          <p:stCondLst>
                                            <p:cond delay="499"/>
                                          </p:stCondLst>
                                        </p:cTn>
                                        <p:tgtEl>
                                          <p:spTgt spid="3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25"/>
                                        </p:tgtEl>
                                      </p:cBhvr>
                                    </p:animEffect>
                                    <p:set>
                                      <p:cBhvr>
                                        <p:cTn id="127" dur="1" fill="hold">
                                          <p:stCondLst>
                                            <p:cond delay="499"/>
                                          </p:stCondLst>
                                        </p:cTn>
                                        <p:tgtEl>
                                          <p:spTgt spid="25"/>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par>
                                <p:cTn id="130" presetID="10" presetClass="exit" presetSubtype="0" fill="hold" nodeType="withEffect">
                                  <p:stCondLst>
                                    <p:cond delay="0"/>
                                  </p:stCondLst>
                                  <p:childTnLst>
                                    <p:animEffect transition="out" filter="fade">
                                      <p:cBhvr>
                                        <p:cTn id="131" dur="500"/>
                                        <p:tgtEl>
                                          <p:spTgt spid="26"/>
                                        </p:tgtEl>
                                      </p:cBhvr>
                                    </p:animEffect>
                                    <p:set>
                                      <p:cBhvr>
                                        <p:cTn id="132" dur="1" fill="hold">
                                          <p:stCondLst>
                                            <p:cond delay="499"/>
                                          </p:stCondLst>
                                        </p:cTn>
                                        <p:tgtEl>
                                          <p:spTgt spid="26"/>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7"/>
                                        </p:tgtEl>
                                      </p:cBhvr>
                                    </p:animEffect>
                                    <p:set>
                                      <p:cBhvr>
                                        <p:cTn id="135" dur="1" fill="hold">
                                          <p:stCondLst>
                                            <p:cond delay="499"/>
                                          </p:stCondLst>
                                        </p:cTn>
                                        <p:tgtEl>
                                          <p:spTgt spid="2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1" presetClass="emph" presetSubtype="0" fill="hold" grpId="0" nodeType="clickEffect">
                                  <p:stCondLst>
                                    <p:cond delay="0"/>
                                  </p:stCondLst>
                                  <p:childTnLst>
                                    <p:animClr clrSpc="hsl" dir="cw">
                                      <p:cBhvr override="childStyle">
                                        <p:cTn id="142" dur="500" fill="hold"/>
                                        <p:tgtEl>
                                          <p:spTgt spid="8"/>
                                        </p:tgtEl>
                                        <p:attrNameLst>
                                          <p:attrName>style.color</p:attrName>
                                        </p:attrNameLst>
                                      </p:cBhvr>
                                      <p:by>
                                        <p:hsl h="7200000" s="0" l="0"/>
                                      </p:by>
                                    </p:animClr>
                                    <p:animClr clrSpc="hsl" dir="cw">
                                      <p:cBhvr>
                                        <p:cTn id="143" dur="500" fill="hold"/>
                                        <p:tgtEl>
                                          <p:spTgt spid="8"/>
                                        </p:tgtEl>
                                        <p:attrNameLst>
                                          <p:attrName>fillcolor</p:attrName>
                                        </p:attrNameLst>
                                      </p:cBhvr>
                                      <p:by>
                                        <p:hsl h="7200000" s="0" l="0"/>
                                      </p:by>
                                    </p:animClr>
                                    <p:animClr clrSpc="hsl" dir="cw">
                                      <p:cBhvr>
                                        <p:cTn id="144" dur="500" fill="hold"/>
                                        <p:tgtEl>
                                          <p:spTgt spid="8"/>
                                        </p:tgtEl>
                                        <p:attrNameLst>
                                          <p:attrName>stroke.color</p:attrName>
                                        </p:attrNameLst>
                                      </p:cBhvr>
                                      <p:by>
                                        <p:hsl h="7200000" s="0" l="0"/>
                                      </p:by>
                                    </p:animClr>
                                    <p:set>
                                      <p:cBhvr>
                                        <p:cTn id="145" dur="500" fill="hold"/>
                                        <p:tgtEl>
                                          <p:spTgt spid="8"/>
                                        </p:tgtEl>
                                        <p:attrNameLst>
                                          <p:attrName>fill.type</p:attrName>
                                        </p:attrNameLst>
                                      </p:cBhvr>
                                      <p:to>
                                        <p:strVal val="solid"/>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par>
                                <p:cTn id="174" presetID="10" presetClass="exit" presetSubtype="0" fill="hold" grpId="1" nodeType="withEffect">
                                  <p:stCondLst>
                                    <p:cond delay="0"/>
                                  </p:stCondLst>
                                  <p:childTnLst>
                                    <p:animEffect transition="out" filter="fade">
                                      <p:cBhvr>
                                        <p:cTn id="175" dur="500"/>
                                        <p:tgtEl>
                                          <p:spTgt spid="31"/>
                                        </p:tgtEl>
                                      </p:cBhvr>
                                    </p:animEffect>
                                    <p:set>
                                      <p:cBhvr>
                                        <p:cTn id="176" dur="1" fill="hold">
                                          <p:stCondLst>
                                            <p:cond delay="499"/>
                                          </p:stCondLst>
                                        </p:cTn>
                                        <p:tgtEl>
                                          <p:spTgt spid="3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6"/>
                                        </p:tgtEl>
                                        <p:attrNameLst>
                                          <p:attrName>style.visibility</p:attrName>
                                        </p:attrNameLst>
                                      </p:cBhvr>
                                      <p:to>
                                        <p:strVal val="visible"/>
                                      </p:to>
                                    </p:set>
                                  </p:childTnLst>
                                </p:cTn>
                              </p:par>
                              <p:par>
                                <p:cTn id="181" presetID="10" presetClass="exit" presetSubtype="0" fill="hold" nodeType="withEffect">
                                  <p:stCondLst>
                                    <p:cond delay="0"/>
                                  </p:stCondLst>
                                  <p:childTnLst>
                                    <p:animEffect transition="out" filter="fade">
                                      <p:cBhvr>
                                        <p:cTn id="182" dur="500"/>
                                        <p:tgtEl>
                                          <p:spTgt spid="39"/>
                                        </p:tgtEl>
                                      </p:cBhvr>
                                    </p:animEffect>
                                    <p:set>
                                      <p:cBhvr>
                                        <p:cTn id="183" dur="1" fill="hold">
                                          <p:stCondLst>
                                            <p:cond delay="499"/>
                                          </p:stCondLst>
                                        </p:cTn>
                                        <p:tgtEl>
                                          <p:spTgt spid="39"/>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40"/>
                                        </p:tgtEl>
                                      </p:cBhvr>
                                    </p:animEffect>
                                    <p:set>
                                      <p:cBhvr>
                                        <p:cTn id="18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Compression problem</a:t>
            </a:r>
          </a:p>
        </p:txBody>
      </p:sp>
      <p:sp>
        <p:nvSpPr>
          <p:cNvPr id="104" name="Content Placeholder 103"/>
          <p:cNvSpPr>
            <a:spLocks noGrp="1"/>
          </p:cNvSpPr>
          <p:nvPr>
            <p:ph sz="quarter" idx="1"/>
          </p:nvPr>
        </p:nvSpPr>
        <p:spPr>
          <a:xfrm>
            <a:off x="301752" y="1219200"/>
            <a:ext cx="8503920" cy="5105400"/>
          </a:xfrm>
        </p:spPr>
        <p:txBody>
          <a:bodyPr>
            <a:normAutofit fontScale="70000" lnSpcReduction="20000"/>
          </a:bodyPr>
          <a:lstStyle/>
          <a:p>
            <a:pPr marL="0" indent="0">
              <a:buNone/>
            </a:pPr>
            <a:r>
              <a:rPr lang="en-AU" dirty="0"/>
              <a:t>Suppose you have a large sequence of characters (e.g., English text or DNA sequence). How can you compress the data?</a:t>
            </a:r>
          </a:p>
          <a:p>
            <a:pPr marL="0" indent="0">
              <a:buNone/>
            </a:pPr>
            <a:r>
              <a:rPr lang="en-AU" b="1" u="sng" dirty="0">
                <a:solidFill>
                  <a:srgbClr val="00B050"/>
                </a:solidFill>
              </a:rPr>
              <a:t>Idea:</a:t>
            </a:r>
          </a:p>
          <a:p>
            <a:pPr marL="0" indent="0">
              <a:buNone/>
            </a:pPr>
            <a:r>
              <a:rPr lang="en-AU" dirty="0">
                <a:solidFill>
                  <a:srgbClr val="FF0000"/>
                </a:solidFill>
              </a:rPr>
              <a:t>Original Text:</a:t>
            </a:r>
            <a:r>
              <a:rPr lang="en-AU" dirty="0"/>
              <a:t> this is </a:t>
            </a:r>
            <a:r>
              <a:rPr lang="en-AU" dirty="0" err="1"/>
              <a:t>mississippi’s</a:t>
            </a:r>
            <a:r>
              <a:rPr lang="en-AU" dirty="0"/>
              <a:t> history. is this </a:t>
            </a:r>
            <a:r>
              <a:rPr lang="en-AU" dirty="0" err="1"/>
              <a:t>mississippi’s</a:t>
            </a:r>
            <a:r>
              <a:rPr lang="en-AU" dirty="0"/>
              <a:t> history?</a:t>
            </a:r>
          </a:p>
          <a:p>
            <a:pPr marL="0" indent="0">
              <a:buNone/>
            </a:pPr>
            <a:r>
              <a:rPr lang="en-AU" dirty="0">
                <a:solidFill>
                  <a:srgbClr val="FF0000"/>
                </a:solidFill>
              </a:rPr>
              <a:t>Modified: </a:t>
            </a:r>
            <a:r>
              <a:rPr lang="en-AU" sz="1800" dirty="0">
                <a:solidFill>
                  <a:srgbClr val="00B0F0"/>
                </a:solidFill>
              </a:rPr>
              <a:t>(rearrange such that we get many “runs” of the same characters)</a:t>
            </a:r>
            <a:r>
              <a:rPr lang="en-AU" dirty="0">
                <a:solidFill>
                  <a:srgbClr val="FF0000"/>
                </a:solidFill>
              </a:rPr>
              <a:t> </a:t>
            </a:r>
          </a:p>
          <a:p>
            <a:pPr marL="0" indent="0">
              <a:buNone/>
            </a:pPr>
            <a:r>
              <a:rPr lang="en-AU" dirty="0">
                <a:solidFill>
                  <a:srgbClr val="00B050"/>
                </a:solidFill>
              </a:rPr>
              <a:t>   </a:t>
            </a:r>
            <a:r>
              <a:rPr lang="en-AU" dirty="0" err="1">
                <a:solidFill>
                  <a:schemeClr val="tx2">
                    <a:lumMod val="60000"/>
                    <a:lumOff val="40000"/>
                  </a:schemeClr>
                </a:solidFill>
              </a:rPr>
              <a:t>hhhh</a:t>
            </a:r>
            <a:r>
              <a:rPr lang="en-AU" dirty="0" err="1">
                <a:solidFill>
                  <a:srgbClr val="00B050"/>
                </a:solidFill>
              </a:rPr>
              <a:t>iiii</a:t>
            </a:r>
            <a:r>
              <a:rPr lang="en-AU" dirty="0" err="1"/>
              <a:t>oo</a:t>
            </a:r>
            <a:r>
              <a:rPr lang="en-AU" dirty="0" err="1">
                <a:solidFill>
                  <a:srgbClr val="00B050"/>
                </a:solidFill>
              </a:rPr>
              <a:t>iiiiiiiiii</a:t>
            </a:r>
            <a:r>
              <a:rPr lang="en-AU" dirty="0" err="1">
                <a:solidFill>
                  <a:srgbClr val="00B0F0"/>
                </a:solidFill>
              </a:rPr>
              <a:t>tttt</a:t>
            </a:r>
            <a:r>
              <a:rPr lang="en-AU" dirty="0" err="1">
                <a:solidFill>
                  <a:srgbClr val="FFC000"/>
                </a:solidFill>
              </a:rPr>
              <a:t>mm</a:t>
            </a:r>
            <a:r>
              <a:rPr lang="en-AU" dirty="0" err="1">
                <a:solidFill>
                  <a:srgbClr val="00B050"/>
                </a:solidFill>
              </a:rPr>
              <a:t>sssssssssss</a:t>
            </a:r>
            <a:r>
              <a:rPr lang="en-AU" dirty="0" err="1">
                <a:solidFill>
                  <a:schemeClr val="tx1">
                    <a:lumMod val="95000"/>
                    <a:lumOff val="5000"/>
                  </a:schemeClr>
                </a:solidFill>
              </a:rPr>
              <a:t>rr</a:t>
            </a:r>
            <a:r>
              <a:rPr lang="en-AU" dirty="0" err="1">
                <a:solidFill>
                  <a:schemeClr val="accent3">
                    <a:lumMod val="75000"/>
                  </a:schemeClr>
                </a:solidFill>
              </a:rPr>
              <a:t>pppp</a:t>
            </a:r>
            <a:r>
              <a:rPr lang="en-AU" dirty="0" err="1">
                <a:solidFill>
                  <a:schemeClr val="tx2"/>
                </a:solidFill>
              </a:rPr>
              <a:t>yy</a:t>
            </a:r>
            <a:r>
              <a:rPr lang="en-AU" dirty="0" err="1">
                <a:solidFill>
                  <a:srgbClr val="00B050"/>
                </a:solidFill>
              </a:rPr>
              <a:t>sssss</a:t>
            </a:r>
            <a:r>
              <a:rPr lang="en-AU" dirty="0">
                <a:solidFill>
                  <a:schemeClr val="tx2"/>
                </a:solidFill>
              </a:rPr>
              <a:t> </a:t>
            </a:r>
            <a:r>
              <a:rPr lang="en-AU" dirty="0"/>
              <a:t>(text length: 50)</a:t>
            </a:r>
          </a:p>
          <a:p>
            <a:pPr marL="0" indent="0">
              <a:buNone/>
            </a:pPr>
            <a:r>
              <a:rPr lang="en-AU" dirty="0">
                <a:solidFill>
                  <a:srgbClr val="FF0000"/>
                </a:solidFill>
                <a:sym typeface="Wingdings" panose="05000000000000000000" pitchFamily="2" charset="2"/>
              </a:rPr>
              <a:t>Compressed:</a:t>
            </a:r>
            <a:r>
              <a:rPr lang="en-AU" dirty="0">
                <a:sym typeface="Wingdings" panose="05000000000000000000" pitchFamily="2" charset="2"/>
              </a:rPr>
              <a:t> </a:t>
            </a:r>
            <a:r>
              <a:rPr lang="en-AU" dirty="0">
                <a:solidFill>
                  <a:srgbClr val="00B050"/>
                </a:solidFill>
                <a:sym typeface="Wingdings" panose="05000000000000000000" pitchFamily="2" charset="2"/>
              </a:rPr>
              <a:t>4</a:t>
            </a:r>
            <a:r>
              <a:rPr lang="en-AU" dirty="0">
                <a:sym typeface="Wingdings" panose="05000000000000000000" pitchFamily="2" charset="2"/>
              </a:rPr>
              <a:t>h</a:t>
            </a:r>
            <a:r>
              <a:rPr lang="en-AU" dirty="0">
                <a:solidFill>
                  <a:srgbClr val="00B050"/>
                </a:solidFill>
                <a:sym typeface="Wingdings" panose="05000000000000000000" pitchFamily="2" charset="2"/>
              </a:rPr>
              <a:t>4</a:t>
            </a:r>
            <a:r>
              <a:rPr lang="en-AU" dirty="0">
                <a:sym typeface="Wingdings" panose="05000000000000000000" pitchFamily="2" charset="2"/>
              </a:rPr>
              <a:t>i</a:t>
            </a:r>
            <a:r>
              <a:rPr lang="en-AU" dirty="0">
                <a:solidFill>
                  <a:srgbClr val="00B050"/>
                </a:solidFill>
                <a:sym typeface="Wingdings" panose="05000000000000000000" pitchFamily="2" charset="2"/>
              </a:rPr>
              <a:t>2</a:t>
            </a:r>
            <a:r>
              <a:rPr lang="en-AU" dirty="0">
                <a:sym typeface="Wingdings" panose="05000000000000000000" pitchFamily="2" charset="2"/>
              </a:rPr>
              <a:t>o</a:t>
            </a:r>
            <a:r>
              <a:rPr lang="en-AU" dirty="0">
                <a:solidFill>
                  <a:srgbClr val="00B050"/>
                </a:solidFill>
                <a:sym typeface="Wingdings" panose="05000000000000000000" pitchFamily="2" charset="2"/>
              </a:rPr>
              <a:t>10</a:t>
            </a:r>
            <a:r>
              <a:rPr lang="en-AU" dirty="0">
                <a:sym typeface="Wingdings" panose="05000000000000000000" pitchFamily="2" charset="2"/>
              </a:rPr>
              <a:t>i</a:t>
            </a:r>
            <a:r>
              <a:rPr lang="en-AU" dirty="0">
                <a:solidFill>
                  <a:srgbClr val="00B050"/>
                </a:solidFill>
                <a:sym typeface="Wingdings" panose="05000000000000000000" pitchFamily="2" charset="2"/>
              </a:rPr>
              <a:t>4</a:t>
            </a:r>
            <a:r>
              <a:rPr lang="en-AU" dirty="0">
                <a:sym typeface="Wingdings" panose="05000000000000000000" pitchFamily="2" charset="2"/>
              </a:rPr>
              <a:t>t</a:t>
            </a:r>
            <a:r>
              <a:rPr lang="en-AU" dirty="0">
                <a:solidFill>
                  <a:srgbClr val="00B050"/>
                </a:solidFill>
                <a:sym typeface="Wingdings" panose="05000000000000000000" pitchFamily="2" charset="2"/>
              </a:rPr>
              <a:t>2</a:t>
            </a:r>
            <a:r>
              <a:rPr lang="en-AU" dirty="0">
                <a:sym typeface="Wingdings" panose="05000000000000000000" pitchFamily="2" charset="2"/>
              </a:rPr>
              <a:t>m</a:t>
            </a:r>
            <a:r>
              <a:rPr lang="en-AU" dirty="0">
                <a:solidFill>
                  <a:srgbClr val="00B050"/>
                </a:solidFill>
                <a:sym typeface="Wingdings" panose="05000000000000000000" pitchFamily="2" charset="2"/>
              </a:rPr>
              <a:t>11</a:t>
            </a:r>
            <a:r>
              <a:rPr lang="en-AU" dirty="0">
                <a:sym typeface="Wingdings" panose="05000000000000000000" pitchFamily="2" charset="2"/>
              </a:rPr>
              <a:t>s</a:t>
            </a:r>
            <a:r>
              <a:rPr lang="en-AU" dirty="0">
                <a:solidFill>
                  <a:srgbClr val="00B050"/>
                </a:solidFill>
                <a:sym typeface="Wingdings" panose="05000000000000000000" pitchFamily="2" charset="2"/>
              </a:rPr>
              <a:t>2</a:t>
            </a:r>
            <a:r>
              <a:rPr lang="en-AU" dirty="0">
                <a:sym typeface="Wingdings" panose="05000000000000000000" pitchFamily="2" charset="2"/>
              </a:rPr>
              <a:t>r</a:t>
            </a:r>
            <a:r>
              <a:rPr lang="en-AU" dirty="0">
                <a:solidFill>
                  <a:srgbClr val="00B050"/>
                </a:solidFill>
                <a:sym typeface="Wingdings" panose="05000000000000000000" pitchFamily="2" charset="2"/>
              </a:rPr>
              <a:t>4</a:t>
            </a:r>
            <a:r>
              <a:rPr lang="en-AU" dirty="0">
                <a:sym typeface="Wingdings" panose="05000000000000000000" pitchFamily="2" charset="2"/>
              </a:rPr>
              <a:t>p</a:t>
            </a:r>
            <a:r>
              <a:rPr lang="en-AU" dirty="0">
                <a:solidFill>
                  <a:srgbClr val="00B050"/>
                </a:solidFill>
                <a:sym typeface="Wingdings" panose="05000000000000000000" pitchFamily="2" charset="2"/>
              </a:rPr>
              <a:t>2</a:t>
            </a:r>
            <a:r>
              <a:rPr lang="en-AU" dirty="0">
                <a:sym typeface="Wingdings" panose="05000000000000000000" pitchFamily="2" charset="2"/>
              </a:rPr>
              <a:t>y</a:t>
            </a:r>
            <a:r>
              <a:rPr lang="en-AU" dirty="0">
                <a:solidFill>
                  <a:srgbClr val="00B050"/>
                </a:solidFill>
                <a:sym typeface="Wingdings" panose="05000000000000000000" pitchFamily="2" charset="2"/>
              </a:rPr>
              <a:t>5</a:t>
            </a:r>
            <a:r>
              <a:rPr lang="en-AU" dirty="0">
                <a:sym typeface="Wingdings" panose="05000000000000000000" pitchFamily="2" charset="2"/>
              </a:rPr>
              <a:t>s   (compressed length: 24)</a:t>
            </a:r>
          </a:p>
          <a:p>
            <a:pPr marL="0" indent="0">
              <a:buNone/>
            </a:pPr>
            <a:endParaRPr lang="en-AU" dirty="0">
              <a:sym typeface="Wingdings" panose="05000000000000000000" pitchFamily="2" charset="2"/>
            </a:endParaRPr>
          </a:p>
          <a:p>
            <a:r>
              <a:rPr lang="en-AU" dirty="0">
                <a:sym typeface="Wingdings" panose="05000000000000000000" pitchFamily="2" charset="2"/>
              </a:rPr>
              <a:t>Sorting the text provides </a:t>
            </a:r>
            <a:r>
              <a:rPr lang="en-AU" dirty="0">
                <a:solidFill>
                  <a:srgbClr val="00B0F0"/>
                </a:solidFill>
                <a:sym typeface="Wingdings" panose="05000000000000000000" pitchFamily="2" charset="2"/>
              </a:rPr>
              <a:t>“runs” </a:t>
            </a:r>
            <a:r>
              <a:rPr lang="en-AU" dirty="0">
                <a:sym typeface="Wingdings" panose="05000000000000000000" pitchFamily="2" charset="2"/>
              </a:rPr>
              <a:t>of maximal lengths.</a:t>
            </a:r>
          </a:p>
          <a:p>
            <a:pPr lvl="1"/>
            <a:r>
              <a:rPr lang="en-AU" dirty="0" err="1">
                <a:solidFill>
                  <a:srgbClr val="C00000"/>
                </a:solidFill>
              </a:rPr>
              <a:t>hhhh</a:t>
            </a:r>
            <a:r>
              <a:rPr lang="en-AU" dirty="0" err="1">
                <a:solidFill>
                  <a:srgbClr val="00B050"/>
                </a:solidFill>
              </a:rPr>
              <a:t>iiiiiiiiiiiiii</a:t>
            </a:r>
            <a:r>
              <a:rPr lang="en-AU" dirty="0" err="1">
                <a:solidFill>
                  <a:srgbClr val="FFC000"/>
                </a:solidFill>
              </a:rPr>
              <a:t>mm</a:t>
            </a:r>
            <a:r>
              <a:rPr lang="en-AU" dirty="0" err="1"/>
              <a:t>oo</a:t>
            </a:r>
            <a:r>
              <a:rPr lang="en-AU" dirty="0" err="1">
                <a:solidFill>
                  <a:schemeClr val="accent3">
                    <a:lumMod val="75000"/>
                  </a:schemeClr>
                </a:solidFill>
              </a:rPr>
              <a:t>pppp</a:t>
            </a:r>
            <a:r>
              <a:rPr lang="en-AU" dirty="0" err="1">
                <a:solidFill>
                  <a:schemeClr val="tx1">
                    <a:lumMod val="95000"/>
                    <a:lumOff val="5000"/>
                  </a:schemeClr>
                </a:solidFill>
              </a:rPr>
              <a:t>rr</a:t>
            </a:r>
            <a:r>
              <a:rPr lang="en-AU" dirty="0" err="1">
                <a:solidFill>
                  <a:srgbClr val="00B050"/>
                </a:solidFill>
              </a:rPr>
              <a:t>ssssssssssssssss</a:t>
            </a:r>
            <a:r>
              <a:rPr lang="en-AU" dirty="0" err="1">
                <a:solidFill>
                  <a:srgbClr val="00B0F0"/>
                </a:solidFill>
              </a:rPr>
              <a:t>tttt</a:t>
            </a:r>
            <a:r>
              <a:rPr lang="en-AU" dirty="0" err="1">
                <a:solidFill>
                  <a:srgbClr val="FF0000"/>
                </a:solidFill>
              </a:rPr>
              <a:t>yy</a:t>
            </a:r>
            <a:r>
              <a:rPr lang="en-AU" dirty="0"/>
              <a:t> </a:t>
            </a:r>
            <a:r>
              <a:rPr lang="en-AU" dirty="0">
                <a:solidFill>
                  <a:schemeClr val="tx1"/>
                </a:solidFill>
              </a:rPr>
              <a:t>(text length: 50)</a:t>
            </a:r>
          </a:p>
          <a:p>
            <a:pPr lvl="1"/>
            <a:r>
              <a:rPr lang="en-AU" dirty="0">
                <a:solidFill>
                  <a:srgbClr val="00B0F0"/>
                </a:solidFill>
              </a:rPr>
              <a:t>4</a:t>
            </a:r>
            <a:r>
              <a:rPr lang="en-AU" dirty="0">
                <a:solidFill>
                  <a:schemeClr val="tx1"/>
                </a:solidFill>
              </a:rPr>
              <a:t>h</a:t>
            </a:r>
            <a:r>
              <a:rPr lang="en-AU" dirty="0">
                <a:solidFill>
                  <a:srgbClr val="00B0F0"/>
                </a:solidFill>
              </a:rPr>
              <a:t>14</a:t>
            </a:r>
            <a:r>
              <a:rPr lang="en-AU" dirty="0">
                <a:solidFill>
                  <a:schemeClr val="tx1"/>
                </a:solidFill>
              </a:rPr>
              <a:t>i</a:t>
            </a:r>
            <a:r>
              <a:rPr lang="en-AU" dirty="0">
                <a:solidFill>
                  <a:srgbClr val="00B0F0"/>
                </a:solidFill>
              </a:rPr>
              <a:t>2</a:t>
            </a:r>
            <a:r>
              <a:rPr lang="en-AU" dirty="0">
                <a:solidFill>
                  <a:schemeClr val="tx1"/>
                </a:solidFill>
              </a:rPr>
              <a:t>m</a:t>
            </a:r>
            <a:r>
              <a:rPr lang="en-AU" dirty="0">
                <a:solidFill>
                  <a:srgbClr val="00B0F0"/>
                </a:solidFill>
              </a:rPr>
              <a:t>2</a:t>
            </a:r>
            <a:r>
              <a:rPr lang="en-AU" dirty="0">
                <a:solidFill>
                  <a:schemeClr val="tx1"/>
                </a:solidFill>
              </a:rPr>
              <a:t>o</a:t>
            </a:r>
            <a:r>
              <a:rPr lang="en-AU" dirty="0">
                <a:solidFill>
                  <a:srgbClr val="00B0F0"/>
                </a:solidFill>
              </a:rPr>
              <a:t>4</a:t>
            </a:r>
            <a:r>
              <a:rPr lang="en-AU" dirty="0">
                <a:solidFill>
                  <a:schemeClr val="tx1"/>
                </a:solidFill>
              </a:rPr>
              <a:t>p</a:t>
            </a:r>
            <a:r>
              <a:rPr lang="en-AU" dirty="0">
                <a:solidFill>
                  <a:srgbClr val="00B0F0"/>
                </a:solidFill>
              </a:rPr>
              <a:t>2</a:t>
            </a:r>
            <a:r>
              <a:rPr lang="en-AU" dirty="0">
                <a:solidFill>
                  <a:schemeClr val="tx1"/>
                </a:solidFill>
              </a:rPr>
              <a:t>r</a:t>
            </a:r>
            <a:r>
              <a:rPr lang="en-AU" dirty="0">
                <a:solidFill>
                  <a:srgbClr val="00B0F0"/>
                </a:solidFill>
              </a:rPr>
              <a:t>16</a:t>
            </a:r>
            <a:r>
              <a:rPr lang="en-AU" dirty="0">
                <a:solidFill>
                  <a:schemeClr val="tx1"/>
                </a:solidFill>
              </a:rPr>
              <a:t>s</a:t>
            </a:r>
            <a:r>
              <a:rPr lang="en-AU" dirty="0">
                <a:solidFill>
                  <a:srgbClr val="00B0F0"/>
                </a:solidFill>
              </a:rPr>
              <a:t>4</a:t>
            </a:r>
            <a:r>
              <a:rPr lang="en-AU" dirty="0">
                <a:solidFill>
                  <a:schemeClr val="tx1"/>
                </a:solidFill>
              </a:rPr>
              <a:t>t</a:t>
            </a:r>
            <a:r>
              <a:rPr lang="en-AU" dirty="0">
                <a:solidFill>
                  <a:srgbClr val="00B0F0"/>
                </a:solidFill>
              </a:rPr>
              <a:t>2</a:t>
            </a:r>
            <a:r>
              <a:rPr lang="en-AU" dirty="0">
                <a:solidFill>
                  <a:schemeClr val="tx1"/>
                </a:solidFill>
              </a:rPr>
              <a:t>y  (Compressed length: 20)</a:t>
            </a:r>
            <a:endParaRPr lang="en-AU" dirty="0">
              <a:sym typeface="Wingdings" panose="05000000000000000000" pitchFamily="2" charset="2"/>
            </a:endParaRPr>
          </a:p>
          <a:p>
            <a:r>
              <a:rPr lang="en-AU" dirty="0">
                <a:sym typeface="Wingdings" panose="05000000000000000000" pitchFamily="2" charset="2"/>
              </a:rPr>
              <a:t>However, sorting is </a:t>
            </a:r>
            <a:r>
              <a:rPr lang="en-AU" dirty="0">
                <a:solidFill>
                  <a:srgbClr val="FF0000"/>
                </a:solidFill>
                <a:sym typeface="Wingdings" panose="05000000000000000000" pitchFamily="2" charset="2"/>
              </a:rPr>
              <a:t>not an acceptable solution!</a:t>
            </a:r>
            <a:r>
              <a:rPr lang="en-AU" dirty="0">
                <a:sym typeface="Wingdings" panose="05000000000000000000" pitchFamily="2" charset="2"/>
              </a:rPr>
              <a:t> We must be able to recover the original text from the compressed data, i.e., decompression.</a:t>
            </a:r>
          </a:p>
          <a:p>
            <a:r>
              <a:rPr lang="en-AU" dirty="0">
                <a:sym typeface="Wingdings" panose="05000000000000000000" pitchFamily="2" charset="2"/>
              </a:rPr>
              <a:t>So, the question is how to modify the original text such that there are many “runs” of the characters (to effectively compress the data) and the original text can be recovered from the decompressed data.</a:t>
            </a:r>
          </a:p>
          <a:p>
            <a:r>
              <a:rPr lang="en-AU" dirty="0">
                <a:solidFill>
                  <a:srgbClr val="00B0F0"/>
                </a:solidFill>
                <a:sym typeface="Wingdings" panose="05000000000000000000" pitchFamily="2" charset="2"/>
              </a:rPr>
              <a:t>Burrows-Wheeler Transform!</a:t>
            </a:r>
            <a:r>
              <a:rPr lang="en-AU" dirty="0">
                <a:sym typeface="Wingdings" panose="05000000000000000000" pitchFamily="2" charset="2"/>
              </a:rPr>
              <a:t> Used in bzip2.</a:t>
            </a:r>
          </a:p>
          <a:p>
            <a:pPr marL="0" indent="0">
              <a:buNone/>
            </a:pPr>
            <a:endParaRPr lang="en-AU" dirty="0"/>
          </a:p>
          <a:p>
            <a:pPr marL="0" indent="0">
              <a:buNone/>
            </a:pPr>
            <a:endParaRPr lang="en-AU" dirty="0"/>
          </a:p>
          <a:p>
            <a:pPr marL="0" indent="0">
              <a:buNone/>
            </a:pPr>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069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2200538215"/>
              </p:ext>
            </p:extLst>
          </p:nvPr>
        </p:nvGraphicFramePr>
        <p:xfrm>
          <a:off x="416669" y="973334"/>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228600">
                  <a:extLst>
                    <a:ext uri="{9D8B030D-6E8A-4147-A177-3AD203B41FA5}">
                      <a16:colId xmlns:a16="http://schemas.microsoft.com/office/drawing/2014/main" xmlns="" val="20001"/>
                    </a:ext>
                  </a:extLst>
                </a:gridCol>
                <a:gridCol w="228600">
                  <a:extLst>
                    <a:ext uri="{9D8B030D-6E8A-4147-A177-3AD203B41FA5}">
                      <a16:colId xmlns:a16="http://schemas.microsoft.com/office/drawing/2014/main" xmlns="" val="20002"/>
                    </a:ext>
                  </a:extLst>
                </a:gridCol>
                <a:gridCol w="228600">
                  <a:extLst>
                    <a:ext uri="{9D8B030D-6E8A-4147-A177-3AD203B41FA5}">
                      <a16:colId xmlns:a16="http://schemas.microsoft.com/office/drawing/2014/main" xmlns="" val="20003"/>
                    </a:ext>
                  </a:extLst>
                </a:gridCol>
                <a:gridCol w="228600">
                  <a:extLst>
                    <a:ext uri="{9D8B030D-6E8A-4147-A177-3AD203B41FA5}">
                      <a16:colId xmlns:a16="http://schemas.microsoft.com/office/drawing/2014/main" xmlns="" val="20004"/>
                    </a:ext>
                  </a:extLst>
                </a:gridCol>
                <a:gridCol w="228600">
                  <a:extLst>
                    <a:ext uri="{9D8B030D-6E8A-4147-A177-3AD203B41FA5}">
                      <a16:colId xmlns:a16="http://schemas.microsoft.com/office/drawing/2014/main" xmlns="" val="20005"/>
                    </a:ext>
                  </a:extLst>
                </a:gridCol>
                <a:gridCol w="228600">
                  <a:extLst>
                    <a:ext uri="{9D8B030D-6E8A-4147-A177-3AD203B41FA5}">
                      <a16:colId xmlns:a16="http://schemas.microsoft.com/office/drawing/2014/main" xmlns="" val="20006"/>
                    </a:ext>
                  </a:extLst>
                </a:gridCol>
                <a:gridCol w="228600">
                  <a:extLst>
                    <a:ext uri="{9D8B030D-6E8A-4147-A177-3AD203B41FA5}">
                      <a16:colId xmlns:a16="http://schemas.microsoft.com/office/drawing/2014/main" xmlns="" val="20007"/>
                    </a:ext>
                  </a:extLst>
                </a:gridCol>
                <a:gridCol w="228600">
                  <a:extLst>
                    <a:ext uri="{9D8B030D-6E8A-4147-A177-3AD203B41FA5}">
                      <a16:colId xmlns:a16="http://schemas.microsoft.com/office/drawing/2014/main" xmlns="" val="20008"/>
                    </a:ext>
                  </a:extLst>
                </a:gridCol>
                <a:gridCol w="228600">
                  <a:extLst>
                    <a:ext uri="{9D8B030D-6E8A-4147-A177-3AD203B41FA5}">
                      <a16:colId xmlns:a16="http://schemas.microsoft.com/office/drawing/2014/main" xmlns="" val="20009"/>
                    </a:ext>
                  </a:extLst>
                </a:gridCol>
                <a:gridCol w="228600">
                  <a:extLst>
                    <a:ext uri="{9D8B030D-6E8A-4147-A177-3AD203B41FA5}">
                      <a16:colId xmlns:a16="http://schemas.microsoft.com/office/drawing/2014/main" xmlns="" val="20010"/>
                    </a:ext>
                  </a:extLst>
                </a:gridCol>
                <a:gridCol w="533400">
                  <a:extLst>
                    <a:ext uri="{9D8B030D-6E8A-4147-A177-3AD203B41FA5}">
                      <a16:colId xmlns:a16="http://schemas.microsoft.com/office/drawing/2014/main" xmlns=""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6" name="Content Placeholder 103"/>
          <p:cNvSpPr txBox="1">
            <a:spLocks/>
          </p:cNvSpPr>
          <p:nvPr/>
        </p:nvSpPr>
        <p:spPr>
          <a:xfrm>
            <a:off x="4038601" y="1066799"/>
            <a:ext cx="4953000" cy="4515869"/>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00B0F0"/>
                </a:solidFill>
              </a:rPr>
              <a:t>How to efficiently compute first and last occurrence of a character c in the range.</a:t>
            </a:r>
          </a:p>
          <a:p>
            <a:r>
              <a:rPr lang="en-AU" sz="1800" b="1" dirty="0"/>
              <a:t>For each character, create a sorted array of their positions in the last column – this can be done in linear time</a:t>
            </a:r>
          </a:p>
          <a:p>
            <a:pPr marL="0" indent="0">
              <a:buNone/>
            </a:pPr>
            <a:r>
              <a:rPr lang="en-AU" sz="1800" b="1" dirty="0">
                <a:solidFill>
                  <a:srgbClr val="00B0F0"/>
                </a:solidFill>
              </a:rPr>
              <a:t>To search a character c in range(</a:t>
            </a:r>
            <a:r>
              <a:rPr lang="en-AU" sz="1800" b="1" dirty="0" err="1">
                <a:solidFill>
                  <a:srgbClr val="00B0F0"/>
                </a:solidFill>
              </a:rPr>
              <a:t>i,j</a:t>
            </a:r>
            <a:r>
              <a:rPr lang="en-AU" sz="1800" b="1" dirty="0">
                <a:solidFill>
                  <a:srgbClr val="00B0F0"/>
                </a:solidFill>
              </a:rPr>
              <a:t>), use binary search.</a:t>
            </a:r>
          </a:p>
          <a:p>
            <a:r>
              <a:rPr lang="en-AU" sz="1800" b="1" dirty="0"/>
              <a:t>to search the first S in the range (5,11), binary search for the smallest position equal to or larger than 5 in the array of S</a:t>
            </a:r>
          </a:p>
          <a:p>
            <a:r>
              <a:rPr lang="en-AU" sz="1800" b="1" dirty="0"/>
              <a:t>to search the last S in the range (5,11), binary search for the largest position smaller than or equal to 11</a:t>
            </a:r>
          </a:p>
        </p:txBody>
      </p:sp>
      <p:sp>
        <p:nvSpPr>
          <p:cNvPr id="4" name="Right Brace 3"/>
          <p:cNvSpPr/>
          <p:nvPr/>
        </p:nvSpPr>
        <p:spPr>
          <a:xfrm>
            <a:off x="3540871" y="2442033"/>
            <a:ext cx="533398" cy="2590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7" name="Straight Arrow Connector 16"/>
          <p:cNvCxnSpPr/>
          <p:nvPr/>
        </p:nvCxnSpPr>
        <p:spPr>
          <a:xfrm>
            <a:off x="3006332" y="4423233"/>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07469" y="4042233"/>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450448005"/>
              </p:ext>
            </p:extLst>
          </p:nvPr>
        </p:nvGraphicFramePr>
        <p:xfrm>
          <a:off x="8373" y="994233"/>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xmlns=""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108725812"/>
              </p:ext>
            </p:extLst>
          </p:nvPr>
        </p:nvGraphicFramePr>
        <p:xfrm>
          <a:off x="4914901" y="4917440"/>
          <a:ext cx="3200400"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tblGrid>
              <a:tr h="370840">
                <a:tc>
                  <a:txBody>
                    <a:bodyPr/>
                    <a:lstStyle/>
                    <a:p>
                      <a:pPr algn="ctr"/>
                      <a:r>
                        <a:rPr lang="en-AU" b="1" dirty="0">
                          <a:solidFill>
                            <a:srgbClr val="FF0000"/>
                          </a:solidFill>
                        </a:rPr>
                        <a:t>I</a:t>
                      </a:r>
                    </a:p>
                  </a:txBody>
                  <a:tcPr>
                    <a:solidFill>
                      <a:schemeClr val="bg1">
                        <a:lumMod val="85000"/>
                      </a:schemeClr>
                    </a:solidFill>
                  </a:tcPr>
                </a:tc>
                <a:tc>
                  <a:txBody>
                    <a:bodyPr/>
                    <a:lstStyle/>
                    <a:p>
                      <a:pPr algn="ctr"/>
                      <a:r>
                        <a:rPr lang="en-AU" dirty="0">
                          <a:solidFill>
                            <a:schemeClr val="tx1"/>
                          </a:solidFill>
                        </a:rPr>
                        <a:t>1, 8, 11, 12</a:t>
                      </a:r>
                    </a:p>
                  </a:txBody>
                  <a:tcPr>
                    <a:solidFill>
                      <a:schemeClr val="bg1">
                        <a:lumMod val="85000"/>
                      </a:schemeClr>
                    </a:solidFill>
                  </a:tcPr>
                </a:tc>
                <a:extLst>
                  <a:ext uri="{0D108BD9-81ED-4DB2-BD59-A6C34878D82A}">
                    <a16:rowId xmlns:a16="http://schemas.microsoft.com/office/drawing/2014/main" xmlns="" val="10000"/>
                  </a:ext>
                </a:extLst>
              </a:tr>
              <a:tr h="370840">
                <a:tc>
                  <a:txBody>
                    <a:bodyPr/>
                    <a:lstStyle/>
                    <a:p>
                      <a:pPr algn="ctr"/>
                      <a:r>
                        <a:rPr lang="en-AU" b="1" dirty="0">
                          <a:solidFill>
                            <a:srgbClr val="FF0000"/>
                          </a:solidFill>
                        </a:rPr>
                        <a:t>M</a:t>
                      </a:r>
                    </a:p>
                  </a:txBody>
                  <a:tcPr>
                    <a:solidFill>
                      <a:schemeClr val="bg1">
                        <a:lumMod val="85000"/>
                      </a:schemeClr>
                    </a:solidFill>
                  </a:tcPr>
                </a:tc>
                <a:tc>
                  <a:txBody>
                    <a:bodyPr/>
                    <a:lstStyle/>
                    <a:p>
                      <a:pPr algn="ctr"/>
                      <a:r>
                        <a:rPr lang="en-AU" b="1" dirty="0">
                          <a:solidFill>
                            <a:schemeClr val="tx1"/>
                          </a:solidFill>
                        </a:rPr>
                        <a:t>5</a:t>
                      </a: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pPr algn="ctr"/>
                      <a:r>
                        <a:rPr lang="en-AU" b="1" dirty="0">
                          <a:solidFill>
                            <a:srgbClr val="FF0000"/>
                          </a:solidFill>
                        </a:rPr>
                        <a:t>P</a:t>
                      </a:r>
                    </a:p>
                  </a:txBody>
                  <a:tcPr>
                    <a:solidFill>
                      <a:schemeClr val="bg1">
                        <a:lumMod val="85000"/>
                      </a:schemeClr>
                    </a:solidFill>
                  </a:tcPr>
                </a:tc>
                <a:tc>
                  <a:txBody>
                    <a:bodyPr/>
                    <a:lstStyle/>
                    <a:p>
                      <a:pPr algn="ctr"/>
                      <a:r>
                        <a:rPr lang="en-AU" b="1" dirty="0">
                          <a:solidFill>
                            <a:schemeClr val="tx1"/>
                          </a:solidFill>
                        </a:rPr>
                        <a:t>2,</a:t>
                      </a:r>
                      <a:r>
                        <a:rPr lang="en-AU" b="1" baseline="0" dirty="0">
                          <a:solidFill>
                            <a:schemeClr val="tx1"/>
                          </a:solidFill>
                        </a:rPr>
                        <a:t> 7</a:t>
                      </a:r>
                      <a:endParaRPr lang="en-AU" b="1" dirty="0">
                        <a:solidFill>
                          <a:schemeClr val="tx1"/>
                        </a:solidFill>
                      </a:endParaRP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pPr algn="ctr"/>
                      <a:r>
                        <a:rPr lang="en-AU" b="1" dirty="0">
                          <a:solidFill>
                            <a:srgbClr val="FF0000"/>
                          </a:solidFill>
                        </a:rPr>
                        <a:t>S</a:t>
                      </a:r>
                    </a:p>
                  </a:txBody>
                  <a:tcPr>
                    <a:solidFill>
                      <a:schemeClr val="bg1">
                        <a:lumMod val="85000"/>
                      </a:schemeClr>
                    </a:solidFill>
                  </a:tcPr>
                </a:tc>
                <a:tc>
                  <a:txBody>
                    <a:bodyPr/>
                    <a:lstStyle/>
                    <a:p>
                      <a:pPr algn="ctr"/>
                      <a:r>
                        <a:rPr lang="en-AU" b="1" dirty="0">
                          <a:solidFill>
                            <a:schemeClr val="tx1"/>
                          </a:solidFill>
                        </a:rPr>
                        <a:t>3, 4, 9, 10</a:t>
                      </a: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cxnSp>
        <p:nvCxnSpPr>
          <p:cNvPr id="41" name="Straight Arrow Connector 40"/>
          <p:cNvCxnSpPr/>
          <p:nvPr/>
        </p:nvCxnSpPr>
        <p:spPr>
          <a:xfrm flipV="1">
            <a:off x="7391400" y="6338248"/>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86600" y="6324600"/>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3"/>
          <p:cNvSpPr txBox="1">
            <a:spLocks/>
          </p:cNvSpPr>
          <p:nvPr/>
        </p:nvSpPr>
        <p:spPr>
          <a:xfrm>
            <a:off x="150236" y="5371546"/>
            <a:ext cx="4612266" cy="1039301"/>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O(M log N) where M is length of substring. </a:t>
            </a:r>
          </a:p>
          <a:p>
            <a:pPr marL="0" indent="0">
              <a:buNone/>
            </a:pPr>
            <a:r>
              <a:rPr lang="en-AU" sz="1400" dirty="0">
                <a:solidFill>
                  <a:srgbClr val="00B0F0"/>
                </a:solidFill>
                <a:highlight>
                  <a:srgbClr val="FFFFFF"/>
                </a:highlight>
              </a:rPr>
              <a:t>Could be improved to O(M) by maintaining, at each row, the next and previous occurrence of each character</a:t>
            </a:r>
          </a:p>
        </p:txBody>
      </p:sp>
    </p:spTree>
    <p:extLst>
      <p:ext uri="{BB962C8B-B14F-4D97-AF65-F5344CB8AC3E}">
        <p14:creationId xmlns:p14="http://schemas.microsoft.com/office/powerpoint/2010/main" val="213311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4">
                                            <p:txEl>
                                              <p:pRg st="0" end="0"/>
                                            </p:txEl>
                                          </p:spTgt>
                                        </p:tgtEl>
                                      </p:cBhvr>
                                    </p:animEffect>
                                    <p:set>
                                      <p:cBhvr>
                                        <p:cTn id="63" dur="1" fill="hold">
                                          <p:stCondLst>
                                            <p:cond delay="499"/>
                                          </p:stCondLst>
                                        </p:cTn>
                                        <p:tgtEl>
                                          <p:spTgt spid="14">
                                            <p:txEl>
                                              <p:pRg st="0" end="0"/>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4">
                                            <p:txEl>
                                              <p:pRg st="1" end="1"/>
                                            </p:txEl>
                                          </p:spTgt>
                                        </p:tgtEl>
                                      </p:cBhvr>
                                    </p:animEffect>
                                    <p:set>
                                      <p:cBhvr>
                                        <p:cTn id="66" dur="1" fill="hold">
                                          <p:stCondLst>
                                            <p:cond delay="499"/>
                                          </p:stCondLst>
                                        </p:cTn>
                                        <p:tgtEl>
                                          <p:spTgt spid="14">
                                            <p:txEl>
                                              <p:pRg st="1" end="1"/>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xEl>
                                              <p:pRg st="2" end="2"/>
                                            </p:txEl>
                                          </p:spTgt>
                                        </p:tgtEl>
                                      </p:cBhvr>
                                    </p:animEffect>
                                    <p:set>
                                      <p:cBhvr>
                                        <p:cTn id="69" dur="1" fill="hold">
                                          <p:stCondLst>
                                            <p:cond delay="499"/>
                                          </p:stCondLst>
                                        </p:cTn>
                                        <p:tgtEl>
                                          <p:spTgt spid="14">
                                            <p:txEl>
                                              <p:pRg st="2" end="2"/>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4">
                                            <p:bg/>
                                          </p:spTgt>
                                        </p:tgtEl>
                                      </p:cBhvr>
                                    </p:animEffect>
                                    <p:set>
                                      <p:cBhvr>
                                        <p:cTn id="72" dur="1" fill="hold">
                                          <p:stCondLst>
                                            <p:cond delay="4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4" grpId="1"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Substring matching</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1112049615"/>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gridCol w="208280">
                  <a:extLst>
                    <a:ext uri="{9D8B030D-6E8A-4147-A177-3AD203B41FA5}">
                      <a16:colId xmlns:a16="http://schemas.microsoft.com/office/drawing/2014/main" xmlns=""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sp>
        <p:nvSpPr>
          <p:cNvPr id="5" name="Rectangle 4"/>
          <p:cNvSpPr/>
          <p:nvPr/>
        </p:nvSpPr>
        <p:spPr>
          <a:xfrm>
            <a:off x="3124200" y="1219200"/>
            <a:ext cx="4572000" cy="923330"/>
          </a:xfrm>
          <a:prstGeom prst="rect">
            <a:avLst/>
          </a:prstGeom>
        </p:spPr>
        <p:txBody>
          <a:bodyPr>
            <a:spAutoFit/>
          </a:bodyPr>
          <a:lstStyle/>
          <a:p>
            <a:pPr marL="285750" indent="-285750">
              <a:buFont typeface="Arial" panose="020B0604020202020204" pitchFamily="34" charset="0"/>
              <a:buChar char="•"/>
            </a:pPr>
            <a:r>
              <a:rPr lang="en-AU" dirty="0">
                <a:solidFill>
                  <a:srgbClr val="FF0000"/>
                </a:solidFill>
              </a:rPr>
              <a:t>Search ER</a:t>
            </a:r>
          </a:p>
          <a:p>
            <a:pPr marL="285750" indent="-285750">
              <a:buFont typeface="Arial" panose="020B0604020202020204" pitchFamily="34" charset="0"/>
              <a:buChar char="•"/>
            </a:pPr>
            <a:r>
              <a:rPr lang="en-AU" dirty="0">
                <a:solidFill>
                  <a:srgbClr val="FF0000"/>
                </a:solidFill>
              </a:rPr>
              <a:t>Search RE</a:t>
            </a:r>
          </a:p>
          <a:p>
            <a:pPr marL="285750" indent="-285750">
              <a:buFont typeface="Arial" panose="020B0604020202020204" pitchFamily="34" charset="0"/>
              <a:buChar char="•"/>
            </a:pPr>
            <a:r>
              <a:rPr lang="en-AU" dirty="0">
                <a:solidFill>
                  <a:srgbClr val="FF0000"/>
                </a:solidFill>
              </a:rPr>
              <a:t>Search FEF </a:t>
            </a:r>
          </a:p>
        </p:txBody>
      </p:sp>
      <p:graphicFrame>
        <p:nvGraphicFramePr>
          <p:cNvPr id="18" name="Content Placeholder 3"/>
          <p:cNvGraphicFramePr>
            <a:graphicFrameLocks/>
          </p:cNvGraphicFramePr>
          <p:nvPr>
            <p:extLst>
              <p:ext uri="{D42A27DB-BD31-4B8C-83A1-F6EECF244321}">
                <p14:modId xmlns:p14="http://schemas.microsoft.com/office/powerpoint/2010/main" val="2451874905"/>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xmlns=""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1721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a:latin typeface="Arial Black" panose="020B0A04020102020204" pitchFamily="34" charset="0"/>
              </a:rPr>
              <a:t>Summary</a:t>
            </a:r>
          </a:p>
        </p:txBody>
      </p:sp>
      <p:sp>
        <p:nvSpPr>
          <p:cNvPr id="4" name="Footer Placeholder 3"/>
          <p:cNvSpPr>
            <a:spLocks noGrp="1"/>
          </p:cNvSpPr>
          <p:nvPr>
            <p:ph type="ftr" sz="quarter" idx="11"/>
          </p:nvPr>
        </p:nvSpPr>
        <p:spPr/>
        <p:txBody>
          <a:bodyPr/>
          <a:lstStyle/>
          <a:p>
            <a:r>
              <a:rPr lang="en-AU"/>
              <a:t>FIT2004: Lec-7: Burrows-Wheeler Transform</a:t>
            </a:r>
            <a:endParaRPr lang="en-US"/>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Take home message</a:t>
            </a:r>
          </a:p>
          <a:p>
            <a:r>
              <a:rPr lang="en-AU" sz="2000" dirty="0"/>
              <a:t>Burrows-Wheeler Transform is an elegant algorithm that allows efficient and effective compression and substring matching</a:t>
            </a:r>
          </a:p>
          <a:p>
            <a:pPr marL="0" indent="0">
              <a:buNone/>
            </a:pPr>
            <a:endParaRPr lang="en-AU" sz="2000" b="1" dirty="0">
              <a:solidFill>
                <a:srgbClr val="FF0000"/>
              </a:solidFill>
            </a:endParaRPr>
          </a:p>
          <a:p>
            <a:pPr marL="0" indent="0">
              <a:buNone/>
            </a:pPr>
            <a:r>
              <a:rPr lang="en-AU" sz="2000" b="1" dirty="0">
                <a:solidFill>
                  <a:srgbClr val="FF0000"/>
                </a:solidFill>
              </a:rPr>
              <a:t>Things to do (this list is not exhaustive)</a:t>
            </a:r>
          </a:p>
          <a:p>
            <a:r>
              <a:rPr lang="en-AU" sz="2000" dirty="0"/>
              <a:t>Read more about Burrows-Wheeler Transform and understand how and why it works</a:t>
            </a:r>
          </a:p>
          <a:p>
            <a:r>
              <a:rPr lang="en-AU" sz="2000" dirty="0"/>
              <a:t>Implement it in Python</a:t>
            </a:r>
          </a:p>
          <a:p>
            <a:pPr marL="0" indent="0">
              <a:buNone/>
            </a:pPr>
            <a:endParaRPr lang="en-AU" sz="2000" b="1" dirty="0">
              <a:solidFill>
                <a:srgbClr val="FF0000"/>
              </a:solidFill>
            </a:endParaRPr>
          </a:p>
          <a:p>
            <a:pPr marL="0" indent="0">
              <a:buNone/>
            </a:pPr>
            <a:r>
              <a:rPr lang="en-AU" sz="2000" b="1" dirty="0">
                <a:solidFill>
                  <a:srgbClr val="FF0000"/>
                </a:solidFill>
              </a:rPr>
              <a:t>Coming Up Next</a:t>
            </a:r>
          </a:p>
          <a:p>
            <a:r>
              <a:rPr lang="en-AU" sz="2000" dirty="0"/>
              <a:t>Introduction to Graphs and Path problems on Graphs</a:t>
            </a:r>
          </a:p>
        </p:txBody>
      </p:sp>
    </p:spTree>
    <p:extLst>
      <p:ext uri="{BB962C8B-B14F-4D97-AF65-F5344CB8AC3E}">
        <p14:creationId xmlns:p14="http://schemas.microsoft.com/office/powerpoint/2010/main" val="10795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remember/note</a:t>
            </a:r>
          </a:p>
        </p:txBody>
      </p:sp>
      <p:sp>
        <p:nvSpPr>
          <p:cNvPr id="104" name="Content Placeholder 103"/>
          <p:cNvSpPr>
            <a:spLocks noGrp="1"/>
          </p:cNvSpPr>
          <p:nvPr>
            <p:ph sz="quarter" idx="1"/>
          </p:nvPr>
        </p:nvSpPr>
        <p:spPr>
          <a:xfrm>
            <a:off x="139430" y="1143000"/>
            <a:ext cx="5804170" cy="5267848"/>
          </a:xfrm>
        </p:spPr>
        <p:txBody>
          <a:bodyPr>
            <a:normAutofit/>
          </a:bodyPr>
          <a:lstStyle/>
          <a:p>
            <a:r>
              <a:rPr lang="en-AU" dirty="0"/>
              <a:t>Feedback on assignment 2 will be given in this week’s tutorial</a:t>
            </a:r>
          </a:p>
          <a:p>
            <a:pPr lvl="1"/>
            <a:r>
              <a:rPr lang="en-AU" dirty="0"/>
              <a:t>You may also be interviewed</a:t>
            </a:r>
          </a:p>
          <a:p>
            <a:pPr lvl="1"/>
            <a:r>
              <a:rPr lang="en-AU" dirty="0"/>
              <a:t>Failing to attend will result in your marks being withheld</a:t>
            </a:r>
          </a:p>
          <a:p>
            <a:pPr lvl="1"/>
            <a:r>
              <a:rPr lang="en-AU" dirty="0"/>
              <a:t>Submit a special consideration if cannot attend it</a:t>
            </a:r>
          </a:p>
          <a:p>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pic>
        <p:nvPicPr>
          <p:cNvPr id="6" name="Picture 5" descr="A picture containing person, man, building, indoor&#10;&#10;Description generated with very high confidence">
            <a:extLst>
              <a:ext uri="{FF2B5EF4-FFF2-40B4-BE49-F238E27FC236}">
                <a16:creationId xmlns:a16="http://schemas.microsoft.com/office/drawing/2014/main" xmlns="" id="{36BB4568-08D1-4736-8FBF-290B7D3CB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099226"/>
            <a:ext cx="2892552" cy="5011120"/>
          </a:xfrm>
          <a:prstGeom prst="rect">
            <a:avLst/>
          </a:prstGeom>
        </p:spPr>
      </p:pic>
    </p:spTree>
    <p:extLst>
      <p:ext uri="{BB962C8B-B14F-4D97-AF65-F5344CB8AC3E}">
        <p14:creationId xmlns:p14="http://schemas.microsoft.com/office/powerpoint/2010/main" val="2520482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remember/note</a:t>
            </a:r>
          </a:p>
        </p:txBody>
      </p:sp>
      <p:sp>
        <p:nvSpPr>
          <p:cNvPr id="104" name="Content Placeholder 103"/>
          <p:cNvSpPr>
            <a:spLocks noGrp="1"/>
          </p:cNvSpPr>
          <p:nvPr>
            <p:ph sz="quarter" idx="1"/>
          </p:nvPr>
        </p:nvSpPr>
        <p:spPr>
          <a:xfrm>
            <a:off x="139430" y="1143000"/>
            <a:ext cx="5651770" cy="5267848"/>
          </a:xfrm>
        </p:spPr>
        <p:txBody>
          <a:bodyPr>
            <a:normAutofit lnSpcReduction="10000"/>
          </a:bodyPr>
          <a:lstStyle/>
          <a:p>
            <a:r>
              <a:rPr lang="en-AU" dirty="0"/>
              <a:t>Mid-semester test (MST)</a:t>
            </a:r>
          </a:p>
          <a:p>
            <a:pPr lvl="1"/>
            <a:r>
              <a:rPr lang="en-AU" b="1" u="sng" dirty="0">
                <a:solidFill>
                  <a:srgbClr val="FF0000"/>
                </a:solidFill>
              </a:rPr>
              <a:t>Monday, 10 Sep, 9-10 am</a:t>
            </a:r>
          </a:p>
          <a:p>
            <a:pPr lvl="1"/>
            <a:r>
              <a:rPr lang="en-AU" sz="1900" dirty="0">
                <a:solidFill>
                  <a:srgbClr val="FF0000"/>
                </a:solidFill>
              </a:rPr>
              <a:t>If </a:t>
            </a:r>
            <a:r>
              <a:rPr lang="en-AU" sz="1900" dirty="0"/>
              <a:t>your student id is an even number:</a:t>
            </a:r>
          </a:p>
          <a:p>
            <a:pPr lvl="2"/>
            <a:r>
              <a:rPr lang="en-AU" sz="1900" dirty="0">
                <a:solidFill>
                  <a:srgbClr val="00B050"/>
                </a:solidFill>
              </a:rPr>
              <a:t>Venue</a:t>
            </a:r>
            <a:r>
              <a:rPr lang="en-AU" sz="1900" dirty="0">
                <a:solidFill>
                  <a:schemeClr val="tx2"/>
                </a:solidFill>
              </a:rPr>
              <a:t> = </a:t>
            </a:r>
            <a:r>
              <a:rPr lang="en-GB" sz="1900" dirty="0">
                <a:solidFill>
                  <a:schemeClr val="tx2"/>
                </a:solidFill>
              </a:rPr>
              <a:t>CL_20Chn/H3</a:t>
            </a:r>
          </a:p>
          <a:p>
            <a:pPr lvl="1"/>
            <a:r>
              <a:rPr lang="en-AU" sz="1900" dirty="0">
                <a:solidFill>
                  <a:srgbClr val="FF0000"/>
                </a:solidFill>
              </a:rPr>
              <a:t>E</a:t>
            </a:r>
            <a:r>
              <a:rPr lang="en-GB" sz="1900" dirty="0" err="1">
                <a:solidFill>
                  <a:srgbClr val="FF0000"/>
                </a:solidFill>
              </a:rPr>
              <a:t>lse</a:t>
            </a:r>
            <a:r>
              <a:rPr lang="en-GB" sz="1900" dirty="0"/>
              <a:t>:</a:t>
            </a:r>
          </a:p>
          <a:p>
            <a:pPr lvl="2"/>
            <a:r>
              <a:rPr lang="en-AU" sz="1900" dirty="0">
                <a:solidFill>
                  <a:srgbClr val="00B050"/>
                </a:solidFill>
              </a:rPr>
              <a:t>V</a:t>
            </a:r>
            <a:r>
              <a:rPr lang="en-GB" sz="1900" dirty="0" err="1">
                <a:solidFill>
                  <a:srgbClr val="00B050"/>
                </a:solidFill>
              </a:rPr>
              <a:t>enue</a:t>
            </a:r>
            <a:r>
              <a:rPr lang="en-GB" sz="1900" dirty="0">
                <a:solidFill>
                  <a:schemeClr val="tx2"/>
                </a:solidFill>
              </a:rPr>
              <a:t> = CL_16Rnf</a:t>
            </a:r>
            <a:r>
              <a:rPr lang="en-GB" sz="1900">
                <a:solidFill>
                  <a:schemeClr val="tx2"/>
                </a:solidFill>
              </a:rPr>
              <a:t>/S3</a:t>
            </a:r>
            <a:endParaRPr lang="en-AU" dirty="0"/>
          </a:p>
          <a:p>
            <a:pPr lvl="1"/>
            <a:r>
              <a:rPr lang="en-AU" dirty="0"/>
              <a:t>5 mins reading time + 45 minutes writing time</a:t>
            </a:r>
          </a:p>
          <a:p>
            <a:pPr lvl="1"/>
            <a:r>
              <a:rPr lang="en-AU" dirty="0"/>
              <a:t>You must be there at 8:50 am so that we can start the test at 9 am</a:t>
            </a:r>
          </a:p>
          <a:p>
            <a:pPr lvl="1"/>
            <a:r>
              <a:rPr lang="en-AU" dirty="0"/>
              <a:t>Covers content from first six weeks</a:t>
            </a:r>
          </a:p>
          <a:p>
            <a:pPr lvl="1"/>
            <a:r>
              <a:rPr lang="en-AU" dirty="0"/>
              <a:t>Special considerations must be submitted within two days</a:t>
            </a:r>
          </a:p>
          <a:p>
            <a:pPr marL="274320" lvl="1" indent="0">
              <a:buNone/>
            </a:pPr>
            <a:endParaRPr lang="en-AU" dirty="0">
              <a:solidFill>
                <a:schemeClr val="tx1"/>
              </a:solidFill>
            </a:endParaRPr>
          </a:p>
          <a:p>
            <a:pPr marL="274320" lvl="1" indent="0" algn="ctr">
              <a:buNone/>
            </a:pPr>
            <a:r>
              <a:rPr lang="en-AU" dirty="0">
                <a:solidFill>
                  <a:srgbClr val="FF0000"/>
                </a:solidFill>
              </a:rPr>
              <a:t>Good News or Bad News???</a:t>
            </a:r>
          </a:p>
          <a:p>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pic>
        <p:nvPicPr>
          <p:cNvPr id="8" name="Picture 7" descr="A cat with its mouth open&#10;&#10;Description generated with high confidence">
            <a:extLst>
              <a:ext uri="{FF2B5EF4-FFF2-40B4-BE49-F238E27FC236}">
                <a16:creationId xmlns:a16="http://schemas.microsoft.com/office/drawing/2014/main" xmlns="" id="{E6907D21-68EF-40E0-B1C2-DF099D9A8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03" y="1262063"/>
            <a:ext cx="3313192" cy="4605337"/>
          </a:xfrm>
          <a:prstGeom prst="rect">
            <a:avLst/>
          </a:prstGeom>
        </p:spPr>
      </p:pic>
    </p:spTree>
    <p:extLst>
      <p:ext uri="{BB962C8B-B14F-4D97-AF65-F5344CB8AC3E}">
        <p14:creationId xmlns:p14="http://schemas.microsoft.com/office/powerpoint/2010/main" val="1617513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rgbClr val="00B050"/>
                </a:solidFill>
              </a:rPr>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1098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nvGrpSpPr>
          <p:cNvPr id="1110" name="Group 1109"/>
          <p:cNvGrpSpPr/>
          <p:nvPr/>
        </p:nvGrpSpPr>
        <p:grpSpPr>
          <a:xfrm>
            <a:off x="574675" y="1395412"/>
            <a:ext cx="3262313" cy="307975"/>
            <a:chOff x="574675" y="1395412"/>
            <a:chExt cx="3262313" cy="307975"/>
          </a:xfrm>
        </p:grpSpPr>
        <p:sp>
          <p:nvSpPr>
            <p:cNvPr id="35" name="Rectangle 7"/>
            <p:cNvSpPr>
              <a:spLocks noChangeArrowheads="1"/>
            </p:cNvSpPr>
            <p:nvPr/>
          </p:nvSpPr>
          <p:spPr bwMode="auto">
            <a:xfrm>
              <a:off x="574675" y="13954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8"/>
            <p:cNvSpPr>
              <a:spLocks noChangeArrowheads="1"/>
            </p:cNvSpPr>
            <p:nvPr/>
          </p:nvSpPr>
          <p:spPr bwMode="auto">
            <a:xfrm>
              <a:off x="9112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9"/>
            <p:cNvSpPr>
              <a:spLocks noChangeArrowheads="1"/>
            </p:cNvSpPr>
            <p:nvPr/>
          </p:nvSpPr>
          <p:spPr bwMode="auto">
            <a:xfrm>
              <a:off x="11398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10"/>
            <p:cNvSpPr>
              <a:spLocks noChangeArrowheads="1"/>
            </p:cNvSpPr>
            <p:nvPr/>
          </p:nvSpPr>
          <p:spPr bwMode="auto">
            <a:xfrm>
              <a:off x="14128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1"/>
            <p:cNvSpPr>
              <a:spLocks noChangeArrowheads="1"/>
            </p:cNvSpPr>
            <p:nvPr/>
          </p:nvSpPr>
          <p:spPr bwMode="auto">
            <a:xfrm>
              <a:off x="17303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12"/>
            <p:cNvSpPr>
              <a:spLocks noChangeArrowheads="1"/>
            </p:cNvSpPr>
            <p:nvPr/>
          </p:nvSpPr>
          <p:spPr bwMode="auto">
            <a:xfrm>
              <a:off x="19589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13"/>
            <p:cNvSpPr>
              <a:spLocks noChangeArrowheads="1"/>
            </p:cNvSpPr>
            <p:nvPr/>
          </p:nvSpPr>
          <p:spPr bwMode="auto">
            <a:xfrm>
              <a:off x="22320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14"/>
            <p:cNvSpPr>
              <a:spLocks noChangeArrowheads="1"/>
            </p:cNvSpPr>
            <p:nvPr/>
          </p:nvSpPr>
          <p:spPr bwMode="auto">
            <a:xfrm>
              <a:off x="25495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5"/>
            <p:cNvSpPr>
              <a:spLocks noChangeArrowheads="1"/>
            </p:cNvSpPr>
            <p:nvPr/>
          </p:nvSpPr>
          <p:spPr bwMode="auto">
            <a:xfrm>
              <a:off x="27781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16"/>
            <p:cNvSpPr>
              <a:spLocks noChangeArrowheads="1"/>
            </p:cNvSpPr>
            <p:nvPr/>
          </p:nvSpPr>
          <p:spPr bwMode="auto">
            <a:xfrm>
              <a:off x="30511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7"/>
            <p:cNvSpPr>
              <a:spLocks noChangeArrowheads="1"/>
            </p:cNvSpPr>
            <p:nvPr/>
          </p:nvSpPr>
          <p:spPr bwMode="auto">
            <a:xfrm>
              <a:off x="33686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18"/>
            <p:cNvSpPr>
              <a:spLocks noChangeArrowheads="1"/>
            </p:cNvSpPr>
            <p:nvPr/>
          </p:nvSpPr>
          <p:spPr bwMode="auto">
            <a:xfrm>
              <a:off x="3609975" y="13954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1" name="Group 1110"/>
          <p:cNvGrpSpPr/>
          <p:nvPr/>
        </p:nvGrpSpPr>
        <p:grpSpPr>
          <a:xfrm>
            <a:off x="606425" y="1768475"/>
            <a:ext cx="3200400" cy="307975"/>
            <a:chOff x="606425" y="1768475"/>
            <a:chExt cx="3200400" cy="307975"/>
          </a:xfrm>
        </p:grpSpPr>
        <p:sp>
          <p:nvSpPr>
            <p:cNvPr id="47" name="Rectangle 19"/>
            <p:cNvSpPr>
              <a:spLocks noChangeArrowheads="1"/>
            </p:cNvSpPr>
            <p:nvPr/>
          </p:nvSpPr>
          <p:spPr bwMode="auto">
            <a:xfrm>
              <a:off x="606425" y="17684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20"/>
            <p:cNvSpPr>
              <a:spLocks noChangeArrowheads="1"/>
            </p:cNvSpPr>
            <p:nvPr/>
          </p:nvSpPr>
          <p:spPr bwMode="auto">
            <a:xfrm>
              <a:off x="847725" y="17684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21"/>
            <p:cNvSpPr>
              <a:spLocks noChangeArrowheads="1"/>
            </p:cNvSpPr>
            <p:nvPr/>
          </p:nvSpPr>
          <p:spPr bwMode="auto">
            <a:xfrm>
              <a:off x="11842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2"/>
            <p:cNvSpPr>
              <a:spLocks noChangeArrowheads="1"/>
            </p:cNvSpPr>
            <p:nvPr/>
          </p:nvSpPr>
          <p:spPr bwMode="auto">
            <a:xfrm>
              <a:off x="14128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23"/>
            <p:cNvSpPr>
              <a:spLocks noChangeArrowheads="1"/>
            </p:cNvSpPr>
            <p:nvPr/>
          </p:nvSpPr>
          <p:spPr bwMode="auto">
            <a:xfrm>
              <a:off x="16859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24"/>
            <p:cNvSpPr>
              <a:spLocks noChangeArrowheads="1"/>
            </p:cNvSpPr>
            <p:nvPr/>
          </p:nvSpPr>
          <p:spPr bwMode="auto">
            <a:xfrm>
              <a:off x="20034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25"/>
            <p:cNvSpPr>
              <a:spLocks noChangeArrowheads="1"/>
            </p:cNvSpPr>
            <p:nvPr/>
          </p:nvSpPr>
          <p:spPr bwMode="auto">
            <a:xfrm>
              <a:off x="22320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6"/>
            <p:cNvSpPr>
              <a:spLocks noChangeArrowheads="1"/>
            </p:cNvSpPr>
            <p:nvPr/>
          </p:nvSpPr>
          <p:spPr bwMode="auto">
            <a:xfrm>
              <a:off x="25050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27"/>
            <p:cNvSpPr>
              <a:spLocks noChangeArrowheads="1"/>
            </p:cNvSpPr>
            <p:nvPr/>
          </p:nvSpPr>
          <p:spPr bwMode="auto">
            <a:xfrm>
              <a:off x="28225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28"/>
            <p:cNvSpPr>
              <a:spLocks noChangeArrowheads="1"/>
            </p:cNvSpPr>
            <p:nvPr/>
          </p:nvSpPr>
          <p:spPr bwMode="auto">
            <a:xfrm>
              <a:off x="30511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29"/>
            <p:cNvSpPr>
              <a:spLocks noChangeArrowheads="1"/>
            </p:cNvSpPr>
            <p:nvPr/>
          </p:nvSpPr>
          <p:spPr bwMode="auto">
            <a:xfrm>
              <a:off x="33242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30"/>
            <p:cNvSpPr>
              <a:spLocks noChangeArrowheads="1"/>
            </p:cNvSpPr>
            <p:nvPr/>
          </p:nvSpPr>
          <p:spPr bwMode="auto">
            <a:xfrm>
              <a:off x="36417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2" name="Group 1111"/>
          <p:cNvGrpSpPr/>
          <p:nvPr/>
        </p:nvGrpSpPr>
        <p:grpSpPr>
          <a:xfrm>
            <a:off x="638175" y="2136775"/>
            <a:ext cx="3211513" cy="307975"/>
            <a:chOff x="638175" y="2136775"/>
            <a:chExt cx="3211513" cy="307975"/>
          </a:xfrm>
        </p:grpSpPr>
        <p:sp>
          <p:nvSpPr>
            <p:cNvPr id="59" name="Rectangle 31"/>
            <p:cNvSpPr>
              <a:spLocks noChangeArrowheads="1"/>
            </p:cNvSpPr>
            <p:nvPr/>
          </p:nvSpPr>
          <p:spPr bwMode="auto">
            <a:xfrm>
              <a:off x="6381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32"/>
            <p:cNvSpPr>
              <a:spLocks noChangeArrowheads="1"/>
            </p:cNvSpPr>
            <p:nvPr/>
          </p:nvSpPr>
          <p:spPr bwMode="auto">
            <a:xfrm>
              <a:off x="879475" y="21367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33"/>
            <p:cNvSpPr>
              <a:spLocks noChangeArrowheads="1"/>
            </p:cNvSpPr>
            <p:nvPr/>
          </p:nvSpPr>
          <p:spPr bwMode="auto">
            <a:xfrm>
              <a:off x="1120775" y="21367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2" name="Rectangle 34"/>
            <p:cNvSpPr>
              <a:spLocks noChangeArrowheads="1"/>
            </p:cNvSpPr>
            <p:nvPr/>
          </p:nvSpPr>
          <p:spPr bwMode="auto">
            <a:xfrm>
              <a:off x="14573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3" name="Rectangle 35"/>
            <p:cNvSpPr>
              <a:spLocks noChangeArrowheads="1"/>
            </p:cNvSpPr>
            <p:nvPr/>
          </p:nvSpPr>
          <p:spPr bwMode="auto">
            <a:xfrm>
              <a:off x="16859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6" name="Rectangle 36"/>
            <p:cNvSpPr>
              <a:spLocks noChangeArrowheads="1"/>
            </p:cNvSpPr>
            <p:nvPr/>
          </p:nvSpPr>
          <p:spPr bwMode="auto">
            <a:xfrm>
              <a:off x="19589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7" name="Rectangle 37"/>
            <p:cNvSpPr>
              <a:spLocks noChangeArrowheads="1"/>
            </p:cNvSpPr>
            <p:nvPr/>
          </p:nvSpPr>
          <p:spPr bwMode="auto">
            <a:xfrm>
              <a:off x="22764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8" name="Rectangle 38"/>
            <p:cNvSpPr>
              <a:spLocks noChangeArrowheads="1"/>
            </p:cNvSpPr>
            <p:nvPr/>
          </p:nvSpPr>
          <p:spPr bwMode="auto">
            <a:xfrm>
              <a:off x="25050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9" name="Rectangle 39"/>
            <p:cNvSpPr>
              <a:spLocks noChangeArrowheads="1"/>
            </p:cNvSpPr>
            <p:nvPr/>
          </p:nvSpPr>
          <p:spPr bwMode="auto">
            <a:xfrm>
              <a:off x="27781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0" name="Rectangle 40"/>
            <p:cNvSpPr>
              <a:spLocks noChangeArrowheads="1"/>
            </p:cNvSpPr>
            <p:nvPr/>
          </p:nvSpPr>
          <p:spPr bwMode="auto">
            <a:xfrm>
              <a:off x="30956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1" name="Rectangle 41"/>
            <p:cNvSpPr>
              <a:spLocks noChangeArrowheads="1"/>
            </p:cNvSpPr>
            <p:nvPr/>
          </p:nvSpPr>
          <p:spPr bwMode="auto">
            <a:xfrm>
              <a:off x="33242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 name="Rectangle 42"/>
            <p:cNvSpPr>
              <a:spLocks noChangeArrowheads="1"/>
            </p:cNvSpPr>
            <p:nvPr/>
          </p:nvSpPr>
          <p:spPr bwMode="auto">
            <a:xfrm>
              <a:off x="35972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3" name="Group 1112"/>
          <p:cNvGrpSpPr/>
          <p:nvPr/>
        </p:nvGrpSpPr>
        <p:grpSpPr>
          <a:xfrm>
            <a:off x="593725" y="2509837"/>
            <a:ext cx="3255963" cy="307975"/>
            <a:chOff x="593725" y="2509837"/>
            <a:chExt cx="3255963" cy="307975"/>
          </a:xfrm>
        </p:grpSpPr>
        <p:sp>
          <p:nvSpPr>
            <p:cNvPr id="103" name="Rectangle 43"/>
            <p:cNvSpPr>
              <a:spLocks noChangeArrowheads="1"/>
            </p:cNvSpPr>
            <p:nvPr/>
          </p:nvSpPr>
          <p:spPr bwMode="auto">
            <a:xfrm>
              <a:off x="5937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 name="Rectangle 44"/>
            <p:cNvSpPr>
              <a:spLocks noChangeArrowheads="1"/>
            </p:cNvSpPr>
            <p:nvPr/>
          </p:nvSpPr>
          <p:spPr bwMode="auto">
            <a:xfrm>
              <a:off x="9112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 name="Rectangle 45"/>
            <p:cNvSpPr>
              <a:spLocks noChangeArrowheads="1"/>
            </p:cNvSpPr>
            <p:nvPr/>
          </p:nvSpPr>
          <p:spPr bwMode="auto">
            <a:xfrm>
              <a:off x="1152525" y="25098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 name="Rectangle 46"/>
            <p:cNvSpPr>
              <a:spLocks noChangeArrowheads="1"/>
            </p:cNvSpPr>
            <p:nvPr/>
          </p:nvSpPr>
          <p:spPr bwMode="auto">
            <a:xfrm>
              <a:off x="1393825" y="25098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 name="Rectangle 47"/>
            <p:cNvSpPr>
              <a:spLocks noChangeArrowheads="1"/>
            </p:cNvSpPr>
            <p:nvPr/>
          </p:nvSpPr>
          <p:spPr bwMode="auto">
            <a:xfrm>
              <a:off x="17303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 name="Rectangle 48"/>
            <p:cNvSpPr>
              <a:spLocks noChangeArrowheads="1"/>
            </p:cNvSpPr>
            <p:nvPr/>
          </p:nvSpPr>
          <p:spPr bwMode="auto">
            <a:xfrm>
              <a:off x="19589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 name="Rectangle 49"/>
            <p:cNvSpPr>
              <a:spLocks noChangeArrowheads="1"/>
            </p:cNvSpPr>
            <p:nvPr/>
          </p:nvSpPr>
          <p:spPr bwMode="auto">
            <a:xfrm>
              <a:off x="22320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1" name="Rectangle 50"/>
            <p:cNvSpPr>
              <a:spLocks noChangeArrowheads="1"/>
            </p:cNvSpPr>
            <p:nvPr/>
          </p:nvSpPr>
          <p:spPr bwMode="auto">
            <a:xfrm>
              <a:off x="25495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2" name="Rectangle 51"/>
            <p:cNvSpPr>
              <a:spLocks noChangeArrowheads="1"/>
            </p:cNvSpPr>
            <p:nvPr/>
          </p:nvSpPr>
          <p:spPr bwMode="auto">
            <a:xfrm>
              <a:off x="27781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3" name="Rectangle 52"/>
            <p:cNvSpPr>
              <a:spLocks noChangeArrowheads="1"/>
            </p:cNvSpPr>
            <p:nvPr/>
          </p:nvSpPr>
          <p:spPr bwMode="auto">
            <a:xfrm>
              <a:off x="30511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4" name="Rectangle 53"/>
            <p:cNvSpPr>
              <a:spLocks noChangeArrowheads="1"/>
            </p:cNvSpPr>
            <p:nvPr/>
          </p:nvSpPr>
          <p:spPr bwMode="auto">
            <a:xfrm>
              <a:off x="33686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5" name="Rectangle 54"/>
            <p:cNvSpPr>
              <a:spLocks noChangeArrowheads="1"/>
            </p:cNvSpPr>
            <p:nvPr/>
          </p:nvSpPr>
          <p:spPr bwMode="auto">
            <a:xfrm>
              <a:off x="35972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4" name="Group 1113"/>
          <p:cNvGrpSpPr/>
          <p:nvPr/>
        </p:nvGrpSpPr>
        <p:grpSpPr>
          <a:xfrm>
            <a:off x="593725" y="2879725"/>
            <a:ext cx="3213100" cy="307975"/>
            <a:chOff x="593725" y="2879725"/>
            <a:chExt cx="3213100" cy="307975"/>
          </a:xfrm>
        </p:grpSpPr>
        <p:sp>
          <p:nvSpPr>
            <p:cNvPr id="116" name="Rectangle 55"/>
            <p:cNvSpPr>
              <a:spLocks noChangeArrowheads="1"/>
            </p:cNvSpPr>
            <p:nvPr/>
          </p:nvSpPr>
          <p:spPr bwMode="auto">
            <a:xfrm>
              <a:off x="5937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56"/>
            <p:cNvSpPr>
              <a:spLocks noChangeArrowheads="1"/>
            </p:cNvSpPr>
            <p:nvPr/>
          </p:nvSpPr>
          <p:spPr bwMode="auto">
            <a:xfrm>
              <a:off x="8667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8" name="Rectangle 57"/>
            <p:cNvSpPr>
              <a:spLocks noChangeArrowheads="1"/>
            </p:cNvSpPr>
            <p:nvPr/>
          </p:nvSpPr>
          <p:spPr bwMode="auto">
            <a:xfrm>
              <a:off x="11842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9" name="Rectangle 58"/>
            <p:cNvSpPr>
              <a:spLocks noChangeArrowheads="1"/>
            </p:cNvSpPr>
            <p:nvPr/>
          </p:nvSpPr>
          <p:spPr bwMode="auto">
            <a:xfrm>
              <a:off x="1425575" y="287972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0" name="Rectangle 59"/>
            <p:cNvSpPr>
              <a:spLocks noChangeArrowheads="1"/>
            </p:cNvSpPr>
            <p:nvPr/>
          </p:nvSpPr>
          <p:spPr bwMode="auto">
            <a:xfrm>
              <a:off x="1666875" y="287972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1" name="Rectangle 60"/>
            <p:cNvSpPr>
              <a:spLocks noChangeArrowheads="1"/>
            </p:cNvSpPr>
            <p:nvPr/>
          </p:nvSpPr>
          <p:spPr bwMode="auto">
            <a:xfrm>
              <a:off x="20034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2" name="Rectangle 61"/>
            <p:cNvSpPr>
              <a:spLocks noChangeArrowheads="1"/>
            </p:cNvSpPr>
            <p:nvPr/>
          </p:nvSpPr>
          <p:spPr bwMode="auto">
            <a:xfrm>
              <a:off x="22320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3" name="Rectangle 62"/>
            <p:cNvSpPr>
              <a:spLocks noChangeArrowheads="1"/>
            </p:cNvSpPr>
            <p:nvPr/>
          </p:nvSpPr>
          <p:spPr bwMode="auto">
            <a:xfrm>
              <a:off x="25050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4" name="Rectangle 63"/>
            <p:cNvSpPr>
              <a:spLocks noChangeArrowheads="1"/>
            </p:cNvSpPr>
            <p:nvPr/>
          </p:nvSpPr>
          <p:spPr bwMode="auto">
            <a:xfrm>
              <a:off x="28225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5" name="Rectangle 64"/>
            <p:cNvSpPr>
              <a:spLocks noChangeArrowheads="1"/>
            </p:cNvSpPr>
            <p:nvPr/>
          </p:nvSpPr>
          <p:spPr bwMode="auto">
            <a:xfrm>
              <a:off x="30511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6" name="Rectangle 65"/>
            <p:cNvSpPr>
              <a:spLocks noChangeArrowheads="1"/>
            </p:cNvSpPr>
            <p:nvPr/>
          </p:nvSpPr>
          <p:spPr bwMode="auto">
            <a:xfrm>
              <a:off x="33242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7" name="Rectangle 66"/>
            <p:cNvSpPr>
              <a:spLocks noChangeArrowheads="1"/>
            </p:cNvSpPr>
            <p:nvPr/>
          </p:nvSpPr>
          <p:spPr bwMode="auto">
            <a:xfrm>
              <a:off x="36417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6" name="Group 1115"/>
          <p:cNvGrpSpPr/>
          <p:nvPr/>
        </p:nvGrpSpPr>
        <p:grpSpPr>
          <a:xfrm>
            <a:off x="593725" y="3249612"/>
            <a:ext cx="3275013" cy="2533650"/>
            <a:chOff x="593725" y="3249612"/>
            <a:chExt cx="3275013" cy="2533650"/>
          </a:xfrm>
        </p:grpSpPr>
        <p:sp>
          <p:nvSpPr>
            <p:cNvPr id="1024" name="Rectangle 67"/>
            <p:cNvSpPr>
              <a:spLocks noChangeArrowheads="1"/>
            </p:cNvSpPr>
            <p:nvPr/>
          </p:nvSpPr>
          <p:spPr bwMode="auto">
            <a:xfrm>
              <a:off x="6381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5" name="Rectangle 68"/>
            <p:cNvSpPr>
              <a:spLocks noChangeArrowheads="1"/>
            </p:cNvSpPr>
            <p:nvPr/>
          </p:nvSpPr>
          <p:spPr bwMode="auto">
            <a:xfrm>
              <a:off x="8667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8" name="Rectangle 69"/>
            <p:cNvSpPr>
              <a:spLocks noChangeArrowheads="1"/>
            </p:cNvSpPr>
            <p:nvPr/>
          </p:nvSpPr>
          <p:spPr bwMode="auto">
            <a:xfrm>
              <a:off x="11398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70"/>
            <p:cNvSpPr>
              <a:spLocks noChangeArrowheads="1"/>
            </p:cNvSpPr>
            <p:nvPr/>
          </p:nvSpPr>
          <p:spPr bwMode="auto">
            <a:xfrm>
              <a:off x="14573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Rectangle 71"/>
            <p:cNvSpPr>
              <a:spLocks noChangeArrowheads="1"/>
            </p:cNvSpPr>
            <p:nvPr/>
          </p:nvSpPr>
          <p:spPr bwMode="auto">
            <a:xfrm>
              <a:off x="1698625" y="32496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Rectangle 72"/>
            <p:cNvSpPr>
              <a:spLocks noChangeArrowheads="1"/>
            </p:cNvSpPr>
            <p:nvPr/>
          </p:nvSpPr>
          <p:spPr bwMode="auto">
            <a:xfrm>
              <a:off x="1939925" y="32496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2" name="Rectangle 73"/>
            <p:cNvSpPr>
              <a:spLocks noChangeArrowheads="1"/>
            </p:cNvSpPr>
            <p:nvPr/>
          </p:nvSpPr>
          <p:spPr bwMode="auto">
            <a:xfrm>
              <a:off x="22764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3" name="Rectangle 74"/>
            <p:cNvSpPr>
              <a:spLocks noChangeArrowheads="1"/>
            </p:cNvSpPr>
            <p:nvPr/>
          </p:nvSpPr>
          <p:spPr bwMode="auto">
            <a:xfrm>
              <a:off x="25050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4" name="Rectangle 75"/>
            <p:cNvSpPr>
              <a:spLocks noChangeArrowheads="1"/>
            </p:cNvSpPr>
            <p:nvPr/>
          </p:nvSpPr>
          <p:spPr bwMode="auto">
            <a:xfrm>
              <a:off x="27781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5" name="Rectangle 76"/>
            <p:cNvSpPr>
              <a:spLocks noChangeArrowheads="1"/>
            </p:cNvSpPr>
            <p:nvPr/>
          </p:nvSpPr>
          <p:spPr bwMode="auto">
            <a:xfrm>
              <a:off x="30956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6" name="Rectangle 77"/>
            <p:cNvSpPr>
              <a:spLocks noChangeArrowheads="1"/>
            </p:cNvSpPr>
            <p:nvPr/>
          </p:nvSpPr>
          <p:spPr bwMode="auto">
            <a:xfrm>
              <a:off x="33242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Rectangle 78"/>
            <p:cNvSpPr>
              <a:spLocks noChangeArrowheads="1"/>
            </p:cNvSpPr>
            <p:nvPr/>
          </p:nvSpPr>
          <p:spPr bwMode="auto">
            <a:xfrm>
              <a:off x="35972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8" name="Rectangle 79"/>
            <p:cNvSpPr>
              <a:spLocks noChangeArrowheads="1"/>
            </p:cNvSpPr>
            <p:nvPr/>
          </p:nvSpPr>
          <p:spPr bwMode="auto">
            <a:xfrm>
              <a:off x="5937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9" name="Rectangle 80"/>
            <p:cNvSpPr>
              <a:spLocks noChangeArrowheads="1"/>
            </p:cNvSpPr>
            <p:nvPr/>
          </p:nvSpPr>
          <p:spPr bwMode="auto">
            <a:xfrm>
              <a:off x="9112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0" name="Rectangle 81"/>
            <p:cNvSpPr>
              <a:spLocks noChangeArrowheads="1"/>
            </p:cNvSpPr>
            <p:nvPr/>
          </p:nvSpPr>
          <p:spPr bwMode="auto">
            <a:xfrm>
              <a:off x="11398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1" name="Rectangle 82"/>
            <p:cNvSpPr>
              <a:spLocks noChangeArrowheads="1"/>
            </p:cNvSpPr>
            <p:nvPr/>
          </p:nvSpPr>
          <p:spPr bwMode="auto">
            <a:xfrm>
              <a:off x="14128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Rectangle 83"/>
            <p:cNvSpPr>
              <a:spLocks noChangeArrowheads="1"/>
            </p:cNvSpPr>
            <p:nvPr/>
          </p:nvSpPr>
          <p:spPr bwMode="auto">
            <a:xfrm>
              <a:off x="17303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3" name="Rectangle 84"/>
            <p:cNvSpPr>
              <a:spLocks noChangeArrowheads="1"/>
            </p:cNvSpPr>
            <p:nvPr/>
          </p:nvSpPr>
          <p:spPr bwMode="auto">
            <a:xfrm>
              <a:off x="1971675" y="3622675"/>
              <a:ext cx="227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4" name="Rectangle 85"/>
            <p:cNvSpPr>
              <a:spLocks noChangeArrowheads="1"/>
            </p:cNvSpPr>
            <p:nvPr/>
          </p:nvSpPr>
          <p:spPr bwMode="auto">
            <a:xfrm>
              <a:off x="2212975" y="3622675"/>
              <a:ext cx="2905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5" name="Rectangle 86"/>
            <p:cNvSpPr>
              <a:spLocks noChangeArrowheads="1"/>
            </p:cNvSpPr>
            <p:nvPr/>
          </p:nvSpPr>
          <p:spPr bwMode="auto">
            <a:xfrm>
              <a:off x="25495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6" name="Rectangle 87"/>
            <p:cNvSpPr>
              <a:spLocks noChangeArrowheads="1"/>
            </p:cNvSpPr>
            <p:nvPr/>
          </p:nvSpPr>
          <p:spPr bwMode="auto">
            <a:xfrm>
              <a:off x="27781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7" name="Rectangle 88"/>
            <p:cNvSpPr>
              <a:spLocks noChangeArrowheads="1"/>
            </p:cNvSpPr>
            <p:nvPr/>
          </p:nvSpPr>
          <p:spPr bwMode="auto">
            <a:xfrm>
              <a:off x="30511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8" name="Rectangle 89"/>
            <p:cNvSpPr>
              <a:spLocks noChangeArrowheads="1"/>
            </p:cNvSpPr>
            <p:nvPr/>
          </p:nvSpPr>
          <p:spPr bwMode="auto">
            <a:xfrm>
              <a:off x="33686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9" name="Rectangle 90"/>
            <p:cNvSpPr>
              <a:spLocks noChangeArrowheads="1"/>
            </p:cNvSpPr>
            <p:nvPr/>
          </p:nvSpPr>
          <p:spPr bwMode="auto">
            <a:xfrm>
              <a:off x="35972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0" name="Rectangle 91"/>
            <p:cNvSpPr>
              <a:spLocks noChangeArrowheads="1"/>
            </p:cNvSpPr>
            <p:nvPr/>
          </p:nvSpPr>
          <p:spPr bwMode="auto">
            <a:xfrm>
              <a:off x="5937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1" name="Rectangle 92"/>
            <p:cNvSpPr>
              <a:spLocks noChangeArrowheads="1"/>
            </p:cNvSpPr>
            <p:nvPr/>
          </p:nvSpPr>
          <p:spPr bwMode="auto">
            <a:xfrm>
              <a:off x="8667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2" name="Rectangle 93"/>
            <p:cNvSpPr>
              <a:spLocks noChangeArrowheads="1"/>
            </p:cNvSpPr>
            <p:nvPr/>
          </p:nvSpPr>
          <p:spPr bwMode="auto">
            <a:xfrm>
              <a:off x="11842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3" name="Rectangle 94"/>
            <p:cNvSpPr>
              <a:spLocks noChangeArrowheads="1"/>
            </p:cNvSpPr>
            <p:nvPr/>
          </p:nvSpPr>
          <p:spPr bwMode="auto">
            <a:xfrm>
              <a:off x="14128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4" name="Rectangle 95"/>
            <p:cNvSpPr>
              <a:spLocks noChangeArrowheads="1"/>
            </p:cNvSpPr>
            <p:nvPr/>
          </p:nvSpPr>
          <p:spPr bwMode="auto">
            <a:xfrm>
              <a:off x="16859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5" name="Rectangle 96"/>
            <p:cNvSpPr>
              <a:spLocks noChangeArrowheads="1"/>
            </p:cNvSpPr>
            <p:nvPr/>
          </p:nvSpPr>
          <p:spPr bwMode="auto">
            <a:xfrm>
              <a:off x="20034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6" name="Rectangle 97"/>
            <p:cNvSpPr>
              <a:spLocks noChangeArrowheads="1"/>
            </p:cNvSpPr>
            <p:nvPr/>
          </p:nvSpPr>
          <p:spPr bwMode="auto">
            <a:xfrm>
              <a:off x="2244725" y="39909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Rectangle 98"/>
            <p:cNvSpPr>
              <a:spLocks noChangeArrowheads="1"/>
            </p:cNvSpPr>
            <p:nvPr/>
          </p:nvSpPr>
          <p:spPr bwMode="auto">
            <a:xfrm>
              <a:off x="2486025" y="39909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8" name="Rectangle 99"/>
            <p:cNvSpPr>
              <a:spLocks noChangeArrowheads="1"/>
            </p:cNvSpPr>
            <p:nvPr/>
          </p:nvSpPr>
          <p:spPr bwMode="auto">
            <a:xfrm>
              <a:off x="28225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9" name="Rectangle 100"/>
            <p:cNvSpPr>
              <a:spLocks noChangeArrowheads="1"/>
            </p:cNvSpPr>
            <p:nvPr/>
          </p:nvSpPr>
          <p:spPr bwMode="auto">
            <a:xfrm>
              <a:off x="30511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0" name="Rectangle 101"/>
            <p:cNvSpPr>
              <a:spLocks noChangeArrowheads="1"/>
            </p:cNvSpPr>
            <p:nvPr/>
          </p:nvSpPr>
          <p:spPr bwMode="auto">
            <a:xfrm>
              <a:off x="33242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1" name="Rectangle 102"/>
            <p:cNvSpPr>
              <a:spLocks noChangeArrowheads="1"/>
            </p:cNvSpPr>
            <p:nvPr/>
          </p:nvSpPr>
          <p:spPr bwMode="auto">
            <a:xfrm>
              <a:off x="36417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2" name="Rectangle 103"/>
            <p:cNvSpPr>
              <a:spLocks noChangeArrowheads="1"/>
            </p:cNvSpPr>
            <p:nvPr/>
          </p:nvSpPr>
          <p:spPr bwMode="auto">
            <a:xfrm>
              <a:off x="6381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3" name="Rectangle 104"/>
            <p:cNvSpPr>
              <a:spLocks noChangeArrowheads="1"/>
            </p:cNvSpPr>
            <p:nvPr/>
          </p:nvSpPr>
          <p:spPr bwMode="auto">
            <a:xfrm>
              <a:off x="8667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4" name="Rectangle 105"/>
            <p:cNvSpPr>
              <a:spLocks noChangeArrowheads="1"/>
            </p:cNvSpPr>
            <p:nvPr/>
          </p:nvSpPr>
          <p:spPr bwMode="auto">
            <a:xfrm>
              <a:off x="11398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5" name="Rectangle 106"/>
            <p:cNvSpPr>
              <a:spLocks noChangeArrowheads="1"/>
            </p:cNvSpPr>
            <p:nvPr/>
          </p:nvSpPr>
          <p:spPr bwMode="auto">
            <a:xfrm>
              <a:off x="14573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6" name="Rectangle 107"/>
            <p:cNvSpPr>
              <a:spLocks noChangeArrowheads="1"/>
            </p:cNvSpPr>
            <p:nvPr/>
          </p:nvSpPr>
          <p:spPr bwMode="auto">
            <a:xfrm>
              <a:off x="16859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7" name="Rectangle 108"/>
            <p:cNvSpPr>
              <a:spLocks noChangeArrowheads="1"/>
            </p:cNvSpPr>
            <p:nvPr/>
          </p:nvSpPr>
          <p:spPr bwMode="auto">
            <a:xfrm>
              <a:off x="19589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8" name="Rectangle 109"/>
            <p:cNvSpPr>
              <a:spLocks noChangeArrowheads="1"/>
            </p:cNvSpPr>
            <p:nvPr/>
          </p:nvSpPr>
          <p:spPr bwMode="auto">
            <a:xfrm>
              <a:off x="22764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9" name="Rectangle 110"/>
            <p:cNvSpPr>
              <a:spLocks noChangeArrowheads="1"/>
            </p:cNvSpPr>
            <p:nvPr/>
          </p:nvSpPr>
          <p:spPr bwMode="auto">
            <a:xfrm>
              <a:off x="2517775" y="43640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0" name="Rectangle 111"/>
            <p:cNvSpPr>
              <a:spLocks noChangeArrowheads="1"/>
            </p:cNvSpPr>
            <p:nvPr/>
          </p:nvSpPr>
          <p:spPr bwMode="auto">
            <a:xfrm>
              <a:off x="2759075" y="43640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1" name="Rectangle 112"/>
            <p:cNvSpPr>
              <a:spLocks noChangeArrowheads="1"/>
            </p:cNvSpPr>
            <p:nvPr/>
          </p:nvSpPr>
          <p:spPr bwMode="auto">
            <a:xfrm>
              <a:off x="30956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2" name="Rectangle 113"/>
            <p:cNvSpPr>
              <a:spLocks noChangeArrowheads="1"/>
            </p:cNvSpPr>
            <p:nvPr/>
          </p:nvSpPr>
          <p:spPr bwMode="auto">
            <a:xfrm>
              <a:off x="33242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3" name="Rectangle 114"/>
            <p:cNvSpPr>
              <a:spLocks noChangeArrowheads="1"/>
            </p:cNvSpPr>
            <p:nvPr/>
          </p:nvSpPr>
          <p:spPr bwMode="auto">
            <a:xfrm>
              <a:off x="35972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4" name="Rectangle 115"/>
            <p:cNvSpPr>
              <a:spLocks noChangeArrowheads="1"/>
            </p:cNvSpPr>
            <p:nvPr/>
          </p:nvSpPr>
          <p:spPr bwMode="auto">
            <a:xfrm>
              <a:off x="5937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5" name="Rectangle 116"/>
            <p:cNvSpPr>
              <a:spLocks noChangeArrowheads="1"/>
            </p:cNvSpPr>
            <p:nvPr/>
          </p:nvSpPr>
          <p:spPr bwMode="auto">
            <a:xfrm>
              <a:off x="9112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6" name="Rectangle 117"/>
            <p:cNvSpPr>
              <a:spLocks noChangeArrowheads="1"/>
            </p:cNvSpPr>
            <p:nvPr/>
          </p:nvSpPr>
          <p:spPr bwMode="auto">
            <a:xfrm>
              <a:off x="11398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7" name="Rectangle 118"/>
            <p:cNvSpPr>
              <a:spLocks noChangeArrowheads="1"/>
            </p:cNvSpPr>
            <p:nvPr/>
          </p:nvSpPr>
          <p:spPr bwMode="auto">
            <a:xfrm>
              <a:off x="14128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8" name="Rectangle 119"/>
            <p:cNvSpPr>
              <a:spLocks noChangeArrowheads="1"/>
            </p:cNvSpPr>
            <p:nvPr/>
          </p:nvSpPr>
          <p:spPr bwMode="auto">
            <a:xfrm>
              <a:off x="17303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9" name="Rectangle 120"/>
            <p:cNvSpPr>
              <a:spLocks noChangeArrowheads="1"/>
            </p:cNvSpPr>
            <p:nvPr/>
          </p:nvSpPr>
          <p:spPr bwMode="auto">
            <a:xfrm>
              <a:off x="19589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0" name="Rectangle 121"/>
            <p:cNvSpPr>
              <a:spLocks noChangeArrowheads="1"/>
            </p:cNvSpPr>
            <p:nvPr/>
          </p:nvSpPr>
          <p:spPr bwMode="auto">
            <a:xfrm>
              <a:off x="22320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1" name="Rectangle 122"/>
            <p:cNvSpPr>
              <a:spLocks noChangeArrowheads="1"/>
            </p:cNvSpPr>
            <p:nvPr/>
          </p:nvSpPr>
          <p:spPr bwMode="auto">
            <a:xfrm>
              <a:off x="25495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2" name="Rectangle 123"/>
            <p:cNvSpPr>
              <a:spLocks noChangeArrowheads="1"/>
            </p:cNvSpPr>
            <p:nvPr/>
          </p:nvSpPr>
          <p:spPr bwMode="auto">
            <a:xfrm>
              <a:off x="2790825" y="47323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3" name="Rectangle 124"/>
            <p:cNvSpPr>
              <a:spLocks noChangeArrowheads="1"/>
            </p:cNvSpPr>
            <p:nvPr/>
          </p:nvSpPr>
          <p:spPr bwMode="auto">
            <a:xfrm>
              <a:off x="3032125" y="47323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4" name="Rectangle 125"/>
            <p:cNvSpPr>
              <a:spLocks noChangeArrowheads="1"/>
            </p:cNvSpPr>
            <p:nvPr/>
          </p:nvSpPr>
          <p:spPr bwMode="auto">
            <a:xfrm>
              <a:off x="33686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5" name="Rectangle 126"/>
            <p:cNvSpPr>
              <a:spLocks noChangeArrowheads="1"/>
            </p:cNvSpPr>
            <p:nvPr/>
          </p:nvSpPr>
          <p:spPr bwMode="auto">
            <a:xfrm>
              <a:off x="35972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6" name="Rectangle 127"/>
            <p:cNvSpPr>
              <a:spLocks noChangeArrowheads="1"/>
            </p:cNvSpPr>
            <p:nvPr/>
          </p:nvSpPr>
          <p:spPr bwMode="auto">
            <a:xfrm>
              <a:off x="5937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7" name="Rectangle 128"/>
            <p:cNvSpPr>
              <a:spLocks noChangeArrowheads="1"/>
            </p:cNvSpPr>
            <p:nvPr/>
          </p:nvSpPr>
          <p:spPr bwMode="auto">
            <a:xfrm>
              <a:off x="8667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8" name="Rectangle 129"/>
            <p:cNvSpPr>
              <a:spLocks noChangeArrowheads="1"/>
            </p:cNvSpPr>
            <p:nvPr/>
          </p:nvSpPr>
          <p:spPr bwMode="auto">
            <a:xfrm>
              <a:off x="11842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9" name="Rectangle 130"/>
            <p:cNvSpPr>
              <a:spLocks noChangeArrowheads="1"/>
            </p:cNvSpPr>
            <p:nvPr/>
          </p:nvSpPr>
          <p:spPr bwMode="auto">
            <a:xfrm>
              <a:off x="14128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0" name="Rectangle 131"/>
            <p:cNvSpPr>
              <a:spLocks noChangeArrowheads="1"/>
            </p:cNvSpPr>
            <p:nvPr/>
          </p:nvSpPr>
          <p:spPr bwMode="auto">
            <a:xfrm>
              <a:off x="16859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1" name="Rectangle 132"/>
            <p:cNvSpPr>
              <a:spLocks noChangeArrowheads="1"/>
            </p:cNvSpPr>
            <p:nvPr/>
          </p:nvSpPr>
          <p:spPr bwMode="auto">
            <a:xfrm>
              <a:off x="20034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2" name="Rectangle 133"/>
            <p:cNvSpPr>
              <a:spLocks noChangeArrowheads="1"/>
            </p:cNvSpPr>
            <p:nvPr/>
          </p:nvSpPr>
          <p:spPr bwMode="auto">
            <a:xfrm>
              <a:off x="22320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3" name="Rectangle 134"/>
            <p:cNvSpPr>
              <a:spLocks noChangeArrowheads="1"/>
            </p:cNvSpPr>
            <p:nvPr/>
          </p:nvSpPr>
          <p:spPr bwMode="auto">
            <a:xfrm>
              <a:off x="25050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4" name="Rectangle 135"/>
            <p:cNvSpPr>
              <a:spLocks noChangeArrowheads="1"/>
            </p:cNvSpPr>
            <p:nvPr/>
          </p:nvSpPr>
          <p:spPr bwMode="auto">
            <a:xfrm>
              <a:off x="28225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5" name="Rectangle 136"/>
            <p:cNvSpPr>
              <a:spLocks noChangeArrowheads="1"/>
            </p:cNvSpPr>
            <p:nvPr/>
          </p:nvSpPr>
          <p:spPr bwMode="auto">
            <a:xfrm>
              <a:off x="3063875" y="5105400"/>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6" name="Rectangle 137"/>
            <p:cNvSpPr>
              <a:spLocks noChangeArrowheads="1"/>
            </p:cNvSpPr>
            <p:nvPr/>
          </p:nvSpPr>
          <p:spPr bwMode="auto">
            <a:xfrm>
              <a:off x="3305175" y="5105400"/>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7" name="Rectangle 138"/>
            <p:cNvSpPr>
              <a:spLocks noChangeArrowheads="1"/>
            </p:cNvSpPr>
            <p:nvPr/>
          </p:nvSpPr>
          <p:spPr bwMode="auto">
            <a:xfrm>
              <a:off x="36417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8" name="Rectangle 139"/>
            <p:cNvSpPr>
              <a:spLocks noChangeArrowheads="1"/>
            </p:cNvSpPr>
            <p:nvPr/>
          </p:nvSpPr>
          <p:spPr bwMode="auto">
            <a:xfrm>
              <a:off x="6381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9" name="Rectangle 140"/>
            <p:cNvSpPr>
              <a:spLocks noChangeArrowheads="1"/>
            </p:cNvSpPr>
            <p:nvPr/>
          </p:nvSpPr>
          <p:spPr bwMode="auto">
            <a:xfrm>
              <a:off x="8667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0" name="Rectangle 141"/>
            <p:cNvSpPr>
              <a:spLocks noChangeArrowheads="1"/>
            </p:cNvSpPr>
            <p:nvPr/>
          </p:nvSpPr>
          <p:spPr bwMode="auto">
            <a:xfrm>
              <a:off x="11398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1" name="Rectangle 142"/>
            <p:cNvSpPr>
              <a:spLocks noChangeArrowheads="1"/>
            </p:cNvSpPr>
            <p:nvPr/>
          </p:nvSpPr>
          <p:spPr bwMode="auto">
            <a:xfrm>
              <a:off x="14573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2" name="Rectangle 143"/>
            <p:cNvSpPr>
              <a:spLocks noChangeArrowheads="1"/>
            </p:cNvSpPr>
            <p:nvPr/>
          </p:nvSpPr>
          <p:spPr bwMode="auto">
            <a:xfrm>
              <a:off x="16859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3" name="Rectangle 144"/>
            <p:cNvSpPr>
              <a:spLocks noChangeArrowheads="1"/>
            </p:cNvSpPr>
            <p:nvPr/>
          </p:nvSpPr>
          <p:spPr bwMode="auto">
            <a:xfrm>
              <a:off x="19589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4" name="Rectangle 145"/>
            <p:cNvSpPr>
              <a:spLocks noChangeArrowheads="1"/>
            </p:cNvSpPr>
            <p:nvPr/>
          </p:nvSpPr>
          <p:spPr bwMode="auto">
            <a:xfrm>
              <a:off x="22764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5" name="Rectangle 146"/>
            <p:cNvSpPr>
              <a:spLocks noChangeArrowheads="1"/>
            </p:cNvSpPr>
            <p:nvPr/>
          </p:nvSpPr>
          <p:spPr bwMode="auto">
            <a:xfrm>
              <a:off x="25050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6" name="Rectangle 147"/>
            <p:cNvSpPr>
              <a:spLocks noChangeArrowheads="1"/>
            </p:cNvSpPr>
            <p:nvPr/>
          </p:nvSpPr>
          <p:spPr bwMode="auto">
            <a:xfrm>
              <a:off x="27781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7" name="Rectangle 148"/>
            <p:cNvSpPr>
              <a:spLocks noChangeArrowheads="1"/>
            </p:cNvSpPr>
            <p:nvPr/>
          </p:nvSpPr>
          <p:spPr bwMode="auto">
            <a:xfrm>
              <a:off x="30956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8" name="Rectangle 149"/>
            <p:cNvSpPr>
              <a:spLocks noChangeArrowheads="1"/>
            </p:cNvSpPr>
            <p:nvPr/>
          </p:nvSpPr>
          <p:spPr bwMode="auto">
            <a:xfrm>
              <a:off x="3336925" y="547528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9" name="Rectangle 150"/>
            <p:cNvSpPr>
              <a:spLocks noChangeArrowheads="1"/>
            </p:cNvSpPr>
            <p:nvPr/>
          </p:nvSpPr>
          <p:spPr bwMode="auto">
            <a:xfrm>
              <a:off x="3578225" y="547528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1115" name="Down Arrow 1114"/>
          <p:cNvSpPr/>
          <p:nvPr/>
        </p:nvSpPr>
        <p:spPr>
          <a:xfrm>
            <a:off x="5350775" y="126454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1905000"/>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343400" y="2871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4705349" y="4014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Tree>
    <p:extLst>
      <p:ext uri="{BB962C8B-B14F-4D97-AF65-F5344CB8AC3E}">
        <p14:creationId xmlns:p14="http://schemas.microsoft.com/office/powerpoint/2010/main" val="3192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115"/>
                                        </p:tgtEl>
                                      </p:cBhvr>
                                    </p:animEffect>
                                    <p:set>
                                      <p:cBhvr>
                                        <p:cTn id="23" dur="1" fill="hold">
                                          <p:stCondLst>
                                            <p:cond delay="499"/>
                                          </p:stCondLst>
                                        </p:cTn>
                                        <p:tgtEl>
                                          <p:spTgt spid="11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9"/>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188"/>
                                        </p:tgtEl>
                                      </p:cBhvr>
                                    </p:animEffect>
                                    <p:set>
                                      <p:cBhvr>
                                        <p:cTn id="34" dur="1" fill="hold">
                                          <p:stCondLst>
                                            <p:cond delay="499"/>
                                          </p:stCondLst>
                                        </p:cTn>
                                        <p:tgtEl>
                                          <p:spTgt spid="18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
                                        </p:tgtEl>
                                        <p:attrNameLst>
                                          <p:attrName>style.visibility</p:attrName>
                                        </p:attrNameLst>
                                      </p:cBhvr>
                                      <p:to>
                                        <p:strVal val="visible"/>
                                      </p:to>
                                    </p:set>
                                  </p:childTnLst>
                                </p:cTn>
                              </p:par>
                              <p:par>
                                <p:cTn id="43" presetID="10" presetClass="exit" presetSubtype="0" fill="hold" grpId="1" nodeType="withEffect">
                                  <p:stCondLst>
                                    <p:cond delay="0"/>
                                  </p:stCondLst>
                                  <p:childTnLst>
                                    <p:animEffect transition="out" filter="fade">
                                      <p:cBhvr>
                                        <p:cTn id="44" dur="500"/>
                                        <p:tgtEl>
                                          <p:spTgt spid="189"/>
                                        </p:tgtEl>
                                      </p:cBhvr>
                                    </p:animEffect>
                                    <p:set>
                                      <p:cBhvr>
                                        <p:cTn id="45" dur="1" fill="hold">
                                          <p:stCondLst>
                                            <p:cond delay="499"/>
                                          </p:stCondLst>
                                        </p:cTn>
                                        <p:tgtEl>
                                          <p:spTgt spid="18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latin typeface="Arial Black" panose="020B0A04020102020204"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53475882"/>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424173481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FF0000"/>
                </a:solidFill>
              </a:rPr>
              <a:t>Sort the strings in alphabetical order assuming $ is the smallest</a:t>
            </a:r>
          </a:p>
        </p:txBody>
      </p:sp>
    </p:spTree>
    <p:extLst>
      <p:ext uri="{BB962C8B-B14F-4D97-AF65-F5344CB8AC3E}">
        <p14:creationId xmlns:p14="http://schemas.microsoft.com/office/powerpoint/2010/main" val="67379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148122477"/>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37100946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Tree>
    <p:extLst>
      <p:ext uri="{BB962C8B-B14F-4D97-AF65-F5344CB8AC3E}">
        <p14:creationId xmlns:p14="http://schemas.microsoft.com/office/powerpoint/2010/main" val="315872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787098153"/>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xmlns="" val="20000"/>
                    </a:ext>
                  </a:extLst>
                </a:gridCol>
                <a:gridCol w="273050">
                  <a:extLst>
                    <a:ext uri="{9D8B030D-6E8A-4147-A177-3AD203B41FA5}">
                      <a16:colId xmlns:a16="http://schemas.microsoft.com/office/drawing/2014/main" xmlns="" val="20001"/>
                    </a:ext>
                  </a:extLst>
                </a:gridCol>
                <a:gridCol w="273050">
                  <a:extLst>
                    <a:ext uri="{9D8B030D-6E8A-4147-A177-3AD203B41FA5}">
                      <a16:colId xmlns:a16="http://schemas.microsoft.com/office/drawing/2014/main" xmlns="" val="20002"/>
                    </a:ext>
                  </a:extLst>
                </a:gridCol>
                <a:gridCol w="273050">
                  <a:extLst>
                    <a:ext uri="{9D8B030D-6E8A-4147-A177-3AD203B41FA5}">
                      <a16:colId xmlns:a16="http://schemas.microsoft.com/office/drawing/2014/main" xmlns="" val="20003"/>
                    </a:ext>
                  </a:extLst>
                </a:gridCol>
                <a:gridCol w="273050">
                  <a:extLst>
                    <a:ext uri="{9D8B030D-6E8A-4147-A177-3AD203B41FA5}">
                      <a16:colId xmlns:a16="http://schemas.microsoft.com/office/drawing/2014/main" xmlns="" val="20004"/>
                    </a:ext>
                  </a:extLst>
                </a:gridCol>
                <a:gridCol w="273050">
                  <a:extLst>
                    <a:ext uri="{9D8B030D-6E8A-4147-A177-3AD203B41FA5}">
                      <a16:colId xmlns:a16="http://schemas.microsoft.com/office/drawing/2014/main" xmlns="" val="20005"/>
                    </a:ext>
                  </a:extLst>
                </a:gridCol>
                <a:gridCol w="273050">
                  <a:extLst>
                    <a:ext uri="{9D8B030D-6E8A-4147-A177-3AD203B41FA5}">
                      <a16:colId xmlns:a16="http://schemas.microsoft.com/office/drawing/2014/main" xmlns="" val="20006"/>
                    </a:ext>
                  </a:extLst>
                </a:gridCol>
                <a:gridCol w="273050">
                  <a:extLst>
                    <a:ext uri="{9D8B030D-6E8A-4147-A177-3AD203B41FA5}">
                      <a16:colId xmlns:a16="http://schemas.microsoft.com/office/drawing/2014/main" xmlns="" val="20007"/>
                    </a:ext>
                  </a:extLst>
                </a:gridCol>
                <a:gridCol w="273050">
                  <a:extLst>
                    <a:ext uri="{9D8B030D-6E8A-4147-A177-3AD203B41FA5}">
                      <a16:colId xmlns:a16="http://schemas.microsoft.com/office/drawing/2014/main" xmlns="" val="20008"/>
                    </a:ext>
                  </a:extLst>
                </a:gridCol>
                <a:gridCol w="273050">
                  <a:extLst>
                    <a:ext uri="{9D8B030D-6E8A-4147-A177-3AD203B41FA5}">
                      <a16:colId xmlns:a16="http://schemas.microsoft.com/office/drawing/2014/main" xmlns="" val="20009"/>
                    </a:ext>
                  </a:extLst>
                </a:gridCol>
                <a:gridCol w="273050">
                  <a:extLst>
                    <a:ext uri="{9D8B030D-6E8A-4147-A177-3AD203B41FA5}">
                      <a16:colId xmlns:a16="http://schemas.microsoft.com/office/drawing/2014/main" xmlns="" val="20010"/>
                    </a:ext>
                  </a:extLst>
                </a:gridCol>
                <a:gridCol w="273050">
                  <a:extLst>
                    <a:ext uri="{9D8B030D-6E8A-4147-A177-3AD203B41FA5}">
                      <a16:colId xmlns:a16="http://schemas.microsoft.com/office/drawing/2014/main" xmlns="" val="20011"/>
                    </a:ext>
                  </a:extLst>
                </a:gridCol>
              </a:tblGrid>
              <a:tr h="370840">
                <a:tc>
                  <a:txBody>
                    <a:bodyPr/>
                    <a:lstStyle/>
                    <a:p>
                      <a:pPr algn="ctr"/>
                      <a:r>
                        <a:rPr lang="en-AU" b="0"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AU" b="0" dirty="0">
                          <a:solidFill>
                            <a:schemeClr val="tx2">
                              <a:lumMod val="60000"/>
                              <a:lumOff val="40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
        <p:nvSpPr>
          <p:cNvPr id="9" name="TextBox 8">
            <a:extLst>
              <a:ext uri="{FF2B5EF4-FFF2-40B4-BE49-F238E27FC236}">
                <a16:creationId xmlns:a16="http://schemas.microsoft.com/office/drawing/2014/main" xmlns="" id="{8C6E5457-DF19-44B9-99B7-F5EAF7D2099A}"/>
              </a:ext>
            </a:extLst>
          </p:cNvPr>
          <p:cNvSpPr txBox="1"/>
          <p:nvPr/>
        </p:nvSpPr>
        <p:spPr>
          <a:xfrm>
            <a:off x="3476719" y="221772"/>
            <a:ext cx="5562600" cy="646331"/>
          </a:xfrm>
          <a:prstGeom prst="rect">
            <a:avLst/>
          </a:prstGeom>
          <a:noFill/>
        </p:spPr>
        <p:txBody>
          <a:bodyPr wrap="square" rtlCol="0">
            <a:spAutoFit/>
          </a:bodyPr>
          <a:lstStyle/>
          <a:p>
            <a:r>
              <a:rPr lang="en-AU" dirty="0"/>
              <a:t>Note similarity with suffix array which corresponds to IDs of these suffixes/cyclic rotations </a:t>
            </a:r>
          </a:p>
        </p:txBody>
      </p:sp>
      <p:cxnSp>
        <p:nvCxnSpPr>
          <p:cNvPr id="12" name="Straight Arrow Connector 11">
            <a:extLst>
              <a:ext uri="{FF2B5EF4-FFF2-40B4-BE49-F238E27FC236}">
                <a16:creationId xmlns:a16="http://schemas.microsoft.com/office/drawing/2014/main" xmlns="" id="{F9F91C1F-C9AF-4803-9A7B-55FBB99A4538}"/>
              </a:ext>
            </a:extLst>
          </p:cNvPr>
          <p:cNvCxnSpPr/>
          <p:nvPr/>
        </p:nvCxnSpPr>
        <p:spPr>
          <a:xfrm flipH="1">
            <a:off x="5562600" y="828152"/>
            <a:ext cx="152400" cy="391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5775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6">
      <a:dk1>
        <a:srgbClr val="000000"/>
      </a:dk1>
      <a:lt1>
        <a:srgbClr val="FFFFFF"/>
      </a:lt1>
      <a:dk2>
        <a:srgbClr val="00B0F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9657</TotalTime>
  <Words>7581</Words>
  <Application>Microsoft Office PowerPoint</Application>
  <PresentationFormat>On-screen Show (4:3)</PresentationFormat>
  <Paragraphs>5502</Paragraphs>
  <Slides>44</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Black</vt:lpstr>
      <vt:lpstr>Calibri</vt:lpstr>
      <vt:lpstr>Wingdings</vt:lpstr>
      <vt:lpstr>Wingdings 2</vt:lpstr>
      <vt:lpstr>Civic</vt:lpstr>
      <vt:lpstr>Faculty of Information Technology,  Monash University</vt:lpstr>
      <vt:lpstr>FIT2004: Algorithms and Data Structures</vt:lpstr>
      <vt:lpstr>Outline</vt:lpstr>
      <vt:lpstr>Compression problem</vt:lpstr>
      <vt:lpstr>Outline</vt:lpstr>
      <vt:lpstr>Burrows-Wheeler Transform</vt:lpstr>
      <vt:lpstr>PowerPoint Presentation</vt:lpstr>
      <vt:lpstr>PowerPoint Presentation</vt:lpstr>
      <vt:lpstr>PowerPoint Presentation</vt:lpstr>
      <vt:lpstr>PowerPoint Presentation</vt:lpstr>
      <vt:lpstr>Exercise</vt:lpstr>
      <vt:lpstr>Outline</vt:lpstr>
      <vt:lpstr>Why is BWT effective for compression?</vt:lpstr>
      <vt:lpstr>Why is BWT effective for compression?</vt:lpstr>
      <vt:lpstr>Outline</vt:lpstr>
      <vt:lpstr>Decompressing (Inverting) BWT</vt:lpstr>
      <vt:lpstr>Inverting BWT</vt:lpstr>
      <vt:lpstr>Matrix Properties</vt:lpstr>
      <vt:lpstr>Inverting BWT</vt:lpstr>
      <vt:lpstr>k-mers</vt:lpstr>
      <vt:lpstr>Inverting BWT</vt:lpstr>
      <vt:lpstr>Inverting BWT</vt:lpstr>
      <vt:lpstr>Inverting BWT</vt:lpstr>
      <vt:lpstr>Inverting BWT</vt:lpstr>
      <vt:lpstr>Inverting BWT</vt:lpstr>
      <vt:lpstr>Inverting BWT</vt:lpstr>
      <vt:lpstr>Outline</vt:lpstr>
      <vt:lpstr>Faster Inversion of BWT</vt:lpstr>
      <vt:lpstr>Faster Inversion of BWT</vt:lpstr>
      <vt:lpstr>Faster Inversion of BWT</vt:lpstr>
      <vt:lpstr>Faster Inversion of BWT</vt:lpstr>
      <vt:lpstr>Faster Inversion of BWT</vt:lpstr>
      <vt:lpstr>Practice</vt:lpstr>
      <vt:lpstr>Practice: Burrows-Wheeler Transform</vt:lpstr>
      <vt:lpstr>Practice: Burrows-Wheeler Transform</vt:lpstr>
      <vt:lpstr>Practice: Efficient Inversion of BWT</vt:lpstr>
      <vt:lpstr>Outline</vt:lpstr>
      <vt:lpstr>Substring search using BWT</vt:lpstr>
      <vt:lpstr>Substring search using BWT</vt:lpstr>
      <vt:lpstr>Substring search using BWT</vt:lpstr>
      <vt:lpstr>Practice: Substring matching</vt:lpstr>
      <vt:lpstr>Summary</vt:lpstr>
      <vt:lpstr>Things to remember/note</vt:lpstr>
      <vt:lpstr>Things to remember/note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Shams</cp:lastModifiedBy>
  <cp:revision>6028</cp:revision>
  <dcterms:created xsi:type="dcterms:W3CDTF">2006-08-16T00:00:00Z</dcterms:created>
  <dcterms:modified xsi:type="dcterms:W3CDTF">2019-04-17T11:58:19Z</dcterms:modified>
</cp:coreProperties>
</file>