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3" r:id="rId3"/>
    <p:sldId id="338" r:id="rId4"/>
    <p:sldId id="334" r:id="rId5"/>
    <p:sldId id="335" r:id="rId6"/>
    <p:sldId id="336" r:id="rId7"/>
    <p:sldId id="337" r:id="rId8"/>
    <p:sldId id="313" r:id="rId9"/>
    <p:sldId id="327" r:id="rId10"/>
    <p:sldId id="346" r:id="rId11"/>
    <p:sldId id="328" r:id="rId12"/>
    <p:sldId id="329" r:id="rId13"/>
    <p:sldId id="330" r:id="rId14"/>
    <p:sldId id="332" r:id="rId15"/>
    <p:sldId id="340" r:id="rId16"/>
    <p:sldId id="339" r:id="rId17"/>
    <p:sldId id="341" r:id="rId18"/>
    <p:sldId id="342" r:id="rId19"/>
    <p:sldId id="343" r:id="rId20"/>
    <p:sldId id="344" r:id="rId21"/>
    <p:sldId id="34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lian Zhang" initials="YZ" lastIdx="2" clrIdx="0">
    <p:extLst>
      <p:ext uri="{19B8F6BF-5375-455C-9EA6-DF929625EA0E}">
        <p15:presenceInfo xmlns:p15="http://schemas.microsoft.com/office/powerpoint/2012/main" userId="S-1-5-21-1078597155-1780168180-313593124-154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42" autoAdjust="0"/>
    <p:restoredTop sz="79191" autoAdjust="0"/>
  </p:normalViewPr>
  <p:slideViewPr>
    <p:cSldViewPr>
      <p:cViewPr varScale="1">
        <p:scale>
          <a:sx n="58" d="100"/>
          <a:sy n="58" d="100"/>
        </p:scale>
        <p:origin x="31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80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B58BEA-9D17-42C9-ADBC-F0DA44AC4719}" type="slidenum">
              <a:rPr lang="en-CA" sz="1200">
                <a:latin typeface="Tahoma" pitchFamily="34" charset="0"/>
              </a:rPr>
              <a:pPr eaLnBrk="1" hangingPunct="1"/>
              <a:t>8</a:t>
            </a:fld>
            <a:endParaRPr lang="en-CA" sz="12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5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print("Formatted Number: "+"{:.2f}".format(y));     ---- If you need format, we will do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000"/>
            </a:lvl2pPr>
            <a:lvl5pPr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Python- Basic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-Yilian Zhang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210800" cy="1143000"/>
          </a:xfrm>
        </p:spPr>
        <p:txBody>
          <a:bodyPr/>
          <a:lstStyle/>
          <a:p>
            <a:r>
              <a:rPr lang="en-US" dirty="0" smtClean="0"/>
              <a:t>Python output with format :  print(f’ ‘)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rint(“hello”)</a:t>
            </a:r>
          </a:p>
          <a:p>
            <a:r>
              <a:rPr lang="en-US" dirty="0"/>
              <a:t>p</a:t>
            </a:r>
            <a:r>
              <a:rPr lang="en-US" dirty="0" smtClean="0"/>
              <a:t>rint(“hello \n”)       # print  with a new line    </a:t>
            </a:r>
            <a:r>
              <a:rPr lang="en-US" dirty="0" smtClean="0">
                <a:solidFill>
                  <a:srgbClr val="FF0000"/>
                </a:solidFill>
              </a:rPr>
              <a:t> \n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number = 3.1415926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print(</a:t>
            </a:r>
            <a:r>
              <a:rPr lang="en-US" dirty="0" err="1">
                <a:solidFill>
                  <a:srgbClr val="FF0000"/>
                </a:solidFill>
              </a:rPr>
              <a:t>f'The</a:t>
            </a:r>
            <a:r>
              <a:rPr lang="en-US" dirty="0">
                <a:solidFill>
                  <a:srgbClr val="FF0000"/>
                </a:solidFill>
              </a:rPr>
              <a:t> value o f pi is {number}')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value o f pi is 3.1415926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&gt;&gt;&gt; print(</a:t>
            </a:r>
            <a:r>
              <a:rPr lang="en-US" dirty="0" err="1">
                <a:solidFill>
                  <a:srgbClr val="FF0000"/>
                </a:solidFill>
              </a:rPr>
              <a:t>f'The</a:t>
            </a:r>
            <a:r>
              <a:rPr lang="en-US" dirty="0">
                <a:solidFill>
                  <a:srgbClr val="FF0000"/>
                </a:solidFill>
              </a:rPr>
              <a:t> value o f pi is {number : .3f}')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value o f pi is  3.142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1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</a:t>
            </a:r>
            <a:r>
              <a:rPr lang="en-US" dirty="0" smtClean="0"/>
              <a:t>that convert  temperature from</a:t>
            </a:r>
            <a:r>
              <a:rPr lang="en-US" b="1" dirty="0" smtClean="0"/>
              <a:t> </a:t>
            </a:r>
            <a:r>
              <a:rPr lang="en-US" b="1" dirty="0"/>
              <a:t>Fahrenheit to Celsius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12268"/>
              </p:ext>
            </p:extLst>
          </p:nvPr>
        </p:nvGraphicFramePr>
        <p:xfrm>
          <a:off x="2057400" y="2632710"/>
          <a:ext cx="5044549" cy="2750820"/>
        </p:xfrm>
        <a:graphic>
          <a:graphicData uri="http://schemas.openxmlformats.org/drawingml/2006/table">
            <a:tbl>
              <a:tblPr/>
              <a:tblGrid>
                <a:gridCol w="1910606">
                  <a:extLst>
                    <a:ext uri="{9D8B030D-6E8A-4147-A177-3AD203B41FA5}">
                      <a16:colId xmlns:a16="http://schemas.microsoft.com/office/drawing/2014/main" val="3155123880"/>
                    </a:ext>
                  </a:extLst>
                </a:gridCol>
                <a:gridCol w="3133943">
                  <a:extLst>
                    <a:ext uri="{9D8B030D-6E8A-4147-A177-3AD203B41FA5}">
                      <a16:colId xmlns:a16="http://schemas.microsoft.com/office/drawing/2014/main" val="26278204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2"/>
                          </a:solidFill>
                          <a:effectLst/>
                        </a:rPr>
                        <a:t>°F to °C</a:t>
                      </a:r>
                      <a:endParaRPr lang="en-US" sz="28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Deduct 32, then multiply by 5, then divide by 9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46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2"/>
                          </a:solidFill>
                          <a:effectLst/>
                        </a:rPr>
                        <a:t>°C to °F</a:t>
                      </a:r>
                      <a:endParaRPr lang="en-US" sz="280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2"/>
                          </a:solidFill>
                          <a:effectLst/>
                        </a:rPr>
                        <a:t>Multiply by 9, then divide by 5, then add 32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71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4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38200"/>
          </a:xfrm>
        </p:spPr>
        <p:txBody>
          <a:bodyPr/>
          <a:lstStyle/>
          <a:p>
            <a:r>
              <a:rPr lang="en-US" dirty="0" smtClean="0"/>
              <a:t>Practice Exercise: BMI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a simple </a:t>
            </a:r>
            <a:r>
              <a:rPr lang="en-US" dirty="0" smtClean="0"/>
              <a:t>BMI </a:t>
            </a:r>
            <a:r>
              <a:rPr lang="en-US" dirty="0"/>
              <a:t>calculator that lets the user enter his or her weight(in pounds)  and height(in inches), then calculates a person’s body mass index.  A person’s BMI is calculated with the following formula: BMI = weightx703/ height^2.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733800"/>
            <a:ext cx="5257800" cy="27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Output</a:t>
            </a:r>
          </a:p>
          <a:p>
            <a:endParaRPr lang="en-US" dirty="0"/>
          </a:p>
          <a:p>
            <a:r>
              <a:rPr lang="en-US" dirty="0" smtClean="0"/>
              <a:t>Any challenge so far ?</a:t>
            </a:r>
          </a:p>
          <a:p>
            <a:pPr lvl="1"/>
            <a:r>
              <a:rPr lang="en-US" dirty="0" smtClean="0"/>
              <a:t>Problem to understand   ------- Variable</a:t>
            </a:r>
          </a:p>
          <a:p>
            <a:pPr lvl="1"/>
            <a:r>
              <a:rPr lang="en-US" dirty="0" smtClean="0"/>
              <a:t>Problem to use -------   Input</a:t>
            </a:r>
          </a:p>
          <a:p>
            <a:pPr lvl="1"/>
            <a:r>
              <a:rPr lang="en-US" dirty="0" smtClean="0"/>
              <a:t>Problem to know what to do   ----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understand the logical behind mortgage </a:t>
            </a:r>
            <a:r>
              <a:rPr lang="en-US" dirty="0" smtClean="0"/>
              <a:t>calculator?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4" y="3124200"/>
            <a:ext cx="3863162" cy="2667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5186" y="2412372"/>
            <a:ext cx="6174764" cy="4155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interest rate =  Interest rate(annual) / 12 </a:t>
            </a:r>
          </a:p>
          <a:p>
            <a:pPr>
              <a:lnSpc>
                <a:spcPct val="115000"/>
              </a:lnSpc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Monthly Payment =</a:t>
            </a:r>
            <a:r>
              <a:rPr lang="en-US" sz="2800" dirty="0" err="1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LoanAmount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  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× (M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)/(1−(1+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M𝑜𝑛𝑡ℎ𝑙𝑦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𝑖𝑛𝑡𝑒𝑟𝑒𝑠𝑡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𝑟𝑎𝑡𝑒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)^(−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𝑛𝑢𝑚𝑏𝑒𝑟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𝑜𝑓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𝑚𝑜𝑛𝑡ℎ</a:t>
            </a: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))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Testing data:  Monthly payment is </a:t>
            </a:r>
            <a:r>
              <a:rPr lang="en-US" sz="28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851.68</a:t>
            </a:r>
            <a:endParaRPr lang="en-US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8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“package” or a group of other values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</a:t>
            </a:r>
            <a:r>
              <a:rPr lang="en-US" dirty="0" smtClean="0"/>
              <a:t>']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oddNumbers</a:t>
            </a:r>
            <a:r>
              <a:rPr lang="en-US" dirty="0"/>
              <a:t> = [1 , 3 , 5 , 7 , 9 , 11]</a:t>
            </a:r>
          </a:p>
        </p:txBody>
      </p:sp>
    </p:spTree>
    <p:extLst>
      <p:ext uri="{BB962C8B-B14F-4D97-AF65-F5344CB8AC3E}">
        <p14:creationId xmlns:p14="http://schemas.microsoft.com/office/powerpoint/2010/main" val="221373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Length of Lists  --- Build in function  </a:t>
            </a:r>
            <a:r>
              <a:rPr lang="en-US" dirty="0" err="1" smtClean="0">
                <a:solidFill>
                  <a:srgbClr val="FF0000"/>
                </a:solidFill>
              </a:rPr>
              <a:t>len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toDoList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</a:t>
            </a:r>
            <a:endParaRPr lang="en-US" dirty="0" smtClean="0"/>
          </a:p>
          <a:p>
            <a:r>
              <a:rPr lang="en-US" dirty="0" smtClean="0"/>
              <a:t>Access the list  ( index starts at 0 )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'Buy milk'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[1]</a:t>
            </a:r>
          </a:p>
          <a:p>
            <a:pPr marL="0" indent="0">
              <a:buNone/>
            </a:pPr>
            <a:r>
              <a:rPr lang="en-US" dirty="0"/>
              <a:t>'Do </a:t>
            </a:r>
            <a:r>
              <a:rPr lang="en-US" dirty="0" err="1"/>
              <a:t>hw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01999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 – Operations 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99822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+     ------ concatenation 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= ['Buy </a:t>
            </a:r>
            <a:r>
              <a:rPr lang="en-US" dirty="0" err="1"/>
              <a:t>milk','Do</a:t>
            </a:r>
            <a:r>
              <a:rPr lang="en-US" dirty="0"/>
              <a:t> </a:t>
            </a:r>
            <a:r>
              <a:rPr lang="en-US" dirty="0" err="1"/>
              <a:t>hw</a:t>
            </a:r>
            <a:r>
              <a:rPr lang="en-US" dirty="0"/>
              <a:t>', 'watch </a:t>
            </a:r>
            <a:r>
              <a:rPr lang="en-US" dirty="0" err="1"/>
              <a:t>TV','pay</a:t>
            </a:r>
            <a:r>
              <a:rPr lang="en-US" dirty="0"/>
              <a:t> bill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newList</a:t>
            </a:r>
            <a:r>
              <a:rPr lang="en-US" dirty="0"/>
              <a:t> = ['prepare exam I', 'exercise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 + </a:t>
            </a:r>
            <a:r>
              <a:rPr lang="en-US" dirty="0" err="1"/>
              <a:t>newList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93314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Lists: 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Find the to do list items from 3  up to 6 (** NOT including index 6)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[3:6]</a:t>
            </a:r>
          </a:p>
          <a:p>
            <a:pPr marL="0" indent="0">
              <a:buNone/>
            </a:pPr>
            <a:r>
              <a:rPr lang="en-US" dirty="0"/>
              <a:t>['pay bill', 'prepare exam I', 'exercise</a:t>
            </a:r>
            <a:r>
              <a:rPr lang="en-US" dirty="0" smtClean="0"/>
              <a:t>'] </a:t>
            </a:r>
          </a:p>
          <a:p>
            <a:r>
              <a:rPr lang="en-US" dirty="0" smtClean="0"/>
              <a:t>All items from index 1 to the end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[1:]</a:t>
            </a:r>
          </a:p>
          <a:p>
            <a:pPr marL="0" indent="0">
              <a:buNone/>
            </a:pPr>
            <a:r>
              <a:rPr lang="en-US" dirty="0"/>
              <a:t>['Do </a:t>
            </a:r>
            <a:r>
              <a:rPr lang="en-US" dirty="0" err="1"/>
              <a:t>hw</a:t>
            </a:r>
            <a:r>
              <a:rPr lang="en-US" dirty="0"/>
              <a:t>', 'watch TV', 'pay bill', 'prepare exam I', 'exercise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All items from beginning to index 4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[:4]</a:t>
            </a:r>
          </a:p>
          <a:p>
            <a:pPr marL="0" indent="0">
              <a:buNone/>
            </a:pPr>
            <a:r>
              <a:rPr lang="en-US" dirty="0"/>
              <a:t>['Buy milk', 'Do </a:t>
            </a:r>
            <a:r>
              <a:rPr lang="en-US" dirty="0" err="1"/>
              <a:t>hw</a:t>
            </a:r>
            <a:r>
              <a:rPr lang="en-US" dirty="0"/>
              <a:t>', 'watch TV', 'pay bill']</a:t>
            </a:r>
          </a:p>
        </p:txBody>
      </p:sp>
    </p:spTree>
    <p:extLst>
      <p:ext uri="{BB962C8B-B14F-4D97-AF65-F5344CB8AC3E}">
        <p14:creationId xmlns:p14="http://schemas.microsoft.com/office/powerpoint/2010/main" val="2683846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Replace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my second to do list item to 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toDoList</a:t>
            </a:r>
            <a:r>
              <a:rPr lang="en-US" dirty="0" smtClean="0"/>
              <a:t>[1] = “watch </a:t>
            </a:r>
            <a:r>
              <a:rPr lang="en-US" dirty="0" err="1" smtClean="0"/>
              <a:t>youtube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Question:  Why the index is 1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2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372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Variables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names ---- hold a value that can change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          storage location --- </a:t>
            </a:r>
            <a:r>
              <a:rPr lang="en-US" sz="4000" dirty="0"/>
              <a:t>s</a:t>
            </a:r>
            <a:r>
              <a:rPr lang="en-US" sz="4000" dirty="0" smtClean="0"/>
              <a:t>ymbolic name  --- value  </a:t>
            </a:r>
          </a:p>
          <a:p>
            <a:r>
              <a:rPr lang="en-US" sz="4000" dirty="0" smtClean="0"/>
              <a:t>Type of variables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string 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float</a:t>
            </a:r>
          </a:p>
          <a:p>
            <a:r>
              <a:rPr lang="en-US" sz="4000" dirty="0" smtClean="0"/>
              <a:t>How to check type of the variables?</a:t>
            </a:r>
          </a:p>
          <a:p>
            <a:r>
              <a:rPr lang="en-US" sz="4000" dirty="0" smtClean="0"/>
              <a:t>How to convert type?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8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the first two do list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r>
              <a:rPr lang="en-US" dirty="0"/>
              <a:t>[:2] = []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336797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List: Insert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 new item at index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toDoList</a:t>
            </a:r>
            <a:r>
              <a:rPr lang="en-US" dirty="0"/>
              <a:t>[1:1]=['not sure']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toDoList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['watch TV', 'not sure', 'pay bill', 'prepare exam I', 'exercise']</a:t>
            </a:r>
          </a:p>
        </p:txBody>
      </p:sp>
    </p:spTree>
    <p:extLst>
      <p:ext uri="{BB962C8B-B14F-4D97-AF65-F5344CB8AC3E}">
        <p14:creationId xmlns:p14="http://schemas.microsoft.com/office/powerpoint/2010/main" val="18507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–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loat/ </a:t>
            </a:r>
            <a:r>
              <a:rPr lang="en-US" dirty="0" err="1" smtClean="0"/>
              <a:t>int</a:t>
            </a:r>
            <a:r>
              <a:rPr lang="en-US" dirty="0" smtClean="0"/>
              <a:t>  :  + - * / ** %</a:t>
            </a:r>
          </a:p>
          <a:p>
            <a:r>
              <a:rPr lang="en-US" dirty="0"/>
              <a:t>s</a:t>
            </a:r>
            <a:r>
              <a:rPr lang="en-US" dirty="0" smtClean="0"/>
              <a:t>tring:   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input from the user?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to print output to the screen?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7389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</a:p>
          <a:p>
            <a:r>
              <a:rPr lang="en-US" dirty="0" smtClean="0"/>
              <a:t>Algorithm (Process)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Skills --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 </a:t>
            </a:r>
            <a:r>
              <a:rPr lang="en-US" dirty="0"/>
              <a:t>down and think about the instructions before you start to write any program </a:t>
            </a:r>
          </a:p>
          <a:p>
            <a:r>
              <a:rPr lang="en-US" dirty="0"/>
              <a:t>You may not skip instructions – computer is not smart enough to guess.  Programming is about writing logical instructions.</a:t>
            </a:r>
          </a:p>
          <a:p>
            <a:r>
              <a:rPr lang="en-US" dirty="0"/>
              <a:t>Get the major steps </a:t>
            </a:r>
            <a:r>
              <a:rPr lang="en-US" dirty="0" smtClean="0"/>
              <a:t>first </a:t>
            </a:r>
          </a:p>
          <a:p>
            <a:r>
              <a:rPr lang="en-US" dirty="0" smtClean="0"/>
              <a:t>** Please do not feel afraid to try , to type, to run code. Any kinds of errors are fine.  **</a:t>
            </a:r>
          </a:p>
          <a:p>
            <a:r>
              <a:rPr lang="en-US" dirty="0" smtClean="0"/>
              <a:t>** You can only learn coding by writing code **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4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 customized “Hello world” message.  ---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Get the input ----  What’s your name?</a:t>
            </a:r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Combine the hello message with your name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Print the customized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8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28800"/>
            <a:ext cx="9829800" cy="4572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many hours did you work?"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user to enter number of hours worked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</a:t>
            </a:r>
            <a:r>
              <a:rPr lang="en-US" sz="2200" dirty="0" smtClean="0"/>
              <a:t>in variables                **** 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message: "How much are you paid per hour?"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Allow the user to enter an hourly pay rate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Store the number the user enters in </a:t>
            </a:r>
            <a:r>
              <a:rPr lang="en-US" sz="2200" dirty="0" smtClean="0"/>
              <a:t>variables                  ****  Type</a:t>
            </a:r>
            <a:endParaRPr lang="en-US" sz="2200" dirty="0"/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Multiply hours worked by pay rate and store the result in memory</a:t>
            </a:r>
          </a:p>
          <a:p>
            <a:pPr marL="533400" indent="-533400">
              <a:buSzPct val="75000"/>
              <a:buFont typeface="Arial" charset="0"/>
              <a:buAutoNum type="arabicPeriod"/>
            </a:pPr>
            <a:r>
              <a:rPr lang="en-US" sz="2200" dirty="0"/>
              <a:t>Display a message with the result of the previous step</a:t>
            </a:r>
          </a:p>
          <a:p>
            <a:pPr marL="533400" indent="-533400">
              <a:buNone/>
            </a:pPr>
            <a:endParaRPr lang="en-US" sz="2200" dirty="0"/>
          </a:p>
          <a:p>
            <a:pPr marL="533400" indent="-533400">
              <a:buNone/>
            </a:pPr>
            <a:r>
              <a:rPr lang="en-US" sz="2200" dirty="0"/>
              <a:t>	This well-defined, ordered set of steps for solving a problem is called an </a:t>
            </a:r>
            <a:r>
              <a:rPr lang="en-US" sz="2200" i="1" dirty="0">
                <a:solidFill>
                  <a:srgbClr val="CC6600"/>
                </a:solidFill>
              </a:rPr>
              <a:t>algorithm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Examples -- Computing Gross Pay</a:t>
            </a:r>
          </a:p>
        </p:txBody>
      </p:sp>
    </p:spTree>
    <p:extLst>
      <p:ext uri="{BB962C8B-B14F-4D97-AF65-F5344CB8AC3E}">
        <p14:creationId xmlns:p14="http://schemas.microsoft.com/office/powerpoint/2010/main" val="23404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Exercise: Work as a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asks the user to enter their name and their age. Print out a message addressed to them that tells them the year that they will turn 100 years old.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Create a program that asks the user to enter their name and their age. Print out a message addressed to them that tells them the year that they will turn 100 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992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5525</TotalTime>
  <Words>931</Words>
  <Application>Microsoft Office PowerPoint</Application>
  <PresentationFormat>Widescreen</PresentationFormat>
  <Paragraphs>135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SimSun</vt:lpstr>
      <vt:lpstr>Arial</vt:lpstr>
      <vt:lpstr>Book Antiqua</vt:lpstr>
      <vt:lpstr>Calibri</vt:lpstr>
      <vt:lpstr>Cambria Math</vt:lpstr>
      <vt:lpstr>Candara</vt:lpstr>
      <vt:lpstr>Consolas</vt:lpstr>
      <vt:lpstr>Tahoma</vt:lpstr>
      <vt:lpstr>Times New Roman</vt:lpstr>
      <vt:lpstr>Tech Computer 16x9</vt:lpstr>
      <vt:lpstr>Python- Basic </vt:lpstr>
      <vt:lpstr>Review</vt:lpstr>
      <vt:lpstr>Review – Basic operations</vt:lpstr>
      <vt:lpstr>Review</vt:lpstr>
      <vt:lpstr>Review:  </vt:lpstr>
      <vt:lpstr>Program Skills -- Review</vt:lpstr>
      <vt:lpstr>Print a customized “Hello world” message.  --- Review</vt:lpstr>
      <vt:lpstr>More Examples -- Computing Gross Pay</vt:lpstr>
      <vt:lpstr>Practice Exercise: Work as a group</vt:lpstr>
      <vt:lpstr>Python output with format :  print(f’ ‘)</vt:lpstr>
      <vt:lpstr>Practice Exercise: Work as a group</vt:lpstr>
      <vt:lpstr>Practice Exercise: BMI Calculator</vt:lpstr>
      <vt:lpstr>Summary</vt:lpstr>
      <vt:lpstr>Bonus Exercise</vt:lpstr>
      <vt:lpstr>Python Lists</vt:lpstr>
      <vt:lpstr>Python Lists</vt:lpstr>
      <vt:lpstr>Python Lists – Operations on List</vt:lpstr>
      <vt:lpstr>Python Lists:  Slice</vt:lpstr>
      <vt:lpstr>Python List: Replace item</vt:lpstr>
      <vt:lpstr>Python List: Remove items</vt:lpstr>
      <vt:lpstr>Python List: Insert items</vt:lpstr>
    </vt:vector>
  </TitlesOfParts>
  <Company>University of South Carolina Aiken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Yilian Zhang</dc:creator>
  <cp:lastModifiedBy>Yilian Zhang</cp:lastModifiedBy>
  <cp:revision>248</cp:revision>
  <dcterms:created xsi:type="dcterms:W3CDTF">2019-07-20T17:02:18Z</dcterms:created>
  <dcterms:modified xsi:type="dcterms:W3CDTF">2019-09-18T00:09:03Z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