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343" autoAdjust="0"/>
  </p:normalViewPr>
  <p:slideViewPr>
    <p:cSldViewPr>
      <p:cViewPr varScale="1">
        <p:scale>
          <a:sx n="69" d="100"/>
          <a:sy n="69" d="100"/>
        </p:scale>
        <p:origin x="36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Version Control Systems  </a:t>
            </a:r>
          </a:p>
          <a:p>
            <a:r>
              <a:rPr lang="en-US" dirty="0" smtClean="0"/>
              <a:t>Centralized Version Control Systems </a:t>
            </a:r>
          </a:p>
          <a:p>
            <a:r>
              <a:rPr lang="en-US" dirty="0" smtClean="0"/>
              <a:t>Distributed Version Control Systems </a:t>
            </a:r>
          </a:p>
          <a:p>
            <a:r>
              <a:rPr lang="en-US" dirty="0" smtClean="0"/>
              <a:t>---------------  Any difficulties on </a:t>
            </a:r>
            <a:r>
              <a:rPr lang="en-US" baseline="0" dirty="0" smtClean="0"/>
              <a:t> trying to recover old changes in programming </a:t>
            </a:r>
          </a:p>
          <a:p>
            <a:r>
              <a:rPr lang="en-US" baseline="0" dirty="0" smtClean="0"/>
              <a:t>----------- accidently override the old files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 Want to try some new changes but afraid the change will mess up the whole system. – branch &amp; merge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1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BBD443-A4FE-489A-89C0-9BD730F4A6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/>
        </p:spPr>
      </p:sp>
      <p:sp>
        <p:nvSpPr>
          <p:cNvPr id="2160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Explain: The overall structure of a page is comprised of two parts: the &lt;head&gt; and the &lt;body&gt;.</a:t>
            </a:r>
          </a:p>
        </p:txBody>
      </p:sp>
    </p:spTree>
    <p:extLst>
      <p:ext uri="{BB962C8B-B14F-4D97-AF65-F5344CB8AC3E}">
        <p14:creationId xmlns:p14="http://schemas.microsoft.com/office/powerpoint/2010/main" val="381092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/>
        </p:spPr>
      </p:sp>
      <p:sp>
        <p:nvSpPr>
          <p:cNvPr id="2181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Explain: The &lt;title&gt; tag sits inside the &lt;head&gt; element.</a:t>
            </a:r>
          </a:p>
        </p:txBody>
      </p:sp>
    </p:spTree>
    <p:extLst>
      <p:ext uri="{BB962C8B-B14F-4D97-AF65-F5344CB8AC3E}">
        <p14:creationId xmlns:p14="http://schemas.microsoft.com/office/powerpoint/2010/main" val="244412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/>
        </p:spPr>
      </p:sp>
      <p:sp>
        <p:nvSpPr>
          <p:cNvPr id="2201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Explain: This highlights where the content of the &lt;title&gt; tag appears.</a:t>
            </a:r>
          </a:p>
        </p:txBody>
      </p:sp>
    </p:spTree>
    <p:extLst>
      <p:ext uri="{BB962C8B-B14F-4D97-AF65-F5344CB8AC3E}">
        <p14:creationId xmlns:p14="http://schemas.microsoft.com/office/powerpoint/2010/main" val="169378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/>
        </p:spPr>
      </p:sp>
      <p:sp>
        <p:nvSpPr>
          <p:cNvPr id="2222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Explain: The &lt;body&gt; comes directly after the &lt;head&gt; and everything inside this element is shown in the main browser window.</a:t>
            </a:r>
          </a:p>
        </p:txBody>
      </p:sp>
    </p:spTree>
    <p:extLst>
      <p:ext uri="{BB962C8B-B14F-4D97-AF65-F5344CB8AC3E}">
        <p14:creationId xmlns:p14="http://schemas.microsoft.com/office/powerpoint/2010/main" val="222775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/>
        </p:spPr>
      </p:sp>
      <p:sp>
        <p:nvSpPr>
          <p:cNvPr id="2242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Explain: This highlights where the content of the &lt;body&gt; tag appears.</a:t>
            </a:r>
          </a:p>
        </p:txBody>
      </p:sp>
    </p:spTree>
    <p:extLst>
      <p:ext uri="{BB962C8B-B14F-4D97-AF65-F5344CB8AC3E}">
        <p14:creationId xmlns:p14="http://schemas.microsoft.com/office/powerpoint/2010/main" val="350000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79C94C-CB30-4808-9674-EC4D85911D31}" type="datetime1">
              <a:rPr lang="en-US"/>
              <a:pPr/>
              <a:t>8/26/2019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41562-9BAC-43A8-A30E-4E4CD67769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lianz/CSCI12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visualstudio.com/items?itemName=ms-python.python" TargetMode="External"/><Relationship Id="rId4" Type="http://schemas.openxmlformats.org/officeDocument/2006/relationships/hyperlink" Target="https://code.visualstudio.com/downloa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</a:t>
            </a:r>
            <a:r>
              <a:rPr lang="en-US" dirty="0" smtClean="0"/>
              <a:t> Pages</a:t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Optional: Can you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remote  </a:t>
            </a:r>
            <a:r>
              <a:rPr lang="en-US" dirty="0" err="1" smtClean="0"/>
              <a:t>github</a:t>
            </a:r>
            <a:r>
              <a:rPr lang="en-US" dirty="0" smtClean="0"/>
              <a:t> repository to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https://github.com/yilianz/CSCI125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our local folder    CSCI125/</a:t>
            </a:r>
            <a:r>
              <a:rPr lang="en-US" dirty="0" err="1" smtClean="0"/>
              <a:t>coursematerial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9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of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problem using  computers</a:t>
            </a:r>
          </a:p>
          <a:p>
            <a:pPr lvl="1"/>
            <a:r>
              <a:rPr lang="en-US" dirty="0" smtClean="0"/>
              <a:t>Computer Systems  -- Hardware Support</a:t>
            </a:r>
          </a:p>
          <a:p>
            <a:pPr lvl="1"/>
            <a:r>
              <a:rPr lang="en-US" dirty="0" smtClean="0"/>
              <a:t>Programming  --- Talk to computer</a:t>
            </a:r>
          </a:p>
          <a:p>
            <a:pPr lvl="1"/>
            <a:r>
              <a:rPr lang="en-US" dirty="0" smtClean="0"/>
              <a:t>Data  ----  Input/output</a:t>
            </a:r>
          </a:p>
          <a:p>
            <a:pPr lvl="1"/>
            <a:r>
              <a:rPr lang="en-US" dirty="0" smtClean="0"/>
              <a:t>Algorithm  --- Way to Solve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9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905000"/>
            <a:ext cx="4121851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2160533"/>
            <a:ext cx="6292811" cy="401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1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3962400"/>
            <a:ext cx="815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– Full featured Programming Language yet easy syntax. </a:t>
            </a:r>
          </a:p>
          <a:p>
            <a:r>
              <a:rPr lang="en-US" dirty="0" smtClean="0"/>
              <a:t>Hello World message.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p</a:t>
            </a:r>
            <a:r>
              <a:rPr lang="en-US" dirty="0" smtClean="0">
                <a:solidFill>
                  <a:schemeClr val="bg2"/>
                </a:solidFill>
              </a:rPr>
              <a:t>rint(“Hello!  Welcome to python programming”)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7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and run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Interpreter  ----- Python interpreter</a:t>
            </a:r>
          </a:p>
          <a:p>
            <a:r>
              <a:rPr lang="en-US" dirty="0" smtClean="0"/>
              <a:t>Editor --- Microsoft Visual Studio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7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2600" y="533399"/>
            <a:ext cx="2590800" cy="5838825"/>
          </a:xfrm>
        </p:spPr>
        <p:txBody>
          <a:bodyPr/>
          <a:lstStyle/>
          <a:p>
            <a:r>
              <a:rPr lang="en-US" dirty="0" smtClean="0"/>
              <a:t>Open Folder</a:t>
            </a:r>
          </a:p>
          <a:p>
            <a:pPr marL="0" indent="0">
              <a:buNone/>
            </a:pPr>
            <a:r>
              <a:rPr lang="en-US" dirty="0" smtClean="0"/>
              <a:t>File – Open Folder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Run file</a:t>
            </a:r>
          </a:p>
          <a:p>
            <a:pPr marL="0" indent="0">
              <a:buNone/>
            </a:pPr>
            <a:r>
              <a:rPr lang="en-US" dirty="0" smtClean="0"/>
              <a:t>F5</a:t>
            </a:r>
          </a:p>
          <a:p>
            <a:r>
              <a:rPr lang="en-US" dirty="0" smtClean="0"/>
              <a:t>Save file</a:t>
            </a:r>
          </a:p>
          <a:p>
            <a:pPr marL="0" indent="0">
              <a:buNone/>
            </a:pPr>
            <a:r>
              <a:rPr lang="en-US" dirty="0" smtClean="0"/>
              <a:t>CTRL-S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9535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5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it: 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visual studio code to modify  homework0/test.py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 a welcome message: </a:t>
            </a:r>
          </a:p>
          <a:p>
            <a:pPr marL="0" indent="0">
              <a:buNone/>
            </a:pPr>
            <a:r>
              <a:rPr lang="en-US" dirty="0" smtClean="0"/>
              <a:t>Welcome to python!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1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--- Upload to the remote </a:t>
            </a:r>
            <a:r>
              <a:rPr lang="en-US" dirty="0" err="1" smtClean="0"/>
              <a:t>github</a:t>
            </a:r>
            <a:r>
              <a:rPr lang="en-US" dirty="0" smtClean="0"/>
              <a:t> ----- Finish the Homework 0!!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Visual </a:t>
            </a:r>
            <a:r>
              <a:rPr lang="en-US" dirty="0"/>
              <a:t>Studio Code, source control </a:t>
            </a:r>
          </a:p>
          <a:p>
            <a:pPr lvl="1"/>
            <a:r>
              <a:rPr lang="en-US" sz="2200" dirty="0"/>
              <a:t>Stage all Changes</a:t>
            </a:r>
          </a:p>
          <a:p>
            <a:pPr lvl="1"/>
            <a:r>
              <a:rPr lang="en-US" sz="2200" dirty="0"/>
              <a:t>Commit all</a:t>
            </a:r>
          </a:p>
          <a:p>
            <a:pPr lvl="1"/>
            <a:r>
              <a:rPr lang="en-US" sz="2200" dirty="0"/>
              <a:t>Push to </a:t>
            </a:r>
          </a:p>
          <a:p>
            <a:pPr lvl="1"/>
            <a:r>
              <a:rPr lang="en-US" sz="2200" dirty="0"/>
              <a:t>You will need to enter your username and password. </a:t>
            </a:r>
            <a:endParaRPr lang="en-US" sz="2200" dirty="0" smtClean="0"/>
          </a:p>
          <a:p>
            <a:r>
              <a:rPr lang="en-US" dirty="0" smtClean="0"/>
              <a:t>Optional: Use command line tools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--all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commit -m "Initial commit"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 -u origin master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1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get one site per GitHub account and organization, </a:t>
            </a:r>
          </a:p>
          <a:p>
            <a:pPr marL="0" indent="0">
              <a:buNone/>
            </a:pPr>
            <a:r>
              <a:rPr lang="en-US" dirty="0"/>
              <a:t>and unlimited project </a:t>
            </a:r>
            <a:r>
              <a:rPr lang="en-US" dirty="0" smtClean="0"/>
              <a:t>sites with your GitHub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 </a:t>
            </a:r>
            <a:r>
              <a:rPr lang="en-US" dirty="0" smtClean="0"/>
              <a:t>1:  </a:t>
            </a:r>
            <a:r>
              <a:rPr lang="en-US" dirty="0" smtClean="0"/>
              <a:t>Remote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repository (folder) to hold your web documents.</a:t>
            </a:r>
            <a:endParaRPr lang="en-US" dirty="0"/>
          </a:p>
          <a:p>
            <a:pPr marL="108000" indent="0">
              <a:buNone/>
            </a:pPr>
            <a:endParaRPr lang="en-US" dirty="0" smtClean="0"/>
          </a:p>
          <a:p>
            <a:pPr marL="108000" indent="0">
              <a:buNone/>
            </a:pPr>
            <a:r>
              <a:rPr lang="en-US" b="1" dirty="0"/>
              <a:t>Your default </a:t>
            </a:r>
            <a:r>
              <a:rPr lang="en-US" b="1" dirty="0" err="1"/>
              <a:t>Github</a:t>
            </a:r>
            <a:r>
              <a:rPr lang="en-US" b="1" dirty="0"/>
              <a:t> Website:   </a:t>
            </a:r>
            <a:r>
              <a:rPr lang="en-US" b="1" dirty="0">
                <a:solidFill>
                  <a:srgbClr val="FF0000"/>
                </a:solidFill>
              </a:rPr>
              <a:t>username</a:t>
            </a:r>
            <a:r>
              <a:rPr lang="en-US" b="1" dirty="0"/>
              <a:t>.github.io</a:t>
            </a:r>
          </a:p>
          <a:p>
            <a:pPr marL="108000" indent="0">
              <a:buNone/>
            </a:pPr>
            <a:r>
              <a:rPr lang="en-US" b="1" dirty="0"/>
              <a:t>Your repository: </a:t>
            </a:r>
            <a:r>
              <a:rPr lang="en-US" b="1" dirty="0">
                <a:solidFill>
                  <a:srgbClr val="FF0000"/>
                </a:solidFill>
              </a:rPr>
              <a:t>username</a:t>
            </a:r>
            <a:r>
              <a:rPr lang="en-US" b="1" dirty="0"/>
              <a:t>.github.io</a:t>
            </a:r>
          </a:p>
          <a:p>
            <a:pPr marL="108000" indent="0">
              <a:buNone/>
            </a:pPr>
            <a:endParaRPr lang="en-US" b="1" dirty="0"/>
          </a:p>
          <a:p>
            <a:pPr marL="108000" indent="0">
              <a:buNone/>
            </a:pPr>
            <a:r>
              <a:rPr lang="en-US" b="1" dirty="0"/>
              <a:t>For example:  yilianz.github.io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– Lost , Changed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1" y="1828799"/>
            <a:ext cx="3798848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23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04800"/>
            <a:ext cx="8305800" cy="6248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86000" y="3276600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0" y="4495800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52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 Change the ReadMe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Edit the ReadMe file in your repository </a:t>
            </a:r>
            <a:r>
              <a:rPr lang="en-US" b="1" dirty="0">
                <a:solidFill>
                  <a:srgbClr val="FF0000"/>
                </a:solidFill>
              </a:rPr>
              <a:t>username</a:t>
            </a:r>
            <a:r>
              <a:rPr lang="en-US" b="1" dirty="0"/>
              <a:t>.github.io</a:t>
            </a:r>
          </a:p>
          <a:p>
            <a:pPr marL="0" indent="0">
              <a:buNone/>
            </a:pPr>
            <a:r>
              <a:rPr lang="en-US" dirty="0" smtClean="0"/>
              <a:t> and Check your website!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https://</a:t>
            </a:r>
            <a:r>
              <a:rPr lang="en-US" b="1" dirty="0" smtClean="0">
                <a:solidFill>
                  <a:srgbClr val="FF0000"/>
                </a:solidFill>
              </a:rPr>
              <a:t>username</a:t>
            </a:r>
            <a:r>
              <a:rPr lang="en-US" b="1" dirty="0" smtClean="0"/>
              <a:t>.github.io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76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Step3:  </a:t>
            </a:r>
            <a:r>
              <a:rPr lang="en-US" dirty="0" smtClean="0"/>
              <a:t>Create a index.html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993457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429000"/>
            <a:ext cx="600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2628">
              <a:defRPr/>
            </a:pPr>
            <a:r>
              <a:rPr lang="en-US" dirty="0"/>
              <a:t>HTML5 (</a:t>
            </a:r>
            <a:r>
              <a:rPr lang="en-US" dirty="0" err="1"/>
              <a:t>HyperText</a:t>
            </a:r>
            <a:r>
              <a:rPr lang="en-US" dirty="0"/>
              <a:t> Markup Language 5) 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/>
              <a:t>markup language that specifies the </a:t>
            </a:r>
            <a:r>
              <a:rPr lang="en-US" i="1" dirty="0"/>
              <a:t>structure</a:t>
            </a:r>
            <a:r>
              <a:rPr lang="en-US" dirty="0"/>
              <a:t> and </a:t>
            </a:r>
            <a:r>
              <a:rPr lang="en-US" i="1" dirty="0"/>
              <a:t>content</a:t>
            </a:r>
            <a:r>
              <a:rPr lang="en-US" dirty="0"/>
              <a:t> of documents that are displayed in web </a:t>
            </a:r>
            <a:r>
              <a:rPr lang="en-US" dirty="0" smtClean="0"/>
              <a:t>browsers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/>
              <a:t>TEXT documents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/>
              <a:t>*Tag based*    Extra whitespace and newlines do not matter.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4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"/>
          <p:cNvSpPr>
            <a:spLocks/>
          </p:cNvSpPr>
          <p:nvPr/>
        </p:nvSpPr>
        <p:spPr bwMode="auto">
          <a:xfrm>
            <a:off x="1791891" y="267892"/>
            <a:ext cx="875109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sz="4078">
                <a:solidFill>
                  <a:srgbClr val="46474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BODY, HEAD &amp; TITLE</a:t>
            </a:r>
          </a:p>
        </p:txBody>
      </p:sp>
      <p:sp>
        <p:nvSpPr>
          <p:cNvPr id="215043" name="Rectangle 2"/>
          <p:cNvSpPr>
            <a:spLocks/>
          </p:cNvSpPr>
          <p:nvPr/>
        </p:nvSpPr>
        <p:spPr bwMode="auto">
          <a:xfrm>
            <a:off x="2059781" y="1785938"/>
            <a:ext cx="807243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&lt;html&gt;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&lt;head&gt;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 &lt;title&gt;</a:t>
            </a:r>
            <a:r>
              <a:rPr lang="en-US" altLang="en-US" sz="2531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This is the Title of...</a:t>
            </a:r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&lt;/title&gt;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&lt;/head&gt;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&lt;body&gt;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 &lt;h1&gt;</a:t>
            </a:r>
            <a:r>
              <a:rPr lang="en-US" altLang="en-US" sz="2531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This is the Body of the Page</a:t>
            </a:r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&lt;/h1&gt;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 &lt;p&gt;</a:t>
            </a:r>
            <a:r>
              <a:rPr lang="en-US" altLang="en-US" sz="2531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Anything within the body of a web </a:t>
            </a:r>
          </a:p>
          <a:p>
            <a:pPr algn="l" eaLnBrk="1" hangingPunct="1"/>
            <a:r>
              <a:rPr lang="en-US" altLang="en-US" sz="2531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     page is displayed in the main </a:t>
            </a:r>
          </a:p>
          <a:p>
            <a:pPr algn="l" eaLnBrk="1" hangingPunct="1"/>
            <a:r>
              <a:rPr lang="en-US" altLang="en-US" sz="2531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     browser window.</a:t>
            </a:r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&lt;/p&gt;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&lt;/body&gt;</a:t>
            </a:r>
          </a:p>
          <a:p>
            <a:pPr algn="l" eaLnBrk="1" hangingPunct="1"/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137521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1"/>
          <p:cNvSpPr>
            <a:spLocks/>
          </p:cNvSpPr>
          <p:nvPr/>
        </p:nvSpPr>
        <p:spPr bwMode="auto">
          <a:xfrm>
            <a:off x="1791891" y="267892"/>
            <a:ext cx="875109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sz="4078">
                <a:solidFill>
                  <a:srgbClr val="46474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BODY, HEAD &amp; TITLE</a:t>
            </a:r>
          </a:p>
        </p:txBody>
      </p:sp>
      <p:sp>
        <p:nvSpPr>
          <p:cNvPr id="217091" name="Rectangle 2"/>
          <p:cNvSpPr>
            <a:spLocks/>
          </p:cNvSpPr>
          <p:nvPr/>
        </p:nvSpPr>
        <p:spPr bwMode="auto">
          <a:xfrm>
            <a:off x="2059781" y="1785938"/>
            <a:ext cx="807243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&lt;html&gt;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&lt;head&gt;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 </a:t>
            </a:r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&lt;title&gt;</a:t>
            </a:r>
            <a:r>
              <a:rPr lang="en-US" altLang="en-US" sz="2531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This is the Title of...</a:t>
            </a:r>
            <a:r>
              <a:rPr lang="en-US" altLang="en-US" sz="2531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&lt;/title&gt;</a:t>
            </a:r>
            <a:endParaRPr lang="en-US" altLang="en-US" sz="2531">
              <a:solidFill>
                <a:srgbClr val="949699"/>
              </a:solidFill>
              <a:latin typeface="Courier" pitchFamily="-84" charset="0"/>
              <a:sym typeface="Courier" pitchFamily="-84" charset="0"/>
            </a:endParaRP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&lt;/head&gt;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&lt;body&gt;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 &lt;h1&gt;This is the Body of the Page&lt;/h1&gt;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 &lt;p&gt;Anything within the body of a web 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    page is displayed in the main 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    browser window.&lt;/p&gt;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&lt;/body&gt;</a:t>
            </a:r>
          </a:p>
          <a:p>
            <a:pPr algn="l" eaLnBrk="1" hangingPunct="1"/>
            <a:r>
              <a:rPr lang="en-US" altLang="en-US" sz="2531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993482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1"/>
          <p:cNvSpPr>
            <a:spLocks/>
          </p:cNvSpPr>
          <p:nvPr/>
        </p:nvSpPr>
        <p:spPr bwMode="auto">
          <a:xfrm>
            <a:off x="1791891" y="267892"/>
            <a:ext cx="875109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sz="4078">
                <a:solidFill>
                  <a:srgbClr val="46474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BODY, HEAD &amp; TITLE</a:t>
            </a:r>
          </a:p>
        </p:txBody>
      </p:sp>
      <p:pic>
        <p:nvPicPr>
          <p:cNvPr id="2191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40" name="Rectangle 3"/>
          <p:cNvSpPr>
            <a:spLocks/>
          </p:cNvSpPr>
          <p:nvPr/>
        </p:nvSpPr>
        <p:spPr bwMode="auto">
          <a:xfrm>
            <a:off x="5198567" y="1674317"/>
            <a:ext cx="1803797" cy="214313"/>
          </a:xfrm>
          <a:prstGeom prst="rect">
            <a:avLst/>
          </a:prstGeom>
          <a:solidFill>
            <a:srgbClr val="0799D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endParaRPr lang="en-US" altLang="en-US" sz="2953"/>
          </a:p>
        </p:txBody>
      </p:sp>
      <p:sp>
        <p:nvSpPr>
          <p:cNvPr id="219141" name="Rectangle 4"/>
          <p:cNvSpPr>
            <a:spLocks/>
          </p:cNvSpPr>
          <p:nvPr/>
        </p:nvSpPr>
        <p:spPr bwMode="auto">
          <a:xfrm>
            <a:off x="2408039" y="2120802"/>
            <a:ext cx="1651992" cy="214313"/>
          </a:xfrm>
          <a:prstGeom prst="rect">
            <a:avLst/>
          </a:prstGeom>
          <a:solidFill>
            <a:srgbClr val="0799D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endParaRPr lang="en-US" altLang="en-US" sz="2953"/>
          </a:p>
        </p:txBody>
      </p:sp>
    </p:spTree>
    <p:extLst>
      <p:ext uri="{BB962C8B-B14F-4D97-AF65-F5344CB8AC3E}">
        <p14:creationId xmlns:p14="http://schemas.microsoft.com/office/powerpoint/2010/main" val="217727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1"/>
          <p:cNvSpPr>
            <a:spLocks/>
          </p:cNvSpPr>
          <p:nvPr/>
        </p:nvSpPr>
        <p:spPr bwMode="auto">
          <a:xfrm>
            <a:off x="1791891" y="267892"/>
            <a:ext cx="875109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sz="4078">
                <a:solidFill>
                  <a:srgbClr val="46474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BODY, HEAD &amp; TITLE</a:t>
            </a:r>
          </a:p>
        </p:txBody>
      </p:sp>
      <p:sp>
        <p:nvSpPr>
          <p:cNvPr id="221187" name="Rectangle 2"/>
          <p:cNvSpPr>
            <a:spLocks/>
          </p:cNvSpPr>
          <p:nvPr/>
        </p:nvSpPr>
        <p:spPr bwMode="auto">
          <a:xfrm>
            <a:off x="2059781" y="1785938"/>
            <a:ext cx="807243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531" dirty="0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&lt;html&gt;</a:t>
            </a:r>
          </a:p>
          <a:p>
            <a:pPr algn="l" eaLnBrk="1" hangingPunct="1"/>
            <a:r>
              <a:rPr lang="en-US" altLang="en-US" sz="2531" dirty="0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&lt;head&gt;</a:t>
            </a:r>
          </a:p>
          <a:p>
            <a:pPr algn="l" eaLnBrk="1" hangingPunct="1"/>
            <a:r>
              <a:rPr lang="en-US" altLang="en-US" sz="2531" dirty="0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 &lt;title&gt;This is the Title of...&lt;/title&gt;</a:t>
            </a:r>
          </a:p>
          <a:p>
            <a:pPr algn="l" eaLnBrk="1" hangingPunct="1"/>
            <a:r>
              <a:rPr lang="en-US" altLang="en-US" sz="2531" dirty="0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&lt;/head&gt;</a:t>
            </a:r>
          </a:p>
          <a:p>
            <a:pPr algn="l" eaLnBrk="1" hangingPunct="1"/>
            <a:r>
              <a:rPr lang="en-US" altLang="en-US" sz="2531" dirty="0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 </a:t>
            </a:r>
            <a:r>
              <a:rPr lang="en-US" altLang="en-US" sz="2531" dirty="0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&lt;body&gt;</a:t>
            </a:r>
          </a:p>
          <a:p>
            <a:pPr algn="l" eaLnBrk="1" hangingPunct="1"/>
            <a:r>
              <a:rPr lang="en-US" altLang="en-US" sz="2531" dirty="0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 &lt;h1&gt;</a:t>
            </a:r>
            <a:r>
              <a:rPr lang="en-US" altLang="en-US" sz="2531" dirty="0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This is the Body of the Page</a:t>
            </a:r>
            <a:r>
              <a:rPr lang="en-US" altLang="en-US" sz="2531" dirty="0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&lt;/h1&gt;</a:t>
            </a:r>
          </a:p>
          <a:p>
            <a:pPr algn="l" eaLnBrk="1" hangingPunct="1"/>
            <a:r>
              <a:rPr lang="en-US" altLang="en-US" sz="2531" dirty="0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 &lt;p&gt;</a:t>
            </a:r>
            <a:r>
              <a:rPr lang="en-US" altLang="en-US" sz="2531" dirty="0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Anything within the body of a web </a:t>
            </a:r>
          </a:p>
          <a:p>
            <a:pPr algn="l" eaLnBrk="1" hangingPunct="1"/>
            <a:r>
              <a:rPr lang="en-US" altLang="en-US" sz="2531" dirty="0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     page is displayed in the main </a:t>
            </a:r>
          </a:p>
          <a:p>
            <a:pPr algn="l" eaLnBrk="1" hangingPunct="1"/>
            <a:r>
              <a:rPr lang="en-US" altLang="en-US" sz="2531" dirty="0">
                <a:solidFill>
                  <a:srgbClr val="464749"/>
                </a:solidFill>
                <a:latin typeface="Courier" pitchFamily="-84" charset="0"/>
                <a:sym typeface="Courier" pitchFamily="-84" charset="0"/>
              </a:rPr>
              <a:t>     browser window.</a:t>
            </a:r>
            <a:r>
              <a:rPr lang="en-US" altLang="en-US" sz="2531" dirty="0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&lt;/p&gt;</a:t>
            </a:r>
          </a:p>
          <a:p>
            <a:pPr algn="l" eaLnBrk="1" hangingPunct="1"/>
            <a:r>
              <a:rPr lang="en-US" altLang="en-US" sz="2531" dirty="0">
                <a:solidFill>
                  <a:srgbClr val="0799DE"/>
                </a:solidFill>
                <a:latin typeface="Courier" pitchFamily="-84" charset="0"/>
                <a:sym typeface="Courier" pitchFamily="-84" charset="0"/>
              </a:rPr>
              <a:t> &lt;/body&gt;</a:t>
            </a:r>
          </a:p>
          <a:p>
            <a:pPr algn="l" eaLnBrk="1" hangingPunct="1"/>
            <a:r>
              <a:rPr lang="en-US" altLang="en-US" sz="2531" dirty="0">
                <a:solidFill>
                  <a:srgbClr val="949699"/>
                </a:solidFill>
                <a:latin typeface="Courier" pitchFamily="-84" charset="0"/>
                <a:sym typeface="Courier" pitchFamily="-8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65034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1"/>
          <p:cNvSpPr>
            <a:spLocks/>
          </p:cNvSpPr>
          <p:nvPr/>
        </p:nvSpPr>
        <p:spPr bwMode="auto">
          <a:xfrm>
            <a:off x="1791891" y="267892"/>
            <a:ext cx="875109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altLang="en-US" sz="4078">
                <a:solidFill>
                  <a:srgbClr val="464749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BODY, HEAD &amp; TITLE</a:t>
            </a:r>
          </a:p>
        </p:txBody>
      </p:sp>
      <p:pic>
        <p:nvPicPr>
          <p:cNvPr id="2232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6" name="Rectangle 3"/>
          <p:cNvSpPr>
            <a:spLocks/>
          </p:cNvSpPr>
          <p:nvPr/>
        </p:nvSpPr>
        <p:spPr bwMode="auto">
          <a:xfrm>
            <a:off x="2055318" y="2348508"/>
            <a:ext cx="8081367" cy="3661172"/>
          </a:xfrm>
          <a:prstGeom prst="rect">
            <a:avLst/>
          </a:prstGeom>
          <a:solidFill>
            <a:srgbClr val="0799DE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endParaRPr lang="en-US" altLang="en-US" sz="2953"/>
          </a:p>
        </p:txBody>
      </p:sp>
    </p:spTree>
    <p:extLst>
      <p:ext uri="{BB962C8B-B14F-4D97-AF65-F5344CB8AC3E}">
        <p14:creationId xmlns:p14="http://schemas.microsoft.com/office/powerpoint/2010/main" val="34775740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4: Write your first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Edit your index.html page and commit the changes.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9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</a:t>
            </a:r>
            <a:endParaRPr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486" b="148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system that records changes to a file or set of files over time</a:t>
            </a:r>
            <a:endParaRPr sz="2000" dirty="0"/>
          </a:p>
        </p:txBody>
      </p:sp>
      <p:sp>
        <p:nvSpPr>
          <p:cNvPr id="6" name="Oval Callout 5"/>
          <p:cNvSpPr/>
          <p:nvPr/>
        </p:nvSpPr>
        <p:spPr>
          <a:xfrm>
            <a:off x="9067800" y="533400"/>
            <a:ext cx="2286000" cy="15849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81388" y="1002714"/>
            <a:ext cx="125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you care ?</a:t>
            </a:r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8534400" y="5257800"/>
            <a:ext cx="2590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67800" y="56388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 it same as backup?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854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 Industry standard tools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open  source  distributed </a:t>
            </a:r>
            <a:r>
              <a:rPr lang="en-US" dirty="0" smtClean="0"/>
              <a:t> </a:t>
            </a:r>
            <a:r>
              <a:rPr lang="en-US" dirty="0"/>
              <a:t>version  control  </a:t>
            </a:r>
            <a:r>
              <a:rPr lang="en-US" dirty="0" smtClean="0"/>
              <a:t>system that takes a snapshot of data.</a:t>
            </a:r>
          </a:p>
          <a:p>
            <a:r>
              <a:rPr lang="en-US" dirty="0" smtClean="0"/>
              <a:t>Data  === Stream of snapshots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85356"/>
            <a:ext cx="7620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7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States- Working, Staging,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828799"/>
            <a:ext cx="7620000" cy="4200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7200" y="1055594"/>
            <a:ext cx="3962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    You modify files in your working tree.</a:t>
            </a:r>
          </a:p>
          <a:p>
            <a:endParaRPr lang="en-US" sz="2400" dirty="0"/>
          </a:p>
          <a:p>
            <a:r>
              <a:rPr lang="en-US" sz="2400" dirty="0"/>
              <a:t>    You selectively stage </a:t>
            </a:r>
            <a:r>
              <a:rPr lang="en-US" sz="2400" dirty="0" smtClean="0"/>
              <a:t>only </a:t>
            </a:r>
            <a:r>
              <a:rPr lang="en-US" sz="2400" dirty="0"/>
              <a:t>those changes to the staging area.</a:t>
            </a:r>
          </a:p>
          <a:p>
            <a:endParaRPr lang="en-US" sz="2400" dirty="0"/>
          </a:p>
          <a:p>
            <a:r>
              <a:rPr lang="en-US" sz="2400" dirty="0"/>
              <a:t>    You do a </a:t>
            </a:r>
            <a:r>
              <a:rPr lang="en-US" sz="2400" dirty="0" smtClean="0"/>
              <a:t>commit </a:t>
            </a:r>
            <a:r>
              <a:rPr lang="en-US" sz="2400" dirty="0"/>
              <a:t>and stores that snapshot permanently to your </a:t>
            </a:r>
            <a:r>
              <a:rPr lang="en-US" sz="2400" dirty="0" err="1"/>
              <a:t>Git</a:t>
            </a:r>
            <a:r>
              <a:rPr lang="en-US" sz="2400" dirty="0"/>
              <a:t> directory.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374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, Python and Microsoft visual studio code- If you plan to use your own laptop.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https://gitforwindows.org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Python 3.7   ---- </a:t>
            </a:r>
            <a:r>
              <a:rPr lang="en-US" dirty="0">
                <a:hlinkClick r:id="rId3"/>
              </a:rPr>
              <a:t>https://www.python.org/downloads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Visual Studio Code  ---</a:t>
            </a:r>
            <a:r>
              <a:rPr lang="en-US" u="sng" dirty="0">
                <a:hlinkClick r:id="rId4"/>
              </a:rPr>
              <a:t>https://code.visualstudio.com/download</a:t>
            </a:r>
            <a:r>
              <a:rPr lang="en-US" dirty="0"/>
              <a:t>  </a:t>
            </a:r>
            <a:endParaRPr lang="en-US" dirty="0" smtClean="0"/>
          </a:p>
          <a:p>
            <a:r>
              <a:rPr lang="en-US" dirty="0" smtClean="0"/>
              <a:t>And Python Extension</a:t>
            </a:r>
          </a:p>
          <a:p>
            <a:pPr lvl="1"/>
            <a:r>
              <a:rPr lang="en-US" dirty="0"/>
              <a:t>Python  by Microsoft extension .  -- </a:t>
            </a:r>
            <a:r>
              <a:rPr lang="en-US" u="sng" dirty="0">
                <a:hlinkClick r:id="rId5"/>
              </a:rPr>
              <a:t>https://marketplace.visualstudio.com/items?itemName=ms-python.python</a:t>
            </a:r>
            <a:r>
              <a:rPr lang="en-US" dirty="0"/>
              <a:t> </a:t>
            </a:r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3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Hosting Service for </a:t>
            </a:r>
            <a:r>
              <a:rPr lang="en-US" dirty="0" err="1" smtClean="0"/>
              <a:t>Git</a:t>
            </a:r>
            <a:r>
              <a:rPr lang="en-US" dirty="0" smtClean="0"/>
              <a:t> repository.  </a:t>
            </a:r>
          </a:p>
          <a:p>
            <a:r>
              <a:rPr lang="en-US" dirty="0" smtClean="0"/>
              <a:t>Popular software development  platform</a:t>
            </a:r>
          </a:p>
          <a:p>
            <a:pPr lvl="1"/>
            <a:r>
              <a:rPr lang="en-US" dirty="0" smtClean="0"/>
              <a:t>Track changes, foster contribution/collaboration, showcase</a:t>
            </a:r>
          </a:p>
          <a:p>
            <a:r>
              <a:rPr lang="en-US" dirty="0" smtClean="0"/>
              <a:t>Web-based </a:t>
            </a:r>
            <a:r>
              <a:rPr lang="en-US" dirty="0"/>
              <a:t>graphical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You can do simple editing on the web.</a:t>
            </a:r>
          </a:p>
          <a:p>
            <a:r>
              <a:rPr lang="en-US" dirty="0" smtClean="0"/>
              <a:t>Back up for your codes – similar to Google photos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9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 </a:t>
            </a:r>
            <a:r>
              <a:rPr lang="en-US" dirty="0" err="1" smtClean="0"/>
              <a:t>v.s</a:t>
            </a:r>
            <a:r>
              <a:rPr lang="en-US" dirty="0" smtClean="0"/>
              <a:t> Local Repository –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 project  from Remote Repository and its entire version history</a:t>
            </a:r>
          </a:p>
          <a:p>
            <a:r>
              <a:rPr lang="en-US" dirty="0" smtClean="0"/>
              <a:t>Get a local folder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your J:/</a:t>
            </a:r>
            <a:r>
              <a:rPr lang="en-US" dirty="0" smtClean="0"/>
              <a:t>drive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folder </a:t>
            </a:r>
            <a:r>
              <a:rPr lang="en-US" dirty="0" smtClean="0"/>
              <a:t>CSCI125</a:t>
            </a:r>
          </a:p>
          <a:p>
            <a:pPr lvl="1"/>
            <a:r>
              <a:rPr lang="en-US" dirty="0"/>
              <a:t>Open the </a:t>
            </a:r>
            <a:r>
              <a:rPr lang="en-US" dirty="0" smtClean="0"/>
              <a:t>PowerShell </a:t>
            </a:r>
            <a:r>
              <a:rPr lang="en-US" dirty="0"/>
              <a:t>window at the folder</a:t>
            </a:r>
          </a:p>
          <a:p>
            <a:pPr lvl="2"/>
            <a:r>
              <a:rPr lang="en-US" dirty="0" smtClean="0"/>
              <a:t>Open Shift  and </a:t>
            </a:r>
            <a:r>
              <a:rPr lang="en-US" dirty="0"/>
              <a:t>right click,  pick open power window shell here</a:t>
            </a:r>
            <a:r>
              <a:rPr lang="en-US" dirty="0" smtClean="0"/>
              <a:t>. – You are in CSCI125 folder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5029200"/>
            <a:ext cx="8763000" cy="1295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git </a:t>
            </a:r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clone </a:t>
            </a:r>
            <a:r>
              <a:rPr lang="fr-FR" sz="2400" b="1" dirty="0" err="1" smtClean="0">
                <a:solidFill>
                  <a:schemeClr val="accent5">
                    <a:lumMod val="50000"/>
                  </a:schemeClr>
                </a:solidFill>
              </a:rPr>
              <a:t>remoteDirectory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fr-FR" sz="2400" b="1" dirty="0" err="1" smtClean="0">
                <a:solidFill>
                  <a:schemeClr val="accent5">
                    <a:lumMod val="50000"/>
                  </a:schemeClr>
                </a:solidFill>
              </a:rPr>
              <a:t>localDirectory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 -- Step 1.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your homework0 project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Login 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Find the </a:t>
            </a:r>
            <a:r>
              <a:rPr lang="en-US" b="1" dirty="0" err="1" smtClean="0"/>
              <a:t>url</a:t>
            </a:r>
            <a:r>
              <a:rPr lang="en-US" b="1" dirty="0" smtClean="0"/>
              <a:t> </a:t>
            </a:r>
            <a:r>
              <a:rPr lang="en-US" dirty="0" smtClean="0"/>
              <a:t>of your </a:t>
            </a:r>
            <a:r>
              <a:rPr lang="en-US" dirty="0" err="1" smtClean="0"/>
              <a:t>github</a:t>
            </a:r>
            <a:r>
              <a:rPr lang="en-US" dirty="0" smtClean="0"/>
              <a:t> project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Now you should see all files are downloaded into homework0.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3505200"/>
            <a:ext cx="11734800" cy="1295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git clone https://github.com/intro-comp-science-002/homework0-DummyTester-csc  homework0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5605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3746</TotalTime>
  <Words>975</Words>
  <Application>Microsoft Office PowerPoint</Application>
  <PresentationFormat>Widescreen</PresentationFormat>
  <Paragraphs>172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Courier</vt:lpstr>
      <vt:lpstr>Gill Sans</vt:lpstr>
      <vt:lpstr>Lucida Grande</vt:lpstr>
      <vt:lpstr>ヒラギノ角ゴ ProN W3</vt:lpstr>
      <vt:lpstr>Arial</vt:lpstr>
      <vt:lpstr>Candara</vt:lpstr>
      <vt:lpstr>Consolas</vt:lpstr>
      <vt:lpstr>Helvetica</vt:lpstr>
      <vt:lpstr>Tech Computer 16x9</vt:lpstr>
      <vt:lpstr>Git and Git Pages </vt:lpstr>
      <vt:lpstr>Files – Lost , Changed</vt:lpstr>
      <vt:lpstr>Version Control </vt:lpstr>
      <vt:lpstr>What is GIT? Industry standard tools</vt:lpstr>
      <vt:lpstr>Three States- Working, Staging, Repository</vt:lpstr>
      <vt:lpstr>Install Git, Python and Microsoft visual studio code- If you plan to use your own laptop.</vt:lpstr>
      <vt:lpstr>GitHub</vt:lpstr>
      <vt:lpstr>Remote Repository v.s Local Repository – DOWNLOAD</vt:lpstr>
      <vt:lpstr>Try it  -- Step 1. </vt:lpstr>
      <vt:lpstr>Optional: Can you do it?</vt:lpstr>
      <vt:lpstr>Heart of Computer Science</vt:lpstr>
      <vt:lpstr>Computer Systems</vt:lpstr>
      <vt:lpstr>Programming Language</vt:lpstr>
      <vt:lpstr>How to write and run a program?</vt:lpstr>
      <vt:lpstr>PowerPoint Presentation</vt:lpstr>
      <vt:lpstr>Try it:  Step 2</vt:lpstr>
      <vt:lpstr>Try it --- Upload to the remote github ----- Finish the Homework 0!!</vt:lpstr>
      <vt:lpstr>Github Pages</vt:lpstr>
      <vt:lpstr>Step 1:  Remote folder</vt:lpstr>
      <vt:lpstr>PowerPoint Presentation</vt:lpstr>
      <vt:lpstr>Step 2 Change the ReadMe file</vt:lpstr>
      <vt:lpstr>Step3:  Create a index.html file</vt:lpstr>
      <vt:lpstr>HTML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4: Write your first webpage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80</cp:revision>
  <dcterms:created xsi:type="dcterms:W3CDTF">2019-07-20T17:02:18Z</dcterms:created>
  <dcterms:modified xsi:type="dcterms:W3CDTF">2019-08-27T00:51:35Z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