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0" r:id="rId3"/>
    <p:sldId id="361" r:id="rId4"/>
    <p:sldId id="362" r:id="rId5"/>
    <p:sldId id="367" r:id="rId6"/>
    <p:sldId id="368" r:id="rId7"/>
    <p:sldId id="382" r:id="rId8"/>
    <p:sldId id="370" r:id="rId9"/>
    <p:sldId id="371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55" d="100"/>
          <a:sy n="55" d="100"/>
        </p:scale>
        <p:origin x="108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8A49AA-F1EB-48FA-9F45-92E52BEBB83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A06961-01EE-4964-B6CE-14F4E121936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B655B2-B6DA-4E14-B423-8FCB66414F4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2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94DE3-AD53-4732-B9A6-2144DB356B5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Control Structure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bank customer qualifies for a special loan if:</a:t>
            </a:r>
          </a:p>
          <a:p>
            <a:pPr lvl="1"/>
            <a:r>
              <a:rPr lang="en-US" altLang="en-US" sz="2600" dirty="0"/>
              <a:t>Earns over 30000 &amp; on the job more than 2 years</a:t>
            </a:r>
          </a:p>
          <a:p>
            <a:pPr lvl="1"/>
            <a:r>
              <a:rPr lang="en-US" altLang="en-US" sz="2600" dirty="0"/>
              <a:t>Or been on the job more than 5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Version</a:t>
            </a:r>
          </a:p>
        </p:txBody>
      </p:sp>
      <p:grpSp>
        <p:nvGrpSpPr>
          <p:cNvPr id="36868" name="Group 34"/>
          <p:cNvGrpSpPr>
            <a:grpSpLocks/>
          </p:cNvGrpSpPr>
          <p:nvPr/>
        </p:nvGrpSpPr>
        <p:grpSpPr bwMode="auto">
          <a:xfrm>
            <a:off x="1752600" y="1752600"/>
            <a:ext cx="8763000" cy="4419600"/>
            <a:chOff x="96" y="1104"/>
            <a:chExt cx="5520" cy="2784"/>
          </a:xfrm>
        </p:grpSpPr>
        <p:sp>
          <p:nvSpPr>
            <p:cNvPr id="36869" name="AutoShape 3"/>
            <p:cNvSpPr>
              <a:spLocks noChangeArrowheads="1"/>
            </p:cNvSpPr>
            <p:nvPr/>
          </p:nvSpPr>
          <p:spPr bwMode="auto">
            <a:xfrm>
              <a:off x="3600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err="1" smtClean="0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 dirty="0" smtClean="0">
                  <a:latin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2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0" name="AutoShape 4"/>
            <p:cNvSpPr>
              <a:spLocks noChangeArrowheads="1"/>
            </p:cNvSpPr>
            <p:nvPr/>
          </p:nvSpPr>
          <p:spPr bwMode="auto">
            <a:xfrm>
              <a:off x="1968" y="1104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smtClean="0">
                  <a:latin typeface="Courier New" panose="02070309020205020404" pitchFamily="49" charset="0"/>
                </a:rPr>
                <a:t>Salary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30000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336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err="1" smtClean="0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 dirty="0" smtClean="0">
                  <a:latin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5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>
              <a:off x="3648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>
              <a:off x="4416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>
              <a:off x="1200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>
              <a:off x="33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>
              <a:off x="201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528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AutoShape 14"/>
            <p:cNvSpPr>
              <a:spLocks noChangeArrowheads="1"/>
            </p:cNvSpPr>
            <p:nvPr/>
          </p:nvSpPr>
          <p:spPr bwMode="auto">
            <a:xfrm>
              <a:off x="4272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1" name="AutoShape 15"/>
            <p:cNvSpPr>
              <a:spLocks noChangeArrowheads="1"/>
            </p:cNvSpPr>
            <p:nvPr/>
          </p:nvSpPr>
          <p:spPr bwMode="auto">
            <a:xfrm>
              <a:off x="2880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does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2" name="AutoShape 16"/>
            <p:cNvSpPr>
              <a:spLocks noChangeArrowheads="1"/>
            </p:cNvSpPr>
            <p:nvPr/>
          </p:nvSpPr>
          <p:spPr bwMode="auto">
            <a:xfrm>
              <a:off x="1488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3" name="AutoShape 17"/>
            <p:cNvSpPr>
              <a:spLocks noChangeArrowheads="1"/>
            </p:cNvSpPr>
            <p:nvPr/>
          </p:nvSpPr>
          <p:spPr bwMode="auto">
            <a:xfrm>
              <a:off x="96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 “Applicant does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1334" y="1272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96" y="2025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3324" y="201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3744" y="124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518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182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>
              <a:off x="768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>
              <a:off x="211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>
              <a:off x="355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944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768" y="360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>
              <a:off x="3552" y="360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1440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4272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2"/>
            <p:cNvSpPr>
              <a:spLocks noChangeShapeType="1"/>
            </p:cNvSpPr>
            <p:nvPr/>
          </p:nvSpPr>
          <p:spPr bwMode="auto">
            <a:xfrm>
              <a:off x="1440" y="374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3"/>
            <p:cNvSpPr>
              <a:spLocks noChangeShapeType="1"/>
            </p:cNvSpPr>
            <p:nvPr/>
          </p:nvSpPr>
          <p:spPr bwMode="auto">
            <a:xfrm>
              <a:off x="2880" y="37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8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38" y="1828800"/>
            <a:ext cx="10134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Operator	Effect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	Both operands must be true for the overall</a:t>
            </a:r>
          </a:p>
          <a:p>
            <a:pPr marL="0" indent="0">
              <a:buNone/>
            </a:pPr>
            <a:r>
              <a:rPr lang="en-US" dirty="0"/>
              <a:t>	expression to be true, otherwise it is false</a:t>
            </a:r>
          </a:p>
          <a:p>
            <a:pPr marL="0" indent="0">
              <a:buNone/>
            </a:pPr>
            <a:r>
              <a:rPr lang="en-US" dirty="0" smtClean="0"/>
              <a:t>	 x&lt;5  and x &lt; 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	One or both operands must be true for the overall</a:t>
            </a:r>
          </a:p>
          <a:p>
            <a:pPr marL="0" indent="0">
              <a:buNone/>
            </a:pPr>
            <a:r>
              <a:rPr lang="en-US" dirty="0"/>
              <a:t>	expression to be true, otherwise it is false</a:t>
            </a:r>
          </a:p>
          <a:p>
            <a:pPr marL="0" indent="0">
              <a:buNone/>
            </a:pPr>
            <a:r>
              <a:rPr lang="en-US" dirty="0" smtClean="0"/>
              <a:t>	x &lt; 5  or  x &gt; 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</a:t>
            </a:r>
            <a:r>
              <a:rPr lang="en-US" dirty="0"/>
              <a:t>	Reverses the logical value of an </a:t>
            </a:r>
            <a:r>
              <a:rPr lang="en-US" dirty="0" smtClean="0"/>
              <a:t>expression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not( x  in  list)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857" y="11137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Operator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1628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kumimoji="1" lang="en-US" altLang="en-US" sz="2800" dirty="0">
                <a:solidFill>
                  <a:srgbClr val="333399"/>
                </a:solidFill>
              </a:rPr>
              <a:t> for the </a:t>
            </a:r>
            <a:r>
              <a:rPr kumimoji="1" lang="en-US" altLang="en-US" sz="2800" i="1" dirty="0" smtClean="0">
                <a:solidFill>
                  <a:srgbClr val="333399"/>
                </a:solidFill>
              </a:rPr>
              <a:t>and</a:t>
            </a:r>
            <a:r>
              <a:rPr kumimoji="1" lang="en-US" altLang="en-US" sz="2800" dirty="0" smtClean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Operator</a:t>
            </a:r>
          </a:p>
          <a:p>
            <a:endParaRPr kumimoji="1" lang="en-US" altLang="en-US" sz="2000" u="sng" dirty="0">
              <a:solidFill>
                <a:srgbClr val="333399"/>
              </a:solidFill>
            </a:endParaRPr>
          </a:p>
          <a:p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kumimoji="1" lang="en-US" altLang="en-US" sz="2000" dirty="0">
                <a:solidFill>
                  <a:srgbClr val="333399"/>
                </a:solidFill>
              </a:rPr>
              <a:t>  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  <a:r>
              <a:rPr kumimoji="1" lang="en-US" altLang="en-US" sz="2000" dirty="0">
                <a:solidFill>
                  <a:srgbClr val="333399"/>
                </a:solidFill>
              </a:rPr>
              <a:t>  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 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and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6800" y="4953000"/>
            <a:ext cx="922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temperature &lt; 20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  <a:r>
              <a:rPr lang="en-US" altLang="en-US" b="1" dirty="0">
                <a:latin typeface="Courier New" panose="02070309020205020404" pitchFamily="49" charset="0"/>
              </a:rPr>
              <a:t>minutes 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12 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print(“Temperature </a:t>
            </a:r>
            <a:r>
              <a:rPr lang="en-US" altLang="en-US" b="1" dirty="0">
                <a:latin typeface="Courier New" panose="02070309020205020404" pitchFamily="49" charset="0"/>
              </a:rPr>
              <a:t>is in the danger zone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1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/>
              <a:t>o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0104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</a:t>
            </a:r>
            <a:r>
              <a:rPr kumimoji="1" lang="en-US" altLang="en-US" dirty="0">
                <a:solidFill>
                  <a:srgbClr val="333399"/>
                </a:solidFill>
              </a:rPr>
              <a:t>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kumimoji="1" lang="en-US" altLang="en-US" dirty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for the</a:t>
            </a:r>
            <a:r>
              <a:rPr kumimoji="1" lang="en-US" altLang="en-US" b="1" dirty="0"/>
              <a:t> </a:t>
            </a:r>
            <a:r>
              <a:rPr kumimoji="1" lang="en-US" altLang="en-US" sz="2800" i="1" dirty="0" smtClean="0">
                <a:solidFill>
                  <a:srgbClr val="333399"/>
                </a:solidFill>
              </a:rPr>
              <a:t>or</a:t>
            </a:r>
            <a:r>
              <a:rPr kumimoji="1" lang="en-US" altLang="en-US" sz="2800" dirty="0" smtClean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Operator</a:t>
            </a:r>
          </a:p>
          <a:p>
            <a:endParaRPr kumimoji="1" lang="en-US" altLang="en-US" sz="2000" dirty="0">
              <a:solidFill>
                <a:srgbClr val="333399"/>
              </a:solidFill>
            </a:endParaRPr>
          </a:p>
          <a:p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kumimoji="1" lang="en-US" altLang="en-US" sz="2000" dirty="0">
                <a:solidFill>
                  <a:srgbClr val="333399"/>
                </a:solidFill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  <a:r>
              <a:rPr kumimoji="1" lang="en-US" altLang="en-US" sz="2000" dirty="0">
                <a:solidFill>
                  <a:srgbClr val="333399"/>
                </a:solidFill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 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or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False	True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	True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929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temperature &lt; 20 or temperature &gt; 100: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print(“Temperature </a:t>
            </a:r>
            <a:r>
              <a:rPr lang="en-US" altLang="en-US" b="1" dirty="0">
                <a:latin typeface="Courier New" panose="02070309020205020404" pitchFamily="49" charset="0"/>
              </a:rPr>
              <a:t>is in the danger zone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4494677C-F683-458A-A472-5E4EDF463BF3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15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/>
              <a:t>n</a:t>
            </a:r>
            <a:r>
              <a:rPr lang="en-US" altLang="en-US" i="1" dirty="0" smtClean="0"/>
              <a:t>ot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352800" y="1752600"/>
            <a:ext cx="57912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for the </a:t>
            </a:r>
            <a:r>
              <a:rPr kumimoji="1" lang="en-US" altLang="en-US" sz="2800" i="1" dirty="0">
                <a:solidFill>
                  <a:srgbClr val="333399"/>
                </a:solidFill>
              </a:rPr>
              <a:t>Not</a:t>
            </a:r>
            <a:r>
              <a:rPr kumimoji="1" lang="en-US" altLang="en-US" sz="2800" dirty="0">
                <a:solidFill>
                  <a:srgbClr val="333399"/>
                </a:solidFill>
              </a:rPr>
              <a:t> Operator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lang="en-US" altLang="en-US" dirty="0">
                <a:latin typeface="Times New Roman" panose="02020603050405020304" pitchFamily="18" charset="0"/>
              </a:rPr>
              <a:t>   	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not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800" dirty="0">
                <a:solidFill>
                  <a:srgbClr val="333399"/>
                </a:solidFill>
              </a:rPr>
              <a:t>True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651000" y="4267200"/>
            <a:ext cx="9772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not(temperature </a:t>
            </a:r>
            <a:r>
              <a:rPr lang="en-US" altLang="en-US" b="1" dirty="0">
                <a:latin typeface="Courier New" panose="02070309020205020404" pitchFamily="49" charset="0"/>
              </a:rPr>
              <a:t>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100):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print("You </a:t>
            </a:r>
            <a:r>
              <a:rPr lang="en-US" altLang="en-US" b="1" dirty="0">
                <a:latin typeface="Courier New" panose="02070309020205020404" pitchFamily="49" charset="0"/>
              </a:rPr>
              <a:t>are below the maximum temperature</a:t>
            </a:r>
            <a:r>
              <a:rPr lang="en-US" altLang="en-US" b="1" dirty="0" smtClean="0">
                <a:latin typeface="Courier New" panose="02070309020205020404" pitchFamily="49" charset="0"/>
              </a:rPr>
              <a:t>.”)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8CF26D0B-2B45-4C5C-AD8F-64C3EF074742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16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Checking Numerical Ranges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305800" cy="50292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Checking for a value inside a range uses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Checking for a value outside a range uses </a:t>
            </a:r>
            <a:r>
              <a:rPr lang="en-US" altLang="en-US" i="1" dirty="0" smtClean="0"/>
              <a:t>Or</a:t>
            </a:r>
            <a:endParaRPr lang="en-US" altLang="en-US" dirty="0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905001" y="2438400"/>
            <a:ext cx="8579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x &gt;= 20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  <a:r>
              <a:rPr lang="en-US" altLang="en-US" b="1" dirty="0">
                <a:latin typeface="Courier New" panose="02070309020205020404" pitchFamily="49" charset="0"/>
              </a:rPr>
              <a:t>x &lt;= </a:t>
            </a:r>
            <a:r>
              <a:rPr lang="en-US" altLang="en-US" b="1" dirty="0" smtClean="0">
                <a:latin typeface="Courier New" panose="02070309020205020404" pitchFamily="49" charset="0"/>
              </a:rPr>
              <a:t>40: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 print(“Value </a:t>
            </a:r>
            <a:r>
              <a:rPr lang="en-US" altLang="en-US" b="1" dirty="0">
                <a:latin typeface="Courier New" panose="02070309020205020404" pitchFamily="49" charset="0"/>
              </a:rPr>
              <a:t>is in the acceptable range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905000" y="4267200"/>
            <a:ext cx="9368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x &lt; 20 </a:t>
            </a:r>
            <a:r>
              <a:rPr lang="en-US" altLang="en-US" b="1" dirty="0" smtClean="0">
                <a:latin typeface="Courier New" panose="02070309020205020404" pitchFamily="49" charset="0"/>
              </a:rPr>
              <a:t>or </a:t>
            </a:r>
            <a:r>
              <a:rPr lang="en-US" altLang="en-US" b="1" dirty="0">
                <a:latin typeface="Courier New" panose="02070309020205020404" pitchFamily="49" charset="0"/>
              </a:rPr>
              <a:t>x 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40: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print(“Value </a:t>
            </a:r>
            <a:r>
              <a:rPr lang="en-US" altLang="en-US" b="1" dirty="0">
                <a:latin typeface="Courier New" panose="02070309020205020404" pitchFamily="49" charset="0"/>
              </a:rPr>
              <a:t>is outside the acceptable range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 – Rewrite using the logic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BMI.py </a:t>
            </a:r>
          </a:p>
          <a:p>
            <a:pPr marL="0" indent="0">
              <a:buNone/>
            </a:pPr>
            <a:r>
              <a:rPr lang="en-US" dirty="0" smtClean="0"/>
              <a:t>Calculate your BMI and display  the  a congratulation message “Great! Your are in the normal range”  </a:t>
            </a:r>
            <a:r>
              <a:rPr lang="en-US" dirty="0"/>
              <a:t>if  your BMI is 18.5 to </a:t>
            </a:r>
            <a:r>
              <a:rPr lang="en-US" dirty="0" smtClean="0"/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35604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 of Statement </a:t>
            </a:r>
            <a:r>
              <a:rPr lang="en-US" altLang="en-US" dirty="0" smtClean="0"/>
              <a:t>Execution</a:t>
            </a:r>
          </a:p>
          <a:p>
            <a:r>
              <a:rPr lang="en-US" altLang="en-US" dirty="0"/>
              <a:t>Thus far, our code has been executed sequentially in a </a:t>
            </a:r>
            <a:r>
              <a:rPr lang="en-US" altLang="en-US" i="1" dirty="0">
                <a:solidFill>
                  <a:srgbClr val="CC6600"/>
                </a:solidFill>
              </a:rPr>
              <a:t>sequence structure</a:t>
            </a:r>
          </a:p>
          <a:p>
            <a:r>
              <a:rPr lang="en-US" altLang="en-US" dirty="0"/>
              <a:t>To write meaningful programs we need multiple paths of execution</a:t>
            </a:r>
          </a:p>
          <a:p>
            <a:pPr lvl="1"/>
            <a:r>
              <a:rPr lang="en-US" altLang="en-US" dirty="0"/>
              <a:t>Some statements should be executed under certain circumstances in a </a:t>
            </a:r>
            <a:r>
              <a:rPr lang="en-US" altLang="en-US" i="1" dirty="0">
                <a:solidFill>
                  <a:srgbClr val="CC6600"/>
                </a:solidFill>
              </a:rPr>
              <a:t>decision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Decision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</a:t>
            </a:r>
            <a:br>
              <a:rPr lang="en-US" dirty="0"/>
            </a:br>
            <a:r>
              <a:rPr lang="en-US" dirty="0"/>
              <a:t>condition</a:t>
            </a:r>
          </a:p>
          <a:p>
            <a:r>
              <a:rPr lang="en-US" dirty="0"/>
              <a:t>Is it cold outside?</a:t>
            </a:r>
          </a:p>
          <a:p>
            <a:r>
              <a:rPr lang="en-US" dirty="0"/>
              <a:t>Execute or skip</a:t>
            </a:r>
            <a:br>
              <a:rPr lang="en-US" dirty="0"/>
            </a:br>
            <a:r>
              <a:rPr lang="en-US" dirty="0"/>
              <a:t>over some code</a:t>
            </a:r>
          </a:p>
          <a:p>
            <a:r>
              <a:rPr lang="en-US" dirty="0"/>
              <a:t>If yes, wear a coat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48200" y="2743200"/>
            <a:ext cx="2133600" cy="1219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Condition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00800" y="4267200"/>
            <a:ext cx="17526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Conditional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15200" y="3352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781800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715000" y="3962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5400000">
            <a:off x="6057900" y="46101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42125" y="2936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76800" y="38862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168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elif</a:t>
            </a:r>
            <a:r>
              <a:rPr lang="en-US" dirty="0" smtClean="0"/>
              <a:t>  else 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grade &gt;= 90:</a:t>
            </a:r>
          </a:p>
          <a:p>
            <a:pPr marL="0" indent="0">
              <a:buNone/>
            </a:pPr>
            <a:r>
              <a:rPr lang="en-US" dirty="0"/>
              <a:t>    print( "A")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&gt;=80:</a:t>
            </a:r>
          </a:p>
          <a:p>
            <a:pPr marL="0" indent="0">
              <a:buNone/>
            </a:pPr>
            <a:r>
              <a:rPr lang="en-US" dirty="0"/>
              <a:t>    print("B")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&gt;=70:</a:t>
            </a:r>
          </a:p>
          <a:p>
            <a:pPr marL="0" indent="0">
              <a:buNone/>
            </a:pPr>
            <a:r>
              <a:rPr lang="en-US" dirty="0"/>
              <a:t>    print("C")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print("F")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1615440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Indention matters</a:t>
            </a:r>
            <a:r>
              <a:rPr lang="en-US" sz="2400" dirty="0"/>
              <a:t>! indentation is Python’s way of grouping statements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have to type a tab or space(s) for each indented line.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Pay attention to  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  <a:p>
            <a:r>
              <a:rPr lang="en-US" sz="2400" dirty="0" smtClean="0"/>
              <a:t>Key word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if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elif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else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4488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Usually a condition is formed using a </a:t>
            </a:r>
            <a:r>
              <a:rPr lang="en-US" altLang="en-US" i="1" dirty="0">
                <a:solidFill>
                  <a:srgbClr val="CC6600"/>
                </a:solidFill>
              </a:rPr>
              <a:t>relational operator</a:t>
            </a:r>
          </a:p>
          <a:p>
            <a:r>
              <a:rPr lang="en-US" altLang="en-US" dirty="0"/>
              <a:t>A relational operator determines if a specific relationship exists between two values</a:t>
            </a:r>
          </a:p>
          <a:p>
            <a:pPr marL="365760" lvl="1" indent="0">
              <a:buNone/>
            </a:pPr>
            <a:r>
              <a:rPr lang="en-US" altLang="en-US" dirty="0"/>
              <a:t>&gt;	Greater than</a:t>
            </a:r>
          </a:p>
          <a:p>
            <a:pPr marL="365760" lvl="1" indent="0">
              <a:buNone/>
            </a:pPr>
            <a:r>
              <a:rPr lang="en-US" altLang="en-US" dirty="0"/>
              <a:t>&lt;	Less than</a:t>
            </a:r>
          </a:p>
          <a:p>
            <a:pPr marL="365760" lvl="1" indent="0">
              <a:buNone/>
            </a:pPr>
            <a:r>
              <a:rPr lang="en-US" altLang="en-US" dirty="0" smtClean="0"/>
              <a:t>==</a:t>
            </a:r>
            <a:r>
              <a:rPr lang="en-US" altLang="en-US" dirty="0"/>
              <a:t>	Equal to</a:t>
            </a:r>
          </a:p>
          <a:p>
            <a:pPr marL="365760" lvl="1" indent="0">
              <a:buNone/>
            </a:pPr>
            <a:r>
              <a:rPr lang="en-US" altLang="en-US" dirty="0" smtClean="0"/>
              <a:t>!=</a:t>
            </a:r>
            <a:r>
              <a:rPr lang="en-US" altLang="en-US" dirty="0"/>
              <a:t>	Not equal to</a:t>
            </a:r>
          </a:p>
          <a:p>
            <a:pPr marL="365760" lvl="1" indent="0">
              <a:buNone/>
            </a:pPr>
            <a:r>
              <a:rPr lang="en-US" altLang="en-US" dirty="0"/>
              <a:t>&gt;=	Greater than or equal to</a:t>
            </a:r>
          </a:p>
          <a:p>
            <a:pPr marL="365760" lvl="1" indent="0">
              <a:buNone/>
            </a:pPr>
            <a:r>
              <a:rPr lang="en-US" altLang="en-US" dirty="0"/>
              <a:t>&lt;=	Less than or equal </a:t>
            </a:r>
            <a:r>
              <a:rPr lang="en-US" altLang="en-US" dirty="0" smtClean="0"/>
              <a:t>to</a:t>
            </a:r>
          </a:p>
          <a:p>
            <a:pPr marL="0" indent="0">
              <a:buNone/>
            </a:pPr>
            <a:r>
              <a:rPr lang="en-US" altLang="en-US" dirty="0"/>
              <a:t>Relational operators yield a True or False result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‘Bonus awarded if sales greater than 50000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‘Bonus, 12% commission rate, and a day off</a:t>
            </a:r>
            <a:br>
              <a:rPr lang="en-US" dirty="0"/>
            </a:br>
            <a:r>
              <a:rPr lang="en-US" dirty="0"/>
              <a:t>‘awarded if sales greater than </a:t>
            </a:r>
            <a:r>
              <a:rPr lang="en-US" dirty="0" smtClean="0"/>
              <a:t>100000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average of three test scores</a:t>
            </a:r>
            <a:endParaRPr lang="en-US" dirty="0"/>
          </a:p>
          <a:p>
            <a:r>
              <a:rPr lang="en-US" dirty="0"/>
              <a:t>Three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Score 1,  Score 2 , Score 3</a:t>
            </a:r>
            <a:endParaRPr lang="en-US" dirty="0"/>
          </a:p>
          <a:p>
            <a:r>
              <a:rPr lang="en-US" dirty="0"/>
              <a:t>Two output</a:t>
            </a:r>
          </a:p>
          <a:p>
            <a:pPr lvl="1"/>
            <a:r>
              <a:rPr lang="en-US" dirty="0"/>
              <a:t>Average </a:t>
            </a:r>
          </a:p>
          <a:p>
            <a:pPr lvl="1"/>
            <a:r>
              <a:rPr lang="en-US" dirty="0"/>
              <a:t>Display a congratulation message if the output is great than 95</a:t>
            </a:r>
            <a:r>
              <a:rPr lang="en-US" dirty="0" smtClean="0"/>
              <a:t>.</a:t>
            </a:r>
          </a:p>
          <a:p>
            <a:pPr lvl="1"/>
            <a:r>
              <a:rPr lang="en-US" altLang="en-US" dirty="0"/>
              <a:t>Otherwise display a “Keep trying” message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BMI.py </a:t>
            </a:r>
          </a:p>
          <a:p>
            <a:pPr marL="0" indent="0">
              <a:buNone/>
            </a:pPr>
            <a:r>
              <a:rPr lang="en-US" dirty="0" smtClean="0"/>
              <a:t>Calculate your BMI and display  the range according to the following  guidelines. </a:t>
            </a:r>
          </a:p>
          <a:p>
            <a:pPr marL="365760" lvl="1" indent="0">
              <a:buNone/>
            </a:pPr>
            <a:r>
              <a:rPr lang="en-US" dirty="0"/>
              <a:t>If your BMI is less than 18.5, it falls within the underweight range.</a:t>
            </a:r>
          </a:p>
          <a:p>
            <a:pPr marL="365760" lvl="1" indent="0">
              <a:buNone/>
            </a:pPr>
            <a:r>
              <a:rPr lang="en-US" dirty="0"/>
              <a:t>If your BMI is 18.5 to &lt;25, it falls within the normal.</a:t>
            </a:r>
          </a:p>
          <a:p>
            <a:pPr marL="365760" lvl="1" indent="0">
              <a:buNone/>
            </a:pPr>
            <a:r>
              <a:rPr lang="en-US" dirty="0"/>
              <a:t>If your BMI is 25.0 to &lt;30, it falls within the overweight range.</a:t>
            </a:r>
          </a:p>
          <a:p>
            <a:pPr marL="365760" lvl="1" indent="0">
              <a:buNone/>
            </a:pPr>
            <a:r>
              <a:rPr lang="en-US" dirty="0"/>
              <a:t>If your BMI is 30.0 or higher, it falls within the obese range</a:t>
            </a:r>
          </a:p>
        </p:txBody>
      </p:sp>
    </p:spTree>
    <p:extLst>
      <p:ext uri="{BB962C8B-B14F-4D97-AF65-F5344CB8AC3E}">
        <p14:creationId xmlns:p14="http://schemas.microsoft.com/office/powerpoint/2010/main" val="127946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 the shipping rate of a package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Weight of the package in kilogram        Shipping rate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2kg or less                                              $0.01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2kg, but not more than 6kg              $0.015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6kg, but not more than 10kg            $0.02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10kg, but not more than 20kg          $0.025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Over20kg  ----- No allowed for shipping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02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8885</TotalTime>
  <Words>604</Words>
  <Application>Microsoft Office PowerPoint</Application>
  <PresentationFormat>Widescreen</PresentationFormat>
  <Paragraphs>164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幼圆</vt:lpstr>
      <vt:lpstr>Arial</vt:lpstr>
      <vt:lpstr>Candara</vt:lpstr>
      <vt:lpstr>Consolas</vt:lpstr>
      <vt:lpstr>Courier New</vt:lpstr>
      <vt:lpstr>Tahoma</vt:lpstr>
      <vt:lpstr>Times New Roman</vt:lpstr>
      <vt:lpstr>Wingdings</vt:lpstr>
      <vt:lpstr>Tech Computer 16x9</vt:lpstr>
      <vt:lpstr>Python- Control Structure </vt:lpstr>
      <vt:lpstr>Make Decision</vt:lpstr>
      <vt:lpstr>The Decision Structure</vt:lpstr>
      <vt:lpstr>if elif  else  syntax</vt:lpstr>
      <vt:lpstr>Condition expression</vt:lpstr>
      <vt:lpstr>Practice</vt:lpstr>
      <vt:lpstr>Work Through Practice</vt:lpstr>
      <vt:lpstr>Work Through Example</vt:lpstr>
      <vt:lpstr>More work through example</vt:lpstr>
      <vt:lpstr>Nested If statement</vt:lpstr>
      <vt:lpstr>Flowchart Version</vt:lpstr>
      <vt:lpstr>Logical Operator</vt:lpstr>
      <vt:lpstr>The And Operator</vt:lpstr>
      <vt:lpstr>The or Operator</vt:lpstr>
      <vt:lpstr>The not Operator</vt:lpstr>
      <vt:lpstr>Checking Numerical Ranges</vt:lpstr>
      <vt:lpstr>Work Through Example – Rewrite using the logic operator</vt:lpstr>
      <vt:lpstr>Homework Assignment. 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308</cp:revision>
  <dcterms:created xsi:type="dcterms:W3CDTF">2019-07-20T17:02:18Z</dcterms:created>
  <dcterms:modified xsi:type="dcterms:W3CDTF">2019-10-04T10:34:09Z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