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795"/>
    <a:srgbClr val="B46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59"/>
    <p:restoredTop sz="73623"/>
  </p:normalViewPr>
  <p:slideViewPr>
    <p:cSldViewPr snapToGrid="0" snapToObjects="1">
      <p:cViewPr varScale="1">
        <p:scale>
          <a:sx n="64" d="100"/>
          <a:sy n="64" d="100"/>
        </p:scale>
        <p:origin x="127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280E6E-89F6-7A40-B265-99DE96DB10AC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740CF-F059-FA4E-864C-2D9990EC0B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9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Student: Anthony Gruber</a:t>
            </a:r>
            <a:r>
              <a:rPr lang="en-US" dirty="0"/>
              <a:t>, Texas Tech. Math PhD student, NSF MSGI,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Mentor: Robert A. Bridges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collaborators: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Chris Felder, Wash U. Math PhD student (previous intern)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Chelsey Hoff, previous </a:t>
            </a:r>
            <a:r>
              <a:rPr lang="en-US" dirty="0" err="1"/>
              <a:t>Suli</a:t>
            </a:r>
            <a:r>
              <a:rPr lang="en-US" dirty="0"/>
              <a:t> Intern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Notes: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Mike and Bobby are creating a cyber security cost-benefit analysis formula for IARPA and we may apply AM there.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MHD example we borrowed a model from a publication of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Glaws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Constantine where they applied AS and tried our method. 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(Constantine used to work for Womble and Sandia btw)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 clearly shows which parameters have the most effect on the model and where their sensitivity changes in the parameter space (magnetic resistivity is the best, whereas who is second-best depends on where you are inside the parameter space).</a:t>
            </a:r>
          </a:p>
          <a:p>
            <a:pPr marL="171450" indent="-171450">
              <a:buFontTx/>
              <a:buChar char="-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comparison, Constantine’s method gives 2 linear combinations of variables defining a plane in which the function changes most, w/ no information on how each parameter changes throughout the domain.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input parameters for the MHD model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(in order of appearance):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log of fluid viscosity, log(\mu)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log of fluid density, log(\rho)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log of pressure gradient, log(d\rho_0/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log of fluid magnetic resistivity, log(\eta)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• log of the applied magnetic field, log(B_0)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 function of interest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the ”induced magnetic field B_{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}” through the generator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two publications in preparation,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 the first is a conference paper to SIAM Algorithm Engineering and Experiments (ALENEX19). We plan to submit a paper Aug 16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it is not accepted, we will resubmit to the Workshop on  Advances in High Dimensional Big Data at the IEEE Conference on Big Data.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         the second paper is a journal paper and we are targeting SIAM Journal on the Mathematics of Data Science in November.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9740CF-F059-FA4E-864C-2D9990EC0B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3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83CB-EADD-5747-A120-CE2FD87B3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4EDB1-8D41-FA42-9096-2BF140E50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9A475-9A1C-D54B-866D-72A3DDC9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87555-60B1-8A4B-9251-F9D6E596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C12FD-89D6-9A4D-821F-F002E561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89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CD50-A1EF-614D-A6A2-EEA77908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4A2A5-5547-114B-A572-694B1F80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C0B8F-FDD8-3D4E-9EC8-2358A99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9E0E0-0CED-2940-8397-CE7A186E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7E9B-9D77-494B-8482-14F689E9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1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C82D04-1813-6A4F-AE6B-CD22AFC572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91545-78A9-1843-91E7-6275ED545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E3643-5110-4149-BEB0-FB055542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14CB-34CE-914F-8401-C0119A816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7B5FF-4AE8-0845-9F1D-DA359B8E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84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4511-1C0F-3C4B-9CFC-407E84C9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3808-65A9-D049-A264-9D673EECA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B4342-E7C9-1D40-9EE9-550707CF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AB4E1B-A12C-D542-8D4A-1C336B28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0FB67-F133-2D41-99E5-07922F14D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6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5992-131B-A44D-BD6F-3E6060C4B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CAADB-2548-2542-A07F-2A9FA84A7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C64A-2E26-2E40-AAC8-3A6EBCDF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164EC-1FF8-654A-881C-136BEA86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82F2-B465-A04E-B1FD-60B20C7A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1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F4E0-FE48-7349-B0F3-9354A262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6E10A-781E-E046-8751-B67527BB7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24214-9F42-E647-BAD2-536E498A0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18C4C-3367-C046-A186-1A19718CB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706D3-CD9B-0D45-9F7F-B8C5604C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DBF574-9503-8E49-84F7-E258BAD9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436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2260-55DF-0F4D-8962-48F698409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C3E17-9A0D-1840-80F7-47C809F1F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3E7E4-5502-E047-8245-40264CA31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8BDAD-8B94-B748-A18A-8FDE6C0EE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58EA2-9BC9-ED47-88A9-9743BF848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40126-9365-5D48-9507-9CD1EF21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635DF-3F01-AC4E-B6B1-F2B229E7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DC07FE-1E93-3F4F-80C7-A0615727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86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DACF-6BB5-984D-8E1F-0AC05F5E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CF0F88-5CB1-A447-B0FF-A224D93C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D6E4E-EB53-F74D-B2DE-0881BF99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4BF18-6827-3A46-BA71-2F5640A4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3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E206C-3DAD-7649-8AB1-D3DBFF90D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D8283-F602-C948-8129-E44EA2E7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94872-A3C2-5640-9B68-BF9DA606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2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0BF5-BC7D-6A4A-B960-283651EB0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20FEC-2EE4-114A-ABF3-799230B12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CAF543-5DFF-6A47-AA56-E2C7DD18B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66CC4-33A9-0D41-BE59-B5137AED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7370-7A09-6747-A3AF-E1F5581C3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252D8-60C5-2546-8006-CEBD5CF3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04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31C1E-7826-F744-9930-F61D96C1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CE00D2-9B18-6341-8CA9-210902EFE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C2BDB-C746-934E-9F0D-E7CA208C3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D275E-77E1-3B46-949A-D97B745E3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07344-68C2-B441-9CF2-B3D50298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147F-AEC3-5F4B-B984-D801050D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63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47FB9-96BB-7D49-B38E-C7571411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4A1ED-60D2-254F-83B0-E0899C10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29254-A38C-2340-A29A-BDBEE921A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E8D3-A7F3-BE4C-A113-14C1714D8A93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8333-AD39-5244-9E47-DC18CF38A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8764-FC50-6040-856F-94853DB4E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6D40-8745-1849-9164-107FEBEDB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2C755-E3B1-5848-B568-1DF69AD11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6041" y="43517"/>
            <a:ext cx="12577000" cy="426721"/>
          </a:xfrm>
        </p:spPr>
        <p:txBody>
          <a:bodyPr>
            <a:noAutofit/>
          </a:bodyPr>
          <a:lstStyle/>
          <a:p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Active Manifolds: Geometric Dimension Reduction for Sensitivity Analysis</a:t>
            </a:r>
          </a:p>
        </p:txBody>
      </p:sp>
      <p:pic>
        <p:nvPicPr>
          <p:cNvPr id="2049" name="Picture 1" descr="page1image256">
            <a:extLst>
              <a:ext uri="{FF2B5EF4-FFF2-40B4-BE49-F238E27FC236}">
                <a16:creationId xmlns:a16="http://schemas.microsoft.com/office/drawing/2014/main" id="{F903FF94-380B-D04C-B928-08915A425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389" y="531382"/>
            <a:ext cx="4612802" cy="310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B90C6-ABB7-E041-BA94-7748144BE82E}"/>
                  </a:ext>
                </a:extLst>
              </p:cNvPr>
              <p:cNvSpPr txBox="1"/>
              <p:nvPr/>
            </p:nvSpPr>
            <p:spPr>
              <a:xfrm>
                <a:off x="-1" y="483276"/>
                <a:ext cx="4120175" cy="689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Problem</a:t>
                </a:r>
              </a:p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Scientific models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functions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400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1400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have a high number of parameters, </a:t>
                </a:r>
                <a:r>
                  <a:rPr lang="en-US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  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itchFamily="2" charset="2"/>
                  </a:rPr>
                  <a:t> hard to analyze</a:t>
                </a:r>
                <a:endPara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Previous approach</a:t>
                </a:r>
                <a:r>
                  <a:rPr lang="en-US" sz="20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</a:p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Active Subspaces (AS)</a:t>
                </a:r>
                <a:r>
                  <a:rPr lang="en-US" sz="14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uses linear, summary statistics to possibly reduce input dimension (think PCA on derivative).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Not guaranteed to lower the dimension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Too coarse to accurately model complicated systems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Can produce unstable results</a:t>
                </a:r>
                <a:endParaRPr lang="en-US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r>
                  <a:rPr lang="en-US" sz="20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Our approach, Active Manifolds (AM)</a:t>
                </a:r>
              </a:p>
              <a:p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uses geometric methods to identify a 1D curve that captures </a:t>
                </a:r>
                <a:r>
                  <a:rPr lang="en-US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all of the change in f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, at more computational cost.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Will </a:t>
                </a:r>
                <a:r>
                  <a:rPr lang="en-US" sz="14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always</a:t>
                </a: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reduce to 1-D function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Informs accessible visualizations of essential data features with a 2-D plot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Increases approximation accuracy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Provides more information about where parameter sensitivity changes</a:t>
                </a:r>
              </a:p>
              <a:p>
                <a:r>
                  <a:rPr lang="en-US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AM has been successful in analyzing:</a:t>
                </a:r>
                <a:endParaRPr 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An Ebola model with real infection data from Liberia and Sierra Leone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 magnetohydrodynamic (MHD) power generator model  w/ data (see right col.)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 photovoltaic (PV) cell model w/ data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Several low-dimensional test models </a:t>
                </a:r>
              </a:p>
              <a:p>
                <a:pPr lvl="1"/>
                <a:endPara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97B90C6-ABB7-E041-BA94-7748144BE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483276"/>
                <a:ext cx="4120175" cy="6894195"/>
              </a:xfrm>
              <a:prstGeom prst="rect">
                <a:avLst/>
              </a:prstGeom>
              <a:blipFill>
                <a:blip r:embed="rId4"/>
                <a:stretch>
                  <a:fillRect l="-1235" t="-368" r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ACB8A50-53C4-9A46-949D-73837E85ECD8}"/>
              </a:ext>
            </a:extLst>
          </p:cNvPr>
          <p:cNvSpPr txBox="1"/>
          <p:nvPr/>
        </p:nvSpPr>
        <p:spPr>
          <a:xfrm>
            <a:off x="8586891" y="1462534"/>
            <a:ext cx="16859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Top Plot</a:t>
            </a:r>
          </a:p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 points are actual data samples</a:t>
            </a:r>
          </a:p>
          <a:p>
            <a:r>
              <a:rPr lang="en-US" sz="1400" b="1" dirty="0">
                <a:solidFill>
                  <a:srgbClr val="5DA795"/>
                </a:solidFill>
              </a:rPr>
              <a:t>Green plot is approximated function along the AM</a:t>
            </a:r>
          </a:p>
        </p:txBody>
      </p:sp>
      <p:pic>
        <p:nvPicPr>
          <p:cNvPr id="2050" name="Picture 2" descr="page1image256">
            <a:extLst>
              <a:ext uri="{FF2B5EF4-FFF2-40B4-BE49-F238E27FC236}">
                <a16:creationId xmlns:a16="http://schemas.microsoft.com/office/drawing/2014/main" id="{D42631C9-6FF7-8244-B79B-9942C0BF5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174" y="3684284"/>
            <a:ext cx="5621849" cy="317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74FCA9-F3A9-0E4D-BFF1-59AF5A120BD9}"/>
              </a:ext>
            </a:extLst>
          </p:cNvPr>
          <p:cNvSpPr txBox="1"/>
          <p:nvPr/>
        </p:nvSpPr>
        <p:spPr>
          <a:xfrm>
            <a:off x="8668727" y="5198191"/>
            <a:ext cx="152830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Bottom plot </a:t>
            </a: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shows ranking of most important parameters along the 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BB567B-F838-B44D-8D1A-662D96767E9B}"/>
              </a:ext>
            </a:extLst>
          </p:cNvPr>
          <p:cNvSpPr txBox="1"/>
          <p:nvPr/>
        </p:nvSpPr>
        <p:spPr>
          <a:xfrm>
            <a:off x="8762717" y="522330"/>
            <a:ext cx="36682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Power Generator (MHD) Application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566BBF-61B7-204F-8F43-FFBDF4240CA9}"/>
              </a:ext>
            </a:extLst>
          </p:cNvPr>
          <p:cNvCxnSpPr>
            <a:cxnSpLocks/>
          </p:cNvCxnSpPr>
          <p:nvPr/>
        </p:nvCxnSpPr>
        <p:spPr>
          <a:xfrm flipH="1">
            <a:off x="0" y="487599"/>
            <a:ext cx="12192001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4C38A1-57A6-E04D-9407-928475A91EFC}"/>
              </a:ext>
            </a:extLst>
          </p:cNvPr>
          <p:cNvSpPr txBox="1"/>
          <p:nvPr/>
        </p:nvSpPr>
        <p:spPr>
          <a:xfrm>
            <a:off x="10197029" y="1462534"/>
            <a:ext cx="196828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Data is easily visualized with a 2-D plot. The model function, the </a:t>
            </a:r>
            <a:r>
              <a:rPr lang="en-US" sz="1400" b="1" dirty="0"/>
              <a:t>induced magnetic field </a:t>
            </a:r>
            <a:r>
              <a:rPr lang="en-US" sz="1400" dirty="0"/>
              <a:t>through the generator,  is necessarily increasing along the AM.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40093C-B06C-C744-A4CB-D5921F24444A}"/>
              </a:ext>
            </a:extLst>
          </p:cNvPr>
          <p:cNvSpPr txBox="1"/>
          <p:nvPr/>
        </p:nvSpPr>
        <p:spPr>
          <a:xfrm>
            <a:off x="9732936" y="55173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7F09F3-7B67-B24C-B69C-0391FEDD4865}"/>
              </a:ext>
            </a:extLst>
          </p:cNvPr>
          <p:cNvCxnSpPr>
            <a:cxnSpLocks/>
          </p:cNvCxnSpPr>
          <p:nvPr/>
        </p:nvCxnSpPr>
        <p:spPr>
          <a:xfrm>
            <a:off x="4130437" y="483083"/>
            <a:ext cx="0" cy="6333475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04C6A8-E5B2-BF4C-927E-10E57EB3B30A}"/>
              </a:ext>
            </a:extLst>
          </p:cNvPr>
          <p:cNvSpPr txBox="1"/>
          <p:nvPr/>
        </p:nvSpPr>
        <p:spPr>
          <a:xfrm rot="10800000" flipV="1">
            <a:off x="10197029" y="3840318"/>
            <a:ext cx="1857603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46796"/>
                </a:solidFill>
              </a:rPr>
              <a:t> Magnetic resistivity </a:t>
            </a:r>
            <a:r>
              <a:rPr lang="en-US" sz="1400" dirty="0"/>
              <a:t>is clearly dominant, but </a:t>
            </a:r>
            <a:r>
              <a:rPr lang="en-US" sz="1400" b="1" dirty="0">
                <a:solidFill>
                  <a:srgbClr val="5DA795"/>
                </a:solidFill>
              </a:rPr>
              <a:t>fluid viscosity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rgbClr val="92D050"/>
                </a:solidFill>
              </a:rPr>
              <a:t>applied magnetic field</a:t>
            </a:r>
            <a:r>
              <a:rPr lang="en-US" sz="1400" b="1" dirty="0"/>
              <a:t> </a:t>
            </a:r>
            <a:r>
              <a:rPr lang="en-US" sz="1400" dirty="0"/>
              <a:t>switch importance midway through the parameter space. As do </a:t>
            </a:r>
            <a:r>
              <a:rPr lang="en-US" sz="1400" b="1" dirty="0">
                <a:solidFill>
                  <a:srgbClr val="92D050"/>
                </a:solidFill>
              </a:rPr>
              <a:t>applied magnetic field</a:t>
            </a:r>
            <a:r>
              <a:rPr lang="en-US" sz="1400" b="1" dirty="0"/>
              <a:t> </a:t>
            </a:r>
            <a:r>
              <a:rPr lang="en-US" sz="1400" dirty="0"/>
              <a:t>and </a:t>
            </a:r>
            <a:r>
              <a:rPr lang="en-US" sz="1400" b="1" dirty="0">
                <a:solidFill>
                  <a:schemeClr val="accent1">
                    <a:lumMod val="75000"/>
                  </a:schemeClr>
                </a:solidFill>
              </a:rPr>
              <a:t>applied pressure gradient.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Fluid density 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contributes little to the model.</a:t>
            </a:r>
            <a:endParaRPr 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34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559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Active Manifolds: Geometric Dimension Reduction for Sensitivity Analysis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Problem: Scientific models have a high number of parameters, and collecting data can be expensive.</dc:title>
  <dc:creator>Anthony Gruber</dc:creator>
  <cp:lastModifiedBy>Bridges, Robert A.</cp:lastModifiedBy>
  <cp:revision>34</cp:revision>
  <cp:lastPrinted>2018-07-31T16:08:30Z</cp:lastPrinted>
  <dcterms:created xsi:type="dcterms:W3CDTF">2018-07-31T15:35:21Z</dcterms:created>
  <dcterms:modified xsi:type="dcterms:W3CDTF">2018-08-02T18:13:52Z</dcterms:modified>
</cp:coreProperties>
</file>