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391" r:id="rId3"/>
    <p:sldId id="408" r:id="rId4"/>
    <p:sldId id="404" r:id="rId5"/>
    <p:sldId id="405" r:id="rId6"/>
    <p:sldId id="407" r:id="rId7"/>
    <p:sldId id="416" r:id="rId8"/>
    <p:sldId id="418" r:id="rId9"/>
    <p:sldId id="417" r:id="rId10"/>
    <p:sldId id="403" r:id="rId11"/>
    <p:sldId id="414" r:id="rId12"/>
    <p:sldId id="411" r:id="rId13"/>
    <p:sldId id="412" r:id="rId14"/>
    <p:sldId id="413" r:id="rId15"/>
    <p:sldId id="415" r:id="rId16"/>
    <p:sldId id="31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CC0066"/>
    <a:srgbClr val="B361B3"/>
    <a:srgbClr val="944794"/>
    <a:srgbClr val="6B4794"/>
    <a:srgbClr val="D5FEFD"/>
    <a:srgbClr val="F2EFF5"/>
    <a:srgbClr val="E6E0EC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5514" autoAdjust="0"/>
  </p:normalViewPr>
  <p:slideViewPr>
    <p:cSldViewPr>
      <p:cViewPr varScale="1">
        <p:scale>
          <a:sx n="88" d="100"/>
          <a:sy n="88" d="100"/>
        </p:scale>
        <p:origin x="107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2B233-45D4-46C6-8893-4C09C00D0FEA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6C416-D9FF-4D0B-8E97-B3697EF297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32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6C416-D9FF-4D0B-8E97-B3697EF297E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3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6C416-D9FF-4D0B-8E97-B3697EF297E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5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6C416-D9FF-4D0B-8E97-B3697EF297EB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5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84263"/>
            <a:ext cx="8229600" cy="48965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BFC6FF-D3D7-4133-91AF-6D3D731A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9446E2-0D06-405E-9A4A-DA265705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F329C-5485-4AFE-9FAC-3812FCBB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5821-7FAD-4AF0-A2C8-63639660CAF1}" type="datetimeFigureOut">
              <a:rPr lang="en-GB" smtClean="0"/>
              <a:pPr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99962-765A-4FEE-A67C-AA34419747A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8028384" y="6246524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3200" dirty="0">
                <a:latin typeface="Times New Roman" pitchFamily="18" charset="0"/>
                <a:cs typeface="Times New Roman" pitchFamily="18" charset="0"/>
                <a:sym typeface="Symbol"/>
              </a:rPr>
              <a:t>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886967"/>
            <a:ext cx="8784976" cy="1470025"/>
          </a:xfrm>
        </p:spPr>
        <p:txBody>
          <a:bodyPr>
            <a:normAutofit/>
          </a:bodyPr>
          <a:lstStyle/>
          <a:p>
            <a:r>
              <a:rPr lang="en-GB" dirty="0"/>
              <a:t>A practical example</a:t>
            </a:r>
            <a:br>
              <a:rPr lang="en-GB" dirty="0"/>
            </a:br>
            <a:r>
              <a:rPr lang="en-GB" dirty="0"/>
              <a:t>of the proposed UI-API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Rasmus </a:t>
            </a:r>
            <a:r>
              <a:rPr lang="en-GB" dirty="0" err="1">
                <a:solidFill>
                  <a:schemeClr val="tx1"/>
                </a:solidFill>
              </a:rPr>
              <a:t>Fogh</a:t>
            </a: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/>
            </a:br>
            <a:br>
              <a:rPr lang="en-GB" dirty="0"/>
            </a:br>
            <a:r>
              <a:rPr lang="en-GB" sz="2800" dirty="0" err="1"/>
              <a:t>MXCuBE</a:t>
            </a:r>
            <a:r>
              <a:rPr lang="en-GB" sz="2800" dirty="0"/>
              <a:t> / </a:t>
            </a:r>
            <a:r>
              <a:rPr lang="en-GB" sz="2800" dirty="0" err="1"/>
              <a:t>ISPyB</a:t>
            </a:r>
            <a:r>
              <a:rPr lang="en-GB" sz="2800" dirty="0"/>
              <a:t> joint meeting</a:t>
            </a:r>
            <a:br>
              <a:rPr lang="en-GB" sz="2600" dirty="0"/>
            </a:br>
            <a:r>
              <a:rPr lang="en-GB" sz="2600" dirty="0"/>
              <a:t>Trieste, September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60040"/>
            <a:ext cx="9180512" cy="685800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896544"/>
          </a:xfrm>
        </p:spPr>
        <p:txBody>
          <a:bodyPr>
            <a:normAutofit/>
          </a:bodyPr>
          <a:lstStyle/>
          <a:p>
            <a:r>
              <a:rPr lang="en-GB" sz="4000" dirty="0"/>
              <a:t>Organisation</a:t>
            </a:r>
          </a:p>
          <a:p>
            <a:pPr lvl="3"/>
            <a:endParaRPr lang="en-GB" b="1" dirty="0">
              <a:solidFill>
                <a:srgbClr val="C00000"/>
              </a:solidFill>
            </a:endParaRPr>
          </a:p>
          <a:p>
            <a:r>
              <a:rPr lang="en-GB" sz="4000" b="1" dirty="0">
                <a:solidFill>
                  <a:srgbClr val="C00000"/>
                </a:solidFill>
              </a:rPr>
              <a:t>Example: </a:t>
            </a:r>
            <a:r>
              <a:rPr lang="en-GB" sz="4000" b="1" dirty="0" err="1">
                <a:solidFill>
                  <a:srgbClr val="C00000"/>
                </a:solidFill>
              </a:rPr>
              <a:t>SampleChanger</a:t>
            </a:r>
            <a:endParaRPr lang="en-GB" sz="4000" b="1" dirty="0">
              <a:solidFill>
                <a:srgbClr val="C00000"/>
              </a:solidFill>
            </a:endParaRPr>
          </a:p>
          <a:p>
            <a:pPr lvl="3"/>
            <a:endParaRPr lang="en-GB" sz="2800" b="1" dirty="0">
              <a:solidFill>
                <a:srgbClr val="C00000"/>
              </a:solidFill>
            </a:endParaRPr>
          </a:p>
          <a:p>
            <a:pPr lvl="1"/>
            <a:r>
              <a:rPr lang="en-GB" sz="3600" i="1" dirty="0">
                <a:solidFill>
                  <a:srgbClr val="C00000"/>
                </a:solidFill>
              </a:rPr>
              <a:t>Example is COMPLETE</a:t>
            </a:r>
          </a:p>
          <a:p>
            <a:pPr lvl="4"/>
            <a:endParaRPr lang="en-GB" sz="2800" i="1" dirty="0">
              <a:solidFill>
                <a:srgbClr val="C00000"/>
              </a:solidFill>
            </a:endParaRPr>
          </a:p>
          <a:p>
            <a:pPr lvl="1"/>
            <a:r>
              <a:rPr lang="en-GB" sz="3600" i="1" dirty="0">
                <a:solidFill>
                  <a:srgbClr val="C00000"/>
                </a:solidFill>
              </a:rPr>
              <a:t>Slightly cleaned-up from current draft</a:t>
            </a:r>
          </a:p>
          <a:p>
            <a:pPr lvl="3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3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12360" y="6165304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3200" dirty="0">
                <a:latin typeface="Times New Roman" pitchFamily="18" charset="0"/>
                <a:cs typeface="Times New Roman" pitchFamily="18" charset="0"/>
                <a:sym typeface="Symbol"/>
              </a:rPr>
              <a:t>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90362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B9D4-DF32-4D7C-90DE-365440D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14BF-EE74-4F5B-8D68-D2218781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LocationStr</a:t>
            </a:r>
            <a:r>
              <a:rPr lang="en-GB" dirty="0"/>
              <a:t>: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cell:basket:sample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SampleChangerState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# enumeration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SampleNode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id: str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name: str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location: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LocationStr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selected: bool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loadable: bool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children: List[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SampleNode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ProcedureData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 name, parameters, …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# Defined elsewhere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5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B9D4-DF32-4D7C-90DE-365440D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FFC76-30AF-4EE1-B386-30141C632D50}"/>
              </a:ext>
            </a:extLst>
          </p:cNvPr>
          <p:cNvSpPr/>
          <p:nvPr/>
        </p:nvSpPr>
        <p:spPr>
          <a:xfrm>
            <a:off x="66221" y="1262365"/>
            <a:ext cx="9408345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select_location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location:LocationStr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bool: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scan_location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location:LocationStr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bool: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Check location for contents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mount_sample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location:LocationStr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bool: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unmount_current_sample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to_location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=None) -&gt; bool: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8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B9D4-DF32-4D7C-90DE-365440D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703C5B-1D09-4719-9AFB-CFAF37BB93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80728"/>
            <a:ext cx="9144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get_state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SampleChangerState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get_current_sample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LocationStr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get_sample_list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List[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SampleNode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get list of actual samples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get_sc_contents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SampleNode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get hierarchy of samples and containers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get_full_state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All of the above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plus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get_available_commands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and a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4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B9D4-DF32-4D7C-90DE-365440D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A77CC-66B8-47D7-B1F8-61D1405EB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80728"/>
            <a:ext cx="92175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stateChanged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old_state:SampleChangerState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new_state:SampleChangerState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SC state changed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loadedSampleChanged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newSample:SampleNode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New sample loaded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contentsUpdated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sample:SampleNode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Sample queue updated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scError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error_code:str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msg:str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 SC error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cmdStateChanged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commandNames:List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[str],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msg:str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List of available commands changed</a:t>
            </a:r>
          </a:p>
        </p:txBody>
      </p:sp>
    </p:spTree>
    <p:extLst>
      <p:ext uri="{BB962C8B-B14F-4D97-AF65-F5344CB8AC3E}">
        <p14:creationId xmlns:p14="http://schemas.microsoft.com/office/powerpoint/2010/main" val="41665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B9D4-DF32-4D7C-90DE-365440D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D4FDF2-0D10-41DF-A6B2-9FBC2F843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24744"/>
            <a:ext cx="903644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cs typeface="Courier New" panose="02070309020205020404" pitchFamily="49" charset="0"/>
              </a:rPr>
              <a:t>Additional functions can be registered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Extensions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cs typeface="Courier New" panose="02070309020205020404" pitchFamily="49" charset="0"/>
              </a:rPr>
              <a:t>Complex procedures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cs typeface="Courier New" panose="02070309020205020404" pitchFamily="49" charset="0"/>
              </a:rPr>
              <a:t>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ite-specific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get_available_commands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   -&gt;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 List of available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‘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ProcedureData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 defined elsewhere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exec_command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bool: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Execute command with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256331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2360" y="6165304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3200" dirty="0">
                <a:latin typeface="Times New Roman" pitchFamily="18" charset="0"/>
                <a:cs typeface="Times New Roman" pitchFamily="18" charset="0"/>
                <a:sym typeface="Symbol"/>
              </a:rPr>
              <a:t>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0335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B9D4-DF32-4D7C-90DE-365440D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14BF-EE74-4F5B-8D68-D2218781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8429"/>
            <a:ext cx="9108504" cy="5314947"/>
          </a:xfrm>
        </p:spPr>
        <p:txBody>
          <a:bodyPr>
            <a:normAutofit/>
          </a:bodyPr>
          <a:lstStyle/>
          <a:p>
            <a:r>
              <a:rPr lang="en-GB" dirty="0"/>
              <a:t>Contents by the </a:t>
            </a:r>
            <a:r>
              <a:rPr lang="en-GB" dirty="0" err="1"/>
              <a:t>MXCuBE</a:t>
            </a:r>
            <a:r>
              <a:rPr lang="en-GB" dirty="0"/>
              <a:t> developers group</a:t>
            </a:r>
          </a:p>
          <a:p>
            <a:endParaRPr lang="en-GB" dirty="0"/>
          </a:p>
          <a:p>
            <a:r>
              <a:rPr lang="en-GB" dirty="0"/>
              <a:t>Main contribution by the MXCuBE3 project</a:t>
            </a:r>
          </a:p>
          <a:p>
            <a:pPr lvl="1"/>
            <a:r>
              <a:rPr lang="en-GB" dirty="0"/>
              <a:t>who already had a similar API, we could build on</a:t>
            </a:r>
          </a:p>
        </p:txBody>
      </p:sp>
    </p:spTree>
    <p:extLst>
      <p:ext uri="{BB962C8B-B14F-4D97-AF65-F5344CB8AC3E}">
        <p14:creationId xmlns:p14="http://schemas.microsoft.com/office/powerpoint/2010/main" val="84022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60040"/>
            <a:ext cx="9180512" cy="685800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65" y="1340768"/>
            <a:ext cx="8229600" cy="5616624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Organisation</a:t>
            </a:r>
          </a:p>
          <a:p>
            <a:pPr lvl="3"/>
            <a:endParaRPr lang="en-GB" b="1" dirty="0">
              <a:solidFill>
                <a:srgbClr val="C00000"/>
              </a:solidFill>
            </a:endParaRPr>
          </a:p>
          <a:p>
            <a:r>
              <a:rPr lang="en-GB" sz="4000" dirty="0"/>
              <a:t>Example: </a:t>
            </a:r>
            <a:r>
              <a:rPr lang="en-GB" sz="4000" dirty="0" err="1"/>
              <a:t>SampleChanger</a:t>
            </a:r>
            <a:endParaRPr lang="en-GB" sz="4000" dirty="0"/>
          </a:p>
          <a:p>
            <a:pPr lvl="3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3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12360" y="6165304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3200" dirty="0">
                <a:latin typeface="Times New Roman" pitchFamily="18" charset="0"/>
                <a:cs typeface="Times New Roman" pitchFamily="18" charset="0"/>
                <a:sym typeface="Symbol"/>
              </a:rPr>
              <a:t>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699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B02-DBB7-4764-84A7-3B474E56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two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D5AAE-BD81-43D4-970F-77CB1B3F6248}"/>
              </a:ext>
            </a:extLst>
          </p:cNvPr>
          <p:cNvSpPr txBox="1"/>
          <p:nvPr/>
        </p:nvSpPr>
        <p:spPr>
          <a:xfrm>
            <a:off x="0" y="2793122"/>
            <a:ext cx="914400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User Interface  Qt4 / Web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45C20-1FBD-46D1-BF3A-F90F111AA535}"/>
              </a:ext>
            </a:extLst>
          </p:cNvPr>
          <p:cNvSpPr txBox="1"/>
          <p:nvPr/>
        </p:nvSpPr>
        <p:spPr>
          <a:xfrm>
            <a:off x="0" y="4293096"/>
            <a:ext cx="9144000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Beamline control (Hardware Objects)</a:t>
            </a:r>
          </a:p>
        </p:txBody>
      </p:sp>
    </p:spTree>
    <p:extLst>
      <p:ext uri="{BB962C8B-B14F-4D97-AF65-F5344CB8AC3E}">
        <p14:creationId xmlns:p14="http://schemas.microsoft.com/office/powerpoint/2010/main" val="103546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B02-DBB7-4764-84A7-3B474E56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Strictly separated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D5AAE-BD81-43D4-970F-77CB1B3F6248}"/>
              </a:ext>
            </a:extLst>
          </p:cNvPr>
          <p:cNvSpPr txBox="1"/>
          <p:nvPr/>
        </p:nvSpPr>
        <p:spPr>
          <a:xfrm>
            <a:off x="0" y="980728"/>
            <a:ext cx="914400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User Interface  Qt4 / Web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45C20-1FBD-46D1-BF3A-F90F111AA535}"/>
              </a:ext>
            </a:extLst>
          </p:cNvPr>
          <p:cNvSpPr txBox="1"/>
          <p:nvPr/>
        </p:nvSpPr>
        <p:spPr>
          <a:xfrm>
            <a:off x="0" y="6021288"/>
            <a:ext cx="9144000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Beamline control (Hardware Objects)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98CC2F-DCE3-4AC5-AB4A-BDD1BC18AA8E}"/>
              </a:ext>
            </a:extLst>
          </p:cNvPr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5A5F0-7DA8-4B06-B91B-95923BB99367}"/>
              </a:ext>
            </a:extLst>
          </p:cNvPr>
          <p:cNvCxnSpPr/>
          <p:nvPr/>
        </p:nvCxnSpPr>
        <p:spPr>
          <a:xfrm>
            <a:off x="-36512" y="4077072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2115DD-D241-40EC-99C5-9CF5D7646678}"/>
              </a:ext>
            </a:extLst>
          </p:cNvPr>
          <p:cNvSpPr txBox="1"/>
          <p:nvPr/>
        </p:nvSpPr>
        <p:spPr>
          <a:xfrm>
            <a:off x="0" y="3564305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Gap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58FB-60D5-4759-9C16-6BDA86C2FAF7}"/>
              </a:ext>
            </a:extLst>
          </p:cNvPr>
          <p:cNvSpPr txBox="1"/>
          <p:nvPr/>
        </p:nvSpPr>
        <p:spPr>
          <a:xfrm>
            <a:off x="2640674" y="3564305"/>
            <a:ext cx="3789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Message passing only</a:t>
            </a:r>
          </a:p>
        </p:txBody>
      </p:sp>
    </p:spTree>
    <p:extLst>
      <p:ext uri="{BB962C8B-B14F-4D97-AF65-F5344CB8AC3E}">
        <p14:creationId xmlns:p14="http://schemas.microsoft.com/office/powerpoint/2010/main" val="342036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B02-DBB7-4764-84A7-3B474E56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D5AAE-BD81-43D4-970F-77CB1B3F6248}"/>
              </a:ext>
            </a:extLst>
          </p:cNvPr>
          <p:cNvSpPr txBox="1"/>
          <p:nvPr/>
        </p:nvSpPr>
        <p:spPr>
          <a:xfrm>
            <a:off x="0" y="980728"/>
            <a:ext cx="914400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User Interface  Qt4 / Web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45C20-1FBD-46D1-BF3A-F90F111AA535}"/>
              </a:ext>
            </a:extLst>
          </p:cNvPr>
          <p:cNvSpPr txBox="1"/>
          <p:nvPr/>
        </p:nvSpPr>
        <p:spPr>
          <a:xfrm>
            <a:off x="0" y="6021288"/>
            <a:ext cx="9144000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Beamline control (Hardware Objects)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98CC2F-DCE3-4AC5-AB4A-BDD1BC18AA8E}"/>
              </a:ext>
            </a:extLst>
          </p:cNvPr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5A5F0-7DA8-4B06-B91B-95923BB99367}"/>
              </a:ext>
            </a:extLst>
          </p:cNvPr>
          <p:cNvCxnSpPr/>
          <p:nvPr/>
        </p:nvCxnSpPr>
        <p:spPr>
          <a:xfrm>
            <a:off x="-36512" y="4077072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F90E2E-5E68-41D4-8980-681E6B0A6D04}"/>
              </a:ext>
            </a:extLst>
          </p:cNvPr>
          <p:cNvSpPr txBox="1"/>
          <p:nvPr/>
        </p:nvSpPr>
        <p:spPr>
          <a:xfrm>
            <a:off x="251520" y="1628800"/>
            <a:ext cx="892981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All actions start on the UI side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Only data relevant to UI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/>
              <a:t>Hardware object data handled elsewhere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/>
              <a:t>No sharing of data or objects</a:t>
            </a:r>
          </a:p>
          <a:p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All UI communication through this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All system state kept on the beamline side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Mainly high-level commands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9C370-E407-4B79-851D-574273C22F21}"/>
              </a:ext>
            </a:extLst>
          </p:cNvPr>
          <p:cNvSpPr txBox="1"/>
          <p:nvPr/>
        </p:nvSpPr>
        <p:spPr>
          <a:xfrm>
            <a:off x="0" y="3564305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Gap</a:t>
            </a:r>
          </a:p>
        </p:txBody>
      </p:sp>
    </p:spTree>
    <p:extLst>
      <p:ext uri="{BB962C8B-B14F-4D97-AF65-F5344CB8AC3E}">
        <p14:creationId xmlns:p14="http://schemas.microsoft.com/office/powerpoint/2010/main" val="30549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B02-DBB7-4764-84A7-3B474E56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D5AAE-BD81-43D4-970F-77CB1B3F6248}"/>
              </a:ext>
            </a:extLst>
          </p:cNvPr>
          <p:cNvSpPr txBox="1"/>
          <p:nvPr/>
        </p:nvSpPr>
        <p:spPr>
          <a:xfrm>
            <a:off x="0" y="1136938"/>
            <a:ext cx="914400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User Interface  Qt4 / Web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98CC2F-DCE3-4AC5-AB4A-BDD1BC18AA8E}"/>
              </a:ext>
            </a:extLst>
          </p:cNvPr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5A5F0-7DA8-4B06-B91B-95923BB99367}"/>
              </a:ext>
            </a:extLst>
          </p:cNvPr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EEAD7-90EB-42A1-873A-55E6C9C1F571}"/>
              </a:ext>
            </a:extLst>
          </p:cNvPr>
          <p:cNvSpPr/>
          <p:nvPr/>
        </p:nvSpPr>
        <p:spPr>
          <a:xfrm flipH="1">
            <a:off x="755576" y="1866900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691BE-B493-4444-8002-0F9F0759B1E9}"/>
              </a:ext>
            </a:extLst>
          </p:cNvPr>
          <p:cNvSpPr txBox="1"/>
          <p:nvPr/>
        </p:nvSpPr>
        <p:spPr>
          <a:xfrm>
            <a:off x="-36512" y="5076473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Command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052811-7B68-4FD7-BC8A-B758547D3F08}"/>
              </a:ext>
            </a:extLst>
          </p:cNvPr>
          <p:cNvSpPr/>
          <p:nvPr/>
        </p:nvSpPr>
        <p:spPr>
          <a:xfrm rot="10800000" flipH="1">
            <a:off x="1899321" y="1844824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8A042-9A6B-4F68-8647-5C2324C1E7DB}"/>
              </a:ext>
            </a:extLst>
          </p:cNvPr>
          <p:cNvSpPr txBox="1"/>
          <p:nvPr/>
        </p:nvSpPr>
        <p:spPr>
          <a:xfrm>
            <a:off x="1336410" y="2204864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Success?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45C20-1FBD-46D1-BF3A-F90F111AA535}"/>
              </a:ext>
            </a:extLst>
          </p:cNvPr>
          <p:cNvSpPr txBox="1"/>
          <p:nvPr/>
        </p:nvSpPr>
        <p:spPr>
          <a:xfrm>
            <a:off x="-36512" y="5949280"/>
            <a:ext cx="9144000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Beamline control (Hardware Objects)</a:t>
            </a:r>
          </a:p>
        </p:txBody>
      </p:sp>
    </p:spTree>
    <p:extLst>
      <p:ext uri="{BB962C8B-B14F-4D97-AF65-F5344CB8AC3E}">
        <p14:creationId xmlns:p14="http://schemas.microsoft.com/office/powerpoint/2010/main" val="377559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B02-DBB7-4764-84A7-3B474E56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D5AAE-BD81-43D4-970F-77CB1B3F6248}"/>
              </a:ext>
            </a:extLst>
          </p:cNvPr>
          <p:cNvSpPr txBox="1"/>
          <p:nvPr/>
        </p:nvSpPr>
        <p:spPr>
          <a:xfrm>
            <a:off x="0" y="1136938"/>
            <a:ext cx="914400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User Interface  Qt4 / Web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98CC2F-DCE3-4AC5-AB4A-BDD1BC18AA8E}"/>
              </a:ext>
            </a:extLst>
          </p:cNvPr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5A5F0-7DA8-4B06-B91B-95923BB99367}"/>
              </a:ext>
            </a:extLst>
          </p:cNvPr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EEAD7-90EB-42A1-873A-55E6C9C1F571}"/>
              </a:ext>
            </a:extLst>
          </p:cNvPr>
          <p:cNvSpPr/>
          <p:nvPr/>
        </p:nvSpPr>
        <p:spPr>
          <a:xfrm flipH="1">
            <a:off x="755576" y="1866900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691BE-B493-4444-8002-0F9F0759B1E9}"/>
              </a:ext>
            </a:extLst>
          </p:cNvPr>
          <p:cNvSpPr txBox="1"/>
          <p:nvPr/>
        </p:nvSpPr>
        <p:spPr>
          <a:xfrm>
            <a:off x="-36512" y="5076473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Command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052811-7B68-4FD7-BC8A-B758547D3F08}"/>
              </a:ext>
            </a:extLst>
          </p:cNvPr>
          <p:cNvSpPr/>
          <p:nvPr/>
        </p:nvSpPr>
        <p:spPr>
          <a:xfrm rot="10800000" flipH="1">
            <a:off x="1899321" y="1844824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8A042-9A6B-4F68-8647-5C2324C1E7DB}"/>
              </a:ext>
            </a:extLst>
          </p:cNvPr>
          <p:cNvSpPr txBox="1"/>
          <p:nvPr/>
        </p:nvSpPr>
        <p:spPr>
          <a:xfrm>
            <a:off x="1336410" y="2204864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Success?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A5D461-8782-4246-B47D-A39A95ABA54E}"/>
              </a:ext>
            </a:extLst>
          </p:cNvPr>
          <p:cNvSpPr/>
          <p:nvPr/>
        </p:nvSpPr>
        <p:spPr>
          <a:xfrm flipH="1">
            <a:off x="7252439" y="1922769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1F3EE-6600-4266-B39A-F13295AEB31E}"/>
              </a:ext>
            </a:extLst>
          </p:cNvPr>
          <p:cNvSpPr txBox="1"/>
          <p:nvPr/>
        </p:nvSpPr>
        <p:spPr>
          <a:xfrm>
            <a:off x="6961427" y="5076473"/>
            <a:ext cx="1210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Query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58FBB7-0130-4247-A599-3B236822CF24}"/>
              </a:ext>
            </a:extLst>
          </p:cNvPr>
          <p:cNvSpPr/>
          <p:nvPr/>
        </p:nvSpPr>
        <p:spPr>
          <a:xfrm rot="10800000" flipH="1">
            <a:off x="8396184" y="1876623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C1B52-F8DE-4803-9999-EDC88B993E80}"/>
              </a:ext>
            </a:extLst>
          </p:cNvPr>
          <p:cNvSpPr txBox="1"/>
          <p:nvPr/>
        </p:nvSpPr>
        <p:spPr>
          <a:xfrm>
            <a:off x="8043310" y="2204864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45C20-1FBD-46D1-BF3A-F90F111AA535}"/>
              </a:ext>
            </a:extLst>
          </p:cNvPr>
          <p:cNvSpPr txBox="1"/>
          <p:nvPr/>
        </p:nvSpPr>
        <p:spPr>
          <a:xfrm>
            <a:off x="-36512" y="5949280"/>
            <a:ext cx="9144000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Beamline control (Hardware Objects)</a:t>
            </a:r>
          </a:p>
        </p:txBody>
      </p:sp>
    </p:spTree>
    <p:extLst>
      <p:ext uri="{BB962C8B-B14F-4D97-AF65-F5344CB8AC3E}">
        <p14:creationId xmlns:p14="http://schemas.microsoft.com/office/powerpoint/2010/main" val="80099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B02-DBB7-4764-84A7-3B474E56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D5AAE-BD81-43D4-970F-77CB1B3F6248}"/>
              </a:ext>
            </a:extLst>
          </p:cNvPr>
          <p:cNvSpPr txBox="1"/>
          <p:nvPr/>
        </p:nvSpPr>
        <p:spPr>
          <a:xfrm>
            <a:off x="0" y="1136938"/>
            <a:ext cx="914400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User Interface  Qt4 / Web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98CC2F-DCE3-4AC5-AB4A-BDD1BC18AA8E}"/>
              </a:ext>
            </a:extLst>
          </p:cNvPr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5A5F0-7DA8-4B06-B91B-95923BB99367}"/>
              </a:ext>
            </a:extLst>
          </p:cNvPr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EEAD7-90EB-42A1-873A-55E6C9C1F571}"/>
              </a:ext>
            </a:extLst>
          </p:cNvPr>
          <p:cNvSpPr/>
          <p:nvPr/>
        </p:nvSpPr>
        <p:spPr>
          <a:xfrm flipH="1">
            <a:off x="755576" y="1866900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691BE-B493-4444-8002-0F9F0759B1E9}"/>
              </a:ext>
            </a:extLst>
          </p:cNvPr>
          <p:cNvSpPr txBox="1"/>
          <p:nvPr/>
        </p:nvSpPr>
        <p:spPr>
          <a:xfrm>
            <a:off x="-36512" y="5076473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Command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052811-7B68-4FD7-BC8A-B758547D3F08}"/>
              </a:ext>
            </a:extLst>
          </p:cNvPr>
          <p:cNvSpPr/>
          <p:nvPr/>
        </p:nvSpPr>
        <p:spPr>
          <a:xfrm rot="10800000" flipH="1">
            <a:off x="1899321" y="1844824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8A042-9A6B-4F68-8647-5C2324C1E7DB}"/>
              </a:ext>
            </a:extLst>
          </p:cNvPr>
          <p:cNvSpPr txBox="1"/>
          <p:nvPr/>
        </p:nvSpPr>
        <p:spPr>
          <a:xfrm>
            <a:off x="1336410" y="2204864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Success?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A5D461-8782-4246-B47D-A39A95ABA54E}"/>
              </a:ext>
            </a:extLst>
          </p:cNvPr>
          <p:cNvSpPr/>
          <p:nvPr/>
        </p:nvSpPr>
        <p:spPr>
          <a:xfrm flipH="1">
            <a:off x="7252439" y="1922769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1F3EE-6600-4266-B39A-F13295AEB31E}"/>
              </a:ext>
            </a:extLst>
          </p:cNvPr>
          <p:cNvSpPr txBox="1"/>
          <p:nvPr/>
        </p:nvSpPr>
        <p:spPr>
          <a:xfrm>
            <a:off x="6961427" y="5076473"/>
            <a:ext cx="1210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Query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58FBB7-0130-4247-A599-3B236822CF24}"/>
              </a:ext>
            </a:extLst>
          </p:cNvPr>
          <p:cNvSpPr/>
          <p:nvPr/>
        </p:nvSpPr>
        <p:spPr>
          <a:xfrm rot="10800000" flipH="1">
            <a:off x="8396184" y="1876623"/>
            <a:ext cx="450924" cy="4025900"/>
          </a:xfrm>
          <a:custGeom>
            <a:avLst/>
            <a:gdLst>
              <a:gd name="connsiteX0" fmla="*/ 0 w 838232"/>
              <a:gd name="connsiteY0" fmla="*/ 0 h 4025900"/>
              <a:gd name="connsiteX1" fmla="*/ 838200 w 838232"/>
              <a:gd name="connsiteY1" fmla="*/ 2006600 h 4025900"/>
              <a:gd name="connsiteX2" fmla="*/ 25400 w 838232"/>
              <a:gd name="connsiteY2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32" h="4025900">
                <a:moveTo>
                  <a:pt x="0" y="0"/>
                </a:moveTo>
                <a:cubicBezTo>
                  <a:pt x="416983" y="667808"/>
                  <a:pt x="833967" y="1335617"/>
                  <a:pt x="838200" y="2006600"/>
                </a:cubicBezTo>
                <a:cubicBezTo>
                  <a:pt x="842433" y="2677583"/>
                  <a:pt x="433916" y="3351741"/>
                  <a:pt x="25400" y="40259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C1B52-F8DE-4803-9999-EDC88B993E80}"/>
              </a:ext>
            </a:extLst>
          </p:cNvPr>
          <p:cNvSpPr txBox="1"/>
          <p:nvPr/>
        </p:nvSpPr>
        <p:spPr>
          <a:xfrm>
            <a:off x="8043310" y="2204864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70B61-030B-406E-BB46-99A2B9160299}"/>
              </a:ext>
            </a:extLst>
          </p:cNvPr>
          <p:cNvSpPr txBox="1"/>
          <p:nvPr/>
        </p:nvSpPr>
        <p:spPr>
          <a:xfrm>
            <a:off x="4046417" y="5364505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Signals</a:t>
            </a:r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7C922BF1-E804-41B1-84B4-D60302B36C38}"/>
              </a:ext>
            </a:extLst>
          </p:cNvPr>
          <p:cNvSpPr/>
          <p:nvPr/>
        </p:nvSpPr>
        <p:spPr>
          <a:xfrm rot="16200000">
            <a:off x="3878903" y="5169253"/>
            <a:ext cx="1665843" cy="1641720"/>
          </a:xfrm>
          <a:prstGeom prst="flowChartDelay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B336119B-DA9C-4B14-8837-D5226AF56B09}"/>
              </a:ext>
            </a:extLst>
          </p:cNvPr>
          <p:cNvSpPr/>
          <p:nvPr/>
        </p:nvSpPr>
        <p:spPr>
          <a:xfrm rot="16200000">
            <a:off x="3424065" y="4712569"/>
            <a:ext cx="2575518" cy="2600672"/>
          </a:xfrm>
          <a:prstGeom prst="flowChartDelay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D7CD02A6-8EF8-4D31-9C78-9535F671E504}"/>
              </a:ext>
            </a:extLst>
          </p:cNvPr>
          <p:cNvSpPr/>
          <p:nvPr/>
        </p:nvSpPr>
        <p:spPr>
          <a:xfrm rot="16200000">
            <a:off x="2987825" y="4188864"/>
            <a:ext cx="3447999" cy="3512450"/>
          </a:xfrm>
          <a:prstGeom prst="flowChartDelay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818242EB-933C-44B3-B679-18A7FFE273BC}"/>
              </a:ext>
            </a:extLst>
          </p:cNvPr>
          <p:cNvSpPr/>
          <p:nvPr/>
        </p:nvSpPr>
        <p:spPr>
          <a:xfrm rot="16200000">
            <a:off x="2479576" y="3728516"/>
            <a:ext cx="4464496" cy="4297512"/>
          </a:xfrm>
          <a:prstGeom prst="flowChartDelay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E6B127-0122-4FD9-AF2A-16BFD92DE567}"/>
              </a:ext>
            </a:extLst>
          </p:cNvPr>
          <p:cNvSpPr/>
          <p:nvPr/>
        </p:nvSpPr>
        <p:spPr>
          <a:xfrm>
            <a:off x="2115344" y="5964808"/>
            <a:ext cx="5192960" cy="221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45C20-1FBD-46D1-BF3A-F90F111AA535}"/>
              </a:ext>
            </a:extLst>
          </p:cNvPr>
          <p:cNvSpPr txBox="1"/>
          <p:nvPr/>
        </p:nvSpPr>
        <p:spPr>
          <a:xfrm>
            <a:off x="-36512" y="5949280"/>
            <a:ext cx="9144000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Beamline control (Hardware Objects)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95B0BEE-7346-43CB-9091-51F92833BAA0}"/>
              </a:ext>
            </a:extLst>
          </p:cNvPr>
          <p:cNvSpPr/>
          <p:nvPr/>
        </p:nvSpPr>
        <p:spPr>
          <a:xfrm>
            <a:off x="3991745" y="2204864"/>
            <a:ext cx="1440159" cy="1304543"/>
          </a:xfrm>
          <a:prstGeom prst="upArrow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E9E6D-4E00-46C3-ADB1-2EE381323E8F}"/>
              </a:ext>
            </a:extLst>
          </p:cNvPr>
          <p:cNvSpPr txBox="1"/>
          <p:nvPr/>
        </p:nvSpPr>
        <p:spPr>
          <a:xfrm>
            <a:off x="4231148" y="2386984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620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6B6C173-242D-41BE-8841-D909DCE10104}" vid="{95CFD0E6-6310-4D65-B420-6C92773EF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</TotalTime>
  <Words>290</Words>
  <Application>Microsoft Office PowerPoint</Application>
  <PresentationFormat>On-screen Show (4:3)</PresentationFormat>
  <Paragraphs>129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Times New Roman</vt:lpstr>
      <vt:lpstr>Trebuchet MS</vt:lpstr>
      <vt:lpstr>Office Theme</vt:lpstr>
      <vt:lpstr>A practical example of the proposed UI-API</vt:lpstr>
      <vt:lpstr>Credits</vt:lpstr>
      <vt:lpstr>Contents</vt:lpstr>
      <vt:lpstr>The two sides</vt:lpstr>
      <vt:lpstr>Strictly separated</vt:lpstr>
      <vt:lpstr>Principles</vt:lpstr>
      <vt:lpstr>Overview</vt:lpstr>
      <vt:lpstr>Overview</vt:lpstr>
      <vt:lpstr>Overview</vt:lpstr>
      <vt:lpstr>Contents</vt:lpstr>
      <vt:lpstr>Data Structures</vt:lpstr>
      <vt:lpstr>Commands</vt:lpstr>
      <vt:lpstr>Queries</vt:lpstr>
      <vt:lpstr>Signals</vt:lpstr>
      <vt:lpstr>Additional functions</vt:lpstr>
      <vt:lpstr>PowerPoint Presentation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 - a view from the NMR world</dc:title>
  <dc:creator>Global Phasing</dc:creator>
  <cp:lastModifiedBy>Global Phasing</cp:lastModifiedBy>
  <cp:revision>326</cp:revision>
  <dcterms:created xsi:type="dcterms:W3CDTF">2017-01-11T14:50:29Z</dcterms:created>
  <dcterms:modified xsi:type="dcterms:W3CDTF">2018-09-11T06:49:52Z</dcterms:modified>
</cp:coreProperties>
</file>