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2.jpeg" ContentType="image/jpeg"/>
  <Override PartName="/ppt/media/image1.png" ContentType="image/png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92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51640" y="1184400"/>
            <a:ext cx="822924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51640" y="3741840"/>
            <a:ext cx="822924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92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51640" y="1184400"/>
            <a:ext cx="40158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468680" y="1184400"/>
            <a:ext cx="40158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468680" y="3741840"/>
            <a:ext cx="40158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51640" y="3741840"/>
            <a:ext cx="40158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92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51640" y="1184400"/>
            <a:ext cx="26496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034080" y="1184400"/>
            <a:ext cx="26496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816520" y="1184400"/>
            <a:ext cx="26496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816520" y="3741840"/>
            <a:ext cx="26496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034080" y="3741840"/>
            <a:ext cx="26496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251640" y="3741840"/>
            <a:ext cx="26496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92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251640" y="1184400"/>
            <a:ext cx="8229240" cy="489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92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51640" y="1184400"/>
            <a:ext cx="8229240" cy="489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92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51640" y="1184400"/>
            <a:ext cx="4015800" cy="489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468680" y="1184400"/>
            <a:ext cx="4015800" cy="489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92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-27360"/>
            <a:ext cx="8229240" cy="433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92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51640" y="1184400"/>
            <a:ext cx="40158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51640" y="3741840"/>
            <a:ext cx="40158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468680" y="1184400"/>
            <a:ext cx="4015800" cy="489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92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51640" y="1184400"/>
            <a:ext cx="8229240" cy="489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92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51640" y="1184400"/>
            <a:ext cx="4015800" cy="489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468680" y="1184400"/>
            <a:ext cx="40158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468680" y="3741840"/>
            <a:ext cx="40158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92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51640" y="1184400"/>
            <a:ext cx="40158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468680" y="1184400"/>
            <a:ext cx="40158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251640" y="3741840"/>
            <a:ext cx="822924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92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251640" y="1184400"/>
            <a:ext cx="822924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251640" y="3741840"/>
            <a:ext cx="822924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92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51640" y="1184400"/>
            <a:ext cx="40158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468680" y="1184400"/>
            <a:ext cx="40158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468680" y="3741840"/>
            <a:ext cx="40158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251640" y="3741840"/>
            <a:ext cx="40158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92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251640" y="1184400"/>
            <a:ext cx="26496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034080" y="1184400"/>
            <a:ext cx="26496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816520" y="1184400"/>
            <a:ext cx="26496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816520" y="3741840"/>
            <a:ext cx="26496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034080" y="3741840"/>
            <a:ext cx="26496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251640" y="3741840"/>
            <a:ext cx="26496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92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251640" y="1184400"/>
            <a:ext cx="8229240" cy="489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92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251640" y="1184400"/>
            <a:ext cx="8229240" cy="489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92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251640" y="1184400"/>
            <a:ext cx="4015800" cy="489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468680" y="1184400"/>
            <a:ext cx="4015800" cy="489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92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92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51640" y="1184400"/>
            <a:ext cx="8229240" cy="489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-27360"/>
            <a:ext cx="8229240" cy="433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92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251640" y="1184400"/>
            <a:ext cx="40158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251640" y="3741840"/>
            <a:ext cx="40158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468680" y="1184400"/>
            <a:ext cx="4015800" cy="489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92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251640" y="1184400"/>
            <a:ext cx="4015800" cy="489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468680" y="1184400"/>
            <a:ext cx="40158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468680" y="3741840"/>
            <a:ext cx="40158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92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251640" y="1184400"/>
            <a:ext cx="40158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468680" y="1184400"/>
            <a:ext cx="40158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251640" y="3741840"/>
            <a:ext cx="822924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92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251640" y="1184400"/>
            <a:ext cx="822924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251640" y="3741840"/>
            <a:ext cx="822924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92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1640" y="1184400"/>
            <a:ext cx="40158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468680" y="1184400"/>
            <a:ext cx="40158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468680" y="3741840"/>
            <a:ext cx="40158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251640" y="3741840"/>
            <a:ext cx="40158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92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251640" y="1184400"/>
            <a:ext cx="26496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034080" y="1184400"/>
            <a:ext cx="26496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5816520" y="1184400"/>
            <a:ext cx="26496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5816520" y="3741840"/>
            <a:ext cx="26496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034080" y="3741840"/>
            <a:ext cx="26496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251640" y="3741840"/>
            <a:ext cx="26496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92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51640" y="1184400"/>
            <a:ext cx="4015800" cy="489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468680" y="1184400"/>
            <a:ext cx="4015800" cy="489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92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-27360"/>
            <a:ext cx="8229240" cy="433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92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51640" y="1184400"/>
            <a:ext cx="40158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51640" y="3741840"/>
            <a:ext cx="40158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468680" y="1184400"/>
            <a:ext cx="4015800" cy="489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92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51640" y="1184400"/>
            <a:ext cx="4015800" cy="489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468680" y="1184400"/>
            <a:ext cx="40158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468680" y="3741840"/>
            <a:ext cx="40158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9240" cy="935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51640" y="1184400"/>
            <a:ext cx="40158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468680" y="1184400"/>
            <a:ext cx="401580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251640" y="3741840"/>
            <a:ext cx="8229240" cy="233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908280"/>
          </a:xfrm>
          <a:prstGeom prst="rect">
            <a:avLst/>
          </a:prstGeom>
          <a:solidFill>
            <a:srgbClr val="d2c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032680" y="6246360"/>
            <a:ext cx="1034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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EC0B6FC-AA3E-43D0-8818-35EA687A7028}" type="datetime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07/09/18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770C181-C12E-4E56-BFD9-0BF55559BE5B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908280"/>
          </a:xfrm>
          <a:prstGeom prst="rect">
            <a:avLst/>
          </a:prstGeom>
          <a:solidFill>
            <a:srgbClr val="d2c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8032680" y="6246360"/>
            <a:ext cx="1034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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9240" cy="935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251640" y="1184400"/>
            <a:ext cx="8229240" cy="48963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2B8887C-1026-48D6-81D8-31AA9857D8E2}" type="datetime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07/09/18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262D91C-96B5-46C6-88C1-2139BADEC2F4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9143640" cy="908280"/>
          </a:xfrm>
          <a:prstGeom prst="rect">
            <a:avLst/>
          </a:prstGeom>
          <a:solidFill>
            <a:srgbClr val="d2c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8032680" y="6246360"/>
            <a:ext cx="1034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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9240" cy="935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474A32A-A9B6-45B1-97C8-89939E5A0226}" type="datetime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07/09/18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DB4DA46-3B96-48FD-97EB-4F3AB70EF96F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07640" y="1887120"/>
            <a:ext cx="878472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br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Incorporation of Global Phasing workflows in MXCuBE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371600" y="42685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Rasmus Fogh </a:t>
            </a:r>
            <a:br/>
            <a:br/>
            <a:r>
              <a:rPr b="0" lang="en-GB" sz="2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MXCuBE / ISPyB joint meeting</a:t>
            </a:r>
            <a:br/>
            <a:r>
              <a:rPr b="0" lang="en-GB" sz="26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Trieste, September 2018</a:t>
            </a:r>
            <a:endParaRPr b="0" lang="en-GB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-27360"/>
            <a:ext cx="8229240" cy="935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Translational calibration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107640" y="1184400"/>
            <a:ext cx="9036000" cy="555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Optical calibration using fine-tip fibre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30 centring points, in two stages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Automatic re-centring after first stage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ca. 5μm re-centring precision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Keep sample centred between successive reorientations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Manual sample centring under maximum zoom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See example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-27360"/>
            <a:ext cx="8229240" cy="935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Re-centring example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26" restart="whenNotActive" nodeType="interactiveSeq" fill="hold">
                <p:childTnLst>
                  <p:par>
                    <p:cTn id="27" fill="hold">
                      <p:stCondLst/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-27360"/>
            <a:ext cx="8229240" cy="935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Diffractometer calibration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107640" y="1184400"/>
            <a:ext cx="9036000" cy="4896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Uses images  from high-symmetry crystal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Produces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accurate goniostat axis orientations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accurate detector origin, </a:t>
            </a:r>
            <a:br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position and offsets for individual segments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One multi-orientation data collection, </a:t>
            </a:r>
            <a:br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slow processing (hours)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30" dur="indefinite" restart="never" nodeType="tmRoot">
          <p:childTnLst>
            <p:seq>
              <p:cTn id="3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-27360"/>
            <a:ext cx="8229240" cy="935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 collection example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107640" y="1184400"/>
            <a:ext cx="9036000" cy="4896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Crystal: Thaumatin, P4</a:t>
            </a:r>
            <a:r>
              <a:rPr b="0"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</a:t>
            </a:r>
            <a:r>
              <a:rPr b="0"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0.1˚ per image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Strategy: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A: 45˚ sweep,  aligned with fourfold axis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B: 90˚ sweep, orthogonal to fourfold axis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C: 90˚ sweep, orthogonal to fourfold axis</a:t>
            </a:r>
            <a:br/>
            <a:br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B,C inverse-beam, interleaved in 9˚ wedges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32" dur="indefinite" restart="never" nodeType="tmRoot">
          <p:childTnLst>
            <p:seq>
              <p:cTn id="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516360" y="6309360"/>
            <a:ext cx="1295640" cy="376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TextShape 2"/>
          <p:cNvSpPr txBox="1"/>
          <p:nvPr/>
        </p:nvSpPr>
        <p:spPr>
          <a:xfrm>
            <a:off x="457200" y="-27360"/>
            <a:ext cx="8229240" cy="935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Axis-aligned image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4" name="Picture 3" descr=""/>
          <p:cNvPicPr/>
          <p:nvPr/>
        </p:nvPicPr>
        <p:blipFill>
          <a:blip r:embed="rId1"/>
          <a:stretch/>
        </p:blipFill>
        <p:spPr>
          <a:xfrm>
            <a:off x="1790640" y="980640"/>
            <a:ext cx="5562360" cy="570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4" dur="indefinite" restart="never" nodeType="tmRoot">
          <p:childTnLst>
            <p:seq>
              <p:cTn id="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57200" y="-27360"/>
            <a:ext cx="8229240" cy="935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Thaumatin data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6" name="Picture 4" descr=""/>
          <p:cNvPicPr/>
          <p:nvPr/>
        </p:nvPicPr>
        <p:blipFill>
          <a:blip r:embed="rId1"/>
          <a:stretch/>
        </p:blipFill>
        <p:spPr>
          <a:xfrm>
            <a:off x="0" y="908640"/>
            <a:ext cx="9143640" cy="595368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-36360" y="440640"/>
            <a:ext cx="9180000" cy="6857640"/>
          </a:xfrm>
          <a:prstGeom prst="rect">
            <a:avLst/>
          </a:prstGeom>
          <a:solidFill>
            <a:srgbClr val="d2c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TextShape 2"/>
          <p:cNvSpPr txBox="1"/>
          <p:nvPr/>
        </p:nvSpPr>
        <p:spPr>
          <a:xfrm>
            <a:off x="487800" y="1340640"/>
            <a:ext cx="8229240" cy="4896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Introduction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Workflows and examples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DEMO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Status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7816680" y="6165360"/>
            <a:ext cx="1034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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TextShape 4"/>
          <p:cNvSpPr txBox="1"/>
          <p:nvPr/>
        </p:nvSpPr>
        <p:spPr>
          <a:xfrm>
            <a:off x="457200" y="-27360"/>
            <a:ext cx="8229240" cy="935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Contents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-36360" y="440640"/>
            <a:ext cx="9180000" cy="6857640"/>
          </a:xfrm>
          <a:prstGeom prst="rect">
            <a:avLst/>
          </a:prstGeom>
          <a:solidFill>
            <a:srgbClr val="d2c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TextShape 2"/>
          <p:cNvSpPr txBox="1"/>
          <p:nvPr/>
        </p:nvSpPr>
        <p:spPr>
          <a:xfrm>
            <a:off x="487800" y="1340640"/>
            <a:ext cx="8229240" cy="4896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Introduction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Workflows and examples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DEMO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Status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7816680" y="6165360"/>
            <a:ext cx="1034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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TextShape 4"/>
          <p:cNvSpPr txBox="1"/>
          <p:nvPr/>
        </p:nvSpPr>
        <p:spPr>
          <a:xfrm>
            <a:off x="457200" y="-27360"/>
            <a:ext cx="8229240" cy="935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Contents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-27360"/>
            <a:ext cx="8229240" cy="935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Testing over past year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107640" y="1184400"/>
            <a:ext cx="9036000" cy="5412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Two visits and five remote test sessions at ESRF ID30B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Completed debugging and improved Qt3 version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Successful execution of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Translational calibration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Diffractometer calibration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Single-wavelength, two-orientation </a:t>
            </a:r>
            <a:br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 collection workflow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Ported to master (Qt4) and further improved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Newer MXCuBE version much easier to work with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-27360"/>
            <a:ext cx="8229240" cy="935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Plans for coming year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107640" y="1184400"/>
            <a:ext cx="9036000" cy="555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Test and install Qt4 version at multiple beamlines (ALBA, SOLEIL, more welcome)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Make phasing strategy workflow available for use by early adopters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Test native data strategies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Extend integration to MXCuBE v3 interface</a:t>
            </a:r>
            <a:br/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Some help may be required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-36360" y="440640"/>
            <a:ext cx="9180000" cy="6857640"/>
          </a:xfrm>
          <a:prstGeom prst="rect">
            <a:avLst/>
          </a:prstGeom>
          <a:solidFill>
            <a:srgbClr val="d2c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TextShape 2"/>
          <p:cNvSpPr txBox="1"/>
          <p:nvPr/>
        </p:nvSpPr>
        <p:spPr>
          <a:xfrm>
            <a:off x="487800" y="1340640"/>
            <a:ext cx="8229240" cy="4896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Introduction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Workflows and examples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DEMO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Status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7816680" y="6165360"/>
            <a:ext cx="1034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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4"/>
          <p:cNvSpPr txBox="1"/>
          <p:nvPr/>
        </p:nvSpPr>
        <p:spPr>
          <a:xfrm>
            <a:off x="457200" y="-27360"/>
            <a:ext cx="8229240" cy="935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Contents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57200" y="-27360"/>
            <a:ext cx="8229240" cy="935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Thanks to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251640" y="1184400"/>
            <a:ext cx="8640720" cy="5124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Andrew McCarthy, Antonia Beteva and Marcus Oscarsson for testing and assistance at the ESRF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All the MXCuBE developers for help and collaboration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also for dockers, mock objects, </a:t>
            </a:r>
            <a:br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and structured repositories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 colleagues at Global Phasing.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d2c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</a:t>
            </a:r>
            <a:endParaRPr b="0" lang="en-GB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7816680" y="6165360"/>
            <a:ext cx="1034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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908640"/>
            <a:ext cx="9143640" cy="5949000"/>
          </a:xfrm>
          <a:prstGeom prst="rect">
            <a:avLst/>
          </a:prstGeom>
          <a:solidFill>
            <a:srgbClr val="f2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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 rot="16200000">
            <a:off x="2268000" y="1915200"/>
            <a:ext cx="429120" cy="1153440"/>
          </a:xfrm>
          <a:custGeom>
            <a:avLst/>
            <a:gdLst/>
            <a:ahLst/>
            <a:rect l="l" t="t" r="r" b="b"/>
            <a:pathLst>
              <a:path w="1002" h="1401">
                <a:moveTo>
                  <a:pt x="0" y="278"/>
                </a:moveTo>
                <a:lnTo>
                  <a:pt x="500" y="0"/>
                </a:lnTo>
                <a:lnTo>
                  <a:pt x="1001" y="278"/>
                </a:lnTo>
                <a:lnTo>
                  <a:pt x="750" y="278"/>
                </a:lnTo>
                <a:lnTo>
                  <a:pt x="750" y="1122"/>
                </a:lnTo>
                <a:lnTo>
                  <a:pt x="1001" y="1122"/>
                </a:lnTo>
                <a:lnTo>
                  <a:pt x="500" y="1400"/>
                </a:lnTo>
                <a:lnTo>
                  <a:pt x="0" y="1122"/>
                </a:lnTo>
                <a:lnTo>
                  <a:pt x="250" y="1122"/>
                </a:lnTo>
                <a:lnTo>
                  <a:pt x="250" y="278"/>
                </a:lnTo>
                <a:lnTo>
                  <a:pt x="0" y="278"/>
                </a:lnTo>
              </a:path>
            </a:pathLst>
          </a:custGeom>
          <a:solidFill>
            <a:srgbClr val="ffff00"/>
          </a:solidFill>
          <a:ln/>
        </p:spPr>
        <p:style>
          <a:lnRef idx="0"/>
          <a:fillRef idx="0"/>
          <a:effectRef idx="0"/>
          <a:fontRef idx="minor"/>
        </p:style>
      </p:sp>
      <p:sp>
        <p:nvSpPr>
          <p:cNvPr id="137" name="CustomShape 3"/>
          <p:cNvSpPr/>
          <p:nvPr/>
        </p:nvSpPr>
        <p:spPr>
          <a:xfrm>
            <a:off x="3060000" y="1484640"/>
            <a:ext cx="5688360" cy="4608000"/>
          </a:xfrm>
          <a:prstGeom prst="rect">
            <a:avLst/>
          </a:prstGeom>
          <a:solidFill>
            <a:srgbClr val="d5f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MXCuBE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323640" y="3396600"/>
            <a:ext cx="3921120" cy="2696400"/>
          </a:xfrm>
          <a:prstGeom prst="rect">
            <a:avLst/>
          </a:prstGeom>
          <a:solidFill>
            <a:srgbClr val="f2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5"/>
          <p:cNvSpPr/>
          <p:nvPr/>
        </p:nvSpPr>
        <p:spPr>
          <a:xfrm>
            <a:off x="107640" y="116640"/>
            <a:ext cx="885672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399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Driving a beamline as a third party</a:t>
            </a:r>
            <a:endParaRPr b="0" lang="en-GB" sz="3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Picture 53" descr=""/>
          <p:cNvPicPr/>
          <p:nvPr/>
        </p:nvPicPr>
        <p:blipFill>
          <a:blip r:embed="rId1"/>
          <a:stretch/>
        </p:blipFill>
        <p:spPr>
          <a:xfrm>
            <a:off x="521280" y="3727440"/>
            <a:ext cx="3331800" cy="2412000"/>
          </a:xfrm>
          <a:prstGeom prst="rect">
            <a:avLst/>
          </a:prstGeom>
          <a:ln>
            <a:noFill/>
          </a:ln>
        </p:spPr>
      </p:pic>
      <p:sp>
        <p:nvSpPr>
          <p:cNvPr id="141" name="CustomShape 6"/>
          <p:cNvSpPr/>
          <p:nvPr/>
        </p:nvSpPr>
        <p:spPr>
          <a:xfrm>
            <a:off x="4963680" y="2892960"/>
            <a:ext cx="1697760" cy="1613160"/>
          </a:xfrm>
          <a:prstGeom prst="can">
            <a:avLst>
              <a:gd name="adj" fmla="val 20905"/>
            </a:avLst>
          </a:prstGeom>
          <a:solidFill>
            <a:srgbClr val="00ff00"/>
          </a:solidFill>
          <a:ln/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/>
          <a:p>
            <a:pPr algn="ctr"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Tracking and data management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7"/>
          <p:cNvSpPr/>
          <p:nvPr/>
        </p:nvSpPr>
        <p:spPr>
          <a:xfrm>
            <a:off x="6604920" y="4637520"/>
            <a:ext cx="1567080" cy="1044720"/>
          </a:xfrm>
          <a:prstGeom prst="rect">
            <a:avLst/>
          </a:prstGeom>
          <a:solidFill>
            <a:srgbClr val="729fcf"/>
          </a:solidFill>
          <a:ln/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/>
          <a:p>
            <a:pPr algn="ctr">
              <a:lnSpc>
                <a:spcPct val="100000"/>
              </a:lnSpc>
            </a:pPr>
            <a:r>
              <a:rPr b="1" lang="en-GB" sz="21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 Processing</a:t>
            </a:r>
            <a:endParaRPr b="0" lang="en-GB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8"/>
          <p:cNvSpPr/>
          <p:nvPr/>
        </p:nvSpPr>
        <p:spPr>
          <a:xfrm>
            <a:off x="6805440" y="2351520"/>
            <a:ext cx="1619280" cy="1044720"/>
          </a:xfrm>
          <a:prstGeom prst="rect">
            <a:avLst/>
          </a:prstGeom>
          <a:solidFill>
            <a:srgbClr val="729fcf"/>
          </a:solidFill>
          <a:ln/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/>
          <a:p>
            <a:pPr algn="ctr">
              <a:lnSpc>
                <a:spcPct val="100000"/>
              </a:lnSpc>
            </a:pPr>
            <a:r>
              <a:rPr b="1" lang="en-GB" sz="21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Strategy Calculation</a:t>
            </a:r>
            <a:endParaRPr b="0" lang="en-GB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9"/>
          <p:cNvSpPr/>
          <p:nvPr/>
        </p:nvSpPr>
        <p:spPr>
          <a:xfrm>
            <a:off x="3396240" y="1959840"/>
            <a:ext cx="1501920" cy="1044720"/>
          </a:xfrm>
          <a:prstGeom prst="rect">
            <a:avLst/>
          </a:prstGeom>
          <a:solidFill>
            <a:srgbClr val="729fcf"/>
          </a:solidFill>
          <a:ln/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/>
          <a:p>
            <a:pPr algn="ctr">
              <a:lnSpc>
                <a:spcPct val="100000"/>
              </a:lnSpc>
            </a:pPr>
            <a:r>
              <a:rPr b="1" lang="en-GB" sz="21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Image Collection</a:t>
            </a:r>
            <a:endParaRPr b="0" lang="en-GB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0"/>
          <p:cNvSpPr/>
          <p:nvPr/>
        </p:nvSpPr>
        <p:spPr>
          <a:xfrm>
            <a:off x="522360" y="1959840"/>
            <a:ext cx="1371240" cy="1305720"/>
          </a:xfrm>
          <a:prstGeom prst="rect">
            <a:avLst/>
          </a:prstGeom>
          <a:solidFill>
            <a:srgbClr val="ffff00"/>
          </a:solidFill>
          <a:ln/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/>
          <a:p>
            <a:pPr algn="ctr">
              <a:lnSpc>
                <a:spcPct val="100000"/>
              </a:lnSpc>
            </a:pPr>
            <a:r>
              <a:rPr b="1" lang="en-GB" sz="21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MXCuBE</a:t>
            </a:r>
            <a:endParaRPr b="0" lang="en-GB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1"/>
          <p:cNvSpPr/>
          <p:nvPr/>
        </p:nvSpPr>
        <p:spPr>
          <a:xfrm>
            <a:off x="3924000" y="4581000"/>
            <a:ext cx="2525040" cy="1771920"/>
          </a:xfrm>
          <a:prstGeom prst="ellipse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7920" rIns="97920" tIns="57240" bIns="57240" anchor="ctr"/>
          <a:p>
            <a:pPr algn="ctr">
              <a:lnSpc>
                <a:spcPct val="100000"/>
              </a:lnSpc>
            </a:pPr>
            <a:r>
              <a:rPr b="1" lang="en-GB" sz="164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Self-contained: no site-specific components or resources</a:t>
            </a:r>
            <a:endParaRPr b="0" lang="en-GB" sz="1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2"/>
          <p:cNvSpPr/>
          <p:nvPr/>
        </p:nvSpPr>
        <p:spPr>
          <a:xfrm rot="19800000">
            <a:off x="1755720" y="1404360"/>
            <a:ext cx="1720800" cy="2247840"/>
          </a:xfrm>
          <a:prstGeom prst="ellipse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3"/>
          <p:cNvSpPr/>
          <p:nvPr/>
        </p:nvSpPr>
        <p:spPr>
          <a:xfrm>
            <a:off x="1835640" y="1729440"/>
            <a:ext cx="1305720" cy="97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/>
          <a:p>
            <a:pPr algn="ctr">
              <a:lnSpc>
                <a:spcPct val="100000"/>
              </a:lnSpc>
            </a:pPr>
            <a:r>
              <a:rPr b="1" lang="en-GB" sz="18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Abstract Beamline</a:t>
            </a:r>
            <a:br/>
            <a:r>
              <a:rPr b="1" lang="en-GB" sz="18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Interface</a:t>
            </a:r>
            <a:br/>
            <a:br/>
            <a:r>
              <a:rPr b="1" lang="en-GB" sz="18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messages</a:t>
            </a:r>
            <a:endParaRPr b="0" lang="en-GB" sz="18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4"/>
          <p:cNvSpPr/>
          <p:nvPr/>
        </p:nvSpPr>
        <p:spPr>
          <a:xfrm flipV="1">
            <a:off x="6661800" y="3396600"/>
            <a:ext cx="953280" cy="303120"/>
          </a:xfrm>
          <a:prstGeom prst="curvedConnector2">
            <a:avLst/>
          </a:prstGeom>
          <a:noFill/>
          <a:ln w="19080">
            <a:solidFill>
              <a:schemeClr val="tx1"/>
            </a:solidFill>
            <a:round/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5"/>
          <p:cNvSpPr/>
          <p:nvPr/>
        </p:nvSpPr>
        <p:spPr>
          <a:xfrm flipV="1" rot="16200000">
            <a:off x="5149800" y="2229840"/>
            <a:ext cx="410760" cy="914040"/>
          </a:xfrm>
          <a:prstGeom prst="curvedConnector2">
            <a:avLst/>
          </a:prstGeom>
          <a:noFill/>
          <a:ln w="19080">
            <a:solidFill>
              <a:schemeClr val="tx1"/>
            </a:solidFill>
            <a:round/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6"/>
          <p:cNvSpPr/>
          <p:nvPr/>
        </p:nvSpPr>
        <p:spPr>
          <a:xfrm rot="10800000">
            <a:off x="6604920" y="5159880"/>
            <a:ext cx="792000" cy="652680"/>
          </a:xfrm>
          <a:prstGeom prst="curvedConnector2">
            <a:avLst/>
          </a:prstGeom>
          <a:noFill/>
          <a:ln w="19080">
            <a:solidFill>
              <a:schemeClr val="tx1"/>
            </a:solidFill>
            <a:round/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7"/>
          <p:cNvSpPr/>
          <p:nvPr/>
        </p:nvSpPr>
        <p:spPr>
          <a:xfrm>
            <a:off x="5711400" y="1632960"/>
            <a:ext cx="2962440" cy="4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GB" sz="21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Workflow Application</a:t>
            </a:r>
            <a:endParaRPr b="0" lang="en-GB" sz="21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8"/>
          <p:cNvSpPr/>
          <p:nvPr/>
        </p:nvSpPr>
        <p:spPr>
          <a:xfrm>
            <a:off x="1123920" y="1517760"/>
            <a:ext cx="865080" cy="1861200"/>
          </a:xfrm>
          <a:prstGeom prst="ellipse">
            <a:avLst/>
          </a:prstGeom>
          <a:noFill/>
          <a:ln>
            <a:solidFill>
              <a:srgbClr val="ff151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9"/>
          <p:cNvSpPr/>
          <p:nvPr/>
        </p:nvSpPr>
        <p:spPr>
          <a:xfrm>
            <a:off x="828000" y="1146240"/>
            <a:ext cx="1433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Integration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0"/>
          <p:cNvSpPr/>
          <p:nvPr/>
        </p:nvSpPr>
        <p:spPr>
          <a:xfrm>
            <a:off x="1045080" y="3265920"/>
            <a:ext cx="326160" cy="456840"/>
          </a:xfrm>
          <a:custGeom>
            <a:avLst/>
            <a:gdLst/>
            <a:ahLst/>
            <a:rect l="l" t="t" r="r" b="b"/>
            <a:pathLst>
              <a:path w="1002" h="1401">
                <a:moveTo>
                  <a:pt x="0" y="278"/>
                </a:moveTo>
                <a:lnTo>
                  <a:pt x="500" y="0"/>
                </a:lnTo>
                <a:lnTo>
                  <a:pt x="1001" y="278"/>
                </a:lnTo>
                <a:lnTo>
                  <a:pt x="750" y="278"/>
                </a:lnTo>
                <a:lnTo>
                  <a:pt x="750" y="1122"/>
                </a:lnTo>
                <a:lnTo>
                  <a:pt x="1001" y="1122"/>
                </a:lnTo>
                <a:lnTo>
                  <a:pt x="500" y="1400"/>
                </a:lnTo>
                <a:lnTo>
                  <a:pt x="0" y="1122"/>
                </a:lnTo>
                <a:lnTo>
                  <a:pt x="250" y="1122"/>
                </a:lnTo>
                <a:lnTo>
                  <a:pt x="250" y="278"/>
                </a:lnTo>
                <a:lnTo>
                  <a:pt x="0" y="278"/>
                </a:lnTo>
              </a:path>
            </a:pathLst>
          </a:custGeom>
          <a:solidFill>
            <a:srgbClr val="b361b3"/>
          </a:solidFill>
          <a:ln/>
        </p:spPr>
        <p:style>
          <a:lnRef idx="0"/>
          <a:fillRef idx="0"/>
          <a:effectRef idx="0"/>
          <a:fontRef idx="minor"/>
        </p:style>
      </p:sp>
      <p:sp>
        <p:nvSpPr>
          <p:cNvPr id="156" name="CustomShape 21"/>
          <p:cNvSpPr/>
          <p:nvPr/>
        </p:nvSpPr>
        <p:spPr>
          <a:xfrm>
            <a:off x="7997040" y="6191640"/>
            <a:ext cx="1034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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-27360"/>
            <a:ext cx="8229240" cy="935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 collection workflow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0" y="1066320"/>
            <a:ext cx="9108000" cy="531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Optimal data collection strategy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While U Wait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Strategy determined in the workflow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outside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MXCuBE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Requires multi-axis goniostat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Requires precise translational and rotational calibrations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Calibration workflows provided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Uses normal MXCuBE machinery, with additions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663520" y="6148440"/>
            <a:ext cx="2160000" cy="692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"/>
          <p:cNvSpPr/>
          <p:nvPr/>
        </p:nvSpPr>
        <p:spPr>
          <a:xfrm>
            <a:off x="323640" y="961560"/>
            <a:ext cx="5832360" cy="585144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632520" y="1822320"/>
            <a:ext cx="5214600" cy="3015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    </a:t>
            </a:r>
            <a:r>
              <a:rPr b="0" lang="en-GB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GΦL HardwareObjects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3892680" y="2288520"/>
            <a:ext cx="1802880" cy="2162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cap="rnd">
            <a:solidFill>
              <a:schemeClr val="tx1"/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GΦL </a:t>
            </a:r>
            <a:br/>
            <a:r>
              <a:rPr b="0" lang="en-GB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Connection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Java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3893040" y="3636360"/>
            <a:ext cx="1802520" cy="395280"/>
          </a:xfrm>
          <a:prstGeom prst="rect">
            <a:avLst/>
          </a:prstGeom>
          <a:noFill/>
          <a:ln cap="rnd">
            <a:solidFill>
              <a:schemeClr val="tx1"/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Transcription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 flipH="1" rot="5400000">
            <a:off x="3102120" y="2842920"/>
            <a:ext cx="1032840" cy="2350800"/>
          </a:xfrm>
          <a:prstGeom prst="bentConnector4">
            <a:avLst>
              <a:gd name="adj1" fmla="val -22128"/>
              <a:gd name="adj2" fmla="val 69175"/>
            </a:avLst>
          </a:prstGeom>
          <a:noFill/>
          <a:ln w="381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7"/>
          <p:cNvSpPr/>
          <p:nvPr/>
        </p:nvSpPr>
        <p:spPr>
          <a:xfrm>
            <a:off x="817920" y="2301840"/>
            <a:ext cx="1625040" cy="237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cap="rnd">
            <a:solidFill>
              <a:schemeClr val="tx1"/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GΦL </a:t>
            </a:r>
            <a:br/>
            <a:r>
              <a:rPr b="0" lang="en-GB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Controller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Message handling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Execution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Line 8"/>
          <p:cNvSpPr/>
          <p:nvPr/>
        </p:nvSpPr>
        <p:spPr>
          <a:xfrm>
            <a:off x="817560" y="4148640"/>
            <a:ext cx="1621800" cy="360"/>
          </a:xfrm>
          <a:prstGeom prst="line">
            <a:avLst/>
          </a:prstGeom>
          <a:ln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TextShape 9"/>
          <p:cNvSpPr txBox="1"/>
          <p:nvPr/>
        </p:nvSpPr>
        <p:spPr>
          <a:xfrm>
            <a:off x="457200" y="-27360"/>
            <a:ext cx="8229240" cy="935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Integration architecture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CustomShape 10"/>
          <p:cNvSpPr/>
          <p:nvPr/>
        </p:nvSpPr>
        <p:spPr>
          <a:xfrm>
            <a:off x="6926040" y="1888920"/>
            <a:ext cx="1738440" cy="1553400"/>
          </a:xfrm>
          <a:prstGeom prst="rect">
            <a:avLst/>
          </a:prstGeom>
          <a:solidFill>
            <a:srgbClr val="0099cc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GΦL </a:t>
            </a:r>
            <a:br/>
            <a:r>
              <a:rPr b="0" lang="en-GB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Workflow</a:t>
            </a:r>
            <a:br/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</a:t>
            </a:r>
            <a:br/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persistence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11"/>
          <p:cNvSpPr/>
          <p:nvPr/>
        </p:nvSpPr>
        <p:spPr>
          <a:xfrm>
            <a:off x="7336440" y="1412640"/>
            <a:ext cx="7952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Java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12"/>
          <p:cNvSpPr/>
          <p:nvPr/>
        </p:nvSpPr>
        <p:spPr>
          <a:xfrm flipV="1">
            <a:off x="8466480" y="2673720"/>
            <a:ext cx="209520" cy="2517840"/>
          </a:xfrm>
          <a:prstGeom prst="bentConnector3">
            <a:avLst>
              <a:gd name="adj1" fmla="val 208828"/>
            </a:avLst>
          </a:prstGeom>
          <a:noFill/>
          <a:ln w="381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3"/>
          <p:cNvSpPr/>
          <p:nvPr/>
        </p:nvSpPr>
        <p:spPr>
          <a:xfrm flipV="1">
            <a:off x="8430120" y="2673000"/>
            <a:ext cx="245880" cy="2114280"/>
          </a:xfrm>
          <a:prstGeom prst="bentConnector3">
            <a:avLst>
              <a:gd name="adj1" fmla="val 192846"/>
            </a:avLst>
          </a:prstGeom>
          <a:noFill/>
          <a:ln w="381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4"/>
          <p:cNvSpPr/>
          <p:nvPr/>
        </p:nvSpPr>
        <p:spPr>
          <a:xfrm>
            <a:off x="7116480" y="4407120"/>
            <a:ext cx="1357560" cy="15534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XDS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TransCal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StratCal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…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5"/>
          <p:cNvSpPr/>
          <p:nvPr/>
        </p:nvSpPr>
        <p:spPr>
          <a:xfrm>
            <a:off x="7201080" y="3920400"/>
            <a:ext cx="1188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Fortran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6"/>
          <p:cNvSpPr/>
          <p:nvPr/>
        </p:nvSpPr>
        <p:spPr>
          <a:xfrm>
            <a:off x="7164360" y="4608360"/>
            <a:ext cx="1265760" cy="35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7"/>
          <p:cNvSpPr/>
          <p:nvPr/>
        </p:nvSpPr>
        <p:spPr>
          <a:xfrm>
            <a:off x="7164360" y="5400720"/>
            <a:ext cx="1265760" cy="35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8"/>
          <p:cNvSpPr/>
          <p:nvPr/>
        </p:nvSpPr>
        <p:spPr>
          <a:xfrm flipV="1">
            <a:off x="8430120" y="2673720"/>
            <a:ext cx="245880" cy="2906640"/>
          </a:xfrm>
          <a:prstGeom prst="bentConnector3">
            <a:avLst>
              <a:gd name="adj1" fmla="val 192846"/>
            </a:avLst>
          </a:prstGeom>
          <a:noFill/>
          <a:ln w="381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9"/>
          <p:cNvSpPr/>
          <p:nvPr/>
        </p:nvSpPr>
        <p:spPr>
          <a:xfrm flipH="1">
            <a:off x="5695920" y="2637000"/>
            <a:ext cx="1218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20"/>
          <p:cNvSpPr/>
          <p:nvPr/>
        </p:nvSpPr>
        <p:spPr>
          <a:xfrm>
            <a:off x="467640" y="5373360"/>
            <a:ext cx="2192760" cy="13701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MXCuBE Queue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Execution </a:t>
            </a:r>
            <a:br/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interface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1"/>
          <p:cNvSpPr/>
          <p:nvPr/>
        </p:nvSpPr>
        <p:spPr>
          <a:xfrm>
            <a:off x="1331640" y="4702320"/>
            <a:ext cx="360" cy="67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22"/>
          <p:cNvSpPr/>
          <p:nvPr/>
        </p:nvSpPr>
        <p:spPr>
          <a:xfrm>
            <a:off x="3348000" y="5373360"/>
            <a:ext cx="2592000" cy="13701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Generic I/O Popups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Parameter queries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Display and review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3"/>
          <p:cNvSpPr/>
          <p:nvPr/>
        </p:nvSpPr>
        <p:spPr>
          <a:xfrm flipH="1" rot="16200000">
            <a:off x="2801880" y="3531600"/>
            <a:ext cx="670320" cy="301320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24"/>
          <p:cNvSpPr/>
          <p:nvPr/>
        </p:nvSpPr>
        <p:spPr>
          <a:xfrm>
            <a:off x="1236960" y="1124640"/>
            <a:ext cx="4004640" cy="4561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UI tab: starts GΦL workflow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5"/>
          <p:cNvSpPr/>
          <p:nvPr/>
        </p:nvSpPr>
        <p:spPr>
          <a:xfrm>
            <a:off x="3126600" y="1628640"/>
            <a:ext cx="77040" cy="1929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7632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6"/>
          <p:cNvSpPr/>
          <p:nvPr/>
        </p:nvSpPr>
        <p:spPr>
          <a:xfrm>
            <a:off x="5642280" y="2205000"/>
            <a:ext cx="13726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ABI</a:t>
            </a:r>
            <a:br/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messages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-36360" y="440640"/>
            <a:ext cx="9180000" cy="6857640"/>
          </a:xfrm>
          <a:prstGeom prst="rect">
            <a:avLst/>
          </a:prstGeom>
          <a:solidFill>
            <a:srgbClr val="d2c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TextShape 2"/>
          <p:cNvSpPr txBox="1"/>
          <p:nvPr/>
        </p:nvSpPr>
        <p:spPr>
          <a:xfrm>
            <a:off x="487800" y="1340640"/>
            <a:ext cx="8229240" cy="4896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Introduction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Workflows and examples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DEMO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Status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7816680" y="6165360"/>
            <a:ext cx="1034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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4"/>
          <p:cNvSpPr txBox="1"/>
          <p:nvPr/>
        </p:nvSpPr>
        <p:spPr>
          <a:xfrm>
            <a:off x="457200" y="-27360"/>
            <a:ext cx="8229240" cy="935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Contents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-27360"/>
            <a:ext cx="8229240" cy="935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 collection strategies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0" y="1124640"/>
            <a:ext cx="9143640" cy="5256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Calculate strategy after characterisation step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Strategy based on indexing space group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Alignment based on known crystal orientation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Multiple sweeps for completeness</a:t>
            </a:r>
            <a:br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(e.g. for avoidance of empty cusps)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Automatic re-centring after change of orientation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Allowance for shadowing and collision avoidance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-27360"/>
            <a:ext cx="8229240" cy="935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Phasing data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0" y="1124640"/>
            <a:ext cx="9143640" cy="5544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Align symmetry axis for optimal anomalous differences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One or more wavelengths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Automatic inverse-beam and wavelength interleaving (configurable)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Tested and working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-27360"/>
            <a:ext cx="8229240" cy="935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Native data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0" y="1124640"/>
            <a:ext cx="9143640" cy="5544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One or more sweeps, with alignment for completeness and balanced redundancy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Now executes in mock mode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Upcoming test at ESRF ID30B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last ever in Qt3 branch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4624</TotalTime>
  <Application>LibreOffice/5.3.5.2$Linux_X86_64 LibreOffice_project/30m0$Build-2</Application>
  <Words>451</Words>
  <Paragraphs>187</Paragraphs>
  <Company>University of Cambridge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2017-01-11T14:50:29Z</dcterms:created>
  <dc:creator>Global Phasing</dc:creator>
  <dc:description/>
  <dc:language>en-GB</dc:language>
  <cp:lastModifiedBy/>
  <dcterms:modified xsi:type="dcterms:W3CDTF">2018-09-07T18:33:03Z</dcterms:modified>
  <cp:revision>291</cp:revision>
  <dc:subject/>
  <dc:title>Data modelling - a view from the NMR world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Cambridge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1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21</vt:i4>
  </property>
</Properties>
</file>