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94" r:id="rId3"/>
    <p:sldId id="302" r:id="rId4"/>
    <p:sldId id="298" r:id="rId5"/>
    <p:sldId id="301" r:id="rId6"/>
    <p:sldId id="303" r:id="rId7"/>
    <p:sldId id="290" r:id="rId8"/>
    <p:sldId id="304" r:id="rId9"/>
    <p:sldId id="300" r:id="rId10"/>
    <p:sldId id="299" r:id="rId11"/>
    <p:sldId id="306" r:id="rId12"/>
    <p:sldId id="307" r:id="rId13"/>
    <p:sldId id="308" r:id="rId14"/>
    <p:sldId id="309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C976-56DB-44CB-B3F2-ED7AC1A0F37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BCA76-DACE-40ED-A8D7-B4CDB4A1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BCA76-DACE-40ED-A8D7-B4CDB4A18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BCA76-DACE-40ED-A8D7-B4CDB4A18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BCA76-DACE-40ED-A8D7-B4CDB4A18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BCA76-DACE-40ED-A8D7-B4CDB4A18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BCA76-DACE-40ED-A8D7-B4CDB4A18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BCA76-DACE-40ED-A8D7-B4CDB4A18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6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BCA76-DACE-40ED-A8D7-B4CDB4A18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BCA76-DACE-40ED-A8D7-B4CDB4A18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V="1">
            <a:off x="1588" y="0"/>
            <a:ext cx="9144000" cy="2895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17" descr="logo_embl_6eck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 l="34888" t="2509" b="49506"/>
          <a:stretch>
            <a:fillRect/>
          </a:stretch>
        </p:blipFill>
        <p:spPr bwMode="auto">
          <a:xfrm>
            <a:off x="0" y="0"/>
            <a:ext cx="353377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895600"/>
            <a:ext cx="9144000" cy="3962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18" descr="logo_embl_6eck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 l="34888" t="50446" b="-2196"/>
          <a:stretch>
            <a:fillRect/>
          </a:stretch>
        </p:blipFill>
        <p:spPr bwMode="auto">
          <a:xfrm>
            <a:off x="0" y="2894013"/>
            <a:ext cx="35337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4413"/>
            <a:ext cx="7772400" cy="685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150813"/>
            <a:ext cx="1603375" cy="3048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8450" y="6301817"/>
            <a:ext cx="6667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100" b="0" i="0" u="none" strike="noStrike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10th </a:t>
            </a:r>
            <a:r>
              <a:rPr lang="en-US" sz="1100" b="0" i="0" u="none" strike="noStrike" kern="1200" baseline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MXCuBE</a:t>
            </a:r>
            <a:r>
              <a:rPr lang="en-US" sz="1100" b="0" i="0" u="none" strike="noStrike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meeting, 16-18 January 2017</a:t>
            </a:r>
          </a:p>
          <a:p>
            <a:pPr marL="0" algn="l" defTabSz="914400" rtl="0" eaLnBrk="1" latinLnBrk="0" hangingPunct="1"/>
            <a:r>
              <a:rPr lang="en-US" sz="1100" b="0" i="0" u="none" strike="noStrike" kern="1200" baseline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Gergely</a:t>
            </a:r>
            <a:r>
              <a:rPr lang="en-US" sz="1100" b="0" i="0" u="none" strike="noStrike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PAPP (gpapp@embl.fr), Didier NURIZZO (didier.nurizzo@esrf.fr)</a:t>
            </a:r>
            <a:endParaRPr lang="en-US" sz="1100" b="0" i="0" u="none" strike="noStrike" kern="120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>
            <a:lvl1pPr>
              <a:defRPr sz="2800" b="1" i="1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11"/>
          <p:cNvSpPr txBox="1">
            <a:spLocks/>
          </p:cNvSpPr>
          <p:nvPr/>
        </p:nvSpPr>
        <p:spPr bwMode="auto">
          <a:xfrm>
            <a:off x="8686800" y="6400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4A57-854B-41B1-B20B-1DDE79786F42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6200" y="6368475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000" b="0" i="0" u="none" strike="noStrike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10th </a:t>
            </a:r>
            <a:r>
              <a:rPr lang="en-US" sz="1000" b="0" i="0" u="none" strike="noStrike" kern="1200" baseline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MXCuBE</a:t>
            </a:r>
            <a:r>
              <a:rPr lang="en-US" sz="1000" b="0" i="0" u="none" strike="noStrike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meeting, 16-18 January 2017</a:t>
            </a:r>
          </a:p>
          <a:p>
            <a:pPr marL="0" algn="l" defTabSz="914400" rtl="0" eaLnBrk="1" latinLnBrk="0" hangingPunct="1"/>
            <a:r>
              <a:rPr lang="en-US" sz="1000" b="0" i="0" u="none" strike="noStrike" kern="1200" baseline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Gergely</a:t>
            </a:r>
            <a:r>
              <a:rPr lang="en-US" sz="1000" b="0" i="0" u="none" strike="noStrike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PAPP (gpapp@embl.fr), Didier NURIZZO (didier.nurizzo@esrf.fr)</a:t>
            </a:r>
            <a:endParaRPr lang="en-US" sz="1000" b="0" i="0" u="none" strike="noStrike" kern="120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00800" y="6568530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solidFill>
                  <a:schemeClr val="accent3"/>
                </a:solidFill>
              </a:rPr>
              <a:t>16</a:t>
            </a:r>
            <a:r>
              <a:rPr lang="en-GB" sz="1000" baseline="30000" dirty="0" smtClean="0">
                <a:solidFill>
                  <a:schemeClr val="accent3"/>
                </a:solidFill>
              </a:rPr>
              <a:t>th</a:t>
            </a:r>
            <a:r>
              <a:rPr lang="en-GB" sz="1000" dirty="0" smtClean="0">
                <a:solidFill>
                  <a:schemeClr val="accent3"/>
                </a:solidFill>
              </a:rPr>
              <a:t> January 2017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 flipH="1">
            <a:off x="0" y="6172200"/>
            <a:ext cx="7772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172200"/>
            <a:ext cx="13716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6525" y="6354324"/>
            <a:ext cx="5875675" cy="4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b="0" i="0" u="none" strike="noStrike" baseline="0" smtClean="0"/>
            </a:lvl1pPr>
          </a:lstStyle>
          <a:p>
            <a:r>
              <a:rPr lang="en-US" dirty="0" smtClean="0"/>
              <a:t>10th </a:t>
            </a:r>
            <a:r>
              <a:rPr lang="en-US" dirty="0" err="1" smtClean="0"/>
              <a:t>MXCuBE</a:t>
            </a:r>
            <a:r>
              <a:rPr lang="en-US" dirty="0" smtClean="0"/>
              <a:t> meeting, 16-18 January 2017</a:t>
            </a:r>
          </a:p>
          <a:p>
            <a:r>
              <a:rPr lang="en-US" dirty="0" err="1" smtClean="0"/>
              <a:t>Gergely</a:t>
            </a:r>
            <a:r>
              <a:rPr lang="en-US" dirty="0" smtClean="0"/>
              <a:t> PAPP (gpapp@embl.fr), Didier NURIZZO (didier.nurizzo@esrf.fr)</a:t>
            </a:r>
            <a:endParaRPr lang="en-US" dirty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2450" y="644433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536AE0E3-3DE3-49D4-A332-1417D5C006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80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80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80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80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80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80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80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80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8.jpeg"/><Relationship Id="rId7" Type="http://schemas.openxmlformats.org/officeDocument/2006/relationships/image" Target="../media/image2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2.wdp"/><Relationship Id="rId4" Type="http://schemas.openxmlformats.org/officeDocument/2006/relationships/image" Target="../media/image19.pn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12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microsoft.com/office/2007/relationships/hdphoto" Target="../media/hdphoto2.wdp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3657600"/>
            <a:ext cx="7924800" cy="3048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software and </a:t>
            </a:r>
            <a:r>
              <a:rPr lang="en-GB" sz="28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MxCube integration</a:t>
            </a: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382000" cy="914400"/>
          </a:xfrm>
        </p:spPr>
        <p:txBody>
          <a:bodyPr/>
          <a:lstStyle/>
          <a:p>
            <a:r>
              <a:rPr lang="en-GB" b="1" dirty="0" smtClean="0"/>
              <a:t>Flex robotics</a:t>
            </a:r>
            <a:r>
              <a:rPr lang="en-GB" dirty="0" smtClean="0"/>
              <a:t>: a versatile sample changer for macromolecular crystallography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Flex robots</a:t>
            </a:r>
          </a:p>
          <a:p>
            <a:pPr lvl="1"/>
            <a:r>
              <a:rPr lang="en-GB" dirty="0" smtClean="0"/>
              <a:t>Flex</a:t>
            </a:r>
            <a:r>
              <a:rPr lang="en-GB" b="1" dirty="0" smtClean="0">
                <a:solidFill>
                  <a:srgbClr val="FF0000"/>
                </a:solidFill>
              </a:rPr>
              <a:t>HCD	</a:t>
            </a:r>
            <a:r>
              <a:rPr lang="en-GB" dirty="0" smtClean="0"/>
              <a:t>: ID30B	- ESRF</a:t>
            </a:r>
          </a:p>
          <a:p>
            <a:pPr lvl="1"/>
            <a:r>
              <a:rPr lang="en-GB" dirty="0" smtClean="0"/>
              <a:t>Flex</a:t>
            </a:r>
            <a:r>
              <a:rPr lang="en-GB" b="1" dirty="0" smtClean="0">
                <a:solidFill>
                  <a:srgbClr val="FF0000"/>
                </a:solidFill>
              </a:rPr>
              <a:t>ED8	</a:t>
            </a:r>
            <a:r>
              <a:rPr lang="en-GB" dirty="0" smtClean="0"/>
              <a:t>: BM14 (</a:t>
            </a:r>
            <a:r>
              <a:rPr lang="en-GB" dirty="0" err="1" smtClean="0"/>
              <a:t>dismanteled</a:t>
            </a:r>
            <a:r>
              <a:rPr lang="en-GB" dirty="0" smtClean="0"/>
              <a:t>) - ESRF</a:t>
            </a:r>
          </a:p>
          <a:p>
            <a:pPr lvl="1"/>
            <a:r>
              <a:rPr lang="en-GB" dirty="0" smtClean="0"/>
              <a:t>Flex</a:t>
            </a:r>
            <a:r>
              <a:rPr lang="en-GB" b="1" dirty="0" smtClean="0">
                <a:solidFill>
                  <a:srgbClr val="FF0000"/>
                </a:solidFill>
              </a:rPr>
              <a:t>ED3	</a:t>
            </a:r>
            <a:r>
              <a:rPr lang="en-GB" dirty="0" smtClean="0"/>
              <a:t>: </a:t>
            </a:r>
            <a:r>
              <a:rPr lang="en-GB" dirty="0" err="1" smtClean="0"/>
              <a:t>HTXLab</a:t>
            </a:r>
            <a:r>
              <a:rPr lang="en-GB" dirty="0" smtClean="0"/>
              <a:t> – EMBL</a:t>
            </a:r>
          </a:p>
          <a:p>
            <a:endParaRPr lang="en-GB" dirty="0" smtClean="0"/>
          </a:p>
          <a:p>
            <a:r>
              <a:rPr lang="en-GB" dirty="0" smtClean="0"/>
              <a:t>Other sample changers</a:t>
            </a:r>
            <a:endParaRPr lang="en-GB" dirty="0"/>
          </a:p>
          <a:p>
            <a:pPr lvl="1"/>
            <a:r>
              <a:rPr lang="en-GB" dirty="0" err="1" smtClean="0"/>
              <a:t>RoboDiff</a:t>
            </a:r>
            <a:r>
              <a:rPr lang="en-GB" dirty="0" smtClean="0"/>
              <a:t>	: Massif 1 - ESRF</a:t>
            </a:r>
          </a:p>
          <a:p>
            <a:pPr lvl="1"/>
            <a:r>
              <a:rPr lang="en-GB" dirty="0" smtClean="0"/>
              <a:t>NSLS-II Sample Changer: 17.ID.1 &amp; 17.ID.2  - BROOKHAVEN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changers with Java control software &amp; StaubCom device server /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82662"/>
            <a:ext cx="8153400" cy="4351338"/>
          </a:xfrm>
        </p:spPr>
        <p:txBody>
          <a:bodyPr/>
          <a:lstStyle/>
          <a:p>
            <a:r>
              <a:rPr lang="en-GB" dirty="0" err="1" smtClean="0"/>
              <a:t>RoboDiff</a:t>
            </a:r>
            <a:r>
              <a:rPr lang="en-GB" dirty="0" smtClean="0"/>
              <a:t> (Massif-1)</a:t>
            </a:r>
          </a:p>
          <a:p>
            <a:pPr lvl="1"/>
            <a:r>
              <a:rPr lang="en-GB" dirty="0" smtClean="0"/>
              <a:t>SPINE Sample Changer</a:t>
            </a:r>
          </a:p>
          <a:p>
            <a:pPr lvl="1"/>
            <a:r>
              <a:rPr lang="en-GB" dirty="0" err="1" smtClean="0"/>
              <a:t>Diffractometer</a:t>
            </a:r>
            <a:endParaRPr lang="en-GB" dirty="0" smtClean="0"/>
          </a:p>
          <a:p>
            <a:pPr lvl="1"/>
            <a:r>
              <a:rPr lang="en-US" dirty="0" smtClean="0"/>
              <a:t>VAL3 integration of external devices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 smtClean="0"/>
              <a:t>ESRF-</a:t>
            </a:r>
            <a:r>
              <a:rPr lang="en-US" dirty="0" err="1" smtClean="0"/>
              <a:t>FlexHCD</a:t>
            </a:r>
            <a:r>
              <a:rPr lang="en-US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Versatile sample changer</a:t>
            </a:r>
            <a:endParaRPr lang="en-GB" dirty="0"/>
          </a:p>
          <a:p>
            <a:pPr lvl="1"/>
            <a:r>
              <a:rPr lang="en-US" dirty="0" smtClean="0"/>
              <a:t>External devices helping the sample handling</a:t>
            </a:r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GB" dirty="0" err="1" smtClean="0"/>
              <a:t>RoboDiff</a:t>
            </a:r>
            <a:r>
              <a:rPr lang="en-GB" dirty="0" smtClean="0"/>
              <a:t> and ESRF-Flex-HCD</a:t>
            </a:r>
            <a:endParaRPr lang="en-US" dirty="0"/>
          </a:p>
        </p:txBody>
      </p:sp>
      <p:pic>
        <p:nvPicPr>
          <p:cNvPr id="4" name="Picture 4" descr="C:\Users\gpapp\Desktop\uEye_MM_len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" y="4579307"/>
            <a:ext cx="1661043" cy="12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gpapp\Desktop\microscan_ipte_mini-haw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50" y="4631439"/>
            <a:ext cx="1371911" cy="13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5109" y1="34026" x2="45109" y2="34026"/>
                        <a14:backgroundMark x1="61051" y1="39481" x2="61051" y2="39481"/>
                        <a14:backgroundMark x1="75906" y1="36364" x2="75906" y2="36364"/>
                        <a14:backgroundMark x1="58877" y1="36104" x2="58877" y2="36104"/>
                        <a14:backgroundMark x1="51268" y1="45714" x2="51268" y2="45714"/>
                        <a14:backgroundMark x1="45652" y1="53506" x2="45652" y2="53506"/>
                        <a14:backgroundMark x1="52717" y1="71688" x2="52717" y2="71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7" y="4588789"/>
            <a:ext cx="1713322" cy="11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16823" r="23306" b="11340"/>
          <a:stretch>
            <a:fillRect/>
          </a:stretch>
        </p:blipFill>
        <p:spPr bwMode="auto">
          <a:xfrm>
            <a:off x="5687456" y="4644196"/>
            <a:ext cx="1776665" cy="115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9" r="26296" b="42222"/>
          <a:stretch/>
        </p:blipFill>
        <p:spPr>
          <a:xfrm>
            <a:off x="5791200" y="319663"/>
            <a:ext cx="914400" cy="1584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36667" r="46667" b="37778"/>
          <a:stretch/>
        </p:blipFill>
        <p:spPr>
          <a:xfrm>
            <a:off x="6984389" y="270163"/>
            <a:ext cx="17559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10000" r="33704" b="34443"/>
          <a:stretch/>
        </p:blipFill>
        <p:spPr>
          <a:xfrm>
            <a:off x="7239000" y="1294376"/>
            <a:ext cx="111099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ESRF-</a:t>
            </a:r>
            <a:r>
              <a:rPr lang="en-GB" dirty="0" err="1" smtClean="0"/>
              <a:t>FlexHCD</a:t>
            </a:r>
            <a:r>
              <a:rPr lang="en-GB" dirty="0" smtClean="0"/>
              <a:t> Control </a:t>
            </a:r>
            <a:r>
              <a:rPr lang="en-GB" dirty="0"/>
              <a:t>software </a:t>
            </a:r>
            <a:r>
              <a:rPr lang="en-GB" dirty="0" smtClean="0"/>
              <a:t>architecture	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790476"/>
            <a:ext cx="9144000" cy="11145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b="1" dirty="0" err="1" smtClean="0"/>
              <a:t>StaubCom</a:t>
            </a:r>
            <a:r>
              <a:rPr lang="en-GB" dirty="0" smtClean="0"/>
              <a:t> device server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Python client integrated in a Bliss device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91956" y="2821621"/>
            <a:ext cx="1905000" cy="2590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MxCube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45494" y="2823101"/>
            <a:ext cx="1828800" cy="2667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StaubCom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latin typeface="Arial" charset="0"/>
              </a:rPr>
              <a:t>l</a:t>
            </a:r>
            <a:r>
              <a:rPr lang="en-GB" sz="2400" dirty="0" smtClean="0">
                <a:latin typeface="Arial" charset="0"/>
              </a:rPr>
              <a:t>ow level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22584" y="2826061"/>
            <a:ext cx="2340016" cy="160020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high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level control software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0119" y="4574221"/>
            <a:ext cx="1905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Python client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88" y="4156601"/>
            <a:ext cx="1149011" cy="114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88" y="3626163"/>
            <a:ext cx="69056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4" y="3949328"/>
            <a:ext cx="812512" cy="54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stCxn id="15" idx="1"/>
          </p:cNvCxnSpPr>
          <p:nvPr/>
        </p:nvCxnSpPr>
        <p:spPr bwMode="auto">
          <a:xfrm flipH="1">
            <a:off x="2196956" y="3626162"/>
            <a:ext cx="1025628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96956" y="4997762"/>
            <a:ext cx="4833742" cy="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551504" y="3626163"/>
            <a:ext cx="1482893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71444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47804" y="3302997"/>
            <a:ext cx="14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StaubCom</a:t>
            </a:r>
          </a:p>
          <a:p>
            <a:pPr algn="ctr"/>
            <a:r>
              <a:rPr lang="en-GB" dirty="0" smtClean="0"/>
              <a:t>protocol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1438" y="4659281"/>
            <a:ext cx="23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StaubCom protocol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65884" y="3302995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Exporter</a:t>
            </a:r>
          </a:p>
          <a:p>
            <a:r>
              <a:rPr lang="en-GB" dirty="0" smtClean="0"/>
              <a:t>protocol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7030698" y="2821621"/>
            <a:ext cx="1843596" cy="2668480"/>
          </a:xfrm>
          <a:prstGeom prst="rect">
            <a:avLst/>
          </a:prstGeom>
          <a:noFill/>
          <a:ln w="857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9194" y="2597462"/>
            <a:ext cx="6750579" cy="1926432"/>
          </a:xfrm>
          <a:prstGeom prst="rect">
            <a:avLst/>
          </a:prstGeom>
          <a:solidFill>
            <a:srgbClr val="FFFFFF">
              <a:alpha val="8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ESRF-</a:t>
            </a:r>
            <a:r>
              <a:rPr lang="en-GB" dirty="0" err="1" smtClean="0"/>
              <a:t>FlexHCD</a:t>
            </a:r>
            <a:r>
              <a:rPr lang="en-GB" dirty="0" smtClean="0"/>
              <a:t> Control </a:t>
            </a:r>
            <a:r>
              <a:rPr lang="en-GB" dirty="0"/>
              <a:t>software </a:t>
            </a:r>
            <a:r>
              <a:rPr lang="en-GB" dirty="0" smtClean="0"/>
              <a:t>architecture	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b="1" dirty="0" err="1" smtClean="0"/>
              <a:t>StaubCom</a:t>
            </a:r>
            <a:r>
              <a:rPr lang="en-GB" dirty="0" smtClean="0"/>
              <a:t> device server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Python client integrated in </a:t>
            </a:r>
            <a:r>
              <a:rPr lang="en-US" dirty="0" err="1" smtClean="0"/>
              <a:t>PyFlex</a:t>
            </a:r>
            <a:r>
              <a:rPr lang="en-US" dirty="0" smtClean="0"/>
              <a:t> BLISS controller :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Trajectories handling :</a:t>
            </a:r>
          </a:p>
          <a:p>
            <a:pPr lvl="6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Ueye</a:t>
            </a:r>
            <a:r>
              <a:rPr lang="en-US" dirty="0"/>
              <a:t> camera image analysis (Lima library)</a:t>
            </a:r>
          </a:p>
          <a:p>
            <a:pPr lvl="6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Microscan</a:t>
            </a:r>
            <a:r>
              <a:rPr lang="en-US" dirty="0" smtClean="0"/>
              <a:t> </a:t>
            </a:r>
            <a:r>
              <a:rPr lang="en-US" dirty="0"/>
              <a:t>Data matrix reading (Ethernet </a:t>
            </a:r>
            <a:r>
              <a:rPr lang="en-US" dirty="0" smtClean="0"/>
              <a:t>socket)</a:t>
            </a:r>
            <a:endParaRPr lang="en-US" dirty="0"/>
          </a:p>
          <a:p>
            <a:pPr lvl="6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Cached </a:t>
            </a:r>
            <a:r>
              <a:rPr lang="en-US" dirty="0"/>
              <a:t>variable </a:t>
            </a:r>
            <a:r>
              <a:rPr lang="en-US" dirty="0" smtClean="0"/>
              <a:t>updates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External device :</a:t>
            </a:r>
          </a:p>
          <a:p>
            <a:pPr lvl="6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1-wire </a:t>
            </a:r>
            <a:r>
              <a:rPr lang="en-US" dirty="0"/>
              <a:t>memory reading (</a:t>
            </a:r>
            <a:r>
              <a:rPr lang="en-US" dirty="0" err="1"/>
              <a:t>pyowfs</a:t>
            </a:r>
            <a:r>
              <a:rPr lang="en-US" dirty="0"/>
              <a:t>)</a:t>
            </a:r>
          </a:p>
          <a:p>
            <a:pPr lvl="6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Proxisense</a:t>
            </a:r>
            <a:r>
              <a:rPr lang="en-US" dirty="0" smtClean="0"/>
              <a:t> </a:t>
            </a:r>
            <a:r>
              <a:rPr lang="en-US" dirty="0"/>
              <a:t>card (serial line socket</a:t>
            </a:r>
            <a:r>
              <a:rPr lang="en-US" dirty="0" smtClean="0"/>
              <a:t>)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Logging of </a:t>
            </a:r>
            <a:r>
              <a:rPr lang="en-US" dirty="0" err="1" smtClean="0"/>
              <a:t>StaubCom</a:t>
            </a:r>
            <a:r>
              <a:rPr lang="en-US" dirty="0" smtClean="0"/>
              <a:t> and </a:t>
            </a:r>
            <a:r>
              <a:rPr lang="en-US" dirty="0" err="1" smtClean="0"/>
              <a:t>PyFlex</a:t>
            </a:r>
            <a:r>
              <a:rPr lang="en-US" dirty="0" smtClean="0"/>
              <a:t> + Command line debugging option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No GUI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automatically exported as a generic TANGO server</a:t>
            </a:r>
          </a:p>
          <a:p>
            <a:pPr lvl="4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27401" r="8718" b="35311"/>
          <a:stretch/>
        </p:blipFill>
        <p:spPr>
          <a:xfrm>
            <a:off x="0" y="1981200"/>
            <a:ext cx="2100481" cy="11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r>
              <a:rPr lang="en-GB" dirty="0" smtClean="0"/>
              <a:t>ESRF-</a:t>
            </a:r>
            <a:r>
              <a:rPr lang="en-GB" dirty="0" err="1" smtClean="0"/>
              <a:t>FlexHCD</a:t>
            </a:r>
            <a:r>
              <a:rPr lang="en-GB" dirty="0" smtClean="0"/>
              <a:t> integrated</a:t>
            </a:r>
            <a:r>
              <a:rPr lang="en-GB" dirty="0"/>
              <a:t> </a:t>
            </a:r>
            <a:r>
              <a:rPr lang="en-GB" dirty="0" smtClean="0"/>
              <a:t>in MX-CuBE</a:t>
            </a:r>
            <a:r>
              <a:rPr lang="en-GB" dirty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91"/>
          <a:stretch/>
        </p:blipFill>
        <p:spPr>
          <a:xfrm>
            <a:off x="76200" y="762000"/>
            <a:ext cx="3736687" cy="51379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1"/>
          <a:stretch/>
        </p:blipFill>
        <p:spPr>
          <a:xfrm>
            <a:off x="3254188" y="762000"/>
            <a:ext cx="1165412" cy="513794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2243517" y="971155"/>
            <a:ext cx="525962" cy="22859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630037" y="4603530"/>
            <a:ext cx="1731818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ontent Placeholder 11"/>
          <p:cNvSpPr>
            <a:spLocks noGrp="1"/>
          </p:cNvSpPr>
          <p:nvPr>
            <p:ph idx="1"/>
          </p:nvPr>
        </p:nvSpPr>
        <p:spPr>
          <a:xfrm>
            <a:off x="4625787" y="762000"/>
            <a:ext cx="4213413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dirty="0" smtClean="0"/>
              <a:t>Sample Changer Tab using the generic sample changer Class 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Sample position list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Basic </a:t>
            </a:r>
            <a:r>
              <a:rPr lang="en-US" dirty="0" smtClean="0"/>
              <a:t>commands: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Loading / unloading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change gripper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Sample reset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Abort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Data collection list: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Chained loading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Automatic processing</a:t>
            </a:r>
            <a:endParaRPr lang="en-GB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831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3657600" cy="4351338"/>
          </a:xfrm>
        </p:spPr>
        <p:txBody>
          <a:bodyPr/>
          <a:lstStyle/>
          <a:p>
            <a:r>
              <a:rPr lang="en-GB" dirty="0" smtClean="0"/>
              <a:t>EMBL:</a:t>
            </a:r>
          </a:p>
          <a:p>
            <a:pPr lvl="1"/>
            <a:r>
              <a:rPr lang="en-GB" sz="1600" dirty="0" err="1" smtClean="0"/>
              <a:t>Gergely</a:t>
            </a:r>
            <a:r>
              <a:rPr lang="en-GB" sz="1600" dirty="0" smtClean="0"/>
              <a:t> PAPP</a:t>
            </a:r>
          </a:p>
          <a:p>
            <a:pPr lvl="1"/>
            <a:r>
              <a:rPr lang="en-GB" sz="1600" dirty="0" smtClean="0"/>
              <a:t>Marcos LOPEZ-MARRERO</a:t>
            </a:r>
            <a:endParaRPr lang="en-GB" sz="1600" dirty="0"/>
          </a:p>
          <a:p>
            <a:pPr lvl="1"/>
            <a:r>
              <a:rPr lang="en-GB" sz="1600" dirty="0"/>
              <a:t>Christopher ROSSI </a:t>
            </a:r>
            <a:endParaRPr lang="en-GB" sz="1600" dirty="0" smtClean="0"/>
          </a:p>
          <a:p>
            <a:pPr lvl="1"/>
            <a:r>
              <a:rPr lang="en-GB" sz="1600" dirty="0" smtClean="0"/>
              <a:t>Robert JANOCHA</a:t>
            </a:r>
          </a:p>
          <a:p>
            <a:pPr lvl="1"/>
            <a:r>
              <a:rPr lang="en-GB" sz="1600" dirty="0" smtClean="0"/>
              <a:t>Franck </a:t>
            </a:r>
            <a:r>
              <a:rPr lang="en-GB" sz="1600" dirty="0"/>
              <a:t>FELISAZ</a:t>
            </a:r>
          </a:p>
          <a:p>
            <a:pPr lvl="1"/>
            <a:r>
              <a:rPr lang="en-GB" sz="1600" dirty="0"/>
              <a:t>Clement SOREZ</a:t>
            </a:r>
          </a:p>
          <a:p>
            <a:pPr lvl="1"/>
            <a:r>
              <a:rPr lang="en-GB" sz="1600" dirty="0" err="1"/>
              <a:t>Florent</a:t>
            </a:r>
            <a:r>
              <a:rPr lang="en-GB" sz="1600" dirty="0"/>
              <a:t> </a:t>
            </a:r>
            <a:r>
              <a:rPr lang="en-GB" sz="1600" dirty="0" smtClean="0"/>
              <a:t>Cipriani</a:t>
            </a:r>
          </a:p>
          <a:p>
            <a:pPr lvl="1"/>
            <a:r>
              <a:rPr lang="en-GB" sz="1600" dirty="0"/>
              <a:t>Andrew MC CARTHY</a:t>
            </a:r>
          </a:p>
          <a:p>
            <a:pPr lvl="1"/>
            <a:r>
              <a:rPr lang="en-GB" sz="1600" dirty="0"/>
              <a:t>Hassan BELRHALI</a:t>
            </a:r>
          </a:p>
          <a:p>
            <a:pPr lvl="1"/>
            <a:r>
              <a:rPr lang="en-GB" sz="1600" dirty="0" err="1"/>
              <a:t>Akim</a:t>
            </a:r>
            <a:r>
              <a:rPr lang="en-GB" sz="1600" dirty="0"/>
              <a:t> KHADROUCHE</a:t>
            </a:r>
          </a:p>
          <a:p>
            <a:pPr lvl="1"/>
            <a:r>
              <a:rPr lang="en-GB" sz="1600" dirty="0" err="1"/>
              <a:t>Babu</a:t>
            </a:r>
            <a:r>
              <a:rPr lang="en-GB" sz="1600" dirty="0"/>
              <a:t> MANJASETTY</a:t>
            </a:r>
          </a:p>
          <a:p>
            <a:pPr lvl="1"/>
            <a:r>
              <a:rPr lang="en-GB" sz="1600" dirty="0"/>
              <a:t>Stephen CUSACK</a:t>
            </a:r>
          </a:p>
          <a:p>
            <a:pPr lvl="1"/>
            <a:endParaRPr lang="en-GB" sz="1600" dirty="0"/>
          </a:p>
          <a:p>
            <a:pPr lvl="1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650418" y="1143000"/>
            <a:ext cx="403638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■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ESRF:</a:t>
            </a:r>
            <a:endParaRPr lang="en-GB" sz="1600" kern="0" dirty="0"/>
          </a:p>
          <a:p>
            <a:pPr lvl="1"/>
            <a:r>
              <a:rPr lang="en-GB" sz="1600" kern="0" dirty="0" smtClean="0"/>
              <a:t>Didier </a:t>
            </a:r>
            <a:r>
              <a:rPr lang="en-GB" sz="1600" kern="0" dirty="0" err="1" smtClean="0"/>
              <a:t>Nurizzo</a:t>
            </a:r>
            <a:endParaRPr lang="en-GB" sz="1600" kern="0" dirty="0" smtClean="0"/>
          </a:p>
          <a:p>
            <a:pPr lvl="1"/>
            <a:r>
              <a:rPr lang="en-US" sz="1600" kern="0" dirty="0" smtClean="0"/>
              <a:t>Matias </a:t>
            </a:r>
            <a:r>
              <a:rPr lang="en-US" sz="1600" kern="0" dirty="0" err="1" smtClean="0"/>
              <a:t>Guijarro</a:t>
            </a:r>
            <a:endParaRPr lang="en-US" sz="1600" kern="0" dirty="0" smtClean="0"/>
          </a:p>
          <a:p>
            <a:pPr lvl="1"/>
            <a:r>
              <a:rPr lang="en-US" sz="1600" kern="0" dirty="0" smtClean="0"/>
              <a:t>Antonia </a:t>
            </a:r>
            <a:r>
              <a:rPr lang="en-US" sz="1600" kern="0" dirty="0" err="1" smtClean="0"/>
              <a:t>Beteva</a:t>
            </a:r>
            <a:endParaRPr lang="en-GB" sz="1600" kern="0" dirty="0"/>
          </a:p>
          <a:p>
            <a:pPr lvl="1"/>
            <a:r>
              <a:rPr lang="en-GB" sz="1600" kern="0" dirty="0"/>
              <a:t>Fabien </a:t>
            </a:r>
            <a:r>
              <a:rPr lang="en-GB" sz="1600" kern="0" dirty="0" err="1" smtClean="0"/>
              <a:t>Dobias</a:t>
            </a:r>
            <a:endParaRPr lang="en-GB" sz="1600" kern="0" dirty="0"/>
          </a:p>
          <a:p>
            <a:pPr lvl="1"/>
            <a:r>
              <a:rPr lang="en-GB" sz="1600" kern="0" dirty="0" smtClean="0"/>
              <a:t>Hugo </a:t>
            </a:r>
            <a:r>
              <a:rPr lang="en-GB" sz="1600" kern="0" dirty="0" err="1" smtClean="0"/>
              <a:t>Caserotto</a:t>
            </a:r>
            <a:endParaRPr lang="en-GB" sz="1600" kern="0" dirty="0"/>
          </a:p>
          <a:p>
            <a:pPr lvl="1"/>
            <a:r>
              <a:rPr lang="en-GB" sz="1600" kern="0" dirty="0" smtClean="0"/>
              <a:t>Thierry Giraud</a:t>
            </a:r>
            <a:endParaRPr lang="en-GB" sz="1600" kern="0" dirty="0"/>
          </a:p>
          <a:p>
            <a:pPr lvl="1"/>
            <a:r>
              <a:rPr lang="en-GB" sz="1600" kern="0" dirty="0" smtClean="0"/>
              <a:t>Pascal </a:t>
            </a:r>
            <a:r>
              <a:rPr lang="en-GB" sz="1600" kern="0" dirty="0" err="1" smtClean="0"/>
              <a:t>Theveneau</a:t>
            </a:r>
            <a:endParaRPr lang="en-GB" sz="1600" kern="0" dirty="0"/>
          </a:p>
          <a:p>
            <a:pPr lvl="1"/>
            <a:r>
              <a:rPr lang="en-GB" sz="1600" kern="0" dirty="0"/>
              <a:t>Gordon </a:t>
            </a:r>
            <a:r>
              <a:rPr lang="en-GB" sz="1600" kern="0" dirty="0" smtClean="0"/>
              <a:t>Leonard</a:t>
            </a:r>
            <a:endParaRPr lang="en-GB" sz="1600" kern="0" dirty="0"/>
          </a:p>
          <a:p>
            <a:pPr lvl="1"/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18068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0" y="933635"/>
            <a:ext cx="1676400" cy="457200"/>
          </a:xfrm>
        </p:spPr>
        <p:txBody>
          <a:bodyPr/>
          <a:lstStyle/>
          <a:p>
            <a:r>
              <a:rPr lang="en-GB" dirty="0" smtClean="0"/>
              <a:t>Flex</a:t>
            </a:r>
            <a:r>
              <a:rPr lang="en-GB" b="1" dirty="0" smtClean="0">
                <a:solidFill>
                  <a:srgbClr val="FF0000"/>
                </a:solidFill>
              </a:rPr>
              <a:t>ED3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 robotics variants	 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36212" y="914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■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Flex</a:t>
            </a:r>
            <a:r>
              <a:rPr lang="en-GB" b="1" kern="0" dirty="0" smtClean="0">
                <a:solidFill>
                  <a:srgbClr val="FF0000"/>
                </a:solidFill>
              </a:rPr>
              <a:t>ED8</a:t>
            </a:r>
          </a:p>
          <a:p>
            <a:endParaRPr lang="en-GB" kern="0" dirty="0"/>
          </a:p>
          <a:p>
            <a:endParaRPr lang="en-GB" kern="0" dirty="0" smtClean="0"/>
          </a:p>
          <a:p>
            <a:endParaRPr lang="en-GB" kern="0" dirty="0"/>
          </a:p>
          <a:p>
            <a:endParaRPr lang="en-GB" kern="0" dirty="0" smtClean="0"/>
          </a:p>
          <a:p>
            <a:endParaRPr lang="en-GB" kern="0" dirty="0"/>
          </a:p>
          <a:p>
            <a:endParaRPr lang="en-GB" kern="0" dirty="0" smtClean="0"/>
          </a:p>
          <a:p>
            <a:pPr marL="0" indent="0">
              <a:buNone/>
            </a:pPr>
            <a:endParaRPr lang="en-GB" kern="0" dirty="0"/>
          </a:p>
          <a:p>
            <a:endParaRPr lang="en-US" kern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423734" y="914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■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Flex</a:t>
            </a:r>
            <a:r>
              <a:rPr lang="en-GB" b="1" kern="0" dirty="0" smtClean="0">
                <a:solidFill>
                  <a:srgbClr val="FF0000"/>
                </a:solidFill>
              </a:rPr>
              <a:t>HCD</a:t>
            </a:r>
          </a:p>
          <a:p>
            <a:endParaRPr lang="en-US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8565"/>
            <a:ext cx="227747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8565"/>
            <a:ext cx="281651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428565"/>
            <a:ext cx="2286000" cy="342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7552" y="501228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ED8</a:t>
            </a:r>
            <a:r>
              <a:rPr lang="en-GB" dirty="0" smtClean="0"/>
              <a:t> : EdgeDewar8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9931" y="3886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ED3</a:t>
            </a:r>
            <a:r>
              <a:rPr lang="en-GB" dirty="0" smtClean="0"/>
              <a:t> : EdgeDewar3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7788" y="5014045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HCD</a:t>
            </a:r>
            <a:r>
              <a:rPr lang="en-GB" dirty="0" smtClean="0"/>
              <a:t> : High Capacity Dewar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52" y="685800"/>
            <a:ext cx="7522873" cy="46482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ED8</a:t>
            </a:r>
            <a:r>
              <a:rPr lang="en-GB" dirty="0" smtClean="0">
                <a:sym typeface="Wingdings" panose="05000000000000000000" pitchFamily="2" charset="2"/>
              </a:rPr>
              <a:t>: </a:t>
            </a:r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GB" dirty="0" smtClean="0">
                <a:sym typeface="Wingdings" panose="05000000000000000000" pitchFamily="2" charset="2"/>
              </a:rPr>
              <a:t>dge</a:t>
            </a:r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GB" dirty="0" smtClean="0">
                <a:sym typeface="Wingdings" panose="05000000000000000000" pitchFamily="2" charset="2"/>
              </a:rPr>
              <a:t>ewar</a:t>
            </a:r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Patented EMBL design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Open (no ports)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Self cleaning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Permits short dewar access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Eight </a:t>
            </a:r>
            <a:r>
              <a:rPr lang="en-GB" dirty="0" err="1" smtClean="0">
                <a:sym typeface="Wingdings" panose="05000000000000000000" pitchFamily="2" charset="2"/>
              </a:rPr>
              <a:t>uni</a:t>
            </a:r>
            <a:r>
              <a:rPr lang="en-GB" dirty="0" smtClean="0">
                <a:sym typeface="Wingdings" panose="05000000000000000000" pitchFamily="2" charset="2"/>
              </a:rPr>
              <a:t>-puck footprint slots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ProxiSens</a:t>
            </a:r>
            <a:r>
              <a:rPr lang="en-GB" dirty="0" smtClean="0">
                <a:sym typeface="Wingdings" panose="05000000000000000000" pitchFamily="2" charset="2"/>
              </a:rPr>
              <a:t> puck detection system </a:t>
            </a:r>
          </a:p>
          <a:p>
            <a:pPr lvl="1"/>
            <a:endParaRPr lang="en-GB" dirty="0" smtClean="0">
              <a:sym typeface="Wingdings" panose="05000000000000000000" pitchFamily="2" charset="2"/>
            </a:endParaRPr>
          </a:p>
          <a:p>
            <a:pPr lvl="1"/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HCD</a:t>
            </a:r>
            <a:r>
              <a:rPr lang="en-GB" dirty="0" smtClean="0">
                <a:sym typeface="Wingdings" panose="05000000000000000000" pitchFamily="2" charset="2"/>
              </a:rPr>
              <a:t>: </a:t>
            </a:r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GB" dirty="0" smtClean="0">
                <a:sym typeface="Wingdings" panose="05000000000000000000" pitchFamily="2" charset="2"/>
              </a:rPr>
              <a:t>igh </a:t>
            </a:r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GB" dirty="0" smtClean="0">
                <a:sym typeface="Wingdings" panose="05000000000000000000" pitchFamily="2" charset="2"/>
              </a:rPr>
              <a:t>apacity </a:t>
            </a:r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GB" dirty="0" smtClean="0">
                <a:sym typeface="Wingdings" panose="05000000000000000000" pitchFamily="2" charset="2"/>
              </a:rPr>
              <a:t>ewar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Modified ESRF design 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12 SC3 puck footprint &amp; 12 </a:t>
            </a:r>
            <a:r>
              <a:rPr lang="en-GB" dirty="0" err="1" smtClean="0">
                <a:sym typeface="Wingdings" panose="05000000000000000000" pitchFamily="2" charset="2"/>
              </a:rPr>
              <a:t>uni</a:t>
            </a:r>
            <a:r>
              <a:rPr lang="en-GB" dirty="0" smtClean="0">
                <a:sym typeface="Wingdings" panose="05000000000000000000" pitchFamily="2" charset="2"/>
              </a:rPr>
              <a:t>-puck </a:t>
            </a:r>
            <a:r>
              <a:rPr lang="en-GB" dirty="0" err="1" smtClean="0">
                <a:sym typeface="Wingdings" panose="05000000000000000000" pitchFamily="2" charset="2"/>
              </a:rPr>
              <a:t>puck</a:t>
            </a:r>
            <a:r>
              <a:rPr lang="en-GB" dirty="0" smtClean="0">
                <a:sym typeface="Wingdings" panose="05000000000000000000" pitchFamily="2" charset="2"/>
              </a:rPr>
              <a:t> footprint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ProxiSens</a:t>
            </a:r>
            <a:r>
              <a:rPr lang="en-GB" dirty="0">
                <a:sym typeface="Wingdings" panose="05000000000000000000" pitchFamily="2" charset="2"/>
              </a:rPr>
              <a:t> puck detection system</a:t>
            </a:r>
            <a:endParaRPr lang="en-GB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Dewars</a:t>
            </a:r>
            <a:endParaRPr lang="en-US" dirty="0"/>
          </a:p>
        </p:txBody>
      </p:sp>
      <p:pic>
        <p:nvPicPr>
          <p:cNvPr id="6" name="Picture 3" descr="D:\méca\04 - Beamlines\BM14\20 - Setup from 2012\21 - Pré étude\Images\2012_02_22_dewar 3_1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0266"/>
            <a:ext cx="2371725" cy="241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T:\instr\Meetings_ProgressReports_Conferences\ProgressReports\2014\ID30B robotics\Images de Dewar\6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r="12028"/>
          <a:stretch/>
        </p:blipFill>
        <p:spPr bwMode="auto">
          <a:xfrm>
            <a:off x="6584475" y="3581400"/>
            <a:ext cx="2126859" cy="21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104057"/>
            <a:ext cx="60960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</a:t>
            </a:r>
            <a:r>
              <a:rPr lang="en-GB" dirty="0"/>
              <a:t>software </a:t>
            </a:r>
            <a:r>
              <a:rPr lang="en-GB" dirty="0" smtClean="0"/>
              <a:t>architectures	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685800"/>
          </a:xfrm>
        </p:spPr>
        <p:txBody>
          <a:bodyPr/>
          <a:lstStyle/>
          <a:p>
            <a:r>
              <a:rPr lang="en-GB" dirty="0" smtClean="0"/>
              <a:t>Two ≠ software architecture with same </a:t>
            </a:r>
            <a:r>
              <a:rPr lang="en-GB" b="1" dirty="0" smtClean="0"/>
              <a:t>StaubCom</a:t>
            </a:r>
            <a:r>
              <a:rPr lang="en-GB" dirty="0" smtClean="0"/>
              <a:t> device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91956" y="2586359"/>
            <a:ext cx="1905000" cy="2590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MxCube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45494" y="2587839"/>
            <a:ext cx="1828800" cy="2667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StaubCom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latin typeface="Arial" charset="0"/>
              </a:rPr>
              <a:t>l</a:t>
            </a:r>
            <a:r>
              <a:rPr lang="en-GB" sz="2400" dirty="0" smtClean="0">
                <a:latin typeface="Arial" charset="0"/>
              </a:rPr>
              <a:t>ow level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22584" y="2590799"/>
            <a:ext cx="2340016" cy="160020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high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level control software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0119" y="4338959"/>
            <a:ext cx="1905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Python client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88" y="3921339"/>
            <a:ext cx="1149011" cy="114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88" y="3390901"/>
            <a:ext cx="69056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4" y="3714066"/>
            <a:ext cx="812512" cy="54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stCxn id="15" idx="1"/>
          </p:cNvCxnSpPr>
          <p:nvPr/>
        </p:nvCxnSpPr>
        <p:spPr bwMode="auto">
          <a:xfrm flipH="1">
            <a:off x="2196956" y="3390900"/>
            <a:ext cx="1025628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96956" y="4762500"/>
            <a:ext cx="4833742" cy="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551504" y="3390901"/>
            <a:ext cx="1482893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6182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47804" y="3067735"/>
            <a:ext cx="14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StaubCom</a:t>
            </a:r>
          </a:p>
          <a:p>
            <a:pPr algn="ctr"/>
            <a:r>
              <a:rPr lang="en-GB" dirty="0" smtClean="0"/>
              <a:t>protocol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1438" y="4424019"/>
            <a:ext cx="23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StaubCom protocol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65884" y="3067733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Exporter</a:t>
            </a:r>
          </a:p>
          <a:p>
            <a:r>
              <a:rPr lang="en-GB" dirty="0" smtClean="0"/>
              <a:t>protocol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80119" y="4338959"/>
            <a:ext cx="6750579" cy="995041"/>
          </a:xfrm>
          <a:prstGeom prst="rect">
            <a:avLst/>
          </a:prstGeom>
          <a:solidFill>
            <a:srgbClr val="FFFFFF">
              <a:alpha val="8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52400" y="2209800"/>
            <a:ext cx="8915400" cy="2129159"/>
          </a:xfrm>
          <a:prstGeom prst="rect">
            <a:avLst/>
          </a:prstGeom>
          <a:noFill/>
          <a:ln w="857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50550" y="4338959"/>
            <a:ext cx="8915400" cy="1064579"/>
          </a:xfrm>
          <a:prstGeom prst="rect">
            <a:avLst/>
          </a:prstGeom>
          <a:noFill/>
          <a:ln w="857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30698" y="2586359"/>
            <a:ext cx="1843596" cy="2668480"/>
          </a:xfrm>
          <a:prstGeom prst="rect">
            <a:avLst/>
          </a:prstGeom>
          <a:noFill/>
          <a:ln w="857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7" grpId="0" animBg="1"/>
      <p:bldP spid="37" grpId="1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87149"/>
            <a:ext cx="8153400" cy="3813452"/>
          </a:xfrm>
        </p:spPr>
        <p:txBody>
          <a:bodyPr/>
          <a:lstStyle/>
          <a:p>
            <a:r>
              <a:rPr lang="en-GB" dirty="0" smtClean="0"/>
              <a:t>Socket based Ethernet communication with clients</a:t>
            </a:r>
          </a:p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Keep-alive messages</a:t>
            </a:r>
          </a:p>
          <a:p>
            <a:pPr lvl="1"/>
            <a:r>
              <a:rPr lang="en-GB" dirty="0" smtClean="0"/>
              <a:t>Update and log messages about robot status</a:t>
            </a:r>
          </a:p>
          <a:p>
            <a:pPr lvl="1"/>
            <a:r>
              <a:rPr lang="en-GB" dirty="0" smtClean="0"/>
              <a:t>Dynamic loading of custom movement sequences and custom PLCs</a:t>
            </a:r>
          </a:p>
          <a:p>
            <a:r>
              <a:rPr lang="en-GB" dirty="0" smtClean="0"/>
              <a:t>The API permits to implement custom:</a:t>
            </a:r>
          </a:p>
          <a:p>
            <a:pPr lvl="1"/>
            <a:r>
              <a:rPr lang="en-GB" dirty="0" smtClean="0"/>
              <a:t>Movement sequences</a:t>
            </a:r>
          </a:p>
          <a:p>
            <a:pPr lvl="1"/>
            <a:r>
              <a:rPr lang="en-GB" dirty="0" smtClean="0"/>
              <a:t>PLCs </a:t>
            </a:r>
          </a:p>
          <a:p>
            <a:pPr lvl="1"/>
            <a:r>
              <a:rPr lang="en-GB" dirty="0"/>
              <a:t>Variable and IO state notification to the client</a:t>
            </a:r>
          </a:p>
          <a:p>
            <a:pPr lvl="1"/>
            <a:r>
              <a:rPr lang="en-GB" dirty="0" smtClean="0"/>
              <a:t>Initialization and termination scripts</a:t>
            </a:r>
          </a:p>
          <a:p>
            <a:pPr lvl="1"/>
            <a:r>
              <a:rPr lang="en-GB" dirty="0" smtClean="0"/>
              <a:t>Log and error messages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StaubCom generic device server and API for </a:t>
            </a:r>
            <a:r>
              <a:rPr lang="en-GB" dirty="0" err="1" smtClean="0"/>
              <a:t>Staubli</a:t>
            </a:r>
            <a:r>
              <a:rPr lang="en-GB" dirty="0" smtClean="0"/>
              <a:t> robots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0" y="5105400"/>
            <a:ext cx="3546966" cy="990600"/>
            <a:chOff x="5579279" y="4191000"/>
            <a:chExt cx="3546966" cy="990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579279" y="4191000"/>
              <a:ext cx="3546966" cy="990600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704" y="4264195"/>
              <a:ext cx="844211" cy="844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626104" y="4501634"/>
              <a:ext cx="24801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software.embl-em.de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0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</a:t>
            </a:r>
            <a:r>
              <a:rPr lang="en-GB" dirty="0"/>
              <a:t>software </a:t>
            </a:r>
            <a:r>
              <a:rPr lang="en-GB" dirty="0" smtClean="0"/>
              <a:t>architecture	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73091" y="2052960"/>
            <a:ext cx="1905000" cy="2590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MxCube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26629" y="2054440"/>
            <a:ext cx="1828800" cy="2667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StaubCom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latin typeface="Arial" charset="0"/>
              </a:rPr>
              <a:t>l</a:t>
            </a:r>
            <a:r>
              <a:rPr lang="en-GB" sz="2400" dirty="0" smtClean="0">
                <a:latin typeface="Arial" charset="0"/>
              </a:rPr>
              <a:t>ow level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3719" y="2057400"/>
            <a:ext cx="2340016" cy="160020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high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level control software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1254" y="3805560"/>
            <a:ext cx="1905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Python client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523" y="3387940"/>
            <a:ext cx="1149011" cy="114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23" y="2857502"/>
            <a:ext cx="69056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9" y="3180667"/>
            <a:ext cx="812512" cy="54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stCxn id="15" idx="1"/>
          </p:cNvCxnSpPr>
          <p:nvPr/>
        </p:nvCxnSpPr>
        <p:spPr bwMode="auto">
          <a:xfrm flipH="1">
            <a:off x="2178091" y="2857501"/>
            <a:ext cx="1025628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78091" y="4229101"/>
            <a:ext cx="4833742" cy="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532639" y="2857502"/>
            <a:ext cx="1482893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35" y="3202783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28939" y="2534336"/>
            <a:ext cx="14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StaubCom</a:t>
            </a:r>
          </a:p>
          <a:p>
            <a:pPr algn="ctr"/>
            <a:r>
              <a:rPr lang="en-GB" dirty="0" smtClean="0"/>
              <a:t>protocol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2573" y="3890620"/>
            <a:ext cx="23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StaubCom protocol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47019" y="253433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Exporter</a:t>
            </a:r>
          </a:p>
          <a:p>
            <a:r>
              <a:rPr lang="en-GB" dirty="0" smtClean="0"/>
              <a:t>protocol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3165989" y="2014120"/>
            <a:ext cx="2377746" cy="1643481"/>
          </a:xfrm>
          <a:prstGeom prst="rect">
            <a:avLst/>
          </a:prstGeom>
          <a:noFill/>
          <a:ln w="857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1254" y="3811459"/>
            <a:ext cx="6750579" cy="909981"/>
          </a:xfrm>
          <a:prstGeom prst="rect">
            <a:avLst/>
          </a:prstGeom>
          <a:solidFill>
            <a:srgbClr val="FFFFFF">
              <a:alpha val="8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 robotics control architecture with Java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1008" y="2575135"/>
            <a:ext cx="1059793" cy="92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8547" y="1529665"/>
            <a:ext cx="9525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-Right Arrow 5"/>
          <p:cNvSpPr/>
          <p:nvPr/>
        </p:nvSpPr>
        <p:spPr bwMode="auto">
          <a:xfrm>
            <a:off x="4216966" y="2853949"/>
            <a:ext cx="1655763" cy="215900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7" name="Left-Right Arrow 6"/>
          <p:cNvSpPr/>
          <p:nvPr/>
        </p:nvSpPr>
        <p:spPr bwMode="auto">
          <a:xfrm>
            <a:off x="7700207" y="2846121"/>
            <a:ext cx="379413" cy="206375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8" name="TextBox 46"/>
          <p:cNvSpPr txBox="1">
            <a:spLocks noChangeArrowheads="1"/>
          </p:cNvSpPr>
          <p:nvPr/>
        </p:nvSpPr>
        <p:spPr bwMode="auto">
          <a:xfrm>
            <a:off x="4163836" y="2315975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StaubCom</a:t>
            </a:r>
            <a:endParaRPr lang="en-US" sz="1600" b="1" dirty="0" smtClean="0"/>
          </a:p>
          <a:p>
            <a:pPr algn="ctr"/>
            <a:r>
              <a:rPr lang="en-US" sz="1600" dirty="0" smtClean="0"/>
              <a:t>Protocol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Socket</a:t>
            </a:r>
          </a:p>
          <a:p>
            <a:pPr algn="ctr"/>
            <a:r>
              <a:rPr lang="en-GB" sz="1600" dirty="0" smtClean="0"/>
              <a:t>(Ethernet)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9" name="Left-Right Arrow 8"/>
          <p:cNvSpPr/>
          <p:nvPr/>
        </p:nvSpPr>
        <p:spPr bwMode="auto">
          <a:xfrm rot="16200000">
            <a:off x="6564711" y="3716927"/>
            <a:ext cx="463552" cy="152399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7204" y="4707833"/>
            <a:ext cx="1892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movement sequences</a:t>
            </a:r>
            <a:r>
              <a:rPr lang="en-US" sz="11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Unloading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…</a:t>
            </a:r>
          </a:p>
        </p:txBody>
      </p:sp>
      <p:sp>
        <p:nvSpPr>
          <p:cNvPr id="11" name="Flowchart: Multidocument 10"/>
          <p:cNvSpPr/>
          <p:nvPr/>
        </p:nvSpPr>
        <p:spPr bwMode="auto">
          <a:xfrm>
            <a:off x="6415488" y="4136065"/>
            <a:ext cx="823512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VAL3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2" descr="C:\Users\gpapp\Desktop\flex screensh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1" y="2072104"/>
            <a:ext cx="2894491" cy="196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gpapp\Desktop\products_wago_7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33" b="98600" l="1688" r="90000">
                        <a14:foregroundMark x1="24875" y1="45101" x2="24875" y2="45101"/>
                        <a14:foregroundMark x1="73438" y1="20062" x2="73438" y2="20062"/>
                        <a14:foregroundMark x1="76250" y1="20451" x2="76250" y2="20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58" y="946630"/>
            <a:ext cx="1245368" cy="10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 bwMode="auto">
          <a:xfrm rot="16200000">
            <a:off x="6751210" y="2128572"/>
            <a:ext cx="463552" cy="152399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15" name="TextBox 46"/>
          <p:cNvSpPr txBox="1">
            <a:spLocks noChangeArrowheads="1"/>
          </p:cNvSpPr>
          <p:nvPr/>
        </p:nvSpPr>
        <p:spPr bwMode="auto">
          <a:xfrm>
            <a:off x="7004727" y="1902827"/>
            <a:ext cx="1211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smtClean="0"/>
              <a:t>Modbus</a:t>
            </a:r>
          </a:p>
          <a:p>
            <a:pPr algn="ctr"/>
            <a:r>
              <a:rPr lang="en-GB" sz="1400" dirty="0" smtClean="0"/>
              <a:t>(Ethernet)</a:t>
            </a:r>
            <a:endParaRPr lang="en-US" sz="1400" dirty="0" smtClean="0"/>
          </a:p>
        </p:txBody>
      </p:sp>
      <p:pic>
        <p:nvPicPr>
          <p:cNvPr id="16" name="Picture 4" descr="C:\Users\gpapp\Desktop\uEye_MM_lens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" y="4579308"/>
            <a:ext cx="1064581" cy="78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gpapp\Desktop\microscan_ipte_mini-haw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89" y="4604157"/>
            <a:ext cx="829983" cy="8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45109" y1="34026" x2="45109" y2="34026"/>
                        <a14:backgroundMark x1="61051" y1="39481" x2="61051" y2="39481"/>
                        <a14:backgroundMark x1="75906" y1="36364" x2="75906" y2="36364"/>
                        <a14:backgroundMark x1="58877" y1="36104" x2="58877" y2="36104"/>
                        <a14:backgroundMark x1="51268" y1="45714" x2="51268" y2="45714"/>
                        <a14:backgroundMark x1="45652" y1="53506" x2="45652" y2="53506"/>
                        <a14:backgroundMark x1="52717" y1="71688" x2="52717" y2="71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5" y="4604157"/>
            <a:ext cx="905521" cy="63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eft-Right Arrow 18"/>
          <p:cNvSpPr/>
          <p:nvPr/>
        </p:nvSpPr>
        <p:spPr bwMode="auto">
          <a:xfrm rot="19046633">
            <a:off x="709969" y="4288204"/>
            <a:ext cx="463552" cy="1523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 rot="16200000">
            <a:off x="1554505" y="4309130"/>
            <a:ext cx="463552" cy="1523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 rot="16200000">
            <a:off x="2713041" y="4315416"/>
            <a:ext cx="463552" cy="1523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352" y="1297986"/>
            <a:ext cx="489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Tango, Tine, Exporter, </a:t>
            </a:r>
            <a:r>
              <a:rPr lang="en-GB" dirty="0" err="1" smtClean="0"/>
              <a:t>WebServices</a:t>
            </a:r>
            <a:r>
              <a:rPr lang="en-GB" dirty="0" smtClean="0"/>
              <a:t>, Epics, …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5066" y="1828800"/>
            <a:ext cx="4569781" cy="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8647" y="628491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VAL3 </a:t>
            </a:r>
            <a:r>
              <a:rPr lang="en-GB" b="1" u="sng" dirty="0" err="1" smtClean="0"/>
              <a:t>StaubCom</a:t>
            </a:r>
            <a:r>
              <a:rPr lang="en-GB" u="sng" dirty="0" smtClean="0"/>
              <a:t> server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510529" y="526183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OneWire</a:t>
            </a:r>
            <a:r>
              <a:rPr lang="en-GB" sz="1100" dirty="0" smtClean="0"/>
              <a:t>:</a:t>
            </a:r>
          </a:p>
          <a:p>
            <a:r>
              <a:rPr lang="en-GB" sz="1100" dirty="0" smtClean="0"/>
              <a:t>Gripper identification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418637" y="5362419"/>
            <a:ext cx="913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DM reader</a:t>
            </a:r>
            <a:endParaRPr lang="en-US" sz="1100" dirty="0"/>
          </a:p>
        </p:txBody>
      </p:sp>
      <p:pic>
        <p:nvPicPr>
          <p:cNvPr id="27" name="Content Placeholder 6"/>
          <p:cNvPicPr>
            <a:picLocks noGrp="1" noChangeAspect="1"/>
          </p:cNvPicPr>
          <p:nvPr>
            <p:ph idx="1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16823" r="23306" b="11340"/>
          <a:stretch>
            <a:fillRect/>
          </a:stretch>
        </p:blipFill>
        <p:spPr>
          <a:xfrm>
            <a:off x="3864524" y="4678855"/>
            <a:ext cx="848363" cy="551488"/>
          </a:xfrm>
        </p:spPr>
      </p:pic>
      <p:sp>
        <p:nvSpPr>
          <p:cNvPr id="28" name="Left-Right Arrow 27"/>
          <p:cNvSpPr/>
          <p:nvPr/>
        </p:nvSpPr>
        <p:spPr bwMode="auto">
          <a:xfrm rot="13790079">
            <a:off x="3726553" y="4275119"/>
            <a:ext cx="463552" cy="1523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20258" y="5323947"/>
            <a:ext cx="1561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ProxiSense</a:t>
            </a:r>
            <a:r>
              <a:rPr lang="en-GB" sz="1100" dirty="0" smtClean="0"/>
              <a:t> Card: </a:t>
            </a:r>
          </a:p>
          <a:p>
            <a:r>
              <a:rPr lang="en-GB" sz="1100" dirty="0" smtClean="0"/>
              <a:t>Puck presence &amp; type detection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6019800" y="565666"/>
            <a:ext cx="2989882" cy="514300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 bwMode="auto">
          <a:xfrm rot="16200000">
            <a:off x="2178630" y="1052565"/>
            <a:ext cx="351911" cy="18198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 rot="16200000">
            <a:off x="2192508" y="1737808"/>
            <a:ext cx="351911" cy="18198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en-US" b="1">
              <a:ea typeface="Geneva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96" y="5386206"/>
            <a:ext cx="1712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Camera + image processing:</a:t>
            </a:r>
          </a:p>
          <a:p>
            <a:r>
              <a:rPr lang="en-GB" sz="1100" dirty="0" smtClean="0"/>
              <a:t>Gripper calibration</a:t>
            </a:r>
          </a:p>
          <a:p>
            <a:r>
              <a:rPr lang="en-GB" sz="1100" dirty="0" smtClean="0"/>
              <a:t>Pin detection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31926" y="644423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beamline control software (e.g.: </a:t>
            </a:r>
            <a:r>
              <a:rPr lang="en-GB" dirty="0" err="1" smtClean="0"/>
              <a:t>MxCube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40801" y="1182570"/>
            <a:ext cx="1374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 smtClean="0"/>
              <a:t>IO management</a:t>
            </a:r>
          </a:p>
          <a:p>
            <a:endParaRPr lang="en-GB" sz="1100" dirty="0" smtClean="0"/>
          </a:p>
          <a:p>
            <a:endParaRPr lang="en-US" sz="1100" dirty="0" smtClean="0"/>
          </a:p>
        </p:txBody>
      </p:sp>
      <p:sp>
        <p:nvSpPr>
          <p:cNvPr id="37" name="Circular Arrow 36"/>
          <p:cNvSpPr/>
          <p:nvPr/>
        </p:nvSpPr>
        <p:spPr bwMode="auto">
          <a:xfrm rot="16200000" flipV="1">
            <a:off x="8028679" y="3669275"/>
            <a:ext cx="398842" cy="4035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27310"/>
              <a:gd name="adj5" fmla="val 125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7417" y="4159839"/>
            <a:ext cx="1374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 smtClean="0"/>
              <a:t>PLCs</a:t>
            </a:r>
            <a:r>
              <a:rPr lang="en-GB" sz="1100" dirty="0" smtClean="0"/>
              <a:t> for low level regulation tasks</a:t>
            </a:r>
          </a:p>
          <a:p>
            <a:endParaRPr lang="en-US" sz="1100" dirty="0" smtClean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63" y="4912123"/>
            <a:ext cx="692480" cy="6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4" y="2164825"/>
            <a:ext cx="69056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22" y="591106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</a:t>
            </a:r>
            <a:r>
              <a:rPr lang="en-GB" dirty="0"/>
              <a:t>software </a:t>
            </a:r>
            <a:r>
              <a:rPr lang="en-GB" dirty="0" smtClean="0"/>
              <a:t>architecture 	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91956" y="2070343"/>
            <a:ext cx="1905000" cy="2590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MxCube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45494" y="2071823"/>
            <a:ext cx="1828800" cy="2667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StaubCom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latin typeface="Arial" charset="0"/>
              </a:rPr>
              <a:t>l</a:t>
            </a:r>
            <a:r>
              <a:rPr lang="en-GB" sz="2400" dirty="0" smtClean="0">
                <a:latin typeface="Arial" charset="0"/>
              </a:rPr>
              <a:t>ow level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22584" y="2074783"/>
            <a:ext cx="2340016" cy="160020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high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level control software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0119" y="3822943"/>
            <a:ext cx="1905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Python client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88" y="3405323"/>
            <a:ext cx="1149011" cy="114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88" y="2874885"/>
            <a:ext cx="69056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4" y="3198050"/>
            <a:ext cx="812512" cy="54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stCxn id="15" idx="1"/>
          </p:cNvCxnSpPr>
          <p:nvPr/>
        </p:nvCxnSpPr>
        <p:spPr bwMode="auto">
          <a:xfrm flipH="1">
            <a:off x="2196956" y="2874884"/>
            <a:ext cx="1025628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96956" y="4246484"/>
            <a:ext cx="4833742" cy="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551504" y="2874885"/>
            <a:ext cx="1482893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20166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47804" y="2551719"/>
            <a:ext cx="14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StaubCom</a:t>
            </a:r>
          </a:p>
          <a:p>
            <a:pPr algn="ctr"/>
            <a:r>
              <a:rPr lang="en-GB" dirty="0" smtClean="0"/>
              <a:t>protocol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1438" y="3908003"/>
            <a:ext cx="23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StaubCom protocol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65884" y="255171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Exporter</a:t>
            </a:r>
          </a:p>
          <a:p>
            <a:r>
              <a:rPr lang="en-GB" dirty="0" smtClean="0"/>
              <a:t>protocol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0119" y="3828842"/>
            <a:ext cx="6750579" cy="909981"/>
          </a:xfrm>
          <a:prstGeom prst="rect">
            <a:avLst/>
          </a:prstGeom>
          <a:solidFill>
            <a:srgbClr val="FFFFFF">
              <a:alpha val="8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80119" y="2031502"/>
            <a:ext cx="1916837" cy="1791441"/>
          </a:xfrm>
          <a:prstGeom prst="rect">
            <a:avLst/>
          </a:prstGeom>
          <a:noFill/>
          <a:ln w="857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685800"/>
            <a:ext cx="8153400" cy="4884738"/>
          </a:xfrm>
        </p:spPr>
        <p:txBody>
          <a:bodyPr/>
          <a:lstStyle/>
          <a:p>
            <a:r>
              <a:rPr lang="en-GB" sz="2000" dirty="0" smtClean="0"/>
              <a:t>Based on the </a:t>
            </a:r>
            <a:r>
              <a:rPr lang="en-GB" sz="2000" dirty="0" err="1" smtClean="0"/>
              <a:t>GenericSample</a:t>
            </a:r>
            <a:r>
              <a:rPr lang="en-GB" sz="2000" dirty="0" err="1"/>
              <a:t>C</a:t>
            </a:r>
            <a:r>
              <a:rPr lang="en-GB" sz="2000" dirty="0" err="1" smtClean="0"/>
              <a:t>hanger</a:t>
            </a:r>
            <a:r>
              <a:rPr lang="en-GB" sz="2000" dirty="0" smtClean="0"/>
              <a:t>  class (</a:t>
            </a:r>
            <a:r>
              <a:rPr lang="en-GB" sz="2000" dirty="0" err="1" smtClean="0"/>
              <a:t>Alaxandre</a:t>
            </a:r>
            <a:r>
              <a:rPr lang="en-GB" sz="2000" dirty="0" smtClean="0"/>
              <a:t> </a:t>
            </a:r>
            <a:r>
              <a:rPr lang="en-GB" sz="2000" dirty="0" err="1" smtClean="0"/>
              <a:t>Gobbo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Development done by </a:t>
            </a:r>
            <a:r>
              <a:rPr lang="en-GB" sz="2000" dirty="0" err="1" smtClean="0"/>
              <a:t>Akim</a:t>
            </a:r>
            <a:r>
              <a:rPr lang="en-GB" sz="2000" dirty="0" smtClean="0"/>
              <a:t> </a:t>
            </a:r>
            <a:r>
              <a:rPr lang="en-GB" sz="2000" dirty="0" err="1" smtClean="0"/>
              <a:t>Khadrouche</a:t>
            </a:r>
            <a:r>
              <a:rPr lang="en-GB" sz="2000" dirty="0" smtClean="0"/>
              <a:t> (former BM14 technician)</a:t>
            </a:r>
          </a:p>
          <a:p>
            <a:r>
              <a:rPr lang="en-GB" sz="2000" dirty="0" smtClean="0"/>
              <a:t>Communication using Exporter protocol (JLib)</a:t>
            </a:r>
          </a:p>
          <a:p>
            <a:r>
              <a:rPr lang="en-GB" sz="2000" dirty="0" smtClean="0"/>
              <a:t>Supports events</a:t>
            </a:r>
          </a:p>
          <a:p>
            <a:r>
              <a:rPr lang="en-GB" sz="2000" dirty="0" smtClean="0"/>
              <a:t>Error and log messages</a:t>
            </a:r>
          </a:p>
          <a:p>
            <a:r>
              <a:rPr lang="en-GB" sz="2000" dirty="0" smtClean="0"/>
              <a:t>Robot status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 robots MxCube integration </a:t>
            </a:r>
            <a:endParaRPr lang="en-US" dirty="0"/>
          </a:p>
        </p:txBody>
      </p:sp>
      <p:pic>
        <p:nvPicPr>
          <p:cNvPr id="4" name="Picture 3" descr="T:\instr\Projects\FlexHCD-ID30B\FlexHCD documentation\Vol I - User Manual\pics\mxcube snapshots\Mxcube_ss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95363"/>
            <a:ext cx="5867400" cy="365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1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BL">
  <a:themeElements>
    <a:clrScheme name="EMBL-EBI Presentation 2">
      <a:dk1>
        <a:srgbClr val="000000"/>
      </a:dk1>
      <a:lt1>
        <a:srgbClr val="DCDCDC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EBEBEB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EMBL-EBI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MBL-EBI Pre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L-EBI Pre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EMBL</Template>
  <TotalTime>876</TotalTime>
  <Words>577</Words>
  <Application>Microsoft Office PowerPoint</Application>
  <PresentationFormat>On-screen Show (4:3)</PresentationFormat>
  <Paragraphs>197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Geneva</vt:lpstr>
      <vt:lpstr>Times</vt:lpstr>
      <vt:lpstr>Wingdings</vt:lpstr>
      <vt:lpstr>EMBL</vt:lpstr>
      <vt:lpstr>Flex robotics: a versatile sample changer for macromolecular crystallography applications</vt:lpstr>
      <vt:lpstr>Flex robotics variants  </vt:lpstr>
      <vt:lpstr>Dewars</vt:lpstr>
      <vt:lpstr>Control software architectures  </vt:lpstr>
      <vt:lpstr>StaubCom generic device server and API for Staubli robots</vt:lpstr>
      <vt:lpstr>Control software architecture  </vt:lpstr>
      <vt:lpstr>Flex robotics control architecture with Java </vt:lpstr>
      <vt:lpstr>Control software architecture   </vt:lpstr>
      <vt:lpstr>Flex robots MxCube integration </vt:lpstr>
      <vt:lpstr>Sample changers with Java control software &amp; StaubCom device server / API</vt:lpstr>
      <vt:lpstr>RoboDiff and ESRF-Flex-HCD</vt:lpstr>
      <vt:lpstr>ESRF-FlexHCD Control software architecture  </vt:lpstr>
      <vt:lpstr>ESRF-FlexHCD Control software architecture  </vt:lpstr>
      <vt:lpstr>ESRF-FlexHCD integrated in MX-CuBE2</vt:lpstr>
      <vt:lpstr>Acknowledgements</vt:lpstr>
    </vt:vector>
  </TitlesOfParts>
  <Company>embl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robotics: a versatile sample changer for macromolecular crystallography applications</dc:title>
  <dc:creator>gpapp</dc:creator>
  <cp:lastModifiedBy>Generic account for public pc's</cp:lastModifiedBy>
  <cp:revision>78</cp:revision>
  <dcterms:created xsi:type="dcterms:W3CDTF">2016-09-29T09:42:20Z</dcterms:created>
  <dcterms:modified xsi:type="dcterms:W3CDTF">2017-01-16T12:00:36Z</dcterms:modified>
</cp:coreProperties>
</file>