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7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70" r:id="rId10"/>
    <p:sldId id="266" r:id="rId11"/>
    <p:sldId id="267" r:id="rId12"/>
    <p:sldId id="268" r:id="rId13"/>
    <p:sldId id="262" r:id="rId14"/>
    <p:sldId id="269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300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1300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1300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1300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1300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1300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1300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1300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1300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E7F3F4"/>
          </a:solidFill>
        </a:fill>
      </a:tcStyle>
    </a:wholeTbl>
    <a:band2H>
      <a:tcTxStyle/>
      <a:tcStyle>
        <a:tcBdr/>
        <a:fill>
          <a:solidFill>
            <a:srgbClr val="F3F9FA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508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508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508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508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CCCDA"/>
          </a:solidFill>
        </a:fill>
      </a:tcStyle>
    </a:wholeTbl>
    <a:band2H>
      <a:tcTxStyle/>
      <a:tcStyle>
        <a:tcBdr/>
        <a:fill>
          <a:solidFill>
            <a:srgbClr val="E7E7ED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508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508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508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508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635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-1944" y="-120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9" name="Shape 6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253179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50240" latinLnBrk="0">
      <a:lnSpc>
        <a:spcPct val="117999"/>
      </a:lnSpc>
      <a:defRPr sz="3000">
        <a:latin typeface="+mj-lt"/>
        <a:ea typeface="+mj-ea"/>
        <a:cs typeface="+mj-cs"/>
        <a:sym typeface="Helvetica Neue"/>
      </a:defRPr>
    </a:lvl1pPr>
    <a:lvl2pPr indent="228600" defTabSz="650240" latinLnBrk="0">
      <a:lnSpc>
        <a:spcPct val="117999"/>
      </a:lnSpc>
      <a:defRPr sz="3000">
        <a:latin typeface="+mj-lt"/>
        <a:ea typeface="+mj-ea"/>
        <a:cs typeface="+mj-cs"/>
        <a:sym typeface="Helvetica Neue"/>
      </a:defRPr>
    </a:lvl2pPr>
    <a:lvl3pPr indent="457200" defTabSz="650240" latinLnBrk="0">
      <a:lnSpc>
        <a:spcPct val="117999"/>
      </a:lnSpc>
      <a:defRPr sz="3000">
        <a:latin typeface="+mj-lt"/>
        <a:ea typeface="+mj-ea"/>
        <a:cs typeface="+mj-cs"/>
        <a:sym typeface="Helvetica Neue"/>
      </a:defRPr>
    </a:lvl3pPr>
    <a:lvl4pPr indent="685800" defTabSz="650240" latinLnBrk="0">
      <a:lnSpc>
        <a:spcPct val="117999"/>
      </a:lnSpc>
      <a:defRPr sz="3000">
        <a:latin typeface="+mj-lt"/>
        <a:ea typeface="+mj-ea"/>
        <a:cs typeface="+mj-cs"/>
        <a:sym typeface="Helvetica Neue"/>
      </a:defRPr>
    </a:lvl4pPr>
    <a:lvl5pPr indent="914400" defTabSz="650240" latinLnBrk="0">
      <a:lnSpc>
        <a:spcPct val="117999"/>
      </a:lnSpc>
      <a:defRPr sz="3000">
        <a:latin typeface="+mj-lt"/>
        <a:ea typeface="+mj-ea"/>
        <a:cs typeface="+mj-cs"/>
        <a:sym typeface="Helvetica Neue"/>
      </a:defRPr>
    </a:lvl5pPr>
    <a:lvl6pPr indent="1143000" defTabSz="650240" latinLnBrk="0">
      <a:lnSpc>
        <a:spcPct val="117999"/>
      </a:lnSpc>
      <a:defRPr sz="3000">
        <a:latin typeface="+mj-lt"/>
        <a:ea typeface="+mj-ea"/>
        <a:cs typeface="+mj-cs"/>
        <a:sym typeface="Helvetica Neue"/>
      </a:defRPr>
    </a:lvl6pPr>
    <a:lvl7pPr indent="1371600" defTabSz="650240" latinLnBrk="0">
      <a:lnSpc>
        <a:spcPct val="117999"/>
      </a:lnSpc>
      <a:defRPr sz="3000">
        <a:latin typeface="+mj-lt"/>
        <a:ea typeface="+mj-ea"/>
        <a:cs typeface="+mj-cs"/>
        <a:sym typeface="Helvetica Neue"/>
      </a:defRPr>
    </a:lvl7pPr>
    <a:lvl8pPr indent="1600200" defTabSz="650240" latinLnBrk="0">
      <a:lnSpc>
        <a:spcPct val="117999"/>
      </a:lnSpc>
      <a:defRPr sz="3000">
        <a:latin typeface="+mj-lt"/>
        <a:ea typeface="+mj-ea"/>
        <a:cs typeface="+mj-cs"/>
        <a:sym typeface="Helvetica Neue"/>
      </a:defRPr>
    </a:lvl8pPr>
    <a:lvl9pPr indent="1828800" defTabSz="650240" latinLnBrk="0">
      <a:lnSpc>
        <a:spcPct val="117999"/>
      </a:lnSpc>
      <a:defRPr sz="30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 anchor="b"/>
          <a:lstStyle>
            <a:lvl1pPr>
              <a:defRPr sz="77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 anchor="t">
            <a:normAutofit/>
          </a:bodyPr>
          <a:lstStyle>
            <a:lvl1pPr marL="0" indent="0" algn="ctr">
              <a:buNone/>
              <a:defRPr sz="4000">
                <a:solidFill>
                  <a:schemeClr val="tx2"/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480" y="390597"/>
            <a:ext cx="2926080" cy="8322169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390597"/>
            <a:ext cx="8561493" cy="8322169"/>
          </a:xfrm>
        </p:spPr>
        <p:txBody>
          <a:bodyPr vert="eaVert"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sldNum" sz="quarter" idx="2"/>
          </p:nvPr>
        </p:nvSpPr>
        <p:spPr>
          <a:xfrm>
            <a:off x="11873057" y="9233688"/>
            <a:ext cx="481503" cy="451108"/>
          </a:xfrm>
          <a:prstGeom prst="rect">
            <a:avLst/>
          </a:prstGeom>
        </p:spPr>
        <p:txBody>
          <a:bodyPr/>
          <a:lstStyle>
            <a:lvl1pPr defTabSz="914400">
              <a:defRPr>
                <a:solidFill>
                  <a:srgbClr val="F7CB97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952501" y="444502"/>
            <a:ext cx="11099800" cy="2159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defTabSz="583692">
              <a:defRPr sz="8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/>
            <a:r>
              <a:rPr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12301505"/>
      </p:ext>
    </p:extLst>
  </p:cSld>
  <p:clrMapOvr>
    <a:masterClrMapping/>
  </p:clrMapOvr>
  <p:transition xmlns:p14="http://schemas.microsoft.com/office/powerpoint/2010/main"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7"/>
          <p:cNvSpPr>
            <a:spLocks noChangeShapeType="1"/>
          </p:cNvSpPr>
          <p:nvPr userDrawn="1"/>
        </p:nvSpPr>
        <p:spPr bwMode="auto">
          <a:xfrm>
            <a:off x="0" y="9313863"/>
            <a:ext cx="13004800" cy="1587"/>
          </a:xfrm>
          <a:prstGeom prst="line">
            <a:avLst/>
          </a:prstGeom>
          <a:noFill/>
          <a:ln w="38160">
            <a:solidFill>
              <a:srgbClr val="FF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29938" tIns="64970" rIns="129938" bIns="64970"/>
          <a:lstStyle/>
          <a:p>
            <a:endParaRPr lang="fr-FR"/>
          </a:p>
        </p:txBody>
      </p:sp>
      <p:sp>
        <p:nvSpPr>
          <p:cNvPr id="3" name="ZoneTexte 2"/>
          <p:cNvSpPr txBox="1">
            <a:spLocks noChangeArrowheads="1"/>
          </p:cNvSpPr>
          <p:nvPr userDrawn="1"/>
        </p:nvSpPr>
        <p:spPr bwMode="auto">
          <a:xfrm>
            <a:off x="8550275" y="9369425"/>
            <a:ext cx="42100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9938" tIns="64970" rIns="129938" bIns="64970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fr-FR" altLang="fr-FR" sz="1700" b="1" smtClean="0">
                <a:solidFill>
                  <a:srgbClr val="DAEDEF"/>
                </a:solidFill>
                <a:latin typeface="Times New Roman" pitchFamily="18" charset="0"/>
                <a:cs typeface="Times New Roman" pitchFamily="18" charset="0"/>
              </a:rPr>
              <a:t>SAS 2015 Berlin, XENOCS Lunch Session</a:t>
            </a:r>
          </a:p>
        </p:txBody>
      </p:sp>
    </p:spTree>
    <p:extLst>
      <p:ext uri="{BB962C8B-B14F-4D97-AF65-F5344CB8AC3E}">
        <p14:creationId xmlns:p14="http://schemas.microsoft.com/office/powerpoint/2010/main" val="629966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290" y="6267592"/>
            <a:ext cx="11054080" cy="1937173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290" y="4133993"/>
            <a:ext cx="11054080" cy="213359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65023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40" y="2275841"/>
            <a:ext cx="5743787" cy="64369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2275841"/>
            <a:ext cx="5743787" cy="64369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t"/>
          <a:lstStyle>
            <a:lvl1pPr marL="0" indent="0">
              <a:buNone/>
              <a:defRPr sz="2800" b="1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6259" y="2183272"/>
            <a:ext cx="5748302" cy="909884"/>
          </a:xfrm>
        </p:spPr>
        <p:txBody>
          <a:bodyPr anchor="t"/>
          <a:lstStyle>
            <a:lvl1pPr marL="0" indent="0">
              <a:buNone/>
              <a:defRPr sz="2800" b="1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59" y="3093155"/>
            <a:ext cx="5748302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1" y="388338"/>
            <a:ext cx="4278490" cy="165269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516" y="388339"/>
            <a:ext cx="7270044" cy="8324427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41" y="2041032"/>
            <a:ext cx="4278490" cy="6671734"/>
          </a:xfrm>
        </p:spPr>
        <p:txBody>
          <a:bodyPr/>
          <a:lstStyle>
            <a:lvl1pPr marL="0" indent="0">
              <a:buNone/>
              <a:defRPr sz="20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/>
          <a:lstStyle>
            <a:lvl1pPr marL="0" indent="0">
              <a:buNone/>
              <a:defRPr sz="4600"/>
            </a:lvl1pPr>
            <a:lvl2pPr marL="650230" indent="0">
              <a:buNone/>
              <a:defRPr sz="4000"/>
            </a:lvl2pPr>
            <a:lvl3pPr marL="1300460" indent="0">
              <a:buNone/>
              <a:defRPr sz="3400"/>
            </a:lvl3pPr>
            <a:lvl4pPr marL="1950690" indent="0">
              <a:buNone/>
              <a:defRPr sz="2800"/>
            </a:lvl4pPr>
            <a:lvl5pPr marL="2600919" indent="0">
              <a:buNone/>
              <a:defRPr sz="2800"/>
            </a:lvl5pPr>
            <a:lvl6pPr marL="3251149" indent="0">
              <a:buNone/>
              <a:defRPr sz="2800"/>
            </a:lvl6pPr>
            <a:lvl7pPr marL="3901379" indent="0">
              <a:buNone/>
              <a:defRPr sz="2800"/>
            </a:lvl7pPr>
            <a:lvl8pPr marL="4551609" indent="0">
              <a:buNone/>
              <a:defRPr sz="2800"/>
            </a:lvl8pPr>
            <a:lvl9pPr marL="5201839" indent="0">
              <a:buNone/>
              <a:defRPr sz="28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0240" y="650240"/>
            <a:ext cx="11704320" cy="1625600"/>
          </a:xfrm>
          <a:prstGeom prst="rect">
            <a:avLst/>
          </a:prstGeom>
        </p:spPr>
        <p:txBody>
          <a:bodyPr vert="horz" lIns="130046" tIns="65023" rIns="130046" bIns="65023" rtlCol="0" anchor="t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275841"/>
            <a:ext cx="11704320" cy="6436925"/>
          </a:xfrm>
          <a:prstGeom prst="rect">
            <a:avLst/>
          </a:prstGeom>
        </p:spPr>
        <p:txBody>
          <a:bodyPr vert="horz" lIns="130046" tIns="65023" rIns="130046" bIns="65023" rtlCol="0" anchor="ctr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43307" y="9040143"/>
            <a:ext cx="4118187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A. Thompson for MX @ SOLEIL, MXCUBE 2018 (DLS)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0107" y="9040143"/>
            <a:ext cx="3034453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fr-FR" smtClean="0"/>
              <a:t>‹#›</a:t>
            </a:fld>
            <a:endParaRPr lang="fr-FR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txStyles>
    <p:titleStyle>
      <a:lvl1pPr algn="ctr" defTabSz="1300460" rtl="0" eaLnBrk="1" latinLnBrk="0" hangingPunct="1">
        <a:spcBef>
          <a:spcPct val="0"/>
        </a:spcBef>
        <a:buNone/>
        <a:defRPr sz="71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87672" indent="-487672" algn="l" defTabSz="130046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1056623" indent="-406394" algn="l" defTabSz="130046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75" indent="-325115" algn="l" defTabSz="130046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75804" indent="-325115" algn="l" defTabSz="130046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34" indent="-325115" algn="l" defTabSz="130046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48142" y="804588"/>
            <a:ext cx="12201618" cy="30519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5000" b="0" i="1" cap="small">
                <a:solidFill>
                  <a:schemeClr val="accent3">
                    <a:lumOff val="44000"/>
                  </a:schemeClr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t>SmarGon on Proxima 1</a:t>
            </a:r>
          </a:p>
        </p:txBody>
      </p:sp>
      <p:sp>
        <p:nvSpPr>
          <p:cNvPr id="74" name="Shape 74"/>
          <p:cNvSpPr/>
          <p:nvPr/>
        </p:nvSpPr>
        <p:spPr>
          <a:xfrm>
            <a:off x="371530" y="4274975"/>
            <a:ext cx="6958049" cy="10216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defRPr sz="3000" b="0" i="1">
                <a:solidFill>
                  <a:schemeClr val="accent3">
                    <a:lumOff val="44000"/>
                  </a:schemeClr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lang="fr-FR" dirty="0" smtClean="0"/>
              <a:t>AT f</a:t>
            </a:r>
            <a:r>
              <a:rPr dirty="0" smtClean="0"/>
              <a:t>or </a:t>
            </a:r>
            <a:r>
              <a:rPr lang="fr-FR" smtClean="0"/>
              <a:t>MXteam@ </a:t>
            </a:r>
            <a:r>
              <a:rPr i="0" dirty="0" smtClean="0"/>
              <a:t>Synchrotron </a:t>
            </a:r>
            <a:r>
              <a:rPr i="0" dirty="0"/>
              <a:t>SOLEIL</a:t>
            </a:r>
          </a:p>
        </p:txBody>
      </p:sp>
      <p:sp>
        <p:nvSpPr>
          <p:cNvPr id="75" name="Shape 75"/>
          <p:cNvSpPr/>
          <p:nvPr/>
        </p:nvSpPr>
        <p:spPr>
          <a:xfrm>
            <a:off x="371530" y="5552697"/>
            <a:ext cx="9872699" cy="10216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3000" b="0">
                <a:solidFill>
                  <a:schemeClr val="accent3">
                    <a:lumOff val="44000"/>
                  </a:schemeClr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>
              <a:defRPr i="1"/>
            </a:pPr>
            <a:r>
              <a:rPr i="0"/>
              <a:t>MXCuBE Meeting, Diamond Light Source, UK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60450" y="2946574"/>
            <a:ext cx="10369550" cy="60016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fr-FR" sz="4000" dirty="0" err="1" smtClean="0">
                <a:solidFill>
                  <a:srgbClr val="FFFFFF"/>
                </a:solidFill>
              </a:rPr>
              <a:t>SmarGon</a:t>
            </a:r>
            <a:r>
              <a:rPr lang="fr-FR" sz="4000" dirty="0" smtClean="0">
                <a:solidFill>
                  <a:srgbClr val="FFFFFF"/>
                </a:solidFill>
              </a:rPr>
              <a:t> (+) </a:t>
            </a:r>
            <a:endParaRPr lang="fr-FR" sz="4000" dirty="0">
              <a:solidFill>
                <a:srgbClr val="FFFFFF"/>
              </a:solidFill>
            </a:endParaRPr>
          </a:p>
          <a:p>
            <a:endParaRPr lang="fr-FR" sz="4000" dirty="0">
              <a:solidFill>
                <a:srgbClr val="FFFFFF"/>
              </a:solidFill>
            </a:endParaRPr>
          </a:p>
          <a:p>
            <a:pPr algn="l">
              <a:buFont typeface="Arial" charset="0"/>
              <a:buChar char="•"/>
            </a:pPr>
            <a:r>
              <a:rPr lang="fr-FR" sz="4000" dirty="0">
                <a:solidFill>
                  <a:srgbClr val="FFFFFF"/>
                </a:solidFill>
              </a:rPr>
              <a:t>More </a:t>
            </a:r>
            <a:r>
              <a:rPr lang="fr-FR" sz="4000" dirty="0" err="1">
                <a:solidFill>
                  <a:srgbClr val="FFFFFF"/>
                </a:solidFill>
              </a:rPr>
              <a:t>precise</a:t>
            </a:r>
            <a:r>
              <a:rPr lang="fr-FR" sz="4000" dirty="0">
                <a:solidFill>
                  <a:srgbClr val="FFFFFF"/>
                </a:solidFill>
              </a:rPr>
              <a:t> and </a:t>
            </a:r>
            <a:r>
              <a:rPr lang="fr-FR" sz="4000" dirty="0" err="1">
                <a:solidFill>
                  <a:srgbClr val="FFFFFF"/>
                </a:solidFill>
              </a:rPr>
              <a:t>faster</a:t>
            </a:r>
            <a:r>
              <a:rPr lang="fr-FR" sz="4000" dirty="0">
                <a:solidFill>
                  <a:srgbClr val="FFFFFF"/>
                </a:solidFill>
              </a:rPr>
              <a:t>. </a:t>
            </a:r>
            <a:r>
              <a:rPr lang="fr-FR" sz="4000" dirty="0" err="1">
                <a:solidFill>
                  <a:srgbClr val="FFFFFF"/>
                </a:solidFill>
              </a:rPr>
              <a:t>Better</a:t>
            </a:r>
            <a:r>
              <a:rPr lang="fr-FR" sz="4000" dirty="0">
                <a:solidFill>
                  <a:srgbClr val="FFFFFF"/>
                </a:solidFill>
              </a:rPr>
              <a:t> 3D </a:t>
            </a:r>
            <a:r>
              <a:rPr lang="fr-FR" sz="4000" dirty="0" err="1">
                <a:solidFill>
                  <a:srgbClr val="FFFFFF"/>
                </a:solidFill>
              </a:rPr>
              <a:t>accessibility</a:t>
            </a:r>
            <a:r>
              <a:rPr lang="fr-FR" sz="4000" dirty="0">
                <a:solidFill>
                  <a:srgbClr val="FFFFFF"/>
                </a:solidFill>
              </a:rPr>
              <a:t>, </a:t>
            </a:r>
            <a:r>
              <a:rPr lang="fr-FR" sz="4000" dirty="0" err="1">
                <a:solidFill>
                  <a:srgbClr val="FFFFFF"/>
                </a:solidFill>
              </a:rPr>
              <a:t>less</a:t>
            </a:r>
            <a:r>
              <a:rPr lang="fr-FR" sz="4000" dirty="0">
                <a:solidFill>
                  <a:srgbClr val="FFFFFF"/>
                </a:solidFill>
              </a:rPr>
              <a:t> </a:t>
            </a:r>
            <a:r>
              <a:rPr lang="fr-FR" sz="4000" dirty="0" err="1">
                <a:solidFill>
                  <a:srgbClr val="FFFFFF"/>
                </a:solidFill>
              </a:rPr>
              <a:t>shadowing</a:t>
            </a:r>
            <a:r>
              <a:rPr lang="fr-FR" sz="4000" dirty="0">
                <a:solidFill>
                  <a:srgbClr val="FFFFFF"/>
                </a:solidFill>
              </a:rPr>
              <a:t>.  </a:t>
            </a:r>
          </a:p>
          <a:p>
            <a:pPr algn="l"/>
            <a:endParaRPr lang="fr-FR" sz="4000" dirty="0" smtClean="0">
              <a:solidFill>
                <a:srgbClr val="FFFFFF"/>
              </a:solidFill>
            </a:endParaRPr>
          </a:p>
          <a:p>
            <a:pPr algn="l"/>
            <a:r>
              <a:rPr lang="fr-FR" sz="4000" dirty="0" err="1" smtClean="0">
                <a:solidFill>
                  <a:srgbClr val="FFFFFF"/>
                </a:solidFill>
              </a:rPr>
              <a:t>SmarGon</a:t>
            </a:r>
            <a:r>
              <a:rPr lang="fr-FR" sz="4000" dirty="0" smtClean="0">
                <a:solidFill>
                  <a:srgbClr val="FFFFFF"/>
                </a:solidFill>
              </a:rPr>
              <a:t> (-)</a:t>
            </a:r>
          </a:p>
          <a:p>
            <a:pPr algn="l"/>
            <a:endParaRPr lang="fr-FR" sz="4000" dirty="0" smtClean="0">
              <a:solidFill>
                <a:srgbClr val="FFFFFF"/>
              </a:solidFill>
            </a:endParaRPr>
          </a:p>
          <a:p>
            <a:pPr algn="l"/>
            <a:r>
              <a:rPr lang="fr-FR" sz="4000" dirty="0" smtClean="0">
                <a:solidFill>
                  <a:srgbClr val="FFFFFF"/>
                </a:solidFill>
              </a:rPr>
              <a:t>More fragile, </a:t>
            </a:r>
            <a:r>
              <a:rPr lang="fr-FR" sz="4000" dirty="0" err="1" smtClean="0">
                <a:solidFill>
                  <a:srgbClr val="FFFFFF"/>
                </a:solidFill>
              </a:rPr>
              <a:t>ω</a:t>
            </a:r>
            <a:r>
              <a:rPr lang="en-US" sz="4000" dirty="0" smtClean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4000" dirty="0">
                <a:solidFill>
                  <a:srgbClr val="FFFFFF"/>
                </a:solidFill>
                <a:latin typeface="Calibri" charset="0"/>
              </a:rPr>
              <a:t>stage less </a:t>
            </a:r>
            <a:r>
              <a:rPr lang="en-US" sz="4000" dirty="0" smtClean="0">
                <a:solidFill>
                  <a:srgbClr val="FFFFFF"/>
                </a:solidFill>
                <a:latin typeface="Calibri" charset="0"/>
              </a:rPr>
              <a:t>precise </a:t>
            </a:r>
            <a:r>
              <a:rPr lang="fr-FR" sz="4000" dirty="0" smtClean="0">
                <a:solidFill>
                  <a:srgbClr val="FFFFFF"/>
                </a:solidFill>
                <a:latin typeface="Calibri" charset="0"/>
              </a:rPr>
              <a:t>, </a:t>
            </a:r>
            <a:r>
              <a:rPr lang="fr-FR" sz="4000" dirty="0" err="1" smtClean="0">
                <a:solidFill>
                  <a:srgbClr val="FFFFFF"/>
                </a:solidFill>
                <a:latin typeface="Calibri" charset="0"/>
              </a:rPr>
              <a:t>less</a:t>
            </a:r>
            <a:r>
              <a:rPr lang="fr-FR" sz="4000" dirty="0" smtClean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fr-FR" sz="4000" dirty="0" err="1" smtClean="0">
                <a:solidFill>
                  <a:srgbClr val="FFFFFF"/>
                </a:solidFill>
                <a:latin typeface="Calibri" charset="0"/>
              </a:rPr>
              <a:t>therla</a:t>
            </a:r>
            <a:r>
              <a:rPr lang="fr-FR" sz="4000" dirty="0" smtClean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fr-FR" sz="4000" dirty="0" err="1" smtClean="0">
                <a:solidFill>
                  <a:srgbClr val="FFFFFF"/>
                </a:solidFill>
                <a:latin typeface="Calibri" charset="0"/>
              </a:rPr>
              <a:t>inertia</a:t>
            </a:r>
            <a:r>
              <a:rPr lang="fr-FR" sz="4000" dirty="0" smtClean="0">
                <a:solidFill>
                  <a:srgbClr val="FFFFFF"/>
                </a:solidFill>
              </a:rPr>
              <a:t>. </a:t>
            </a:r>
            <a:endParaRPr lang="fr-FR" sz="4000" dirty="0">
              <a:solidFill>
                <a:srgbClr val="FFFFFF"/>
              </a:solidFill>
            </a:endParaRPr>
          </a:p>
          <a:p>
            <a:pPr algn="l"/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grpSp>
        <p:nvGrpSpPr>
          <p:cNvPr id="10" name="Group 81"/>
          <p:cNvGrpSpPr/>
          <p:nvPr/>
        </p:nvGrpSpPr>
        <p:grpSpPr>
          <a:xfrm>
            <a:off x="1848477" y="696849"/>
            <a:ext cx="10203825" cy="762128"/>
            <a:chOff x="0" y="0"/>
            <a:chExt cx="10203823" cy="762127"/>
          </a:xfrm>
        </p:grpSpPr>
        <p:sp>
          <p:nvSpPr>
            <p:cNvPr id="11" name="Shape 78"/>
            <p:cNvSpPr/>
            <p:nvPr/>
          </p:nvSpPr>
          <p:spPr>
            <a:xfrm>
              <a:off x="0" y="0"/>
              <a:ext cx="10203823" cy="749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584200">
                <a:defRPr sz="4200" b="0" i="1">
                  <a:solidFill>
                    <a:schemeClr val="accent3">
                      <a:lumOff val="44000"/>
                    </a:schemeClr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r>
                <a:rPr lang="fr-FR" dirty="0" err="1" smtClean="0"/>
                <a:t>SmarGon</a:t>
              </a:r>
              <a:r>
                <a:rPr lang="fr-FR" dirty="0" smtClean="0"/>
                <a:t> vs Crystal </a:t>
              </a:r>
              <a:r>
                <a:rPr lang="fr-FR" dirty="0" err="1" smtClean="0"/>
                <a:t>Logic</a:t>
              </a:r>
              <a:r>
                <a:rPr dirty="0" smtClean="0"/>
                <a:t> </a:t>
              </a:r>
              <a:endParaRPr dirty="0"/>
            </a:p>
          </p:txBody>
        </p:sp>
        <p:sp>
          <p:nvSpPr>
            <p:cNvPr id="12" name="Shape 79"/>
            <p:cNvSpPr/>
            <p:nvPr/>
          </p:nvSpPr>
          <p:spPr>
            <a:xfrm flipV="1">
              <a:off x="0" y="762001"/>
              <a:ext cx="10189969" cy="126"/>
            </a:xfrm>
            <a:prstGeom prst="line">
              <a:avLst/>
            </a:prstGeom>
            <a:noFill/>
            <a:ln w="38100" cap="flat">
              <a:solidFill>
                <a:schemeClr val="accent3">
                  <a:lumOff val="4400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457200">
                <a:defRPr sz="1200" b="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3" name="Shape 80"/>
            <p:cNvSpPr/>
            <p:nvPr/>
          </p:nvSpPr>
          <p:spPr>
            <a:xfrm flipV="1">
              <a:off x="4567" y="0"/>
              <a:ext cx="10189969" cy="126"/>
            </a:xfrm>
            <a:prstGeom prst="line">
              <a:avLst/>
            </a:prstGeom>
            <a:noFill/>
            <a:ln w="38100" cap="flat">
              <a:solidFill>
                <a:schemeClr val="accent3">
                  <a:lumOff val="4400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457200">
                <a:defRPr sz="1200" b="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ZoneTexte 2"/>
          <p:cNvSpPr txBox="1">
            <a:spLocks noChangeArrowheads="1"/>
          </p:cNvSpPr>
          <p:nvPr/>
        </p:nvSpPr>
        <p:spPr bwMode="auto">
          <a:xfrm>
            <a:off x="669925" y="1636713"/>
            <a:ext cx="11880850" cy="6740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fr-FR" sz="3600" dirty="0">
                <a:solidFill>
                  <a:srgbClr val="FFFFFF"/>
                </a:solidFill>
                <a:latin typeface="Calibri" charset="0"/>
              </a:rPr>
              <a:t>Synchronisation </a:t>
            </a:r>
            <a:r>
              <a:rPr lang="fr-FR" sz="3600" dirty="0" err="1">
                <a:solidFill>
                  <a:srgbClr val="FFFFFF"/>
                </a:solidFill>
                <a:latin typeface="Calibri" charset="0"/>
              </a:rPr>
              <a:t>with</a:t>
            </a:r>
            <a:r>
              <a:rPr lang="fr-FR" sz="3600" dirty="0">
                <a:solidFill>
                  <a:srgbClr val="FFFFFF"/>
                </a:solidFill>
                <a:latin typeface="Calibri" charset="0"/>
              </a:rPr>
              <a:t> robot </a:t>
            </a:r>
            <a:r>
              <a:rPr lang="fr-FR" sz="3600" dirty="0" err="1">
                <a:solidFill>
                  <a:srgbClr val="FFFFFF"/>
                </a:solidFill>
                <a:latin typeface="Calibri" charset="0"/>
              </a:rPr>
              <a:t>critical</a:t>
            </a:r>
            <a:r>
              <a:rPr lang="fr-FR" sz="3600" dirty="0">
                <a:solidFill>
                  <a:srgbClr val="FFFFFF"/>
                </a:solidFill>
                <a:latin typeface="Calibri" charset="0"/>
              </a:rPr>
              <a:t> :</a:t>
            </a:r>
          </a:p>
          <a:p>
            <a:pPr algn="l"/>
            <a:r>
              <a:rPr lang="fr-FR" sz="3600" dirty="0">
                <a:solidFill>
                  <a:srgbClr val="FFFFFF"/>
                </a:solidFill>
                <a:latin typeface="Calibri" charset="0"/>
              </a:rPr>
              <a:t>Smart </a:t>
            </a:r>
            <a:r>
              <a:rPr lang="fr-FR" sz="3600" dirty="0" err="1">
                <a:solidFill>
                  <a:srgbClr val="FFFFFF"/>
                </a:solidFill>
                <a:latin typeface="Calibri" charset="0"/>
              </a:rPr>
              <a:t>magnet</a:t>
            </a:r>
            <a:r>
              <a:rPr lang="fr-FR" sz="3600" dirty="0">
                <a:solidFill>
                  <a:srgbClr val="FFFFFF"/>
                </a:solidFill>
                <a:latin typeface="Calibri" charset="0"/>
              </a:rPr>
              <a:t> « </a:t>
            </a:r>
            <a:r>
              <a:rPr lang="fr-FR" sz="3600" dirty="0" err="1" smtClean="0">
                <a:solidFill>
                  <a:srgbClr val="FFFFFF"/>
                </a:solidFill>
                <a:latin typeface="Calibri" charset="0"/>
              </a:rPr>
              <a:t>shape</a:t>
            </a:r>
            <a:r>
              <a:rPr lang="fr-FR" sz="3600" dirty="0" smtClean="0">
                <a:solidFill>
                  <a:srgbClr val="FFFFFF"/>
                </a:solidFill>
                <a:latin typeface="Calibri" charset="0"/>
              </a:rPr>
              <a:t> not optimal » </a:t>
            </a:r>
            <a:r>
              <a:rPr lang="fr-FR" sz="3600" dirty="0">
                <a:solidFill>
                  <a:srgbClr val="FFFFFF"/>
                </a:solidFill>
                <a:latin typeface="Calibri" charset="0"/>
              </a:rPr>
              <a:t>and CATS « collision </a:t>
            </a:r>
            <a:r>
              <a:rPr lang="fr-FR" sz="3600" dirty="0" err="1">
                <a:solidFill>
                  <a:srgbClr val="FFFFFF"/>
                </a:solidFill>
                <a:latin typeface="Calibri" charset="0"/>
              </a:rPr>
              <a:t>sensing</a:t>
            </a:r>
            <a:r>
              <a:rPr lang="fr-FR" sz="3600" dirty="0">
                <a:solidFill>
                  <a:srgbClr val="FFFFFF"/>
                </a:solidFill>
                <a:latin typeface="Calibri" charset="0"/>
              </a:rPr>
              <a:t> » </a:t>
            </a:r>
            <a:r>
              <a:rPr lang="fr-FR" sz="3600" dirty="0" err="1">
                <a:solidFill>
                  <a:srgbClr val="FFFFFF"/>
                </a:solidFill>
                <a:latin typeface="Calibri" charset="0"/>
              </a:rPr>
              <a:t>too</a:t>
            </a:r>
            <a:r>
              <a:rPr lang="fr-FR" sz="36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fr-FR" sz="3600" dirty="0" err="1">
                <a:solidFill>
                  <a:srgbClr val="FFFFFF"/>
                </a:solidFill>
                <a:latin typeface="Calibri" charset="0"/>
              </a:rPr>
              <a:t>coarse</a:t>
            </a:r>
            <a:r>
              <a:rPr lang="fr-FR" sz="3600" dirty="0">
                <a:solidFill>
                  <a:srgbClr val="FFFFFF"/>
                </a:solidFill>
                <a:latin typeface="Calibri" charset="0"/>
              </a:rPr>
              <a:t> : </a:t>
            </a:r>
            <a:r>
              <a:rPr lang="fr-FR" sz="3600" dirty="0" err="1">
                <a:solidFill>
                  <a:srgbClr val="FFFFFF"/>
                </a:solidFill>
                <a:latin typeface="Calibri" charset="0"/>
              </a:rPr>
              <a:t>modified</a:t>
            </a:r>
            <a:r>
              <a:rPr lang="fr-FR" sz="36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fr-FR" sz="3600" dirty="0" err="1">
                <a:solidFill>
                  <a:srgbClr val="FFFFFF"/>
                </a:solidFill>
                <a:latin typeface="Calibri" charset="0"/>
              </a:rPr>
              <a:t>diameter</a:t>
            </a:r>
            <a:r>
              <a:rPr lang="fr-FR" sz="3600" dirty="0">
                <a:solidFill>
                  <a:srgbClr val="FFFFFF"/>
                </a:solidFill>
                <a:latin typeface="Calibri" charset="0"/>
              </a:rPr>
              <a:t> to </a:t>
            </a:r>
            <a:r>
              <a:rPr lang="fr-FR" sz="3600" dirty="0" err="1">
                <a:solidFill>
                  <a:srgbClr val="FFFFFF"/>
                </a:solidFill>
                <a:latin typeface="Calibri" charset="0"/>
              </a:rPr>
              <a:t>give</a:t>
            </a:r>
            <a:r>
              <a:rPr lang="fr-FR" sz="3600" dirty="0">
                <a:solidFill>
                  <a:srgbClr val="FFFFFF"/>
                </a:solidFill>
                <a:latin typeface="Calibri" charset="0"/>
              </a:rPr>
              <a:t> more </a:t>
            </a:r>
            <a:r>
              <a:rPr lang="fr-FR" sz="3600" dirty="0" err="1">
                <a:solidFill>
                  <a:srgbClr val="FFFFFF"/>
                </a:solidFill>
                <a:latin typeface="Calibri" charset="0"/>
              </a:rPr>
              <a:t>margin</a:t>
            </a:r>
            <a:r>
              <a:rPr lang="fr-FR" sz="36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fr-FR" sz="3600" dirty="0" err="1">
                <a:solidFill>
                  <a:srgbClr val="FFFFFF"/>
                </a:solidFill>
                <a:latin typeface="Calibri" charset="0"/>
              </a:rPr>
              <a:t>at</a:t>
            </a:r>
            <a:r>
              <a:rPr lang="fr-FR" sz="36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fr-FR" sz="3600" dirty="0" err="1">
                <a:solidFill>
                  <a:srgbClr val="FFFFFF"/>
                </a:solidFill>
                <a:latin typeface="Calibri" charset="0"/>
              </a:rPr>
              <a:t>transfer</a:t>
            </a:r>
            <a:r>
              <a:rPr lang="fr-FR" sz="3600" dirty="0">
                <a:solidFill>
                  <a:srgbClr val="FFFFFF"/>
                </a:solidFill>
                <a:latin typeface="Calibri" charset="0"/>
              </a:rPr>
              <a:t> and </a:t>
            </a:r>
            <a:r>
              <a:rPr lang="fr-FR" sz="3600" dirty="0" err="1">
                <a:solidFill>
                  <a:srgbClr val="FFFFFF"/>
                </a:solidFill>
                <a:latin typeface="Calibri" charset="0"/>
              </a:rPr>
              <a:t>used</a:t>
            </a:r>
            <a:r>
              <a:rPr lang="fr-FR" sz="36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fr-FR" sz="3600" dirty="0" err="1">
                <a:solidFill>
                  <a:srgbClr val="FFFFFF"/>
                </a:solidFill>
                <a:latin typeface="Calibri" charset="0"/>
              </a:rPr>
              <a:t>trajectory</a:t>
            </a:r>
            <a:r>
              <a:rPr lang="fr-FR" sz="3600" dirty="0">
                <a:solidFill>
                  <a:srgbClr val="FFFFFF"/>
                </a:solidFill>
                <a:latin typeface="Calibri" charset="0"/>
              </a:rPr>
              <a:t> « slow down » </a:t>
            </a:r>
            <a:r>
              <a:rPr lang="fr-FR" sz="3600" dirty="0" err="1">
                <a:solidFill>
                  <a:srgbClr val="FFFFFF"/>
                </a:solidFill>
                <a:latin typeface="Calibri" charset="0"/>
              </a:rPr>
              <a:t>prior</a:t>
            </a:r>
            <a:r>
              <a:rPr lang="fr-FR" sz="3600" dirty="0">
                <a:solidFill>
                  <a:srgbClr val="FFFFFF"/>
                </a:solidFill>
                <a:latin typeface="Calibri" charset="0"/>
              </a:rPr>
              <a:t> to </a:t>
            </a:r>
            <a:r>
              <a:rPr lang="fr-FR" sz="3600" dirty="0" err="1">
                <a:solidFill>
                  <a:srgbClr val="FFFFFF"/>
                </a:solidFill>
                <a:latin typeface="Calibri" charset="0"/>
              </a:rPr>
              <a:t>placing</a:t>
            </a:r>
            <a:r>
              <a:rPr lang="fr-FR" sz="3600" dirty="0">
                <a:solidFill>
                  <a:srgbClr val="FFFFFF"/>
                </a:solidFill>
                <a:latin typeface="Calibri" charset="0"/>
              </a:rPr>
              <a:t> a </a:t>
            </a:r>
            <a:r>
              <a:rPr lang="fr-FR" sz="3600" dirty="0" err="1">
                <a:solidFill>
                  <a:srgbClr val="FFFFFF"/>
                </a:solidFill>
                <a:latin typeface="Calibri" charset="0"/>
              </a:rPr>
              <a:t>sample</a:t>
            </a:r>
            <a:r>
              <a:rPr lang="fr-FR" sz="3600" dirty="0">
                <a:solidFill>
                  <a:srgbClr val="FFFFFF"/>
                </a:solidFill>
                <a:latin typeface="Calibri" charset="0"/>
              </a:rPr>
              <a:t>.</a:t>
            </a:r>
          </a:p>
          <a:p>
            <a:pPr algn="l"/>
            <a:endParaRPr lang="fr-FR" sz="3600" dirty="0">
              <a:solidFill>
                <a:srgbClr val="FFFFFF"/>
              </a:solidFill>
              <a:latin typeface="Calibri" charset="0"/>
            </a:endParaRPr>
          </a:p>
          <a:p>
            <a:pPr algn="l"/>
            <a:r>
              <a:rPr lang="fr-FR" sz="3600" dirty="0">
                <a:solidFill>
                  <a:srgbClr val="FFFFFF"/>
                </a:solidFill>
                <a:latin typeface="Calibri" charset="0"/>
              </a:rPr>
              <a:t>« Timeout</a:t>
            </a:r>
            <a:r>
              <a:rPr lang="fr-FR" sz="3600" dirty="0" smtClean="0">
                <a:solidFill>
                  <a:srgbClr val="FFFFFF"/>
                </a:solidFill>
                <a:latin typeface="Calibri" charset="0"/>
              </a:rPr>
              <a:t>» 20 s </a:t>
            </a:r>
            <a:r>
              <a:rPr lang="fr-FR" sz="3600" dirty="0" err="1">
                <a:solidFill>
                  <a:srgbClr val="FFFFFF"/>
                </a:solidFill>
                <a:latin typeface="Calibri" charset="0"/>
              </a:rPr>
              <a:t>after</a:t>
            </a:r>
            <a:r>
              <a:rPr lang="fr-FR" sz="36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fr-FR" sz="3600" dirty="0" err="1">
                <a:solidFill>
                  <a:srgbClr val="FFFFFF"/>
                </a:solidFill>
                <a:latin typeface="Calibri" charset="0"/>
              </a:rPr>
              <a:t>every</a:t>
            </a:r>
            <a:r>
              <a:rPr lang="fr-FR" sz="3600" dirty="0">
                <a:solidFill>
                  <a:srgbClr val="FFFFFF"/>
                </a:solidFill>
                <a:latin typeface="Calibri" charset="0"/>
              </a:rPr>
              <a:t> robot </a:t>
            </a:r>
            <a:r>
              <a:rPr lang="fr-FR" sz="3600" dirty="0" err="1">
                <a:solidFill>
                  <a:srgbClr val="FFFFFF"/>
                </a:solidFill>
                <a:latin typeface="Calibri" charset="0"/>
              </a:rPr>
              <a:t>sample</a:t>
            </a:r>
            <a:r>
              <a:rPr lang="fr-FR" sz="36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fr-FR" sz="3600" dirty="0" err="1">
                <a:solidFill>
                  <a:srgbClr val="FFFFFF"/>
                </a:solidFill>
                <a:latin typeface="Calibri" charset="0"/>
              </a:rPr>
              <a:t>mount</a:t>
            </a:r>
            <a:r>
              <a:rPr lang="fr-FR" sz="3600" dirty="0">
                <a:solidFill>
                  <a:srgbClr val="FFFFFF"/>
                </a:solidFill>
                <a:latin typeface="Calibri" charset="0"/>
              </a:rPr>
              <a:t>, </a:t>
            </a:r>
            <a:r>
              <a:rPr lang="fr-FR" sz="3600" dirty="0" err="1">
                <a:solidFill>
                  <a:srgbClr val="FFFFFF"/>
                </a:solidFill>
                <a:latin typeface="Calibri" charset="0"/>
              </a:rPr>
              <a:t>during</a:t>
            </a:r>
            <a:r>
              <a:rPr lang="fr-FR" sz="36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fr-FR" sz="3600" dirty="0" err="1">
                <a:solidFill>
                  <a:srgbClr val="FFFFFF"/>
                </a:solidFill>
                <a:latin typeface="Calibri" charset="0"/>
              </a:rPr>
              <a:t>which</a:t>
            </a:r>
            <a:r>
              <a:rPr lang="fr-FR" sz="36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fr-FR" sz="3600" dirty="0" err="1">
                <a:solidFill>
                  <a:srgbClr val="FFFFFF"/>
                </a:solidFill>
                <a:latin typeface="Calibri" charset="0"/>
              </a:rPr>
              <a:t>further</a:t>
            </a:r>
            <a:r>
              <a:rPr lang="fr-FR" sz="36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fr-FR" sz="3600" dirty="0" err="1">
                <a:solidFill>
                  <a:srgbClr val="FFFFFF"/>
                </a:solidFill>
                <a:latin typeface="Calibri" charset="0"/>
              </a:rPr>
              <a:t>transfer</a:t>
            </a:r>
            <a:r>
              <a:rPr lang="fr-FR" sz="36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fr-FR" sz="3600" dirty="0" err="1">
                <a:solidFill>
                  <a:srgbClr val="FFFFFF"/>
                </a:solidFill>
                <a:latin typeface="Calibri" charset="0"/>
              </a:rPr>
              <a:t>is</a:t>
            </a:r>
            <a:r>
              <a:rPr lang="fr-FR" sz="36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fr-FR" sz="3600" dirty="0" err="1">
                <a:solidFill>
                  <a:srgbClr val="FFFFFF"/>
                </a:solidFill>
                <a:latin typeface="Calibri" charset="0"/>
              </a:rPr>
              <a:t>disabled</a:t>
            </a:r>
            <a:r>
              <a:rPr lang="fr-FR" sz="3600" dirty="0">
                <a:solidFill>
                  <a:srgbClr val="FFFFFF"/>
                </a:solidFill>
                <a:latin typeface="Calibri" charset="0"/>
              </a:rPr>
              <a:t> (</a:t>
            </a:r>
            <a:r>
              <a:rPr lang="fr-FR" sz="3600" dirty="0" err="1">
                <a:solidFill>
                  <a:srgbClr val="FFFFFF"/>
                </a:solidFill>
                <a:latin typeface="Calibri" charset="0"/>
              </a:rPr>
              <a:t>avoid</a:t>
            </a:r>
            <a:r>
              <a:rPr lang="fr-FR" sz="36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fr-FR" sz="3600" dirty="0" err="1">
                <a:solidFill>
                  <a:srgbClr val="FFFFFF"/>
                </a:solidFill>
                <a:latin typeface="Calibri" charset="0"/>
              </a:rPr>
              <a:t>freeze-thaw</a:t>
            </a:r>
            <a:r>
              <a:rPr lang="fr-FR" sz="3600" dirty="0">
                <a:solidFill>
                  <a:srgbClr val="FFFFFF"/>
                </a:solidFill>
                <a:latin typeface="Calibri" charset="0"/>
              </a:rPr>
              <a:t>). </a:t>
            </a:r>
          </a:p>
          <a:p>
            <a:pPr algn="l"/>
            <a:endParaRPr lang="fr-FR" sz="3600" dirty="0">
              <a:solidFill>
                <a:srgbClr val="FFFFFF"/>
              </a:solidFill>
              <a:latin typeface="Calibri" charset="0"/>
            </a:endParaRPr>
          </a:p>
          <a:p>
            <a:pPr algn="l"/>
            <a:r>
              <a:rPr lang="fr-FR" sz="3600" dirty="0" err="1">
                <a:solidFill>
                  <a:srgbClr val="FFFFFF"/>
                </a:solidFill>
                <a:latin typeface="Calibri" charset="0"/>
              </a:rPr>
              <a:t>Current</a:t>
            </a:r>
            <a:r>
              <a:rPr lang="fr-FR" sz="3600" dirty="0">
                <a:solidFill>
                  <a:srgbClr val="FFFFFF"/>
                </a:solidFill>
                <a:latin typeface="Calibri" charset="0"/>
              </a:rPr>
              <a:t> record 1219 </a:t>
            </a:r>
            <a:r>
              <a:rPr lang="fr-FR" sz="3600" dirty="0" err="1">
                <a:solidFill>
                  <a:srgbClr val="FFFFFF"/>
                </a:solidFill>
                <a:latin typeface="Calibri" charset="0"/>
              </a:rPr>
              <a:t>succesful</a:t>
            </a:r>
            <a:r>
              <a:rPr lang="fr-FR" sz="36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fr-FR" sz="3600" dirty="0" err="1">
                <a:solidFill>
                  <a:srgbClr val="FFFFFF"/>
                </a:solidFill>
                <a:latin typeface="Calibri" charset="0"/>
              </a:rPr>
              <a:t>transfers</a:t>
            </a:r>
            <a:r>
              <a:rPr lang="fr-FR" sz="36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fr-FR" sz="3600" dirty="0" err="1">
                <a:solidFill>
                  <a:srgbClr val="FFFFFF"/>
                </a:solidFill>
                <a:latin typeface="Calibri" charset="0"/>
              </a:rPr>
              <a:t>between</a:t>
            </a:r>
            <a:r>
              <a:rPr lang="fr-FR" sz="36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fr-FR" sz="3600" dirty="0" err="1">
                <a:solidFill>
                  <a:srgbClr val="FFFFFF"/>
                </a:solidFill>
                <a:latin typeface="Calibri" charset="0"/>
              </a:rPr>
              <a:t>failures</a:t>
            </a:r>
            <a:r>
              <a:rPr lang="fr-FR" sz="3600" dirty="0">
                <a:solidFill>
                  <a:srgbClr val="FFFFFF"/>
                </a:solidFill>
                <a:latin typeface="Calibri" charset="0"/>
              </a:rPr>
              <a:t> : </a:t>
            </a:r>
            <a:r>
              <a:rPr lang="fr-FR" sz="3600" dirty="0" err="1">
                <a:solidFill>
                  <a:srgbClr val="FFFFFF"/>
                </a:solidFill>
                <a:latin typeface="Calibri" charset="0"/>
              </a:rPr>
              <a:t>statistics</a:t>
            </a:r>
            <a:r>
              <a:rPr lang="fr-FR" sz="36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fr-FR" sz="3600" dirty="0" err="1">
                <a:solidFill>
                  <a:srgbClr val="FFFFFF"/>
                </a:solidFill>
                <a:latin typeface="Calibri" charset="0"/>
              </a:rPr>
              <a:t>being</a:t>
            </a:r>
            <a:r>
              <a:rPr lang="fr-FR" sz="36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fr-FR" sz="3600" dirty="0" err="1">
                <a:solidFill>
                  <a:srgbClr val="FFFFFF"/>
                </a:solidFill>
                <a:latin typeface="Calibri" charset="0"/>
              </a:rPr>
              <a:t>monitored</a:t>
            </a:r>
            <a:r>
              <a:rPr lang="fr-FR" sz="3600" dirty="0">
                <a:solidFill>
                  <a:srgbClr val="FFFFFF"/>
                </a:solidFill>
                <a:latin typeface="Calibri" charset="0"/>
              </a:rPr>
              <a:t>.</a:t>
            </a:r>
          </a:p>
          <a:p>
            <a:endParaRPr lang="fr-FR" sz="3600" dirty="0">
              <a:solidFill>
                <a:srgbClr val="FFFFFF"/>
              </a:solidFill>
              <a:latin typeface="Calibri" charset="0"/>
            </a:endParaRPr>
          </a:p>
        </p:txBody>
      </p:sp>
      <p:grpSp>
        <p:nvGrpSpPr>
          <p:cNvPr id="8" name="Group 81"/>
          <p:cNvGrpSpPr/>
          <p:nvPr/>
        </p:nvGrpSpPr>
        <p:grpSpPr>
          <a:xfrm>
            <a:off x="1848477" y="696849"/>
            <a:ext cx="10203824" cy="762127"/>
            <a:chOff x="0" y="0"/>
            <a:chExt cx="10203822" cy="762126"/>
          </a:xfrm>
        </p:grpSpPr>
        <p:sp>
          <p:nvSpPr>
            <p:cNvPr id="9" name="Shape 78"/>
            <p:cNvSpPr/>
            <p:nvPr/>
          </p:nvSpPr>
          <p:spPr>
            <a:xfrm>
              <a:off x="5722" y="0"/>
              <a:ext cx="10198101" cy="749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584200">
                <a:defRPr sz="4200" b="0" i="1">
                  <a:solidFill>
                    <a:schemeClr val="accent3">
                      <a:lumOff val="44000"/>
                    </a:schemeClr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r>
                <a:rPr dirty="0"/>
                <a:t>Implementation </a:t>
              </a:r>
              <a:r>
                <a:rPr lang="fr-FR" dirty="0" smtClean="0"/>
                <a:t>–</a:t>
              </a:r>
              <a:r>
                <a:rPr dirty="0" smtClean="0"/>
                <a:t> </a:t>
              </a:r>
              <a:r>
                <a:rPr lang="fr-FR" dirty="0" err="1" smtClean="0"/>
                <a:t>connection</a:t>
              </a:r>
              <a:r>
                <a:rPr lang="fr-FR" dirty="0" smtClean="0"/>
                <a:t> to CATS</a:t>
              </a:r>
              <a:endParaRPr dirty="0"/>
            </a:p>
          </p:txBody>
        </p:sp>
        <p:sp>
          <p:nvSpPr>
            <p:cNvPr id="10" name="Shape 79"/>
            <p:cNvSpPr/>
            <p:nvPr/>
          </p:nvSpPr>
          <p:spPr>
            <a:xfrm flipV="1">
              <a:off x="0" y="762001"/>
              <a:ext cx="10189969" cy="126"/>
            </a:xfrm>
            <a:prstGeom prst="line">
              <a:avLst/>
            </a:prstGeom>
            <a:noFill/>
            <a:ln w="38100" cap="flat">
              <a:solidFill>
                <a:schemeClr val="accent3">
                  <a:lumOff val="4400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457200">
                <a:defRPr sz="1200" b="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1" name="Shape 80"/>
            <p:cNvSpPr/>
            <p:nvPr/>
          </p:nvSpPr>
          <p:spPr>
            <a:xfrm flipV="1">
              <a:off x="4567" y="0"/>
              <a:ext cx="10189969" cy="126"/>
            </a:xfrm>
            <a:prstGeom prst="line">
              <a:avLst/>
            </a:prstGeom>
            <a:noFill/>
            <a:ln w="38100" cap="flat">
              <a:solidFill>
                <a:schemeClr val="accent3">
                  <a:lumOff val="4400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457200">
                <a:defRPr sz="1200" b="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ZoneTexte 2"/>
          <p:cNvSpPr txBox="1">
            <a:spLocks noChangeArrowheads="1"/>
          </p:cNvSpPr>
          <p:nvPr/>
        </p:nvSpPr>
        <p:spPr bwMode="auto">
          <a:xfrm>
            <a:off x="885825" y="1997075"/>
            <a:ext cx="11161713" cy="6740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fr-FR" sz="3600" dirty="0" err="1">
                <a:solidFill>
                  <a:srgbClr val="FFFFFF"/>
                </a:solidFill>
                <a:latin typeface="Calibri" charset="0"/>
              </a:rPr>
              <a:t>After</a:t>
            </a:r>
            <a:r>
              <a:rPr lang="fr-FR" sz="3600" dirty="0">
                <a:solidFill>
                  <a:srgbClr val="FFFFFF"/>
                </a:solidFill>
                <a:latin typeface="Calibri" charset="0"/>
              </a:rPr>
              <a:t> initial </a:t>
            </a:r>
            <a:r>
              <a:rPr lang="fr-FR" sz="3600" dirty="0" err="1">
                <a:solidFill>
                  <a:srgbClr val="FFFFFF"/>
                </a:solidFill>
                <a:latin typeface="Calibri" charset="0"/>
              </a:rPr>
              <a:t>problems</a:t>
            </a:r>
            <a:r>
              <a:rPr lang="fr-FR" sz="3600" dirty="0">
                <a:solidFill>
                  <a:srgbClr val="FFFFFF"/>
                </a:solidFill>
                <a:latin typeface="Calibri" charset="0"/>
              </a:rPr>
              <a:t>, </a:t>
            </a:r>
            <a:r>
              <a:rPr lang="fr-FR" sz="3600" dirty="0" err="1">
                <a:solidFill>
                  <a:srgbClr val="FFFFFF"/>
                </a:solidFill>
                <a:latin typeface="Calibri" charset="0"/>
              </a:rPr>
              <a:t>SmarGon</a:t>
            </a:r>
            <a:r>
              <a:rPr lang="fr-FR" sz="3600" dirty="0">
                <a:solidFill>
                  <a:srgbClr val="FFFFFF"/>
                </a:solidFill>
                <a:latin typeface="Calibri" charset="0"/>
              </a:rPr>
              <a:t> has been </a:t>
            </a:r>
            <a:r>
              <a:rPr lang="fr-FR" sz="3600" dirty="0" err="1">
                <a:solidFill>
                  <a:srgbClr val="FFFFFF"/>
                </a:solidFill>
                <a:latin typeface="Calibri" charset="0"/>
              </a:rPr>
              <a:t>working</a:t>
            </a:r>
            <a:r>
              <a:rPr lang="fr-FR" sz="36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fr-FR" sz="3600" dirty="0" err="1">
                <a:solidFill>
                  <a:srgbClr val="FFFFFF"/>
                </a:solidFill>
                <a:latin typeface="Calibri" charset="0"/>
              </a:rPr>
              <a:t>reliably</a:t>
            </a:r>
            <a:r>
              <a:rPr lang="fr-FR" sz="3600" dirty="0">
                <a:solidFill>
                  <a:srgbClr val="FFFFFF"/>
                </a:solidFill>
                <a:latin typeface="Calibri" charset="0"/>
              </a:rPr>
              <a:t> on PX1 </a:t>
            </a:r>
            <a:r>
              <a:rPr lang="fr-FR" sz="3600" dirty="0" err="1">
                <a:solidFill>
                  <a:srgbClr val="FFFFFF"/>
                </a:solidFill>
                <a:latin typeface="Calibri" charset="0"/>
              </a:rPr>
              <a:t>since</a:t>
            </a:r>
            <a:r>
              <a:rPr lang="fr-FR" sz="36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fr-FR" sz="3600" dirty="0" smtClean="0">
                <a:solidFill>
                  <a:srgbClr val="FFFFFF"/>
                </a:solidFill>
                <a:latin typeface="Calibri" charset="0"/>
              </a:rPr>
              <a:t>May </a:t>
            </a:r>
            <a:r>
              <a:rPr lang="fr-FR" sz="3600" dirty="0">
                <a:solidFill>
                  <a:srgbClr val="FFFFFF"/>
                </a:solidFill>
                <a:latin typeface="Calibri" charset="0"/>
              </a:rPr>
              <a:t>2017</a:t>
            </a:r>
            <a:r>
              <a:rPr lang="fr-FR" sz="3600" dirty="0" smtClean="0">
                <a:solidFill>
                  <a:srgbClr val="FFFFFF"/>
                </a:solidFill>
                <a:latin typeface="Calibri" charset="0"/>
              </a:rPr>
              <a:t>.</a:t>
            </a:r>
          </a:p>
          <a:p>
            <a:pPr algn="l"/>
            <a:endParaRPr lang="fr-FR" sz="3600" dirty="0">
              <a:solidFill>
                <a:srgbClr val="FFFFFF"/>
              </a:solidFill>
              <a:latin typeface="Calibri" charset="0"/>
            </a:endParaRPr>
          </a:p>
          <a:p>
            <a:pPr algn="l"/>
            <a:r>
              <a:rPr lang="fr-FR" sz="3600" dirty="0">
                <a:solidFill>
                  <a:srgbClr val="FFFFFF"/>
                </a:solidFill>
                <a:latin typeface="Calibri" charset="0"/>
              </a:rPr>
              <a:t>TANGO </a:t>
            </a:r>
            <a:r>
              <a:rPr lang="fr-FR" sz="3600" dirty="0" err="1">
                <a:solidFill>
                  <a:srgbClr val="FFFFFF"/>
                </a:solidFill>
                <a:latin typeface="Calibri" charset="0"/>
              </a:rPr>
              <a:t>device</a:t>
            </a:r>
            <a:r>
              <a:rPr lang="fr-FR" sz="3600" dirty="0">
                <a:solidFill>
                  <a:srgbClr val="FFFFFF"/>
                </a:solidFill>
                <a:latin typeface="Calibri" charset="0"/>
              </a:rPr>
              <a:t> servers are </a:t>
            </a:r>
            <a:r>
              <a:rPr lang="fr-FR" sz="3600" dirty="0" err="1">
                <a:solidFill>
                  <a:srgbClr val="FFFFFF"/>
                </a:solidFill>
                <a:latin typeface="Calibri" charset="0"/>
              </a:rPr>
              <a:t>shareable</a:t>
            </a:r>
            <a:r>
              <a:rPr lang="fr-FR" sz="3600" dirty="0">
                <a:solidFill>
                  <a:srgbClr val="FFFFFF"/>
                </a:solidFill>
                <a:latin typeface="Calibri" charset="0"/>
              </a:rPr>
              <a:t> (not </a:t>
            </a:r>
            <a:r>
              <a:rPr lang="fr-FR" sz="3600" dirty="0" err="1">
                <a:solidFill>
                  <a:srgbClr val="FFFFFF"/>
                </a:solidFill>
                <a:latin typeface="Calibri" charset="0"/>
              </a:rPr>
              <a:t>many</a:t>
            </a:r>
            <a:r>
              <a:rPr lang="fr-FR" sz="3600" dirty="0">
                <a:solidFill>
                  <a:srgbClr val="FFFFFF"/>
                </a:solidFill>
                <a:latin typeface="Calibri" charset="0"/>
              </a:rPr>
              <a:t> sites use TANGO….</a:t>
            </a:r>
            <a:r>
              <a:rPr lang="fr-FR" sz="3600" dirty="0" smtClean="0">
                <a:solidFill>
                  <a:srgbClr val="FFFFFF"/>
                </a:solidFill>
                <a:latin typeface="Calibri" charset="0"/>
              </a:rPr>
              <a:t>)</a:t>
            </a:r>
          </a:p>
          <a:p>
            <a:pPr algn="l"/>
            <a:endParaRPr lang="fr-FR" sz="3600" dirty="0">
              <a:solidFill>
                <a:srgbClr val="FFFFFF"/>
              </a:solidFill>
              <a:latin typeface="Calibri" charset="0"/>
            </a:endParaRPr>
          </a:p>
          <a:p>
            <a:pPr algn="l"/>
            <a:r>
              <a:rPr lang="fr-FR" sz="3600" dirty="0" err="1">
                <a:solidFill>
                  <a:srgbClr val="FFFFFF"/>
                </a:solidFill>
                <a:latin typeface="Calibri" charset="0"/>
              </a:rPr>
              <a:t>Collect</a:t>
            </a:r>
            <a:r>
              <a:rPr lang="fr-FR" sz="3600" dirty="0">
                <a:solidFill>
                  <a:srgbClr val="FFFFFF"/>
                </a:solidFill>
                <a:latin typeface="Calibri" charset="0"/>
              </a:rPr>
              <a:t> and PX1Environment servers are </a:t>
            </a:r>
            <a:r>
              <a:rPr lang="fr-FR" sz="3600" dirty="0" err="1" smtClean="0">
                <a:solidFill>
                  <a:srgbClr val="FFFFFF"/>
                </a:solidFill>
                <a:latin typeface="Calibri" charset="0"/>
              </a:rPr>
              <a:t>very</a:t>
            </a:r>
            <a:r>
              <a:rPr lang="fr-FR" sz="3600" dirty="0" smtClean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fr-FR" sz="3600" dirty="0" err="1" smtClean="0">
                <a:solidFill>
                  <a:srgbClr val="FFFFFF"/>
                </a:solidFill>
                <a:latin typeface="Calibri" charset="0"/>
              </a:rPr>
              <a:t>specific</a:t>
            </a:r>
            <a:r>
              <a:rPr lang="fr-FR" sz="3600" dirty="0" smtClean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fr-FR" sz="3600" dirty="0">
                <a:solidFill>
                  <a:srgbClr val="FFFFFF"/>
                </a:solidFill>
                <a:latin typeface="Calibri" charset="0"/>
              </a:rPr>
              <a:t>to </a:t>
            </a:r>
            <a:r>
              <a:rPr lang="fr-FR" sz="3600" dirty="0" smtClean="0">
                <a:solidFill>
                  <a:srgbClr val="FFFFFF"/>
                </a:solidFill>
                <a:latin typeface="Calibri" charset="0"/>
              </a:rPr>
              <a:t>PX1 – not </a:t>
            </a:r>
            <a:r>
              <a:rPr lang="fr-FR" sz="3600" dirty="0" err="1" smtClean="0">
                <a:solidFill>
                  <a:srgbClr val="FFFFFF"/>
                </a:solidFill>
                <a:latin typeface="Calibri" charset="0"/>
              </a:rPr>
              <a:t>easily</a:t>
            </a:r>
            <a:r>
              <a:rPr lang="fr-FR" sz="3600" dirty="0" smtClean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fr-FR" sz="3600" dirty="0" err="1" smtClean="0">
                <a:solidFill>
                  <a:srgbClr val="FFFFFF"/>
                </a:solidFill>
                <a:latin typeface="Calibri" charset="0"/>
              </a:rPr>
              <a:t>shareable</a:t>
            </a:r>
            <a:r>
              <a:rPr lang="fr-FR" sz="3600" dirty="0" smtClean="0">
                <a:solidFill>
                  <a:srgbClr val="FFFFFF"/>
                </a:solidFill>
                <a:latin typeface="Calibri" charset="0"/>
              </a:rPr>
              <a:t>. </a:t>
            </a:r>
            <a:r>
              <a:rPr lang="fr-FR" sz="3600" dirty="0" err="1" smtClean="0">
                <a:solidFill>
                  <a:srgbClr val="FFFFFF"/>
                </a:solidFill>
                <a:latin typeface="Calibri" charset="0"/>
              </a:rPr>
              <a:t>Experience</a:t>
            </a:r>
            <a:r>
              <a:rPr lang="fr-FR" sz="3600" dirty="0" smtClean="0">
                <a:solidFill>
                  <a:srgbClr val="FFFFFF"/>
                </a:solidFill>
                <a:latin typeface="Calibri" charset="0"/>
              </a:rPr>
              <a:t> in </a:t>
            </a:r>
            <a:r>
              <a:rPr lang="fr-FR" sz="3600" dirty="0" err="1" smtClean="0">
                <a:solidFill>
                  <a:srgbClr val="FFFFFF"/>
                </a:solidFill>
                <a:latin typeface="Calibri" charset="0"/>
              </a:rPr>
              <a:t>them</a:t>
            </a:r>
            <a:r>
              <a:rPr lang="fr-FR" sz="3600" dirty="0" smtClean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fr-FR" sz="3600" dirty="0" err="1" smtClean="0">
                <a:solidFill>
                  <a:srgbClr val="FFFFFF"/>
                </a:solidFill>
                <a:latin typeface="Calibri" charset="0"/>
              </a:rPr>
              <a:t>is</a:t>
            </a:r>
            <a:r>
              <a:rPr lang="fr-FR" sz="3600" dirty="0" smtClean="0">
                <a:solidFill>
                  <a:srgbClr val="FFFFFF"/>
                </a:solidFill>
                <a:latin typeface="Calibri" charset="0"/>
              </a:rPr>
              <a:t>.</a:t>
            </a:r>
          </a:p>
          <a:p>
            <a:pPr algn="l"/>
            <a:endParaRPr lang="fr-FR" sz="3600" dirty="0">
              <a:solidFill>
                <a:srgbClr val="FFFFFF"/>
              </a:solidFill>
              <a:latin typeface="Calibri" charset="0"/>
            </a:endParaRPr>
          </a:p>
          <a:p>
            <a:pPr algn="l"/>
            <a:r>
              <a:rPr lang="fr-FR" sz="3600" dirty="0">
                <a:solidFill>
                  <a:srgbClr val="FFFFFF"/>
                </a:solidFill>
                <a:latin typeface="Calibri" charset="0"/>
              </a:rPr>
              <a:t>Future : </a:t>
            </a:r>
            <a:r>
              <a:rPr lang="fr-FR" sz="3600" dirty="0" smtClean="0">
                <a:solidFill>
                  <a:srgbClr val="FFFFFF"/>
                </a:solidFill>
                <a:latin typeface="Calibri" charset="0"/>
              </a:rPr>
              <a:t>Qt4 </a:t>
            </a:r>
            <a:r>
              <a:rPr lang="fr-FR" sz="3600" dirty="0" err="1" smtClean="0">
                <a:solidFill>
                  <a:srgbClr val="FFFFFF"/>
                </a:solidFill>
                <a:latin typeface="Calibri" charset="0"/>
              </a:rPr>
              <a:t>soon</a:t>
            </a:r>
            <a:r>
              <a:rPr lang="fr-FR" sz="3600" dirty="0" smtClean="0">
                <a:solidFill>
                  <a:srgbClr val="FFFFFF"/>
                </a:solidFill>
                <a:latin typeface="Calibri" charset="0"/>
              </a:rPr>
              <a:t>, </a:t>
            </a:r>
            <a:r>
              <a:rPr lang="fr-FR" sz="3600" dirty="0" err="1" smtClean="0">
                <a:solidFill>
                  <a:srgbClr val="FFFFFF"/>
                </a:solidFill>
                <a:latin typeface="Calibri" charset="0"/>
              </a:rPr>
              <a:t>then</a:t>
            </a:r>
            <a:r>
              <a:rPr lang="fr-FR" sz="3600" dirty="0" smtClean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fr-FR" sz="3600" dirty="0" err="1" smtClean="0">
                <a:solidFill>
                  <a:srgbClr val="FFFFFF"/>
                </a:solidFill>
                <a:latin typeface="Calibri" charset="0"/>
              </a:rPr>
              <a:t>Helical</a:t>
            </a:r>
            <a:r>
              <a:rPr lang="fr-FR" sz="3600" dirty="0" smtClean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fr-FR" sz="3600" dirty="0">
                <a:solidFill>
                  <a:srgbClr val="FFFFFF"/>
                </a:solidFill>
                <a:latin typeface="Calibri" charset="0"/>
              </a:rPr>
              <a:t>scans</a:t>
            </a:r>
            <a:r>
              <a:rPr lang="fr-FR" sz="3600" dirty="0" smtClean="0">
                <a:solidFill>
                  <a:srgbClr val="FFFFFF"/>
                </a:solidFill>
                <a:latin typeface="Calibri" charset="0"/>
              </a:rPr>
              <a:t>, </a:t>
            </a:r>
            <a:r>
              <a:rPr lang="fr-FR" sz="3600" dirty="0" err="1" smtClean="0">
                <a:solidFill>
                  <a:srgbClr val="FFFFFF"/>
                </a:solidFill>
                <a:latin typeface="Calibri" charset="0"/>
              </a:rPr>
              <a:t>sample</a:t>
            </a:r>
            <a:r>
              <a:rPr lang="fr-FR" sz="3600" dirty="0" smtClean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fr-FR" sz="3600" dirty="0" err="1" smtClean="0">
                <a:solidFill>
                  <a:srgbClr val="FFFFFF"/>
                </a:solidFill>
                <a:latin typeface="Calibri" charset="0"/>
              </a:rPr>
              <a:t>centring</a:t>
            </a:r>
            <a:r>
              <a:rPr lang="fr-FR" sz="3600" dirty="0" smtClean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fr-FR" sz="3600" dirty="0" err="1" smtClean="0">
                <a:solidFill>
                  <a:srgbClr val="FFFFFF"/>
                </a:solidFill>
                <a:latin typeface="Calibri" charset="0"/>
              </a:rPr>
              <a:t>with</a:t>
            </a:r>
            <a:r>
              <a:rPr lang="fr-FR" sz="3600" dirty="0" smtClean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fr-FR" sz="3600" dirty="0" err="1" smtClean="0">
                <a:solidFill>
                  <a:srgbClr val="FFFFFF"/>
                </a:solidFill>
                <a:latin typeface="Calibri" charset="0"/>
              </a:rPr>
              <a:t>χ</a:t>
            </a:r>
            <a:r>
              <a:rPr lang="fr-FR" sz="3600" dirty="0" smtClean="0">
                <a:solidFill>
                  <a:srgbClr val="FFFFFF"/>
                </a:solidFill>
                <a:latin typeface="Calibri" charset="0"/>
              </a:rPr>
              <a:t>  non </a:t>
            </a:r>
            <a:r>
              <a:rPr lang="fr-FR" sz="3600" dirty="0" err="1" smtClean="0">
                <a:solidFill>
                  <a:srgbClr val="FFFFFF"/>
                </a:solidFill>
                <a:latin typeface="Calibri" charset="0"/>
              </a:rPr>
              <a:t>zero</a:t>
            </a:r>
            <a:r>
              <a:rPr lang="fr-FR" sz="3600" dirty="0" smtClean="0">
                <a:solidFill>
                  <a:srgbClr val="FFFFFF"/>
                </a:solidFill>
                <a:latin typeface="Calibri" charset="0"/>
              </a:rPr>
              <a:t>,  </a:t>
            </a:r>
            <a:r>
              <a:rPr lang="fr-FR" sz="3600" dirty="0" err="1" smtClean="0">
                <a:solidFill>
                  <a:srgbClr val="FFFFFF"/>
                </a:solidFill>
                <a:latin typeface="Calibri" charset="0"/>
              </a:rPr>
              <a:t>consider</a:t>
            </a:r>
            <a:r>
              <a:rPr lang="fr-FR" sz="3600" dirty="0" smtClean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fr-FR" sz="3600" dirty="0" err="1" smtClean="0">
                <a:solidFill>
                  <a:srgbClr val="FFFFFF"/>
                </a:solidFill>
                <a:latin typeface="Calibri" charset="0"/>
              </a:rPr>
              <a:t>replacing</a:t>
            </a:r>
            <a:r>
              <a:rPr lang="fr-FR" sz="3600" dirty="0" smtClean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l-GR" sz="3600" dirty="0">
                <a:solidFill>
                  <a:srgbClr val="FFFFFF"/>
                </a:solidFill>
                <a:latin typeface="Calibri" charset="0"/>
              </a:rPr>
              <a:t>ω </a:t>
            </a:r>
            <a:r>
              <a:rPr lang="en-US" sz="3600" dirty="0">
                <a:solidFill>
                  <a:srgbClr val="FFFFFF"/>
                </a:solidFill>
                <a:latin typeface="Calibri" charset="0"/>
              </a:rPr>
              <a:t>axis with Crystal Logic </a:t>
            </a:r>
            <a:r>
              <a:rPr lang="el-GR" sz="3600" dirty="0" smtClean="0">
                <a:solidFill>
                  <a:srgbClr val="FFFFFF"/>
                </a:solidFill>
                <a:latin typeface="Calibri" charset="0"/>
              </a:rPr>
              <a:t>ω</a:t>
            </a:r>
            <a:r>
              <a:rPr lang="en-US" sz="3600" dirty="0" smtClean="0">
                <a:solidFill>
                  <a:srgbClr val="FFFFFF"/>
                </a:solidFill>
                <a:latin typeface="Calibri" charset="0"/>
              </a:rPr>
              <a:t>, </a:t>
            </a:r>
            <a:r>
              <a:rPr lang="fr-FR" sz="3600" dirty="0" smtClean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fr-FR" sz="3600" dirty="0">
                <a:solidFill>
                  <a:srgbClr val="FFFFFF"/>
                </a:solidFill>
                <a:latin typeface="Calibri" charset="0"/>
              </a:rPr>
              <a:t>EIGER on PX1 </a:t>
            </a:r>
            <a:r>
              <a:rPr lang="fr-FR" sz="3600" dirty="0" err="1">
                <a:solidFill>
                  <a:srgbClr val="FFFFFF"/>
                </a:solidFill>
                <a:latin typeface="Calibri" charset="0"/>
              </a:rPr>
              <a:t>from</a:t>
            </a:r>
            <a:r>
              <a:rPr lang="fr-FR" sz="36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fr-FR" sz="3600" dirty="0" err="1">
                <a:solidFill>
                  <a:srgbClr val="FFFFFF"/>
                </a:solidFill>
                <a:latin typeface="Calibri" charset="0"/>
              </a:rPr>
              <a:t>Summer</a:t>
            </a:r>
            <a:r>
              <a:rPr lang="fr-FR" sz="3600" dirty="0">
                <a:solidFill>
                  <a:srgbClr val="FFFFFF"/>
                </a:solidFill>
                <a:latin typeface="Calibri" charset="0"/>
              </a:rPr>
              <a:t> 2018.</a:t>
            </a:r>
          </a:p>
        </p:txBody>
      </p:sp>
      <p:grpSp>
        <p:nvGrpSpPr>
          <p:cNvPr id="4" name="Group 81"/>
          <p:cNvGrpSpPr/>
          <p:nvPr/>
        </p:nvGrpSpPr>
        <p:grpSpPr>
          <a:xfrm>
            <a:off x="1848477" y="696849"/>
            <a:ext cx="10203824" cy="762127"/>
            <a:chOff x="0" y="0"/>
            <a:chExt cx="10203822" cy="762126"/>
          </a:xfrm>
        </p:grpSpPr>
        <p:sp>
          <p:nvSpPr>
            <p:cNvPr id="5" name="Shape 78"/>
            <p:cNvSpPr/>
            <p:nvPr/>
          </p:nvSpPr>
          <p:spPr>
            <a:xfrm>
              <a:off x="5722" y="0"/>
              <a:ext cx="10198101" cy="749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584200">
                <a:defRPr sz="4200" b="0" i="1">
                  <a:solidFill>
                    <a:schemeClr val="accent3">
                      <a:lumOff val="44000"/>
                    </a:schemeClr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pPr algn="ctr"/>
              <a:r>
                <a:rPr lang="fr-FR" dirty="0" smtClean="0"/>
                <a:t>Conclusions</a:t>
              </a:r>
              <a:endParaRPr dirty="0"/>
            </a:p>
          </p:txBody>
        </p:sp>
        <p:sp>
          <p:nvSpPr>
            <p:cNvPr id="6" name="Shape 79"/>
            <p:cNvSpPr/>
            <p:nvPr/>
          </p:nvSpPr>
          <p:spPr>
            <a:xfrm flipV="1">
              <a:off x="0" y="762001"/>
              <a:ext cx="10189969" cy="126"/>
            </a:xfrm>
            <a:prstGeom prst="line">
              <a:avLst/>
            </a:prstGeom>
            <a:noFill/>
            <a:ln w="38100" cap="flat">
              <a:solidFill>
                <a:schemeClr val="accent3">
                  <a:lumOff val="4400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457200">
                <a:defRPr sz="1200" b="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7" name="Shape 80"/>
            <p:cNvSpPr/>
            <p:nvPr/>
          </p:nvSpPr>
          <p:spPr>
            <a:xfrm flipV="1">
              <a:off x="4567" y="0"/>
              <a:ext cx="10189969" cy="126"/>
            </a:xfrm>
            <a:prstGeom prst="line">
              <a:avLst/>
            </a:prstGeom>
            <a:noFill/>
            <a:ln w="38100" cap="flat">
              <a:solidFill>
                <a:schemeClr val="accent3">
                  <a:lumOff val="4400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457200">
                <a:defRPr sz="1200" b="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grpSp>
        <p:nvGrpSpPr>
          <p:cNvPr id="165" name="Group 165"/>
          <p:cNvGrpSpPr/>
          <p:nvPr/>
        </p:nvGrpSpPr>
        <p:grpSpPr>
          <a:xfrm>
            <a:off x="2776732" y="330200"/>
            <a:ext cx="10203824" cy="762127"/>
            <a:chOff x="0" y="0"/>
            <a:chExt cx="10203822" cy="762126"/>
          </a:xfrm>
        </p:grpSpPr>
        <p:sp>
          <p:nvSpPr>
            <p:cNvPr id="162" name="Shape 162"/>
            <p:cNvSpPr/>
            <p:nvPr/>
          </p:nvSpPr>
          <p:spPr>
            <a:xfrm>
              <a:off x="5722" y="0"/>
              <a:ext cx="10198101" cy="749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584200">
                <a:defRPr sz="4200" b="0" i="1">
                  <a:solidFill>
                    <a:schemeClr val="accent3">
                      <a:lumOff val="44000"/>
                    </a:schemeClr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r>
                <a:t>SmarGon in MXCuBE</a:t>
              </a:r>
            </a:p>
          </p:txBody>
        </p:sp>
        <p:sp>
          <p:nvSpPr>
            <p:cNvPr id="163" name="Shape 163"/>
            <p:cNvSpPr/>
            <p:nvPr/>
          </p:nvSpPr>
          <p:spPr>
            <a:xfrm flipV="1">
              <a:off x="0" y="762001"/>
              <a:ext cx="10189969" cy="126"/>
            </a:xfrm>
            <a:prstGeom prst="line">
              <a:avLst/>
            </a:prstGeom>
            <a:noFill/>
            <a:ln w="38100" cap="flat">
              <a:solidFill>
                <a:schemeClr val="accent3">
                  <a:lumOff val="4400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457200">
                <a:defRPr sz="1200" b="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 flipV="1">
              <a:off x="4567" y="0"/>
              <a:ext cx="10189969" cy="126"/>
            </a:xfrm>
            <a:prstGeom prst="line">
              <a:avLst/>
            </a:prstGeom>
            <a:noFill/>
            <a:ln w="38100" cap="flat">
              <a:solidFill>
                <a:schemeClr val="accent3">
                  <a:lumOff val="4400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457200">
                <a:defRPr sz="1200" b="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sp>
        <p:nvSpPr>
          <p:cNvPr id="166" name="Shape 166"/>
          <p:cNvSpPr/>
          <p:nvPr/>
        </p:nvSpPr>
        <p:spPr>
          <a:xfrm>
            <a:off x="2892458" y="1478026"/>
            <a:ext cx="999857" cy="574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algn="just" defTabSz="914400">
              <a:defRPr sz="2800" b="0">
                <a:solidFill>
                  <a:schemeClr val="accent3">
                    <a:lumOff val="44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v. Qt3</a:t>
            </a:r>
          </a:p>
        </p:txBody>
      </p:sp>
      <p:pic>
        <p:nvPicPr>
          <p:cNvPr id="168" name="ScreenshotMxCube.png"/>
          <p:cNvPicPr>
            <a:picLocks noChangeAspect="1"/>
          </p:cNvPicPr>
          <p:nvPr/>
        </p:nvPicPr>
        <p:blipFill>
          <a:blip r:embed="rId2">
            <a:extLst/>
          </a:blip>
          <a:srcRect l="71498" t="9065" r="8968" b="59281"/>
          <a:stretch>
            <a:fillRect/>
          </a:stretch>
        </p:blipFill>
        <p:spPr>
          <a:xfrm>
            <a:off x="797814" y="3993656"/>
            <a:ext cx="5189008" cy="4565841"/>
          </a:xfrm>
          <a:prstGeom prst="rect">
            <a:avLst/>
          </a:prstGeom>
          <a:ln w="25400">
            <a:solidFill>
              <a:schemeClr val="accent1"/>
            </a:solidFill>
            <a:bevel/>
          </a:ln>
        </p:spPr>
      </p:pic>
      <p:sp>
        <p:nvSpPr>
          <p:cNvPr id="169" name="Shape 169"/>
          <p:cNvSpPr/>
          <p:nvPr/>
        </p:nvSpPr>
        <p:spPr>
          <a:xfrm>
            <a:off x="9657324" y="1478026"/>
            <a:ext cx="999857" cy="574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algn="just" defTabSz="914400">
              <a:defRPr sz="2800" b="0">
                <a:solidFill>
                  <a:schemeClr val="accent3">
                    <a:lumOff val="44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dirty="0"/>
              <a:t>v. Qt4</a:t>
            </a:r>
          </a:p>
        </p:txBody>
      </p:sp>
      <p:pic>
        <p:nvPicPr>
          <p:cNvPr id="11" name="ScreenshotMxCube.png"/>
          <p:cNvPicPr>
            <a:picLocks noChangeAspect="1"/>
          </p:cNvPicPr>
          <p:nvPr/>
        </p:nvPicPr>
        <p:blipFill>
          <a:blip r:embed="rId2">
            <a:extLst/>
          </a:blip>
          <a:srcRect l="33477" t="11946" r="44240" b="77333"/>
          <a:stretch>
            <a:fillRect/>
          </a:stretch>
        </p:blipFill>
        <p:spPr>
          <a:xfrm>
            <a:off x="797815" y="2022224"/>
            <a:ext cx="5189149" cy="1355571"/>
          </a:xfrm>
          <a:prstGeom prst="rect">
            <a:avLst/>
          </a:prstGeom>
          <a:ln w="25400">
            <a:solidFill>
              <a:schemeClr val="accent1"/>
            </a:solidFill>
            <a:beve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xmlns:p14="http://schemas.microsoft.com/office/powerpoint/2010/main"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grpSp>
        <p:nvGrpSpPr>
          <p:cNvPr id="175" name="Group 175"/>
          <p:cNvGrpSpPr/>
          <p:nvPr/>
        </p:nvGrpSpPr>
        <p:grpSpPr>
          <a:xfrm>
            <a:off x="2776732" y="330200"/>
            <a:ext cx="10203824" cy="762127"/>
            <a:chOff x="0" y="0"/>
            <a:chExt cx="10203822" cy="762126"/>
          </a:xfrm>
        </p:grpSpPr>
        <p:sp>
          <p:nvSpPr>
            <p:cNvPr id="172" name="Shape 172"/>
            <p:cNvSpPr/>
            <p:nvPr/>
          </p:nvSpPr>
          <p:spPr>
            <a:xfrm>
              <a:off x="5722" y="0"/>
              <a:ext cx="10198101" cy="749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584200">
                <a:defRPr sz="4200" b="0" i="1">
                  <a:solidFill>
                    <a:schemeClr val="accent3">
                      <a:lumOff val="44000"/>
                    </a:schemeClr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r>
                <a:t>Differences with previous gonio </a:t>
              </a:r>
            </a:p>
          </p:txBody>
        </p:sp>
        <p:sp>
          <p:nvSpPr>
            <p:cNvPr id="173" name="Shape 173"/>
            <p:cNvSpPr/>
            <p:nvPr/>
          </p:nvSpPr>
          <p:spPr>
            <a:xfrm flipV="1">
              <a:off x="0" y="762001"/>
              <a:ext cx="10189969" cy="126"/>
            </a:xfrm>
            <a:prstGeom prst="line">
              <a:avLst/>
            </a:prstGeom>
            <a:noFill/>
            <a:ln w="38100" cap="flat">
              <a:solidFill>
                <a:schemeClr val="accent3">
                  <a:lumOff val="4400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457200">
                <a:defRPr sz="1200" b="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 flipV="1">
              <a:off x="4567" y="0"/>
              <a:ext cx="10189969" cy="126"/>
            </a:xfrm>
            <a:prstGeom prst="line">
              <a:avLst/>
            </a:prstGeom>
            <a:noFill/>
            <a:ln w="38100" cap="flat">
              <a:solidFill>
                <a:schemeClr val="accent3">
                  <a:lumOff val="4400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457200">
                <a:defRPr sz="1200" b="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sp>
        <p:nvSpPr>
          <p:cNvPr id="176" name="Shape 176"/>
          <p:cNvSpPr/>
          <p:nvPr/>
        </p:nvSpPr>
        <p:spPr>
          <a:xfrm>
            <a:off x="234056" y="2052574"/>
            <a:ext cx="11309716" cy="3578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marL="280736" indent="-280736" algn="just" defTabSz="914400">
              <a:buSzPct val="100000"/>
              <a:buChar char="+"/>
              <a:defRPr sz="2800" b="0">
                <a:solidFill>
                  <a:schemeClr val="accent3">
                    <a:lumOff val="44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overall, better sphere of </a:t>
            </a:r>
            <a:r>
              <a:rPr dirty="0" smtClean="0"/>
              <a:t>confusion</a:t>
            </a:r>
            <a:r>
              <a:rPr lang="fr-FR" dirty="0" smtClean="0"/>
              <a:t>, </a:t>
            </a:r>
            <a:r>
              <a:rPr lang="fr-FR" dirty="0" err="1" smtClean="0"/>
              <a:t>faster</a:t>
            </a:r>
            <a:r>
              <a:rPr lang="fr-FR" dirty="0" smtClean="0"/>
              <a:t> </a:t>
            </a:r>
            <a:r>
              <a:rPr lang="fr-FR" dirty="0" err="1" smtClean="0"/>
              <a:t>centring</a:t>
            </a:r>
            <a:endParaRPr dirty="0"/>
          </a:p>
          <a:p>
            <a:pPr marL="280736" indent="-280736" algn="just" defTabSz="914400">
              <a:buSzPct val="100000"/>
              <a:buChar char="+"/>
              <a:defRPr sz="2800" b="0">
                <a:solidFill>
                  <a:schemeClr val="accent3">
                    <a:lumOff val="44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hardware more compact, allowing to decrease the minimum detector distance from the sample to 140 mm (previously 190 mm</a:t>
            </a:r>
            <a:r>
              <a:rPr dirty="0" smtClean="0"/>
              <a:t>)</a:t>
            </a:r>
            <a:r>
              <a:rPr lang="fr-FR" dirty="0" smtClean="0"/>
              <a:t>, </a:t>
            </a:r>
            <a:r>
              <a:rPr lang="fr-FR" dirty="0" err="1" smtClean="0"/>
              <a:t>shadowing</a:t>
            </a:r>
            <a:r>
              <a:rPr lang="fr-FR" dirty="0" smtClean="0"/>
              <a:t>, </a:t>
            </a:r>
            <a:r>
              <a:rPr lang="fr-FR" dirty="0" err="1" smtClean="0"/>
              <a:t>better</a:t>
            </a:r>
            <a:r>
              <a:rPr lang="fr-FR" dirty="0" smtClean="0"/>
              <a:t> collision </a:t>
            </a:r>
            <a:r>
              <a:rPr lang="fr-FR" dirty="0" err="1" smtClean="0"/>
              <a:t>map</a:t>
            </a:r>
            <a:endParaRPr dirty="0"/>
          </a:p>
          <a:p>
            <a:pPr algn="just" defTabSz="914400">
              <a:defRPr sz="2800" b="0">
                <a:solidFill>
                  <a:schemeClr val="accent3">
                    <a:lumOff val="44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  <a:p>
            <a:pPr marL="280736" indent="-280736" algn="just" defTabSz="914400">
              <a:buSzPct val="100000"/>
              <a:buChar char="-"/>
              <a:defRPr sz="2800" b="0">
                <a:solidFill>
                  <a:schemeClr val="accent3">
                    <a:lumOff val="44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b="1" u="sng" dirty="0"/>
              <a:t>less robust</a:t>
            </a:r>
            <a:r>
              <a:rPr dirty="0"/>
              <a:t>, limiting sample manual mounting to experienced users</a:t>
            </a:r>
          </a:p>
          <a:p>
            <a:pPr marL="280736" indent="-280736" algn="just" defTabSz="914400">
              <a:buSzPct val="100000"/>
              <a:buChar char="-"/>
              <a:defRPr sz="2800" b="0">
                <a:solidFill>
                  <a:schemeClr val="accent3">
                    <a:lumOff val="44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control of the Omega rotation axis (used for data collection) less accurate</a:t>
            </a:r>
          </a:p>
          <a:p>
            <a:pPr marL="280736" indent="-280736" algn="just" defTabSz="914400">
              <a:buSzPct val="100000"/>
              <a:buChar char="-"/>
              <a:defRPr sz="2800" b="0">
                <a:solidFill>
                  <a:schemeClr val="accent3">
                    <a:lumOff val="44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dead-time of 20sec in between samples before new loading</a:t>
            </a:r>
          </a:p>
        </p:txBody>
      </p:sp>
      <p:grpSp>
        <p:nvGrpSpPr>
          <p:cNvPr id="180" name="Group 180"/>
          <p:cNvGrpSpPr/>
          <p:nvPr/>
        </p:nvGrpSpPr>
        <p:grpSpPr>
          <a:xfrm>
            <a:off x="2776732" y="5915379"/>
            <a:ext cx="10203824" cy="762128"/>
            <a:chOff x="0" y="0"/>
            <a:chExt cx="10203822" cy="762126"/>
          </a:xfrm>
        </p:grpSpPr>
        <p:sp>
          <p:nvSpPr>
            <p:cNvPr id="177" name="Shape 177"/>
            <p:cNvSpPr/>
            <p:nvPr/>
          </p:nvSpPr>
          <p:spPr>
            <a:xfrm>
              <a:off x="5722" y="0"/>
              <a:ext cx="10198101" cy="749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584200">
                <a:defRPr sz="4200" b="0" i="1">
                  <a:solidFill>
                    <a:schemeClr val="accent3">
                      <a:lumOff val="44000"/>
                    </a:schemeClr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r>
                <a:rPr dirty="0" smtClean="0"/>
                <a:t>Plan</a:t>
              </a:r>
              <a:r>
                <a:rPr lang="fr-FR" dirty="0" smtClean="0"/>
                <a:t>n</a:t>
              </a:r>
              <a:r>
                <a:rPr dirty="0" smtClean="0"/>
                <a:t>ed </a:t>
              </a:r>
              <a:r>
                <a:rPr dirty="0"/>
                <a:t>implementations</a:t>
              </a:r>
            </a:p>
          </p:txBody>
        </p:sp>
        <p:sp>
          <p:nvSpPr>
            <p:cNvPr id="178" name="Shape 178"/>
            <p:cNvSpPr/>
            <p:nvPr/>
          </p:nvSpPr>
          <p:spPr>
            <a:xfrm flipV="1">
              <a:off x="0" y="762001"/>
              <a:ext cx="10189969" cy="126"/>
            </a:xfrm>
            <a:prstGeom prst="line">
              <a:avLst/>
            </a:prstGeom>
            <a:noFill/>
            <a:ln w="38100" cap="flat">
              <a:solidFill>
                <a:schemeClr val="accent3">
                  <a:lumOff val="4400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457200">
                <a:defRPr sz="1200" b="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 flipV="1">
              <a:off x="4567" y="0"/>
              <a:ext cx="10189969" cy="126"/>
            </a:xfrm>
            <a:prstGeom prst="line">
              <a:avLst/>
            </a:prstGeom>
            <a:noFill/>
            <a:ln w="38100" cap="flat">
              <a:solidFill>
                <a:schemeClr val="accent3">
                  <a:lumOff val="4400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457200">
                <a:defRPr sz="1200" b="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sp>
        <p:nvSpPr>
          <p:cNvPr id="181" name="Shape 181"/>
          <p:cNvSpPr/>
          <p:nvPr/>
        </p:nvSpPr>
        <p:spPr>
          <a:xfrm>
            <a:off x="2019001" y="7356696"/>
            <a:ext cx="8039797" cy="1463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marL="280736" indent="-280736" algn="just" defTabSz="914400">
              <a:buSzPct val="100000"/>
              <a:buChar char="✓"/>
              <a:defRPr sz="2800" b="0">
                <a:solidFill>
                  <a:schemeClr val="accent3">
                    <a:lumOff val="44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  Sample centring with a Chi angle different than 0º</a:t>
            </a:r>
          </a:p>
          <a:p>
            <a:pPr marL="280736" indent="-280736" algn="just" defTabSz="914400">
              <a:buSzPct val="100000"/>
              <a:buChar char="➡"/>
              <a:defRPr sz="2800" b="0">
                <a:solidFill>
                  <a:schemeClr val="accent3">
                    <a:lumOff val="44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  Implementation of the HelicalScan data collection</a:t>
            </a:r>
          </a:p>
          <a:p>
            <a:pPr marL="280736" indent="-280736" algn="just" defTabSz="914400">
              <a:buSzPct val="100000"/>
              <a:buChar char="➡"/>
              <a:defRPr sz="2800" b="0">
                <a:solidFill>
                  <a:schemeClr val="accent3">
                    <a:lumOff val="44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  Finding ways to easily build shadowing maps</a:t>
            </a:r>
          </a:p>
        </p:txBody>
      </p:sp>
    </p:spTree>
    <p:extLst>
      <p:ext uri="{BB962C8B-B14F-4D97-AF65-F5344CB8AC3E}">
        <p14:creationId xmlns:p14="http://schemas.microsoft.com/office/powerpoint/2010/main" val="400241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pic>
        <p:nvPicPr>
          <p:cNvPr id="82" name="image16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9263" y="1301304"/>
            <a:ext cx="12026274" cy="676478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" name="Group 81"/>
          <p:cNvGrpSpPr/>
          <p:nvPr/>
        </p:nvGrpSpPr>
        <p:grpSpPr>
          <a:xfrm>
            <a:off x="2776732" y="351725"/>
            <a:ext cx="10203824" cy="762127"/>
            <a:chOff x="0" y="0"/>
            <a:chExt cx="10203822" cy="762126"/>
          </a:xfrm>
        </p:grpSpPr>
        <p:sp>
          <p:nvSpPr>
            <p:cNvPr id="9" name="Shape 78"/>
            <p:cNvSpPr/>
            <p:nvPr/>
          </p:nvSpPr>
          <p:spPr>
            <a:xfrm>
              <a:off x="5722" y="0"/>
              <a:ext cx="10198101" cy="749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584200">
                <a:defRPr sz="4200" b="0" i="1">
                  <a:solidFill>
                    <a:schemeClr val="accent3">
                      <a:lumOff val="44000"/>
                    </a:schemeClr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r>
                <a:t>Implementation - time line</a:t>
              </a:r>
            </a:p>
          </p:txBody>
        </p:sp>
        <p:sp>
          <p:nvSpPr>
            <p:cNvPr id="10" name="Shape 79"/>
            <p:cNvSpPr/>
            <p:nvPr/>
          </p:nvSpPr>
          <p:spPr>
            <a:xfrm flipV="1">
              <a:off x="0" y="762001"/>
              <a:ext cx="10189969" cy="126"/>
            </a:xfrm>
            <a:prstGeom prst="line">
              <a:avLst/>
            </a:prstGeom>
            <a:noFill/>
            <a:ln w="38100" cap="flat">
              <a:solidFill>
                <a:schemeClr val="accent3">
                  <a:lumOff val="4400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457200">
                <a:defRPr sz="1200" b="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1" name="Shape 80"/>
            <p:cNvSpPr/>
            <p:nvPr/>
          </p:nvSpPr>
          <p:spPr>
            <a:xfrm flipV="1">
              <a:off x="4567" y="0"/>
              <a:ext cx="10189969" cy="126"/>
            </a:xfrm>
            <a:prstGeom prst="line">
              <a:avLst/>
            </a:prstGeom>
            <a:noFill/>
            <a:ln w="38100" cap="flat">
              <a:solidFill>
                <a:schemeClr val="accent3">
                  <a:lumOff val="4400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457200">
                <a:defRPr sz="1200" b="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image16.jpg"/>
          <p:cNvPicPr>
            <a:picLocks noChangeAspect="1"/>
          </p:cNvPicPr>
          <p:nvPr/>
        </p:nvPicPr>
        <p:blipFill>
          <a:blip r:embed="rId2">
            <a:alphaModFix amt="14944"/>
            <a:extLst/>
          </a:blip>
          <a:stretch>
            <a:fillRect/>
          </a:stretch>
        </p:blipFill>
        <p:spPr>
          <a:xfrm>
            <a:off x="489263" y="1301304"/>
            <a:ext cx="12026274" cy="6764780"/>
          </a:xfrm>
          <a:prstGeom prst="rect">
            <a:avLst/>
          </a:prstGeom>
          <a:ln w="12700">
            <a:miter lim="400000"/>
          </a:ln>
        </p:spPr>
      </p:pic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grpSp>
        <p:nvGrpSpPr>
          <p:cNvPr id="89" name="Group 89"/>
          <p:cNvGrpSpPr/>
          <p:nvPr/>
        </p:nvGrpSpPr>
        <p:grpSpPr>
          <a:xfrm>
            <a:off x="2776732" y="330200"/>
            <a:ext cx="10203824" cy="762127"/>
            <a:chOff x="0" y="0"/>
            <a:chExt cx="10203822" cy="762126"/>
          </a:xfrm>
        </p:grpSpPr>
        <p:sp>
          <p:nvSpPr>
            <p:cNvPr id="86" name="Shape 86"/>
            <p:cNvSpPr/>
            <p:nvPr/>
          </p:nvSpPr>
          <p:spPr>
            <a:xfrm>
              <a:off x="5722" y="0"/>
              <a:ext cx="10198101" cy="749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584200">
                <a:defRPr sz="4200" b="0" i="1">
                  <a:solidFill>
                    <a:schemeClr val="accent3">
                      <a:lumOff val="44000"/>
                    </a:schemeClr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r>
                <a:t>Implementation - time line</a:t>
              </a:r>
            </a:p>
          </p:txBody>
        </p:sp>
        <p:sp>
          <p:nvSpPr>
            <p:cNvPr id="87" name="Shape 87"/>
            <p:cNvSpPr/>
            <p:nvPr/>
          </p:nvSpPr>
          <p:spPr>
            <a:xfrm flipV="1">
              <a:off x="0" y="762001"/>
              <a:ext cx="10189969" cy="126"/>
            </a:xfrm>
            <a:prstGeom prst="line">
              <a:avLst/>
            </a:prstGeom>
            <a:noFill/>
            <a:ln w="38100" cap="flat">
              <a:solidFill>
                <a:schemeClr val="accent3">
                  <a:lumOff val="4400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457200">
                <a:defRPr sz="1200" b="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flipV="1">
              <a:off x="4567" y="0"/>
              <a:ext cx="10189969" cy="126"/>
            </a:xfrm>
            <a:prstGeom prst="line">
              <a:avLst/>
            </a:prstGeom>
            <a:noFill/>
            <a:ln w="38100" cap="flat">
              <a:solidFill>
                <a:schemeClr val="accent3">
                  <a:lumOff val="4400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457200">
                <a:defRPr sz="1200" b="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grpSp>
        <p:nvGrpSpPr>
          <p:cNvPr id="130" name="Group 130"/>
          <p:cNvGrpSpPr/>
          <p:nvPr/>
        </p:nvGrpSpPr>
        <p:grpSpPr>
          <a:xfrm>
            <a:off x="884899" y="2709288"/>
            <a:ext cx="12007418" cy="4884189"/>
            <a:chOff x="0" y="0"/>
            <a:chExt cx="12007416" cy="4884187"/>
          </a:xfrm>
        </p:grpSpPr>
        <p:sp>
          <p:nvSpPr>
            <p:cNvPr id="90" name="Shape 90"/>
            <p:cNvSpPr/>
            <p:nvPr/>
          </p:nvSpPr>
          <p:spPr>
            <a:xfrm>
              <a:off x="1435137" y="290559"/>
              <a:ext cx="10572279" cy="610325"/>
            </a:xfrm>
            <a:prstGeom prst="rightArrow">
              <a:avLst>
                <a:gd name="adj1" fmla="val 52578"/>
                <a:gd name="adj2" fmla="val 229779"/>
              </a:avLst>
            </a:prstGeom>
            <a:solidFill>
              <a:schemeClr val="accent3">
                <a:lumOff val="44000"/>
                <a:alpha val="33305"/>
              </a:schemeClr>
            </a:solidFill>
            <a:ln w="254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 b="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 flipV="1">
              <a:off x="1756656" y="754849"/>
              <a:ext cx="1" cy="833974"/>
            </a:xfrm>
            <a:prstGeom prst="line">
              <a:avLst/>
            </a:prstGeom>
            <a:noFill/>
            <a:ln w="254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sz="1800" b="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2699574" y="28422"/>
              <a:ext cx="750973" cy="4906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defTabSz="914400">
                <a:defRPr sz="2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2016</a:t>
              </a:r>
            </a:p>
          </p:txBody>
        </p:sp>
        <p:sp>
          <p:nvSpPr>
            <p:cNvPr id="93" name="Shape 93"/>
            <p:cNvSpPr/>
            <p:nvPr/>
          </p:nvSpPr>
          <p:spPr>
            <a:xfrm flipV="1">
              <a:off x="2415858" y="754849"/>
              <a:ext cx="1" cy="833974"/>
            </a:xfrm>
            <a:prstGeom prst="line">
              <a:avLst/>
            </a:prstGeom>
            <a:noFill/>
            <a:ln w="254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sz="1800" b="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V="1">
              <a:off x="3075060" y="754850"/>
              <a:ext cx="1" cy="1721182"/>
            </a:xfrm>
            <a:prstGeom prst="line">
              <a:avLst/>
            </a:prstGeom>
            <a:noFill/>
            <a:ln w="254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sz="1800" b="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 flipV="1">
              <a:off x="3734262" y="754850"/>
              <a:ext cx="1" cy="2446510"/>
            </a:xfrm>
            <a:prstGeom prst="line">
              <a:avLst/>
            </a:prstGeom>
            <a:noFill/>
            <a:ln w="254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sz="1800" b="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 flipV="1">
              <a:off x="5711868" y="754849"/>
              <a:ext cx="1" cy="833974"/>
            </a:xfrm>
            <a:prstGeom prst="line">
              <a:avLst/>
            </a:prstGeom>
            <a:noFill/>
            <a:ln w="254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sz="1800" b="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 flipV="1">
              <a:off x="6371070" y="754849"/>
              <a:ext cx="1" cy="833974"/>
            </a:xfrm>
            <a:prstGeom prst="line">
              <a:avLst/>
            </a:prstGeom>
            <a:noFill/>
            <a:ln w="254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sz="1800" b="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 flipV="1">
              <a:off x="7030272" y="754850"/>
              <a:ext cx="1" cy="1721182"/>
            </a:xfrm>
            <a:prstGeom prst="line">
              <a:avLst/>
            </a:prstGeom>
            <a:noFill/>
            <a:ln w="254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sz="1800" b="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 flipV="1">
              <a:off x="7689474" y="754849"/>
              <a:ext cx="1" cy="833974"/>
            </a:xfrm>
            <a:prstGeom prst="line">
              <a:avLst/>
            </a:prstGeom>
            <a:noFill/>
            <a:ln w="254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sz="1800" b="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1534466" y="359542"/>
              <a:ext cx="444380" cy="4906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 defTabSz="914400">
                <a:defRPr sz="2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08</a:t>
              </a:r>
            </a:p>
          </p:txBody>
        </p:sp>
        <p:sp>
          <p:nvSpPr>
            <p:cNvPr id="101" name="Shape 101"/>
            <p:cNvSpPr/>
            <p:nvPr/>
          </p:nvSpPr>
          <p:spPr>
            <a:xfrm>
              <a:off x="2193669" y="359542"/>
              <a:ext cx="444379" cy="4906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 defTabSz="914400">
                <a:defRPr sz="2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09</a:t>
              </a:r>
            </a:p>
          </p:txBody>
        </p:sp>
        <p:sp>
          <p:nvSpPr>
            <p:cNvPr id="102" name="Shape 102"/>
            <p:cNvSpPr/>
            <p:nvPr/>
          </p:nvSpPr>
          <p:spPr>
            <a:xfrm>
              <a:off x="2852870" y="359542"/>
              <a:ext cx="444380" cy="4906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 defTabSz="914400">
                <a:defRPr sz="2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10</a:t>
              </a:r>
            </a:p>
          </p:txBody>
        </p:sp>
        <p:sp>
          <p:nvSpPr>
            <p:cNvPr id="103" name="Shape 103"/>
            <p:cNvSpPr/>
            <p:nvPr/>
          </p:nvSpPr>
          <p:spPr>
            <a:xfrm>
              <a:off x="3512073" y="359542"/>
              <a:ext cx="444380" cy="4906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 defTabSz="914400">
                <a:defRPr sz="2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11</a:t>
              </a:r>
            </a:p>
          </p:txBody>
        </p:sp>
        <p:sp>
          <p:nvSpPr>
            <p:cNvPr id="104" name="Shape 104"/>
            <p:cNvSpPr/>
            <p:nvPr/>
          </p:nvSpPr>
          <p:spPr>
            <a:xfrm>
              <a:off x="4171275" y="359542"/>
              <a:ext cx="444380" cy="4906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 defTabSz="914400">
                <a:defRPr sz="2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12</a:t>
              </a:r>
            </a:p>
          </p:txBody>
        </p:sp>
        <p:sp>
          <p:nvSpPr>
            <p:cNvPr id="105" name="Shape 105"/>
            <p:cNvSpPr/>
            <p:nvPr/>
          </p:nvSpPr>
          <p:spPr>
            <a:xfrm>
              <a:off x="4830477" y="359542"/>
              <a:ext cx="444380" cy="4906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 defTabSz="914400">
                <a:defRPr sz="2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01</a:t>
              </a:r>
            </a:p>
          </p:txBody>
        </p:sp>
        <p:sp>
          <p:nvSpPr>
            <p:cNvPr id="106" name="Shape 106"/>
            <p:cNvSpPr/>
            <p:nvPr/>
          </p:nvSpPr>
          <p:spPr>
            <a:xfrm>
              <a:off x="5489679" y="359542"/>
              <a:ext cx="444380" cy="4906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 defTabSz="914400">
                <a:defRPr sz="2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02</a:t>
              </a:r>
            </a:p>
          </p:txBody>
        </p:sp>
        <p:sp>
          <p:nvSpPr>
            <p:cNvPr id="107" name="Shape 107"/>
            <p:cNvSpPr/>
            <p:nvPr/>
          </p:nvSpPr>
          <p:spPr>
            <a:xfrm>
              <a:off x="6148881" y="359542"/>
              <a:ext cx="444380" cy="4906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 defTabSz="914400">
                <a:defRPr sz="2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03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6808084" y="359542"/>
              <a:ext cx="444379" cy="4906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 defTabSz="914400">
                <a:defRPr sz="2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04</a:t>
              </a:r>
            </a:p>
          </p:txBody>
        </p:sp>
        <p:sp>
          <p:nvSpPr>
            <p:cNvPr id="109" name="Shape 109"/>
            <p:cNvSpPr/>
            <p:nvPr/>
          </p:nvSpPr>
          <p:spPr>
            <a:xfrm>
              <a:off x="7467285" y="359542"/>
              <a:ext cx="444380" cy="4906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 defTabSz="914400">
                <a:defRPr sz="2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05</a:t>
              </a:r>
            </a:p>
          </p:txBody>
        </p:sp>
        <p:sp>
          <p:nvSpPr>
            <p:cNvPr id="110" name="Shape 110"/>
            <p:cNvSpPr/>
            <p:nvPr/>
          </p:nvSpPr>
          <p:spPr>
            <a:xfrm>
              <a:off x="8126487" y="359542"/>
              <a:ext cx="444380" cy="4906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 defTabSz="914400">
                <a:defRPr sz="2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…</a:t>
              </a:r>
            </a:p>
          </p:txBody>
        </p:sp>
        <p:sp>
          <p:nvSpPr>
            <p:cNvPr id="111" name="Shape 111"/>
            <p:cNvSpPr/>
            <p:nvPr/>
          </p:nvSpPr>
          <p:spPr>
            <a:xfrm>
              <a:off x="8785689" y="359542"/>
              <a:ext cx="877685" cy="4906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 defTabSz="914400">
                <a:defRPr sz="2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today</a:t>
              </a:r>
            </a:p>
          </p:txBody>
        </p:sp>
        <p:sp>
          <p:nvSpPr>
            <p:cNvPr id="112" name="Shape 112"/>
            <p:cNvSpPr/>
            <p:nvPr/>
          </p:nvSpPr>
          <p:spPr>
            <a:xfrm>
              <a:off x="7313988" y="28422"/>
              <a:ext cx="750973" cy="4906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 defTabSz="914400">
                <a:defRPr sz="2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2017</a:t>
              </a:r>
            </a:p>
          </p:txBody>
        </p:sp>
        <p:sp>
          <p:nvSpPr>
            <p:cNvPr id="113" name="Shape 113"/>
            <p:cNvSpPr/>
            <p:nvPr/>
          </p:nvSpPr>
          <p:spPr>
            <a:xfrm>
              <a:off x="886239" y="1588822"/>
              <a:ext cx="1707228" cy="4906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defTabSz="914400">
                <a:defRPr sz="2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First delivery</a:t>
              </a:r>
            </a:p>
          </p:txBody>
        </p:sp>
        <p:sp>
          <p:nvSpPr>
            <p:cNvPr id="114" name="Shape 114"/>
            <p:cNvSpPr/>
            <p:nvPr/>
          </p:nvSpPr>
          <p:spPr>
            <a:xfrm flipV="1">
              <a:off x="2415858" y="2099105"/>
              <a:ext cx="1" cy="295987"/>
            </a:xfrm>
            <a:prstGeom prst="line">
              <a:avLst/>
            </a:prstGeom>
            <a:noFill/>
            <a:ln w="254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sz="1800" b="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773458" y="2227344"/>
              <a:ext cx="625597" cy="1"/>
            </a:xfrm>
            <a:prstGeom prst="line">
              <a:avLst/>
            </a:prstGeom>
            <a:noFill/>
            <a:ln w="25400" cap="flat">
              <a:solidFill>
                <a:schemeClr val="accent3">
                  <a:lumOff val="44000"/>
                </a:schemeClr>
              </a:solidFill>
              <a:prstDash val="solid"/>
              <a:round/>
              <a:tailEnd type="triangle" w="med" len="med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sz="1800" b="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567520" y="2414720"/>
              <a:ext cx="1663070" cy="4906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defTabSz="914400">
                <a:defRPr sz="2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off-line tests</a:t>
              </a:r>
            </a:p>
          </p:txBody>
        </p:sp>
        <p:sp>
          <p:nvSpPr>
            <p:cNvPr id="117" name="Shape 117"/>
            <p:cNvSpPr/>
            <p:nvPr/>
          </p:nvSpPr>
          <p:spPr>
            <a:xfrm flipV="1">
              <a:off x="3075060" y="2905373"/>
              <a:ext cx="1" cy="295987"/>
            </a:xfrm>
            <a:prstGeom prst="line">
              <a:avLst/>
            </a:prstGeom>
            <a:noFill/>
            <a:ln w="254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sz="1800" b="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2014868" y="3189695"/>
              <a:ext cx="2086777" cy="4906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 defTabSz="914400">
                <a:defRPr sz="2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First installation</a:t>
              </a:r>
            </a:p>
          </p:txBody>
        </p:sp>
        <p:sp>
          <p:nvSpPr>
            <p:cNvPr id="119" name="Shape 119"/>
            <p:cNvSpPr/>
            <p:nvPr/>
          </p:nvSpPr>
          <p:spPr>
            <a:xfrm flipV="1">
              <a:off x="3734262" y="3680348"/>
              <a:ext cx="1" cy="295987"/>
            </a:xfrm>
            <a:prstGeom prst="line">
              <a:avLst/>
            </a:prstGeom>
            <a:noFill/>
            <a:ln w="254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sz="1800" b="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2649112" y="4023863"/>
              <a:ext cx="2136694" cy="8603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 defTabSz="914400">
                <a:defRPr sz="2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Removal</a:t>
              </a:r>
            </a:p>
            <a:p>
              <a:pPr algn="ctr" defTabSz="914400">
                <a:defRPr sz="2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back to SmarAct</a:t>
              </a:r>
            </a:p>
          </p:txBody>
        </p:sp>
        <p:sp>
          <p:nvSpPr>
            <p:cNvPr id="121" name="Shape 121"/>
            <p:cNvSpPr/>
            <p:nvPr/>
          </p:nvSpPr>
          <p:spPr>
            <a:xfrm>
              <a:off x="4674610" y="1588822"/>
              <a:ext cx="2074519" cy="4906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 defTabSz="914400">
                <a:defRPr sz="2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Second delivery</a:t>
              </a:r>
            </a:p>
          </p:txBody>
        </p:sp>
        <p:sp>
          <p:nvSpPr>
            <p:cNvPr id="122" name="Shape 122"/>
            <p:cNvSpPr/>
            <p:nvPr/>
          </p:nvSpPr>
          <p:spPr>
            <a:xfrm>
              <a:off x="5711868" y="2227344"/>
              <a:ext cx="1259636" cy="1"/>
            </a:xfrm>
            <a:prstGeom prst="line">
              <a:avLst/>
            </a:prstGeom>
            <a:noFill/>
            <a:ln w="25400" cap="flat">
              <a:solidFill>
                <a:schemeClr val="accent3">
                  <a:lumOff val="44000"/>
                </a:schemeClr>
              </a:solidFill>
              <a:prstDash val="solid"/>
              <a:round/>
              <a:tailEnd type="triangle" w="med" len="med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sz="1800" b="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5522732" y="2414720"/>
              <a:ext cx="1663071" cy="4906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defTabSz="914400">
                <a:defRPr sz="2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off-line tests</a:t>
              </a:r>
            </a:p>
          </p:txBody>
        </p:sp>
        <p:sp>
          <p:nvSpPr>
            <p:cNvPr id="124" name="Shape 124"/>
            <p:cNvSpPr/>
            <p:nvPr/>
          </p:nvSpPr>
          <p:spPr>
            <a:xfrm flipV="1">
              <a:off x="7030273" y="2905373"/>
              <a:ext cx="1" cy="295987"/>
            </a:xfrm>
            <a:prstGeom prst="line">
              <a:avLst/>
            </a:prstGeom>
            <a:noFill/>
            <a:ln w="254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sz="1800" b="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5786435" y="3189695"/>
              <a:ext cx="2454068" cy="4906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 defTabSz="914400">
                <a:defRPr sz="2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Second installation</a:t>
              </a:r>
            </a:p>
          </p:txBody>
        </p:sp>
        <p:sp>
          <p:nvSpPr>
            <p:cNvPr id="126" name="Shape 126"/>
            <p:cNvSpPr/>
            <p:nvPr/>
          </p:nvSpPr>
          <p:spPr>
            <a:xfrm>
              <a:off x="8573393" y="1588822"/>
              <a:ext cx="868972" cy="4906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 defTabSz="914400">
                <a:defRPr sz="2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In use</a:t>
              </a:r>
            </a:p>
          </p:txBody>
        </p:sp>
        <p:sp>
          <p:nvSpPr>
            <p:cNvPr id="127" name="Shape 127"/>
            <p:cNvSpPr/>
            <p:nvPr/>
          </p:nvSpPr>
          <p:spPr>
            <a:xfrm>
              <a:off x="7672670" y="1615441"/>
              <a:ext cx="2875803" cy="1"/>
            </a:xfrm>
            <a:prstGeom prst="line">
              <a:avLst/>
            </a:prstGeom>
            <a:noFill/>
            <a:ln w="25400" cap="flat">
              <a:solidFill>
                <a:schemeClr val="accent3">
                  <a:lumOff val="44000"/>
                </a:schemeClr>
              </a:solidFill>
              <a:prstDash val="solid"/>
              <a:round/>
              <a:tailEnd type="triangle" w="med" len="med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sz="1800" b="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11064" y="0"/>
              <a:ext cx="901610" cy="4906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 defTabSz="914400">
                <a:defRPr sz="2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~2007</a:t>
              </a:r>
            </a:p>
          </p:txBody>
        </p:sp>
        <p:sp>
          <p:nvSpPr>
            <p:cNvPr id="129" name="Shape 129"/>
            <p:cNvSpPr/>
            <p:nvPr/>
          </p:nvSpPr>
          <p:spPr>
            <a:xfrm>
              <a:off x="0" y="517535"/>
              <a:ext cx="1074028" cy="11194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 defTabSz="914400">
                <a:defRPr sz="2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fr-FR" dirty="0" smtClean="0"/>
                <a:t>Crystal </a:t>
              </a:r>
              <a:r>
                <a:rPr lang="fr-FR" dirty="0" err="1" smtClean="0"/>
                <a:t>Logic</a:t>
              </a:r>
              <a:r>
                <a:rPr dirty="0" smtClean="0"/>
                <a:t> </a:t>
              </a:r>
              <a:endParaRPr dirty="0"/>
            </a:p>
            <a:p>
              <a:pPr algn="ctr" defTabSz="914400">
                <a:defRPr sz="2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dirty="0"/>
                <a:t>kappa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grpSp>
        <p:nvGrpSpPr>
          <p:cNvPr id="136" name="Group 136"/>
          <p:cNvGrpSpPr/>
          <p:nvPr/>
        </p:nvGrpSpPr>
        <p:grpSpPr>
          <a:xfrm>
            <a:off x="2776732" y="330200"/>
            <a:ext cx="10203824" cy="762127"/>
            <a:chOff x="0" y="0"/>
            <a:chExt cx="10203822" cy="762126"/>
          </a:xfrm>
        </p:grpSpPr>
        <p:sp>
          <p:nvSpPr>
            <p:cNvPr id="133" name="Shape 133"/>
            <p:cNvSpPr/>
            <p:nvPr/>
          </p:nvSpPr>
          <p:spPr>
            <a:xfrm>
              <a:off x="5722" y="0"/>
              <a:ext cx="10198101" cy="749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584200">
                <a:defRPr sz="4200" b="0" i="1">
                  <a:solidFill>
                    <a:schemeClr val="accent3">
                      <a:lumOff val="44000"/>
                    </a:schemeClr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r>
                <a:t>Reminder - Coordinate system</a:t>
              </a:r>
            </a:p>
          </p:txBody>
        </p:sp>
        <p:sp>
          <p:nvSpPr>
            <p:cNvPr id="134" name="Shape 134"/>
            <p:cNvSpPr/>
            <p:nvPr/>
          </p:nvSpPr>
          <p:spPr>
            <a:xfrm flipV="1">
              <a:off x="0" y="762001"/>
              <a:ext cx="10189969" cy="126"/>
            </a:xfrm>
            <a:prstGeom prst="line">
              <a:avLst/>
            </a:prstGeom>
            <a:noFill/>
            <a:ln w="38100" cap="flat">
              <a:solidFill>
                <a:schemeClr val="accent3">
                  <a:lumOff val="4400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457200">
                <a:defRPr sz="1200" b="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 flipV="1">
              <a:off x="4567" y="0"/>
              <a:ext cx="10189969" cy="126"/>
            </a:xfrm>
            <a:prstGeom prst="line">
              <a:avLst/>
            </a:prstGeom>
            <a:noFill/>
            <a:ln w="38100" cap="flat">
              <a:solidFill>
                <a:schemeClr val="accent3">
                  <a:lumOff val="4400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457200">
                <a:defRPr sz="1200" b="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pic>
        <p:nvPicPr>
          <p:cNvPr id="137" name="image1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6123" y="1342760"/>
            <a:ext cx="11592521" cy="7378966"/>
          </a:xfrm>
          <a:prstGeom prst="rect">
            <a:avLst/>
          </a:prstGeom>
          <a:ln w="12700">
            <a:miter lim="400000"/>
          </a:ln>
          <a:effectLst>
            <a:outerShdw blurRad="254000" dist="19351" dir="16200000" rotWithShape="0">
              <a:srgbClr val="000000">
                <a:alpha val="70000"/>
              </a:srgbClr>
            </a:outerShdw>
          </a:effectLst>
        </p:spPr>
      </p:pic>
      <p:sp>
        <p:nvSpPr>
          <p:cNvPr id="138" name="Shape 138"/>
          <p:cNvSpPr/>
          <p:nvPr/>
        </p:nvSpPr>
        <p:spPr>
          <a:xfrm>
            <a:off x="785114" y="1525477"/>
            <a:ext cx="3228912" cy="2529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914400">
              <a:defRPr sz="2600">
                <a:latin typeface="Calibri"/>
                <a:ea typeface="Calibri"/>
                <a:cs typeface="Calibri"/>
                <a:sym typeface="Calibri"/>
              </a:defRPr>
            </a:pPr>
            <a:r>
              <a:t>Omega	- #6</a:t>
            </a:r>
          </a:p>
          <a:p>
            <a:pPr defTabSz="914400">
              <a:defRPr sz="2600">
                <a:latin typeface="Calibri"/>
                <a:ea typeface="Calibri"/>
                <a:cs typeface="Calibri"/>
                <a:sym typeface="Calibri"/>
              </a:defRPr>
            </a:pPr>
            <a:r>
              <a:t>Phi		- #5</a:t>
            </a:r>
          </a:p>
          <a:p>
            <a:pPr defTabSz="914400">
              <a:defRPr sz="2600">
                <a:latin typeface="Calibri"/>
                <a:ea typeface="Calibri"/>
                <a:cs typeface="Calibri"/>
                <a:sym typeface="Calibri"/>
              </a:defRPr>
            </a:pPr>
            <a:r>
              <a:t>Chi		- #3 &amp; #4</a:t>
            </a:r>
          </a:p>
          <a:p>
            <a:pPr defTabSz="914400">
              <a:defRPr sz="2600">
                <a:latin typeface="Calibri"/>
                <a:ea typeface="Calibri"/>
                <a:cs typeface="Calibri"/>
                <a:sym typeface="Calibri"/>
              </a:defRPr>
            </a:pPr>
            <a:r>
              <a:t>X		- #3 &amp; #4</a:t>
            </a:r>
          </a:p>
          <a:p>
            <a:pPr defTabSz="914400">
              <a:defRPr sz="2600">
                <a:latin typeface="Calibri"/>
                <a:ea typeface="Calibri"/>
                <a:cs typeface="Calibri"/>
                <a:sym typeface="Calibri"/>
              </a:defRPr>
            </a:pPr>
            <a:r>
              <a:t>Y		- #1</a:t>
            </a:r>
          </a:p>
          <a:p>
            <a:pPr defTabSz="914400">
              <a:defRPr sz="2600">
                <a:latin typeface="Calibri"/>
                <a:ea typeface="Calibri"/>
                <a:cs typeface="Calibri"/>
                <a:sym typeface="Calibri"/>
              </a:defRPr>
            </a:pPr>
            <a:r>
              <a:t>Z		- #2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grpSp>
        <p:nvGrpSpPr>
          <p:cNvPr id="144" name="Group 144"/>
          <p:cNvGrpSpPr/>
          <p:nvPr/>
        </p:nvGrpSpPr>
        <p:grpSpPr>
          <a:xfrm>
            <a:off x="2776732" y="330200"/>
            <a:ext cx="10203824" cy="762127"/>
            <a:chOff x="0" y="0"/>
            <a:chExt cx="10203822" cy="762126"/>
          </a:xfrm>
        </p:grpSpPr>
        <p:sp>
          <p:nvSpPr>
            <p:cNvPr id="141" name="Shape 141"/>
            <p:cNvSpPr/>
            <p:nvPr/>
          </p:nvSpPr>
          <p:spPr>
            <a:xfrm>
              <a:off x="5722" y="0"/>
              <a:ext cx="10198101" cy="749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584200">
                <a:defRPr sz="4200" b="0" i="1">
                  <a:solidFill>
                    <a:schemeClr val="accent3">
                      <a:lumOff val="44000"/>
                    </a:schemeClr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r>
                <a:t>Goniometer range and measured S-O-C</a:t>
              </a:r>
            </a:p>
          </p:txBody>
        </p:sp>
        <p:sp>
          <p:nvSpPr>
            <p:cNvPr id="142" name="Shape 142"/>
            <p:cNvSpPr/>
            <p:nvPr/>
          </p:nvSpPr>
          <p:spPr>
            <a:xfrm flipV="1">
              <a:off x="0" y="762001"/>
              <a:ext cx="10189969" cy="126"/>
            </a:xfrm>
            <a:prstGeom prst="line">
              <a:avLst/>
            </a:prstGeom>
            <a:noFill/>
            <a:ln w="38100" cap="flat">
              <a:solidFill>
                <a:schemeClr val="accent3">
                  <a:lumOff val="4400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457200">
                <a:defRPr sz="1200" b="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 flipV="1">
              <a:off x="4567" y="0"/>
              <a:ext cx="10189969" cy="126"/>
            </a:xfrm>
            <a:prstGeom prst="line">
              <a:avLst/>
            </a:prstGeom>
            <a:noFill/>
            <a:ln w="38100" cap="flat">
              <a:solidFill>
                <a:schemeClr val="accent3">
                  <a:lumOff val="4400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457200">
                <a:defRPr sz="1200" b="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pic>
        <p:nvPicPr>
          <p:cNvPr id="145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04418" y="1339849"/>
            <a:ext cx="9995964" cy="416401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0" name="Group 150"/>
          <p:cNvGrpSpPr/>
          <p:nvPr/>
        </p:nvGrpSpPr>
        <p:grpSpPr>
          <a:xfrm>
            <a:off x="785175" y="5567090"/>
            <a:ext cx="4396858" cy="4443189"/>
            <a:chOff x="592726" y="-196392"/>
            <a:chExt cx="4396857" cy="4443187"/>
          </a:xfrm>
        </p:grpSpPr>
        <p:pic>
          <p:nvPicPr>
            <p:cNvPr id="146" name="Screen Shot 2016-09-24 at 00.04.48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14555" t="562" r="16471" b="168"/>
            <a:stretch>
              <a:fillRect/>
            </a:stretch>
          </p:blipFill>
          <p:spPr>
            <a:xfrm>
              <a:off x="592726" y="-196393"/>
              <a:ext cx="4235331" cy="39707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20595" extrusionOk="0">
                  <a:moveTo>
                    <a:pt x="9839" y="0"/>
                  </a:moveTo>
                  <a:cubicBezTo>
                    <a:pt x="7321" y="0"/>
                    <a:pt x="4803" y="1005"/>
                    <a:pt x="2882" y="3016"/>
                  </a:cubicBezTo>
                  <a:cubicBezTo>
                    <a:pt x="-961" y="7037"/>
                    <a:pt x="-961" y="13558"/>
                    <a:pt x="2882" y="17579"/>
                  </a:cubicBezTo>
                  <a:cubicBezTo>
                    <a:pt x="6724" y="21600"/>
                    <a:pt x="12954" y="21600"/>
                    <a:pt x="16796" y="17579"/>
                  </a:cubicBezTo>
                  <a:cubicBezTo>
                    <a:pt x="20639" y="13558"/>
                    <a:pt x="20639" y="7037"/>
                    <a:pt x="16796" y="3016"/>
                  </a:cubicBezTo>
                  <a:cubicBezTo>
                    <a:pt x="14875" y="1005"/>
                    <a:pt x="12357" y="0"/>
                    <a:pt x="9839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grpSp>
          <p:nvGrpSpPr>
            <p:cNvPr id="149" name="Group 149"/>
            <p:cNvGrpSpPr/>
            <p:nvPr/>
          </p:nvGrpSpPr>
          <p:grpSpPr>
            <a:xfrm>
              <a:off x="2932968" y="3747361"/>
              <a:ext cx="2056616" cy="499435"/>
              <a:chOff x="120533" y="169333"/>
              <a:chExt cx="2056615" cy="499434"/>
            </a:xfrm>
          </p:grpSpPr>
          <p:sp>
            <p:nvSpPr>
              <p:cNvPr id="147" name="Shape 147"/>
              <p:cNvSpPr/>
              <p:nvPr/>
            </p:nvSpPr>
            <p:spPr>
              <a:xfrm>
                <a:off x="120533" y="276013"/>
                <a:ext cx="2056616" cy="3927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algn="ctr" defTabSz="914400">
                  <a:defRPr sz="1800"/>
                </a:lvl1pPr>
              </a:lstStyle>
              <a:p>
                <a:r>
                  <a:t>Beam direction</a:t>
                </a:r>
              </a:p>
            </p:txBody>
          </p:sp>
          <p:sp>
            <p:nvSpPr>
              <p:cNvPr id="148" name="Shape 148"/>
              <p:cNvSpPr/>
              <p:nvPr/>
            </p:nvSpPr>
            <p:spPr>
              <a:xfrm flipH="1" flipV="1">
                <a:off x="736328" y="169333"/>
                <a:ext cx="825026" cy="1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bevel/>
                <a:tailEnd type="triangle" w="med" len="med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 b="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</p:grpSp>
      </p:grpSp>
      <p:sp>
        <p:nvSpPr>
          <p:cNvPr id="151" name="Shape 151"/>
          <p:cNvSpPr/>
          <p:nvPr/>
        </p:nvSpPr>
        <p:spPr>
          <a:xfrm>
            <a:off x="5032310" y="6702807"/>
            <a:ext cx="7798524" cy="1539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algn="just" defTabSz="914400">
              <a:defRPr sz="3000">
                <a:solidFill>
                  <a:schemeClr val="accent3">
                    <a:lumOff val="44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dirty="0"/>
              <a:t>For now, the Chi angle has been limited to &lt; 50º to avoid any collision while turning Omega by 360º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grpSp>
        <p:nvGrpSpPr>
          <p:cNvPr id="157" name="Group 157"/>
          <p:cNvGrpSpPr/>
          <p:nvPr/>
        </p:nvGrpSpPr>
        <p:grpSpPr>
          <a:xfrm>
            <a:off x="2776732" y="330200"/>
            <a:ext cx="10203824" cy="762127"/>
            <a:chOff x="0" y="0"/>
            <a:chExt cx="10203822" cy="762126"/>
          </a:xfrm>
        </p:grpSpPr>
        <p:sp>
          <p:nvSpPr>
            <p:cNvPr id="154" name="Shape 154"/>
            <p:cNvSpPr/>
            <p:nvPr/>
          </p:nvSpPr>
          <p:spPr>
            <a:xfrm>
              <a:off x="5722" y="0"/>
              <a:ext cx="10198101" cy="749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584200">
                <a:defRPr sz="4200" b="0" i="1">
                  <a:solidFill>
                    <a:schemeClr val="accent3">
                      <a:lumOff val="44000"/>
                    </a:schemeClr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r>
                <a:t>IT Environment</a:t>
              </a:r>
            </a:p>
          </p:txBody>
        </p:sp>
        <p:sp>
          <p:nvSpPr>
            <p:cNvPr id="155" name="Shape 155"/>
            <p:cNvSpPr/>
            <p:nvPr/>
          </p:nvSpPr>
          <p:spPr>
            <a:xfrm flipV="1">
              <a:off x="0" y="762001"/>
              <a:ext cx="10189969" cy="126"/>
            </a:xfrm>
            <a:prstGeom prst="line">
              <a:avLst/>
            </a:prstGeom>
            <a:noFill/>
            <a:ln w="38100" cap="flat">
              <a:solidFill>
                <a:schemeClr val="accent3">
                  <a:lumOff val="4400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457200">
                <a:defRPr sz="1200" b="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 flipV="1">
              <a:off x="4567" y="0"/>
              <a:ext cx="10189969" cy="126"/>
            </a:xfrm>
            <a:prstGeom prst="line">
              <a:avLst/>
            </a:prstGeom>
            <a:noFill/>
            <a:ln w="38100" cap="flat">
              <a:solidFill>
                <a:schemeClr val="accent3">
                  <a:lumOff val="4400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457200">
                <a:defRPr sz="1200" b="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pic>
        <p:nvPicPr>
          <p:cNvPr id="158" name="image36.png"/>
          <p:cNvPicPr>
            <a:picLocks noChangeAspect="1"/>
          </p:cNvPicPr>
          <p:nvPr/>
        </p:nvPicPr>
        <p:blipFill>
          <a:blip r:embed="rId2">
            <a:extLst/>
          </a:blip>
          <a:srcRect b="5011"/>
          <a:stretch>
            <a:fillRect/>
          </a:stretch>
        </p:blipFill>
        <p:spPr>
          <a:xfrm>
            <a:off x="7878644" y="1141596"/>
            <a:ext cx="5034596" cy="8250537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Shape 159"/>
          <p:cNvSpPr/>
          <p:nvPr/>
        </p:nvSpPr>
        <p:spPr>
          <a:xfrm>
            <a:off x="80120" y="2661911"/>
            <a:ext cx="7798524" cy="4871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marL="285750" indent="-285750" algn="just" defTabSz="914400">
              <a:buSzPct val="100000"/>
              <a:buFont typeface="Arial"/>
              <a:buChar char="•"/>
              <a:defRPr sz="2800" b="0">
                <a:solidFill>
                  <a:schemeClr val="accent3">
                    <a:lumOff val="44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Environment at SOLEIL PROXIMA-1:</a:t>
            </a:r>
          </a:p>
          <a:p>
            <a:pPr marL="742950" lvl="1" indent="-285750" algn="just" defTabSz="914400">
              <a:buSzPct val="100000"/>
              <a:buFont typeface="Arial"/>
              <a:buChar char="•"/>
              <a:defRPr sz="2800" b="0">
                <a:solidFill>
                  <a:schemeClr val="accent3">
                    <a:lumOff val="44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Tango communication protocol</a:t>
            </a:r>
          </a:p>
          <a:p>
            <a:pPr marL="742950" lvl="1" indent="-285750" algn="just" defTabSz="914400">
              <a:buSzPct val="100000"/>
              <a:buFont typeface="Arial"/>
              <a:buChar char="•"/>
              <a:defRPr sz="2800" b="0">
                <a:solidFill>
                  <a:schemeClr val="accent3">
                    <a:lumOff val="44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specific C++ Tango device server </a:t>
            </a:r>
            <a:br>
              <a:rPr dirty="0"/>
            </a:br>
            <a:r>
              <a:rPr dirty="0"/>
              <a:t>(ds_SGonPPMAC, SGONAXIS)</a:t>
            </a:r>
          </a:p>
          <a:p>
            <a:pPr marL="742950" lvl="1" indent="-285750" algn="just" defTabSz="914400">
              <a:buSzPct val="100000"/>
              <a:buFont typeface="Arial"/>
              <a:buChar char="•"/>
              <a:defRPr sz="2800" b="0">
                <a:solidFill>
                  <a:schemeClr val="accent3">
                    <a:lumOff val="44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Python-based clients (MXCuBE)</a:t>
            </a:r>
            <a:br>
              <a:rPr dirty="0"/>
            </a:br>
            <a:endParaRPr dirty="0"/>
          </a:p>
          <a:p>
            <a:pPr marL="285750" indent="-285750" algn="just" defTabSz="914400">
              <a:buSzPct val="100000"/>
              <a:buFont typeface="Arial"/>
              <a:buChar char="•"/>
              <a:defRPr sz="2800" b="0">
                <a:solidFill>
                  <a:schemeClr val="accent3">
                    <a:lumOff val="44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SmarAct-made GUI only used during the calibration </a:t>
            </a:r>
            <a:r>
              <a:rPr dirty="0" smtClean="0"/>
              <a:t>processes</a:t>
            </a:r>
            <a:endParaRPr lang="fr-FR" dirty="0" smtClean="0"/>
          </a:p>
          <a:p>
            <a:pPr marL="285750" indent="-285750" algn="just" defTabSz="914400">
              <a:buSzPct val="100000"/>
              <a:buFont typeface="Arial"/>
              <a:buChar char="•"/>
              <a:defRPr sz="2800" b="0">
                <a:solidFill>
                  <a:schemeClr val="accent3">
                    <a:lumOff val="44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lang="fr-FR" dirty="0"/>
          </a:p>
          <a:p>
            <a:pPr algn="just" defTabSz="914400">
              <a:buSzPct val="100000"/>
              <a:defRPr sz="2800" b="0">
                <a:solidFill>
                  <a:schemeClr val="accent3">
                    <a:lumOff val="44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  <a:p>
            <a:pPr algn="just" defTabSz="914400">
              <a:defRPr sz="2800" b="0">
                <a:solidFill>
                  <a:schemeClr val="accent3">
                    <a:lumOff val="44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https://pbs.twimg.com/media/CrCJBMMXgAEvYm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662" y="5370359"/>
            <a:ext cx="358140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1363662" y="3330640"/>
            <a:ext cx="3455988" cy="18158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fr-FR" sz="1600" dirty="0">
                <a:solidFill>
                  <a:srgbClr val="FFFFFF"/>
                </a:solidFill>
                <a:latin typeface="+mj-lt"/>
              </a:rPr>
              <a:t>C++ Tango </a:t>
            </a:r>
            <a:r>
              <a:rPr lang="fr-FR" sz="1600" dirty="0" err="1">
                <a:solidFill>
                  <a:srgbClr val="FFFFFF"/>
                </a:solidFill>
                <a:latin typeface="+mj-lt"/>
              </a:rPr>
              <a:t>Device</a:t>
            </a:r>
            <a:r>
              <a:rPr lang="fr-FR" sz="1600" dirty="0">
                <a:solidFill>
                  <a:srgbClr val="FFFFFF"/>
                </a:solidFill>
                <a:latin typeface="+mj-lt"/>
              </a:rPr>
              <a:t> </a:t>
            </a:r>
            <a:r>
              <a:rPr lang="fr-FR" sz="1600" dirty="0" smtClean="0">
                <a:solidFill>
                  <a:srgbClr val="FFFFFF"/>
                </a:solidFill>
                <a:latin typeface="+mj-lt"/>
              </a:rPr>
              <a:t>Servers</a:t>
            </a:r>
          </a:p>
          <a:p>
            <a:pPr>
              <a:defRPr/>
            </a:pPr>
            <a:endParaRPr lang="fr-FR" sz="1600" dirty="0">
              <a:solidFill>
                <a:srgbClr val="FFFFFF"/>
              </a:solidFill>
              <a:latin typeface="+mj-lt"/>
            </a:endParaRPr>
          </a:p>
          <a:p>
            <a:pPr>
              <a:defRPr/>
            </a:pPr>
            <a:r>
              <a:rPr lang="fr-FR" sz="1600" dirty="0" err="1">
                <a:solidFill>
                  <a:srgbClr val="FFFFFF"/>
                </a:solidFill>
                <a:latin typeface="+mj-lt"/>
              </a:rPr>
              <a:t>SGonAxis</a:t>
            </a:r>
            <a:r>
              <a:rPr lang="fr-FR" sz="1600" dirty="0">
                <a:solidFill>
                  <a:srgbClr val="FFFFFF"/>
                </a:solidFill>
                <a:latin typeface="+mj-lt"/>
              </a:rPr>
              <a:t> : </a:t>
            </a:r>
            <a:r>
              <a:rPr lang="fr-FR" sz="1600" dirty="0" err="1">
                <a:solidFill>
                  <a:srgbClr val="FFFFFF"/>
                </a:solidFill>
                <a:latin typeface="+mj-lt"/>
              </a:rPr>
              <a:t>Implements</a:t>
            </a:r>
            <a:r>
              <a:rPr lang="fr-FR" sz="1600" dirty="0">
                <a:solidFill>
                  <a:srgbClr val="FFFFFF"/>
                </a:solidFill>
                <a:latin typeface="+mj-lt"/>
              </a:rPr>
              <a:t> control </a:t>
            </a:r>
            <a:r>
              <a:rPr lang="fr-FR" sz="1600" dirty="0" err="1">
                <a:solidFill>
                  <a:srgbClr val="FFFFFF"/>
                </a:solidFill>
                <a:latin typeface="+mj-lt"/>
              </a:rPr>
              <a:t>functions</a:t>
            </a:r>
            <a:endParaRPr lang="fr-FR" sz="1600" dirty="0">
              <a:solidFill>
                <a:srgbClr val="FFFFFF"/>
              </a:solidFill>
              <a:latin typeface="+mj-lt"/>
            </a:endParaRPr>
          </a:p>
          <a:p>
            <a:pPr>
              <a:defRPr/>
            </a:pPr>
            <a:r>
              <a:rPr lang="fr-FR" sz="1600" dirty="0" err="1">
                <a:solidFill>
                  <a:srgbClr val="FFFFFF"/>
                </a:solidFill>
                <a:latin typeface="+mj-lt"/>
              </a:rPr>
              <a:t>SGonBox</a:t>
            </a:r>
            <a:r>
              <a:rPr lang="fr-FR" sz="1600" dirty="0">
                <a:solidFill>
                  <a:srgbClr val="FFFFFF"/>
                </a:solidFill>
                <a:latin typeface="+mj-lt"/>
              </a:rPr>
              <a:t> : </a:t>
            </a:r>
            <a:r>
              <a:rPr lang="fr-FR" sz="1600" dirty="0" err="1">
                <a:solidFill>
                  <a:srgbClr val="FFFFFF"/>
                </a:solidFill>
                <a:latin typeface="+mj-lt"/>
              </a:rPr>
              <a:t>Status</a:t>
            </a:r>
            <a:r>
              <a:rPr lang="fr-FR" sz="1600" dirty="0">
                <a:solidFill>
                  <a:srgbClr val="FFFFFF"/>
                </a:solidFill>
                <a:latin typeface="+mj-lt"/>
              </a:rPr>
              <a:t> of </a:t>
            </a:r>
            <a:r>
              <a:rPr lang="fr-FR" sz="1600" dirty="0" err="1">
                <a:solidFill>
                  <a:srgbClr val="FFFFFF"/>
                </a:solidFill>
                <a:latin typeface="+mj-lt"/>
              </a:rPr>
              <a:t>controller</a:t>
            </a:r>
            <a:endParaRPr lang="fr-FR" sz="1600" dirty="0">
              <a:solidFill>
                <a:srgbClr val="FFFFFF"/>
              </a:solidFill>
              <a:latin typeface="+mj-lt"/>
            </a:endParaRPr>
          </a:p>
          <a:p>
            <a:pPr>
              <a:defRPr/>
            </a:pPr>
            <a:r>
              <a:rPr lang="fr-FR" sz="1600" dirty="0" err="1">
                <a:solidFill>
                  <a:srgbClr val="FFFFFF"/>
                </a:solidFill>
                <a:latin typeface="+mj-lt"/>
              </a:rPr>
              <a:t>SGonBoxData</a:t>
            </a:r>
            <a:r>
              <a:rPr lang="fr-FR" sz="1600" dirty="0">
                <a:solidFill>
                  <a:srgbClr val="FFFFFF"/>
                </a:solidFill>
                <a:latin typeface="+mj-lt"/>
              </a:rPr>
              <a:t>: </a:t>
            </a:r>
            <a:r>
              <a:rPr lang="fr-FR" sz="1600" dirty="0" err="1">
                <a:solidFill>
                  <a:srgbClr val="FFFFFF"/>
                </a:solidFill>
                <a:latin typeface="+mj-lt"/>
              </a:rPr>
              <a:t>Readback</a:t>
            </a:r>
            <a:r>
              <a:rPr lang="fr-FR" sz="1600" dirty="0">
                <a:solidFill>
                  <a:srgbClr val="FFFFFF"/>
                </a:solidFill>
                <a:latin typeface="+mj-lt"/>
              </a:rPr>
              <a:t> of data </a:t>
            </a:r>
            <a:r>
              <a:rPr lang="fr-FR" sz="1600" dirty="0" err="1">
                <a:solidFill>
                  <a:srgbClr val="FFFFFF"/>
                </a:solidFill>
                <a:latin typeface="+mj-lt"/>
              </a:rPr>
              <a:t>from</a:t>
            </a:r>
            <a:r>
              <a:rPr lang="fr-FR" sz="1600" dirty="0">
                <a:solidFill>
                  <a:srgbClr val="FFFFFF"/>
                </a:solidFill>
                <a:latin typeface="+mj-lt"/>
              </a:rPr>
              <a:t> </a:t>
            </a:r>
            <a:r>
              <a:rPr lang="fr-FR" sz="1600" dirty="0" err="1">
                <a:solidFill>
                  <a:srgbClr val="FFFFFF"/>
                </a:solidFill>
                <a:latin typeface="+mj-lt"/>
              </a:rPr>
              <a:t>controller</a:t>
            </a:r>
            <a:r>
              <a:rPr lang="fr-FR" sz="1600" dirty="0">
                <a:solidFill>
                  <a:srgbClr val="FFFFFF"/>
                </a:solidFill>
                <a:latin typeface="+mj-lt"/>
              </a:rPr>
              <a:t>.</a:t>
            </a:r>
          </a:p>
        </p:txBody>
      </p:sp>
      <p:pic>
        <p:nvPicPr>
          <p:cNvPr id="36869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7800" y="6561411"/>
            <a:ext cx="4489450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0" name="ZoneTexte 5"/>
          <p:cNvSpPr txBox="1">
            <a:spLocks noChangeArrowheads="1"/>
          </p:cNvSpPr>
          <p:nvPr/>
        </p:nvSpPr>
        <p:spPr bwMode="auto">
          <a:xfrm>
            <a:off x="7797800" y="3330640"/>
            <a:ext cx="4249738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fr-FR" sz="1600" dirty="0" smtClean="0">
                <a:solidFill>
                  <a:srgbClr val="FFFFFF"/>
                </a:solidFill>
              </a:rPr>
              <a:t>Python</a:t>
            </a:r>
            <a:endParaRPr lang="fr-FR" sz="1600" dirty="0">
              <a:solidFill>
                <a:srgbClr val="FFFFFF"/>
              </a:solidFill>
            </a:endParaRPr>
          </a:p>
          <a:p>
            <a:endParaRPr lang="fr-FR" sz="1600" dirty="0">
              <a:solidFill>
                <a:srgbClr val="FFFFFF"/>
              </a:solidFill>
            </a:endParaRPr>
          </a:p>
          <a:p>
            <a:r>
              <a:rPr lang="fr-FR" sz="1600" dirty="0">
                <a:solidFill>
                  <a:srgbClr val="FFFFFF"/>
                </a:solidFill>
              </a:rPr>
              <a:t> PX1Environment.py : Robot </a:t>
            </a:r>
            <a:r>
              <a:rPr lang="fr-FR" sz="1600" dirty="0" err="1">
                <a:solidFill>
                  <a:srgbClr val="FFFFFF"/>
                </a:solidFill>
              </a:rPr>
              <a:t>status</a:t>
            </a:r>
            <a:r>
              <a:rPr lang="fr-FR" sz="1600" dirty="0">
                <a:solidFill>
                  <a:srgbClr val="FFFFFF"/>
                </a:solidFill>
              </a:rPr>
              <a:t>, detector position, </a:t>
            </a:r>
            <a:r>
              <a:rPr lang="fr-FR" sz="1600" dirty="0" err="1">
                <a:solidFill>
                  <a:srgbClr val="FFFFFF"/>
                </a:solidFill>
              </a:rPr>
              <a:t>beamstop</a:t>
            </a:r>
            <a:r>
              <a:rPr lang="fr-FR" sz="1600" dirty="0">
                <a:solidFill>
                  <a:srgbClr val="FFFFFF"/>
                </a:solidFill>
              </a:rPr>
              <a:t>, </a:t>
            </a:r>
            <a:r>
              <a:rPr lang="fr-FR" sz="1600" dirty="0" err="1">
                <a:solidFill>
                  <a:srgbClr val="FFFFFF"/>
                </a:solidFill>
              </a:rPr>
              <a:t>collimator</a:t>
            </a:r>
            <a:r>
              <a:rPr lang="fr-FR" sz="1600" dirty="0">
                <a:solidFill>
                  <a:srgbClr val="FFFFFF"/>
                </a:solidFill>
              </a:rPr>
              <a:t>, </a:t>
            </a:r>
            <a:r>
              <a:rPr lang="fr-FR" sz="1600" dirty="0" err="1">
                <a:solidFill>
                  <a:srgbClr val="FFFFFF"/>
                </a:solidFill>
              </a:rPr>
              <a:t>Cryocooler</a:t>
            </a:r>
            <a:r>
              <a:rPr lang="fr-FR" sz="1600" dirty="0">
                <a:solidFill>
                  <a:srgbClr val="FFFFFF"/>
                </a:solidFill>
              </a:rPr>
              <a:t>, </a:t>
            </a:r>
            <a:r>
              <a:rPr lang="fr-FR" sz="1600" dirty="0" err="1">
                <a:solidFill>
                  <a:srgbClr val="FFFFFF"/>
                </a:solidFill>
              </a:rPr>
              <a:t>Keyence</a:t>
            </a:r>
            <a:r>
              <a:rPr lang="fr-FR" sz="1600" dirty="0">
                <a:solidFill>
                  <a:srgbClr val="FFFFFF"/>
                </a:solidFill>
              </a:rPr>
              <a:t> lasers and </a:t>
            </a:r>
            <a:r>
              <a:rPr lang="fr-FR" sz="1600" dirty="0" err="1">
                <a:solidFill>
                  <a:srgbClr val="FFFFFF"/>
                </a:solidFill>
              </a:rPr>
              <a:t>lighting</a:t>
            </a:r>
            <a:r>
              <a:rPr lang="fr-FR" sz="1600" dirty="0">
                <a:solidFill>
                  <a:srgbClr val="FFFFFF"/>
                </a:solidFill>
              </a:rPr>
              <a:t> positions</a:t>
            </a:r>
          </a:p>
          <a:p>
            <a:r>
              <a:rPr lang="fr-FR" sz="1600" dirty="0" err="1">
                <a:solidFill>
                  <a:srgbClr val="FFFFFF"/>
                </a:solidFill>
              </a:rPr>
              <a:t>Collect.py</a:t>
            </a:r>
            <a:r>
              <a:rPr lang="fr-FR" sz="1600" dirty="0">
                <a:solidFill>
                  <a:srgbClr val="FFFFFF"/>
                </a:solidFill>
              </a:rPr>
              <a:t> : Data collection (</a:t>
            </a:r>
            <a:r>
              <a:rPr lang="fr-FR" sz="1600" dirty="0" err="1">
                <a:solidFill>
                  <a:srgbClr val="FFFFFF"/>
                </a:solidFill>
              </a:rPr>
              <a:t>Goniometer</a:t>
            </a:r>
            <a:r>
              <a:rPr lang="fr-FR" sz="1600" dirty="0">
                <a:solidFill>
                  <a:srgbClr val="FFFFFF"/>
                </a:solidFill>
              </a:rPr>
              <a:t> speed, </a:t>
            </a:r>
            <a:r>
              <a:rPr lang="fr-FR" sz="1600" dirty="0" err="1">
                <a:solidFill>
                  <a:srgbClr val="FFFFFF"/>
                </a:solidFill>
              </a:rPr>
              <a:t>angular</a:t>
            </a:r>
            <a:r>
              <a:rPr lang="fr-FR" sz="1600" dirty="0">
                <a:solidFill>
                  <a:srgbClr val="FFFFFF"/>
                </a:solidFill>
              </a:rPr>
              <a:t> range, </a:t>
            </a:r>
            <a:r>
              <a:rPr lang="fr-FR" sz="1600" dirty="0" err="1">
                <a:solidFill>
                  <a:srgbClr val="FFFFFF"/>
                </a:solidFill>
              </a:rPr>
              <a:t>shutter</a:t>
            </a:r>
            <a:r>
              <a:rPr lang="fr-FR" sz="1600" dirty="0">
                <a:solidFill>
                  <a:srgbClr val="FFFFFF"/>
                </a:solidFill>
              </a:rPr>
              <a:t>, detector mode</a:t>
            </a:r>
            <a:r>
              <a:rPr lang="fr-FR" sz="1600" dirty="0" smtClean="0">
                <a:solidFill>
                  <a:srgbClr val="FFFFFF"/>
                </a:solidFill>
              </a:rPr>
              <a:t>)</a:t>
            </a:r>
          </a:p>
          <a:p>
            <a:r>
              <a:rPr lang="fr-FR" sz="1600" dirty="0" err="1" smtClean="0">
                <a:solidFill>
                  <a:srgbClr val="FFFFFF"/>
                </a:solidFill>
              </a:rPr>
              <a:t>CATSCryoTong.py</a:t>
            </a:r>
            <a:r>
              <a:rPr lang="fr-FR" sz="1600" dirty="0" smtClean="0">
                <a:solidFill>
                  <a:srgbClr val="FFFFFF"/>
                </a:solidFill>
              </a:rPr>
              <a:t> (Robot </a:t>
            </a:r>
            <a:r>
              <a:rPr lang="fr-FR" sz="1600" dirty="0" err="1" smtClean="0">
                <a:solidFill>
                  <a:srgbClr val="FFFFFF"/>
                </a:solidFill>
              </a:rPr>
              <a:t>trajectory</a:t>
            </a:r>
            <a:r>
              <a:rPr lang="fr-FR" sz="1600" dirty="0" smtClean="0">
                <a:solidFill>
                  <a:srgbClr val="FFFFFF"/>
                </a:solidFill>
              </a:rPr>
              <a:t>, </a:t>
            </a:r>
            <a:r>
              <a:rPr lang="fr-FR" sz="1600" dirty="0" err="1" smtClean="0">
                <a:solidFill>
                  <a:srgbClr val="FFFFFF"/>
                </a:solidFill>
              </a:rPr>
              <a:t>approach</a:t>
            </a:r>
            <a:r>
              <a:rPr lang="fr-FR" sz="1600" dirty="0" smtClean="0">
                <a:solidFill>
                  <a:srgbClr val="FFFFFF"/>
                </a:solidFill>
              </a:rPr>
              <a:t>, synchronisation </a:t>
            </a:r>
            <a:r>
              <a:rPr lang="fr-FR" sz="1600" dirty="0" err="1" smtClean="0">
                <a:solidFill>
                  <a:srgbClr val="FFFFFF"/>
                </a:solidFill>
              </a:rPr>
              <a:t>with</a:t>
            </a:r>
            <a:r>
              <a:rPr lang="fr-FR" sz="1600" dirty="0" smtClean="0">
                <a:solidFill>
                  <a:srgbClr val="FFFFFF"/>
                </a:solidFill>
              </a:rPr>
              <a:t> Smart </a:t>
            </a:r>
            <a:r>
              <a:rPr lang="fr-FR" sz="1600" dirty="0" err="1" smtClean="0">
                <a:solidFill>
                  <a:srgbClr val="FFFFFF"/>
                </a:solidFill>
              </a:rPr>
              <a:t>magnet</a:t>
            </a:r>
            <a:r>
              <a:rPr lang="fr-FR" sz="1600" dirty="0" smtClean="0">
                <a:solidFill>
                  <a:srgbClr val="FFFFFF"/>
                </a:solidFill>
              </a:rPr>
              <a:t>)</a:t>
            </a:r>
            <a:endParaRPr lang="fr-FR" sz="1600" dirty="0">
              <a:solidFill>
                <a:srgbClr val="FFFFFF"/>
              </a:solidFill>
            </a:endParaRPr>
          </a:p>
        </p:txBody>
      </p:sp>
      <p:pic>
        <p:nvPicPr>
          <p:cNvPr id="9" name="ScreenshotMxCube.png"/>
          <p:cNvPicPr>
            <a:picLocks noChangeAspect="1"/>
          </p:cNvPicPr>
          <p:nvPr/>
        </p:nvPicPr>
        <p:blipFill>
          <a:blip r:embed="rId4">
            <a:extLst/>
          </a:blip>
          <a:srcRect l="33477" t="11946" r="44240" b="77333"/>
          <a:stretch>
            <a:fillRect/>
          </a:stretch>
        </p:blipFill>
        <p:spPr>
          <a:xfrm>
            <a:off x="3574755" y="1570194"/>
            <a:ext cx="5189149" cy="1355571"/>
          </a:xfrm>
          <a:prstGeom prst="rect">
            <a:avLst/>
          </a:prstGeom>
          <a:ln w="25400">
            <a:solidFill>
              <a:schemeClr val="accent1"/>
            </a:solidFill>
            <a:bevel/>
          </a:ln>
        </p:spPr>
      </p:pic>
      <p:grpSp>
        <p:nvGrpSpPr>
          <p:cNvPr id="11" name="Group 81"/>
          <p:cNvGrpSpPr/>
          <p:nvPr/>
        </p:nvGrpSpPr>
        <p:grpSpPr>
          <a:xfrm>
            <a:off x="2695888" y="317375"/>
            <a:ext cx="10203824" cy="762127"/>
            <a:chOff x="0" y="0"/>
            <a:chExt cx="10203822" cy="762126"/>
          </a:xfrm>
        </p:grpSpPr>
        <p:sp>
          <p:nvSpPr>
            <p:cNvPr id="12" name="Shape 78"/>
            <p:cNvSpPr/>
            <p:nvPr/>
          </p:nvSpPr>
          <p:spPr>
            <a:xfrm>
              <a:off x="5722" y="0"/>
              <a:ext cx="10198101" cy="749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584200">
                <a:defRPr sz="4200" b="0" i="1">
                  <a:solidFill>
                    <a:schemeClr val="accent3">
                      <a:lumOff val="44000"/>
                    </a:schemeClr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r>
                <a:rPr dirty="0"/>
                <a:t>Implementation </a:t>
              </a:r>
              <a:r>
                <a:rPr lang="fr-FR" dirty="0" smtClean="0"/>
                <a:t>–</a:t>
              </a:r>
              <a:r>
                <a:rPr dirty="0" smtClean="0"/>
                <a:t> </a:t>
              </a:r>
              <a:r>
                <a:rPr lang="fr-FR" dirty="0" smtClean="0"/>
                <a:t>control</a:t>
              </a:r>
              <a:endParaRPr dirty="0"/>
            </a:p>
          </p:txBody>
        </p:sp>
        <p:sp>
          <p:nvSpPr>
            <p:cNvPr id="13" name="Shape 79"/>
            <p:cNvSpPr/>
            <p:nvPr/>
          </p:nvSpPr>
          <p:spPr>
            <a:xfrm flipV="1">
              <a:off x="0" y="762001"/>
              <a:ext cx="10189969" cy="126"/>
            </a:xfrm>
            <a:prstGeom prst="line">
              <a:avLst/>
            </a:prstGeom>
            <a:noFill/>
            <a:ln w="38100" cap="flat">
              <a:solidFill>
                <a:schemeClr val="accent3">
                  <a:lumOff val="4400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457200">
                <a:defRPr sz="1200" b="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4" name="Shape 80"/>
            <p:cNvSpPr/>
            <p:nvPr/>
          </p:nvSpPr>
          <p:spPr>
            <a:xfrm flipV="1">
              <a:off x="4567" y="0"/>
              <a:ext cx="10189969" cy="126"/>
            </a:xfrm>
            <a:prstGeom prst="line">
              <a:avLst/>
            </a:prstGeom>
            <a:noFill/>
            <a:ln w="38100" cap="flat">
              <a:solidFill>
                <a:schemeClr val="accent3">
                  <a:lumOff val="4400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457200">
                <a:defRPr sz="1200" b="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52502" y="-287354"/>
            <a:ext cx="11099800" cy="2159000"/>
          </a:xfrm>
        </p:spPr>
        <p:txBody>
          <a:bodyPr/>
          <a:lstStyle/>
          <a:p>
            <a:pPr algn="ctr">
              <a:defRPr/>
            </a:pPr>
            <a:endParaRPr lang="fr-FR" sz="4400" b="1" dirty="0">
              <a:solidFill>
                <a:srgbClr val="FFFFFF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598488" y="2284413"/>
            <a:ext cx="11807825" cy="618631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571500" indent="-571500" eaLnBrk="0" hangingPunct="0"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eaLnBrk="0" hangingPunct="0"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eaLnBrk="0" hangingPunct="0"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eaLnBrk="0" hangingPunct="0"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eaLnBrk="0" hangingPunct="0"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4413" indent="1588" algn="ctr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1613" indent="1588" algn="ctr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198813" indent="1588" algn="ctr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6013" indent="1588" algn="ctr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buFont typeface="Arial" charset="0"/>
              <a:buChar char="•"/>
            </a:pPr>
            <a:r>
              <a:rPr lang="fr-FR" sz="3600" dirty="0" err="1">
                <a:solidFill>
                  <a:srgbClr val="FFFFFF"/>
                </a:solidFill>
                <a:latin typeface="Calibri" charset="0"/>
              </a:rPr>
              <a:t>SGonAxis</a:t>
            </a:r>
            <a:r>
              <a:rPr lang="fr-FR" sz="3600" dirty="0">
                <a:solidFill>
                  <a:srgbClr val="FFFFFF"/>
                </a:solidFill>
                <a:latin typeface="Calibri" charset="0"/>
              </a:rPr>
              <a:t> : </a:t>
            </a:r>
            <a:r>
              <a:rPr lang="fr-FR" sz="3600" dirty="0" err="1" smtClean="0">
                <a:solidFill>
                  <a:srgbClr val="FFFFFF"/>
                </a:solidFill>
                <a:latin typeface="Calibri" charset="0"/>
              </a:rPr>
              <a:t>Called</a:t>
            </a:r>
            <a:r>
              <a:rPr lang="fr-FR" sz="3600" dirty="0" smtClean="0">
                <a:solidFill>
                  <a:srgbClr val="FFFFFF"/>
                </a:solidFill>
                <a:latin typeface="Calibri" charset="0"/>
              </a:rPr>
              <a:t> by -   </a:t>
            </a:r>
            <a:r>
              <a:rPr lang="fr-FR" sz="3600" dirty="0" err="1">
                <a:solidFill>
                  <a:srgbClr val="FFFFFF"/>
                </a:solidFill>
                <a:latin typeface="Calibri" charset="0"/>
              </a:rPr>
              <a:t>Collect</a:t>
            </a:r>
            <a:r>
              <a:rPr lang="fr-FR" sz="3600" dirty="0">
                <a:solidFill>
                  <a:srgbClr val="FFFFFF"/>
                </a:solidFill>
                <a:latin typeface="Calibri" charset="0"/>
              </a:rPr>
              <a:t> server</a:t>
            </a:r>
            <a:r>
              <a:rPr lang="fr-FR" sz="3600" dirty="0" smtClean="0">
                <a:solidFill>
                  <a:srgbClr val="FFFFFF"/>
                </a:solidFill>
                <a:latin typeface="Calibri" charset="0"/>
              </a:rPr>
              <a:t>, </a:t>
            </a:r>
            <a:r>
              <a:rPr lang="fr-FR" sz="3600" dirty="0" err="1">
                <a:solidFill>
                  <a:srgbClr val="FFFFFF"/>
                </a:solidFill>
                <a:latin typeface="Calibri" charset="0"/>
              </a:rPr>
              <a:t>individual</a:t>
            </a:r>
            <a:r>
              <a:rPr lang="fr-FR" sz="36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fr-FR" sz="3600" dirty="0" smtClean="0">
                <a:solidFill>
                  <a:srgbClr val="FFFFFF"/>
                </a:solidFill>
                <a:latin typeface="Calibri" charset="0"/>
              </a:rPr>
              <a:t>axes move, </a:t>
            </a:r>
            <a:r>
              <a:rPr lang="fr-FR" sz="3600" dirty="0">
                <a:solidFill>
                  <a:srgbClr val="FFFFFF"/>
                </a:solidFill>
                <a:latin typeface="Calibri" charset="0"/>
              </a:rPr>
              <a:t>PX1Environment... Much </a:t>
            </a:r>
            <a:r>
              <a:rPr lang="fr-FR" sz="3600" dirty="0" err="1">
                <a:solidFill>
                  <a:srgbClr val="FFFFFF"/>
                </a:solidFill>
                <a:latin typeface="Calibri" charset="0"/>
              </a:rPr>
              <a:t>work</a:t>
            </a:r>
            <a:r>
              <a:rPr lang="fr-FR" sz="3600" dirty="0">
                <a:solidFill>
                  <a:srgbClr val="FFFFFF"/>
                </a:solidFill>
                <a:latin typeface="Calibri" charset="0"/>
              </a:rPr>
              <a:t>, </a:t>
            </a:r>
            <a:r>
              <a:rPr lang="fr-FR" sz="3600" dirty="0" err="1">
                <a:solidFill>
                  <a:srgbClr val="FFFFFF"/>
                </a:solidFill>
                <a:latin typeface="Calibri" charset="0"/>
              </a:rPr>
              <a:t>overseen</a:t>
            </a:r>
            <a:r>
              <a:rPr lang="fr-FR" sz="3600" dirty="0">
                <a:solidFill>
                  <a:srgbClr val="FFFFFF"/>
                </a:solidFill>
                <a:latin typeface="Calibri" charset="0"/>
              </a:rPr>
              <a:t> by Bixente,  to </a:t>
            </a:r>
            <a:r>
              <a:rPr lang="fr-FR" sz="3600" dirty="0" err="1">
                <a:solidFill>
                  <a:srgbClr val="FFFFFF"/>
                </a:solidFill>
                <a:latin typeface="Calibri" charset="0"/>
              </a:rPr>
              <a:t>make</a:t>
            </a:r>
            <a:r>
              <a:rPr lang="fr-FR" sz="3600" dirty="0">
                <a:solidFill>
                  <a:srgbClr val="FFFFFF"/>
                </a:solidFill>
                <a:latin typeface="Calibri" charset="0"/>
              </a:rPr>
              <a:t> MXCUBE interface </a:t>
            </a:r>
            <a:r>
              <a:rPr lang="fr-FR" sz="3600" dirty="0" err="1">
                <a:solidFill>
                  <a:srgbClr val="FFFFFF"/>
                </a:solidFill>
                <a:latin typeface="Calibri" charset="0"/>
              </a:rPr>
              <a:t>fluid</a:t>
            </a:r>
            <a:r>
              <a:rPr lang="fr-FR" sz="3600" dirty="0">
                <a:solidFill>
                  <a:srgbClr val="FFFFFF"/>
                </a:solidFill>
                <a:latin typeface="Calibri" charset="0"/>
              </a:rPr>
              <a:t> (cache  </a:t>
            </a:r>
            <a:r>
              <a:rPr lang="fr-FR" sz="3600" dirty="0" err="1">
                <a:solidFill>
                  <a:srgbClr val="FFFFFF"/>
                </a:solidFill>
                <a:latin typeface="Calibri" charset="0"/>
              </a:rPr>
              <a:t>requests</a:t>
            </a:r>
            <a:r>
              <a:rPr lang="fr-FR" sz="3600" dirty="0">
                <a:solidFill>
                  <a:srgbClr val="FFFFFF"/>
                </a:solidFill>
                <a:latin typeface="Calibri" charset="0"/>
              </a:rPr>
              <a:t> in </a:t>
            </a:r>
            <a:r>
              <a:rPr lang="fr-FR" sz="3600" dirty="0" err="1">
                <a:solidFill>
                  <a:srgbClr val="FFFFFF"/>
                </a:solidFill>
                <a:latin typeface="Calibri" charset="0"/>
              </a:rPr>
              <a:t>device</a:t>
            </a:r>
            <a:r>
              <a:rPr lang="fr-FR" sz="3600" dirty="0">
                <a:solidFill>
                  <a:srgbClr val="FFFFFF"/>
                </a:solidFill>
                <a:latin typeface="Calibri" charset="0"/>
              </a:rPr>
              <a:t> server).</a:t>
            </a:r>
          </a:p>
          <a:p>
            <a:pPr algn="l" eaLnBrk="1" hangingPunct="1">
              <a:buFont typeface="Arial" charset="0"/>
              <a:buChar char="•"/>
            </a:pPr>
            <a:r>
              <a:rPr lang="fr-FR" sz="3600" dirty="0">
                <a:solidFill>
                  <a:srgbClr val="FFFFFF"/>
                </a:solidFill>
                <a:latin typeface="Calibri" charset="0"/>
              </a:rPr>
              <a:t>Use </a:t>
            </a:r>
            <a:r>
              <a:rPr lang="fr-FR" sz="3600" dirty="0" err="1">
                <a:solidFill>
                  <a:srgbClr val="FFFFFF"/>
                </a:solidFill>
                <a:latin typeface="Calibri" charset="0"/>
              </a:rPr>
              <a:t>SmarGon</a:t>
            </a:r>
            <a:r>
              <a:rPr lang="fr-FR" sz="3600" dirty="0">
                <a:solidFill>
                  <a:srgbClr val="FFFFFF"/>
                </a:solidFill>
                <a:latin typeface="Calibri" charset="0"/>
              </a:rPr>
              <a:t> calibration routines, offset mode to </a:t>
            </a:r>
            <a:r>
              <a:rPr lang="fr-FR" sz="3600" dirty="0" err="1">
                <a:solidFill>
                  <a:srgbClr val="FFFFFF"/>
                </a:solidFill>
                <a:latin typeface="Calibri" charset="0"/>
              </a:rPr>
              <a:t>keep</a:t>
            </a:r>
            <a:r>
              <a:rPr lang="fr-FR" sz="36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fr-FR" sz="3600" dirty="0" err="1">
                <a:solidFill>
                  <a:srgbClr val="FFFFFF"/>
                </a:solidFill>
                <a:latin typeface="Calibri" charset="0"/>
              </a:rPr>
              <a:t>reference</a:t>
            </a:r>
            <a:r>
              <a:rPr lang="fr-FR" sz="3600" dirty="0">
                <a:solidFill>
                  <a:srgbClr val="FFFFFF"/>
                </a:solidFill>
                <a:latin typeface="Calibri" charset="0"/>
              </a:rPr>
              <a:t> to </a:t>
            </a:r>
            <a:r>
              <a:rPr lang="fr-FR" sz="3600" dirty="0" err="1">
                <a:solidFill>
                  <a:srgbClr val="FFFFFF"/>
                </a:solidFill>
                <a:latin typeface="Calibri" charset="0"/>
              </a:rPr>
              <a:t>beam</a:t>
            </a:r>
            <a:r>
              <a:rPr lang="fr-FR" sz="3600" dirty="0">
                <a:solidFill>
                  <a:srgbClr val="FFFFFF"/>
                </a:solidFill>
                <a:latin typeface="Calibri" charset="0"/>
              </a:rPr>
              <a:t> position. </a:t>
            </a:r>
          </a:p>
          <a:p>
            <a:pPr algn="l" eaLnBrk="1" hangingPunct="1">
              <a:buFont typeface="Arial" charset="0"/>
              <a:buChar char="•"/>
            </a:pPr>
            <a:r>
              <a:rPr lang="fr-FR" sz="3600" dirty="0" err="1">
                <a:solidFill>
                  <a:srgbClr val="FFFFFF"/>
                </a:solidFill>
                <a:latin typeface="Calibri" charset="0"/>
              </a:rPr>
              <a:t>Still</a:t>
            </a:r>
            <a:r>
              <a:rPr lang="fr-FR" sz="3600" dirty="0">
                <a:solidFill>
                  <a:srgbClr val="FFFFFF"/>
                </a:solidFill>
                <a:latin typeface="Calibri" charset="0"/>
              </a:rPr>
              <a:t> use </a:t>
            </a:r>
            <a:r>
              <a:rPr lang="fr-FR" sz="3600" dirty="0" err="1">
                <a:solidFill>
                  <a:srgbClr val="FFFFFF"/>
                </a:solidFill>
                <a:latin typeface="Calibri" charset="0"/>
              </a:rPr>
              <a:t>Keyence</a:t>
            </a:r>
            <a:r>
              <a:rPr lang="fr-FR" sz="3600" dirty="0">
                <a:solidFill>
                  <a:srgbClr val="FFFFFF"/>
                </a:solidFill>
                <a:latin typeface="Calibri" charset="0"/>
              </a:rPr>
              <a:t> laser for pin </a:t>
            </a:r>
            <a:r>
              <a:rPr lang="fr-FR" sz="3600" dirty="0" err="1">
                <a:solidFill>
                  <a:srgbClr val="FFFFFF"/>
                </a:solidFill>
                <a:latin typeface="Calibri" charset="0"/>
              </a:rPr>
              <a:t>detection</a:t>
            </a:r>
            <a:r>
              <a:rPr lang="fr-FR" sz="3600" dirty="0">
                <a:solidFill>
                  <a:srgbClr val="FFFFFF"/>
                </a:solidFill>
                <a:latin typeface="Calibri" charset="0"/>
              </a:rPr>
              <a:t> (</a:t>
            </a:r>
            <a:r>
              <a:rPr lang="fr-FR" sz="3600" dirty="0" err="1">
                <a:solidFill>
                  <a:srgbClr val="FFFFFF"/>
                </a:solidFill>
                <a:latin typeface="Calibri" charset="0"/>
              </a:rPr>
              <a:t>SmarGon</a:t>
            </a:r>
            <a:r>
              <a:rPr lang="fr-FR" sz="3600" dirty="0">
                <a:solidFill>
                  <a:srgbClr val="FFFFFF"/>
                </a:solidFill>
                <a:latin typeface="Calibri" charset="0"/>
              </a:rPr>
              <a:t> pin </a:t>
            </a:r>
            <a:r>
              <a:rPr lang="fr-FR" sz="3600" dirty="0" err="1">
                <a:solidFill>
                  <a:srgbClr val="FFFFFF"/>
                </a:solidFill>
                <a:latin typeface="Calibri" charset="0"/>
              </a:rPr>
              <a:t>detection</a:t>
            </a:r>
            <a:r>
              <a:rPr lang="fr-FR" sz="36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fr-FR" sz="3600" dirty="0" err="1">
                <a:solidFill>
                  <a:srgbClr val="FFFFFF"/>
                </a:solidFill>
                <a:latin typeface="Calibri" charset="0"/>
              </a:rPr>
              <a:t>doesn’t</a:t>
            </a:r>
            <a:r>
              <a:rPr lang="fr-FR" sz="36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fr-FR" sz="3600" dirty="0" err="1">
                <a:solidFill>
                  <a:srgbClr val="FFFFFF"/>
                </a:solidFill>
                <a:latin typeface="Calibri" charset="0"/>
              </a:rPr>
              <a:t>work</a:t>
            </a:r>
            <a:r>
              <a:rPr lang="fr-FR" sz="36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fr-FR" sz="3600" dirty="0" err="1">
                <a:solidFill>
                  <a:srgbClr val="FFFFFF"/>
                </a:solidFill>
                <a:latin typeface="Calibri" charset="0"/>
              </a:rPr>
              <a:t>well</a:t>
            </a:r>
            <a:r>
              <a:rPr lang="fr-FR" sz="3600" dirty="0">
                <a:solidFill>
                  <a:srgbClr val="FFFFFF"/>
                </a:solidFill>
                <a:latin typeface="Calibri" charset="0"/>
              </a:rPr>
              <a:t> for all types of pins)</a:t>
            </a:r>
          </a:p>
          <a:p>
            <a:pPr algn="l" eaLnBrk="1" hangingPunct="1">
              <a:buFont typeface="Arial" charset="0"/>
              <a:buChar char="•"/>
            </a:pPr>
            <a:r>
              <a:rPr lang="fr-FR" sz="3600" dirty="0">
                <a:solidFill>
                  <a:srgbClr val="FFFFFF"/>
                </a:solidFill>
                <a:latin typeface="Calibri" charset="0"/>
              </a:rPr>
              <a:t>Future : </a:t>
            </a:r>
            <a:r>
              <a:rPr lang="fr-FR" sz="3600" dirty="0" err="1">
                <a:solidFill>
                  <a:srgbClr val="FFFFFF"/>
                </a:solidFill>
                <a:latin typeface="Calibri" charset="0"/>
              </a:rPr>
              <a:t>Implement</a:t>
            </a:r>
            <a:r>
              <a:rPr lang="fr-FR" sz="36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fr-FR" sz="3600" dirty="0" err="1">
                <a:solidFill>
                  <a:srgbClr val="FFFFFF"/>
                </a:solidFill>
                <a:latin typeface="Calibri" charset="0"/>
              </a:rPr>
              <a:t>helical</a:t>
            </a:r>
            <a:r>
              <a:rPr lang="fr-FR" sz="3600" dirty="0">
                <a:solidFill>
                  <a:srgbClr val="FFFFFF"/>
                </a:solidFill>
                <a:latin typeface="Calibri" charset="0"/>
              </a:rPr>
              <a:t> scans once Qt4 </a:t>
            </a:r>
            <a:r>
              <a:rPr lang="fr-FR" sz="3600" dirty="0" err="1" smtClean="0">
                <a:solidFill>
                  <a:srgbClr val="FFFFFF"/>
                </a:solidFill>
                <a:latin typeface="Calibri" charset="0"/>
              </a:rPr>
              <a:t>tested</a:t>
            </a:r>
            <a:r>
              <a:rPr lang="fr-FR" sz="3600" dirty="0" smtClean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fr-FR" sz="3600" dirty="0">
                <a:solidFill>
                  <a:srgbClr val="FFFFFF"/>
                </a:solidFill>
                <a:latin typeface="Calibri" charset="0"/>
              </a:rPr>
              <a:t>on PX1 </a:t>
            </a:r>
            <a:r>
              <a:rPr lang="fr-FR" sz="3600" dirty="0" smtClean="0">
                <a:solidFill>
                  <a:srgbClr val="FFFFFF"/>
                </a:solidFill>
                <a:latin typeface="Calibri" charset="0"/>
              </a:rPr>
              <a:t>(</a:t>
            </a:r>
            <a:r>
              <a:rPr lang="fr-FR" sz="3600" dirty="0" err="1" smtClean="0">
                <a:solidFill>
                  <a:srgbClr val="FFFFFF"/>
                </a:solidFill>
                <a:latin typeface="Calibri" charset="0"/>
              </a:rPr>
              <a:t>well</a:t>
            </a:r>
            <a:r>
              <a:rPr lang="fr-FR" sz="3600" dirty="0" smtClean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fr-FR" sz="3600" dirty="0" err="1" smtClean="0">
                <a:solidFill>
                  <a:srgbClr val="FFFFFF"/>
                </a:solidFill>
                <a:latin typeface="Calibri" charset="0"/>
              </a:rPr>
              <a:t>advanced</a:t>
            </a:r>
            <a:r>
              <a:rPr lang="fr-FR" sz="3600" dirty="0" smtClean="0">
                <a:solidFill>
                  <a:srgbClr val="FFFFFF"/>
                </a:solidFill>
                <a:latin typeface="Calibri" charset="0"/>
              </a:rPr>
              <a:t>) </a:t>
            </a:r>
            <a:r>
              <a:rPr lang="fr-FR" sz="3600" dirty="0">
                <a:solidFill>
                  <a:srgbClr val="FFFFFF"/>
                </a:solidFill>
                <a:latin typeface="Calibri" charset="0"/>
              </a:rPr>
              <a:t>– </a:t>
            </a:r>
            <a:r>
              <a:rPr lang="fr-FR" sz="3600" dirty="0" err="1">
                <a:solidFill>
                  <a:srgbClr val="FFFFFF"/>
                </a:solidFill>
                <a:latin typeface="Calibri" charset="0"/>
              </a:rPr>
              <a:t>needs</a:t>
            </a:r>
            <a:r>
              <a:rPr lang="fr-FR" sz="3600" dirty="0">
                <a:solidFill>
                  <a:srgbClr val="FFFFFF"/>
                </a:solidFill>
                <a:latin typeface="Calibri" charset="0"/>
              </a:rPr>
              <a:t> modification of </a:t>
            </a:r>
            <a:r>
              <a:rPr lang="fr-FR" sz="3600" dirty="0" err="1">
                <a:solidFill>
                  <a:srgbClr val="FFFFFF"/>
                </a:solidFill>
                <a:latin typeface="Calibri" charset="0"/>
              </a:rPr>
              <a:t>Collect</a:t>
            </a:r>
            <a:r>
              <a:rPr lang="fr-FR" sz="3600" dirty="0">
                <a:solidFill>
                  <a:srgbClr val="FFFFFF"/>
                </a:solidFill>
                <a:latin typeface="Calibri" charset="0"/>
              </a:rPr>
              <a:t> server and </a:t>
            </a:r>
            <a:r>
              <a:rPr lang="fr-FR" sz="3600" dirty="0" err="1">
                <a:solidFill>
                  <a:srgbClr val="FFFFFF"/>
                </a:solidFill>
                <a:latin typeface="Calibri" charset="0"/>
              </a:rPr>
              <a:t>implementation</a:t>
            </a:r>
            <a:r>
              <a:rPr lang="fr-FR" sz="3600" dirty="0">
                <a:solidFill>
                  <a:srgbClr val="FFFFFF"/>
                </a:solidFill>
                <a:latin typeface="Calibri" charset="0"/>
              </a:rPr>
              <a:t> in MXCUBE</a:t>
            </a:r>
          </a:p>
        </p:txBody>
      </p:sp>
      <p:grpSp>
        <p:nvGrpSpPr>
          <p:cNvPr id="8" name="Group 81"/>
          <p:cNvGrpSpPr/>
          <p:nvPr/>
        </p:nvGrpSpPr>
        <p:grpSpPr>
          <a:xfrm>
            <a:off x="1848477" y="696849"/>
            <a:ext cx="10203824" cy="762127"/>
            <a:chOff x="0" y="0"/>
            <a:chExt cx="10203822" cy="762126"/>
          </a:xfrm>
        </p:grpSpPr>
        <p:sp>
          <p:nvSpPr>
            <p:cNvPr id="9" name="Shape 78"/>
            <p:cNvSpPr/>
            <p:nvPr/>
          </p:nvSpPr>
          <p:spPr>
            <a:xfrm>
              <a:off x="5722" y="0"/>
              <a:ext cx="10198101" cy="749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584200">
                <a:defRPr sz="4200" b="0" i="1">
                  <a:solidFill>
                    <a:schemeClr val="accent3">
                      <a:lumOff val="44000"/>
                    </a:schemeClr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pPr algn="ctr"/>
              <a:r>
                <a:rPr dirty="0"/>
                <a:t>Implementation </a:t>
              </a:r>
              <a:r>
                <a:rPr lang="fr-FR" dirty="0" smtClean="0"/>
                <a:t>–</a:t>
              </a:r>
              <a:r>
                <a:rPr dirty="0" smtClean="0"/>
                <a:t> </a:t>
              </a:r>
              <a:r>
                <a:rPr lang="fr-FR" dirty="0" err="1" smtClean="0"/>
                <a:t>some</a:t>
              </a:r>
              <a:r>
                <a:rPr lang="fr-FR" dirty="0" smtClean="0"/>
                <a:t> </a:t>
              </a:r>
              <a:r>
                <a:rPr lang="fr-FR" dirty="0" err="1" smtClean="0"/>
                <a:t>details</a:t>
              </a:r>
              <a:endParaRPr dirty="0"/>
            </a:p>
          </p:txBody>
        </p:sp>
        <p:sp>
          <p:nvSpPr>
            <p:cNvPr id="10" name="Shape 79"/>
            <p:cNvSpPr/>
            <p:nvPr/>
          </p:nvSpPr>
          <p:spPr>
            <a:xfrm flipV="1">
              <a:off x="0" y="762001"/>
              <a:ext cx="10189969" cy="126"/>
            </a:xfrm>
            <a:prstGeom prst="line">
              <a:avLst/>
            </a:prstGeom>
            <a:noFill/>
            <a:ln w="38100" cap="flat">
              <a:solidFill>
                <a:schemeClr val="accent3">
                  <a:lumOff val="4400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457200">
                <a:defRPr sz="1200" b="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1" name="Shape 80"/>
            <p:cNvSpPr/>
            <p:nvPr/>
          </p:nvSpPr>
          <p:spPr>
            <a:xfrm flipV="1">
              <a:off x="4567" y="0"/>
              <a:ext cx="10189969" cy="126"/>
            </a:xfrm>
            <a:prstGeom prst="line">
              <a:avLst/>
            </a:prstGeom>
            <a:noFill/>
            <a:ln w="38100" cap="flat">
              <a:solidFill>
                <a:schemeClr val="accent3">
                  <a:lumOff val="4400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457200">
                <a:defRPr sz="1200" b="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/>
          </p:cNvSpPr>
          <p:nvPr>
            <p:ph type="sldNum" sz="quarter" idx="2"/>
          </p:nvPr>
        </p:nvSpPr>
        <p:spPr>
          <a:xfrm>
            <a:off x="6478973" y="9382549"/>
            <a:ext cx="269885" cy="38927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grpSp>
        <p:nvGrpSpPr>
          <p:cNvPr id="165" name="Group 165"/>
          <p:cNvGrpSpPr/>
          <p:nvPr/>
        </p:nvGrpSpPr>
        <p:grpSpPr>
          <a:xfrm>
            <a:off x="2776732" y="330200"/>
            <a:ext cx="10203824" cy="762127"/>
            <a:chOff x="0" y="0"/>
            <a:chExt cx="10203822" cy="762126"/>
          </a:xfrm>
        </p:grpSpPr>
        <p:sp>
          <p:nvSpPr>
            <p:cNvPr id="162" name="Shape 162"/>
            <p:cNvSpPr/>
            <p:nvPr/>
          </p:nvSpPr>
          <p:spPr>
            <a:xfrm>
              <a:off x="5722" y="0"/>
              <a:ext cx="10198101" cy="749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584200">
                <a:defRPr sz="4200" b="0" i="1">
                  <a:solidFill>
                    <a:schemeClr val="accent3">
                      <a:lumOff val="44000"/>
                    </a:schemeClr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r>
                <a:t>SmarGon in MXCuBE</a:t>
              </a:r>
            </a:p>
          </p:txBody>
        </p:sp>
        <p:sp>
          <p:nvSpPr>
            <p:cNvPr id="163" name="Shape 163"/>
            <p:cNvSpPr/>
            <p:nvPr/>
          </p:nvSpPr>
          <p:spPr>
            <a:xfrm flipV="1">
              <a:off x="0" y="762001"/>
              <a:ext cx="10189969" cy="126"/>
            </a:xfrm>
            <a:prstGeom prst="line">
              <a:avLst/>
            </a:prstGeom>
            <a:noFill/>
            <a:ln w="38100" cap="flat">
              <a:solidFill>
                <a:schemeClr val="accent3">
                  <a:lumOff val="4400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457200">
                <a:defRPr sz="1200" b="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 flipV="1">
              <a:off x="4567" y="0"/>
              <a:ext cx="10189969" cy="126"/>
            </a:xfrm>
            <a:prstGeom prst="line">
              <a:avLst/>
            </a:prstGeom>
            <a:noFill/>
            <a:ln w="38100" cap="flat">
              <a:solidFill>
                <a:schemeClr val="accent3">
                  <a:lumOff val="4400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457200">
                <a:defRPr sz="1200" b="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sp>
        <p:nvSpPr>
          <p:cNvPr id="166" name="Shape 166"/>
          <p:cNvSpPr/>
          <p:nvPr/>
        </p:nvSpPr>
        <p:spPr>
          <a:xfrm>
            <a:off x="2892458" y="1478026"/>
            <a:ext cx="999857" cy="574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algn="just" defTabSz="914400">
              <a:defRPr sz="2800" b="0">
                <a:solidFill>
                  <a:schemeClr val="accent3">
                    <a:lumOff val="44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v. Qt3</a:t>
            </a:r>
          </a:p>
        </p:txBody>
      </p:sp>
      <p:pic>
        <p:nvPicPr>
          <p:cNvPr id="167" name="ScreenshotMxCube.png"/>
          <p:cNvPicPr>
            <a:picLocks noChangeAspect="1"/>
          </p:cNvPicPr>
          <p:nvPr/>
        </p:nvPicPr>
        <p:blipFill>
          <a:blip r:embed="rId2">
            <a:extLst/>
          </a:blip>
          <a:srcRect l="33477" t="11946" r="44240" b="77333"/>
          <a:stretch>
            <a:fillRect/>
          </a:stretch>
        </p:blipFill>
        <p:spPr>
          <a:xfrm>
            <a:off x="797815" y="2065274"/>
            <a:ext cx="5189149" cy="1355571"/>
          </a:xfrm>
          <a:prstGeom prst="rect">
            <a:avLst/>
          </a:prstGeom>
          <a:ln w="25400">
            <a:solidFill>
              <a:schemeClr val="accent1"/>
            </a:solidFill>
            <a:bevel/>
          </a:ln>
        </p:spPr>
      </p:pic>
      <p:pic>
        <p:nvPicPr>
          <p:cNvPr id="168" name="ScreenshotMxCube.png"/>
          <p:cNvPicPr>
            <a:picLocks noChangeAspect="1"/>
          </p:cNvPicPr>
          <p:nvPr/>
        </p:nvPicPr>
        <p:blipFill>
          <a:blip r:embed="rId2">
            <a:extLst/>
          </a:blip>
          <a:srcRect l="71498" t="9065" r="8968" b="59281"/>
          <a:stretch>
            <a:fillRect/>
          </a:stretch>
        </p:blipFill>
        <p:spPr>
          <a:xfrm>
            <a:off x="797814" y="3993656"/>
            <a:ext cx="5189008" cy="4565841"/>
          </a:xfrm>
          <a:prstGeom prst="rect">
            <a:avLst/>
          </a:prstGeom>
          <a:ln w="25400">
            <a:solidFill>
              <a:schemeClr val="accent1"/>
            </a:solidFill>
            <a:bevel/>
          </a:ln>
        </p:spPr>
      </p:pic>
      <p:sp>
        <p:nvSpPr>
          <p:cNvPr id="169" name="Shape 169"/>
          <p:cNvSpPr/>
          <p:nvPr/>
        </p:nvSpPr>
        <p:spPr>
          <a:xfrm>
            <a:off x="9657324" y="1478026"/>
            <a:ext cx="999857" cy="574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algn="just" defTabSz="914400">
              <a:defRPr sz="2800" b="0">
                <a:solidFill>
                  <a:schemeClr val="accent3">
                    <a:lumOff val="44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v. Qt4</a:t>
            </a:r>
          </a:p>
        </p:txBody>
      </p:sp>
      <p:pic>
        <p:nvPicPr>
          <p:cNvPr id="170" name="Screen Shot 2018-01-31 at 23.42.39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124776" y="2052574"/>
            <a:ext cx="4064953" cy="13811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Screen Shot 2018-01-31 at 23.43.01.png"/>
          <p:cNvPicPr>
            <a:picLocks noChangeAspect="1"/>
          </p:cNvPicPr>
          <p:nvPr/>
        </p:nvPicPr>
        <p:blipFill>
          <a:blip r:embed="rId4">
            <a:extLst/>
          </a:blip>
          <a:srcRect t="861" b="7262"/>
          <a:stretch>
            <a:fillRect/>
          </a:stretch>
        </p:blipFill>
        <p:spPr>
          <a:xfrm>
            <a:off x="8124776" y="3980956"/>
            <a:ext cx="4065301" cy="36259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ube">
  <a:themeElements>
    <a:clrScheme name="Aube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Aube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ub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8ECED"/>
      </a:accent5>
      <a:accent6>
        <a:srgbClr val="2E2E8B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65023" tIns="65023" rIns="65023" bIns="65023" numCol="1" spcCol="38100" rtlCol="0" anchor="t">
        <a:spAutoFit/>
      </a:bodyPr>
      <a:lstStyle>
        <a:defPPr marL="0" marR="0" indent="0" algn="l" defTabSz="130048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65023" tIns="65023" rIns="65023" bIns="65023" numCol="1" spcCol="38100" rtlCol="0" anchor="t">
        <a:spAutoFit/>
      </a:bodyPr>
      <a:lstStyle>
        <a:defPPr marL="0" marR="0" indent="0" algn="l" defTabSz="130048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Aube.thmx</Template>
  <TotalTime>51</TotalTime>
  <Words>557</Words>
  <Application>Microsoft Macintosh PowerPoint</Application>
  <PresentationFormat>Personnalisé</PresentationFormat>
  <Paragraphs>113</Paragraphs>
  <Slides>14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Aube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Andrew Thompson</cp:lastModifiedBy>
  <cp:revision>15</cp:revision>
  <dcterms:modified xsi:type="dcterms:W3CDTF">2018-02-01T08:29:06Z</dcterms:modified>
</cp:coreProperties>
</file>