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311" r:id="rId2"/>
    <p:sldId id="313" r:id="rId3"/>
    <p:sldId id="314" r:id="rId4"/>
    <p:sldId id="316" r:id="rId5"/>
    <p:sldId id="315" r:id="rId6"/>
    <p:sldId id="31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F15934-5DAC-41AC-82F8-E24556011E65}">
          <p14:sldIdLst>
            <p14:sldId id="311"/>
            <p14:sldId id="313"/>
            <p14:sldId id="314"/>
            <p14:sldId id="316"/>
            <p14:sldId id="315"/>
            <p14:sldId id="317"/>
          </p14:sldIdLst>
        </p14:section>
        <p14:section name="Untitled Section" id="{56D1B7E9-30A7-436B-B2BC-EA78A310DA7F}">
          <p14:sldIdLst/>
        </p14:section>
        <p14:section name="Untitled Section" id="{2ED1DE04-A236-4C5D-86BC-9763364A3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601"/>
    <a:srgbClr val="ED7703"/>
    <a:srgbClr val="132577"/>
    <a:srgbClr val="F4F4F4"/>
    <a:srgbClr val="D1D2D4"/>
    <a:srgbClr val="B7B9BA"/>
    <a:srgbClr val="AF007C"/>
    <a:srgbClr val="0098D4"/>
    <a:srgbClr val="51A026"/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2" autoAdjust="0"/>
    <p:restoredTop sz="94646" autoAdjust="0"/>
  </p:normalViewPr>
  <p:slideViewPr>
    <p:cSldViewPr snapToObjects="1" showGuides="1">
      <p:cViewPr varScale="1">
        <p:scale>
          <a:sx n="74" d="100"/>
          <a:sy n="74" d="100"/>
        </p:scale>
        <p:origin x="438" y="72"/>
      </p:cViewPr>
      <p:guideLst>
        <p:guide orient="horz" pos="2160"/>
        <p:guide orient="horz" pos="346"/>
        <p:guide orient="horz" pos="3974"/>
        <p:guide orient="horz" pos="102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Crystalisation Plates Data Colelction in MxCUBE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9ECEB-3937-4F26-B78C-83FCE6F7B14A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0EAD4-053F-4CF3-8873-64787B9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30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Crystalisation Plates Data Colelction in MxCUBE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57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21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53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4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31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logo_cou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000" y="1990800"/>
            <a:ext cx="7200000" cy="2880000"/>
          </a:xfrm>
          <a:prstGeom prst="rect">
            <a:avLst/>
          </a:prstGeom>
        </p:spPr>
      </p:pic>
      <p:pic>
        <p:nvPicPr>
          <p:cNvPr id="3" name="Image 14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990800"/>
            <a:ext cx="7200000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1098000"/>
            <a:ext cx="5612400" cy="3564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1098000"/>
            <a:ext cx="2574000" cy="3564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764704"/>
            <a:ext cx="8236800" cy="5400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baseline="0"/>
            </a:lvl1pPr>
            <a:lvl2pPr>
              <a:spcBef>
                <a:spcPts val="60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5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ESRF COLOUR PALETTE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51223" y="1016732"/>
            <a:ext cx="6421177" cy="4780955"/>
            <a:chOff x="977503" y="761588"/>
            <a:chExt cx="6421177" cy="4780955"/>
          </a:xfrm>
        </p:grpSpPr>
        <p:sp>
          <p:nvSpPr>
            <p:cNvPr id="6" name="Oval 5"/>
            <p:cNvSpPr/>
            <p:nvPr/>
          </p:nvSpPr>
          <p:spPr>
            <a:xfrm>
              <a:off x="2803893" y="1812730"/>
              <a:ext cx="2628292" cy="2628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4175956" y="1016392"/>
              <a:ext cx="576404" cy="576404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003708" y="1393465"/>
              <a:ext cx="576404" cy="576404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507764" y="1980062"/>
              <a:ext cx="576404" cy="576404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688124" y="2740535"/>
              <a:ext cx="576404" cy="576404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580282" y="3501008"/>
              <a:ext cx="576404" cy="576404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148064" y="4169035"/>
              <a:ext cx="576404" cy="576404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367594" y="1709154"/>
              <a:ext cx="576404" cy="576404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079392" y="2433493"/>
              <a:ext cx="576404" cy="576404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491370" y="4689140"/>
              <a:ext cx="576404" cy="576404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06262" y="4329100"/>
              <a:ext cx="576404" cy="576404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113415" y="3746995"/>
              <a:ext cx="576404" cy="576404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5461" y="3053707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39537" y="761588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R237G119B003</a:t>
              </a:r>
              <a:endParaRPr lang="en-GB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3712" y="116293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R244G163B000</a:t>
              </a:r>
              <a:endParaRPr lang="en-GB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5966" y="1756869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R255G221B000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257054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R081G160B038</a:t>
              </a:r>
              <a:endParaRPr lang="en-GB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3409385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R000G152B212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7172" y="4159448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R175G000B124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12568" y="1497250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ESRF </a:t>
              </a:r>
              <a:r>
                <a:rPr lang="fr-FR" sz="1200" dirty="0" err="1" smtClean="0"/>
                <a:t>blue</a:t>
              </a:r>
              <a:r>
                <a:rPr lang="fr-FR" sz="1200" dirty="0" smtClean="0"/>
                <a:t> 75%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7503" y="227946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ESRF </a:t>
              </a:r>
              <a:r>
                <a:rPr lang="fr-FR" sz="1200" dirty="0" err="1" smtClean="0"/>
                <a:t>blue</a:t>
              </a:r>
              <a:r>
                <a:rPr lang="fr-FR" sz="1200" dirty="0" smtClean="0"/>
                <a:t> 50%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8263" y="5265544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R183G185B186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8154" y="4899336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R209G210B212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38010" y="431192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R244G244B244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85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logo_text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4000" y="6210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764704"/>
            <a:ext cx="82368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572" y="6483349"/>
            <a:ext cx="6120000" cy="21248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 cap="none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83438"/>
            <a:ext cx="413559" cy="212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8" descr="logo_text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4000" y="6210000"/>
            <a:ext cx="1975944" cy="64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1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 baseline="0">
          <a:solidFill>
            <a:srgbClr val="002060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6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113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pos="453" userDrawn="1">
          <p15:clr>
            <a:srgbClr val="F26B43"/>
          </p15:clr>
        </p15:guide>
        <p15:guide id="5" pos="56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5" y="2060848"/>
            <a:ext cx="2383905" cy="303672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953680" y="3523654"/>
            <a:ext cx="449864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accent1"/>
                </a:solidFill>
                <a:latin typeface="+mj-lt"/>
              </a:rPr>
              <a:t>IMPROVING ABSTRACTIONS</a:t>
            </a:r>
          </a:p>
          <a:p>
            <a:endParaRPr lang="en-GB" sz="1000" b="1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GB" sz="1600" b="1" dirty="0" smtClean="0">
                <a:solidFill>
                  <a:schemeClr val="accent1"/>
                </a:solidFill>
                <a:latin typeface="+mj-lt"/>
              </a:rPr>
              <a:t>(HARDWARE OBJECTS POINT OF VIEW) </a:t>
            </a:r>
          </a:p>
          <a:p>
            <a:endParaRPr lang="en-GB" sz="24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GB" b="1" dirty="0" smtClean="0">
                <a:solidFill>
                  <a:schemeClr val="accent1"/>
                </a:solidFill>
                <a:latin typeface="+mj-lt"/>
              </a:rPr>
              <a:t>Antonia BETEVA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16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ABSTRACTIONS – Current status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endParaRPr lang="en-US" dirty="0"/>
          </a:p>
          <a:p>
            <a:r>
              <a:rPr lang="en-GB" dirty="0" smtClean="0"/>
              <a:t>Current status</a:t>
            </a:r>
            <a:endParaRPr lang="en-US" dirty="0" smtClean="0"/>
          </a:p>
          <a:p>
            <a:pPr marL="182563" lvl="3" indent="0">
              <a:buNone/>
            </a:pPr>
            <a:r>
              <a:rPr lang="en-GB" sz="1800" dirty="0" smtClean="0"/>
              <a:t>8 Hardware Objects – 5 procedures and 4 equipment</a:t>
            </a:r>
          </a:p>
          <a:p>
            <a:pPr marL="182563" lvl="3" indent="0">
              <a:buNone/>
            </a:pPr>
            <a:r>
              <a:rPr lang="en-GB" sz="1800" dirty="0" err="1" smtClean="0"/>
              <a:t>GenericSampleChanger</a:t>
            </a:r>
            <a:r>
              <a:rPr lang="en-GB" sz="1800" dirty="0" smtClean="0"/>
              <a:t>, </a:t>
            </a:r>
            <a:r>
              <a:rPr lang="en-GB" sz="1800" dirty="0" err="1" smtClean="0"/>
              <a:t>GenericDiffractometer</a:t>
            </a:r>
            <a:r>
              <a:rPr lang="en-GB" sz="1800" dirty="0" smtClean="0"/>
              <a:t>, </a:t>
            </a:r>
            <a:r>
              <a:rPr lang="en-GB" sz="1800" dirty="0" err="1" smtClean="0"/>
              <a:t>Minidiff</a:t>
            </a:r>
            <a:r>
              <a:rPr lang="en-GB" sz="1800" dirty="0" smtClean="0"/>
              <a:t>…</a:t>
            </a:r>
          </a:p>
          <a:p>
            <a:pPr marL="182563" lvl="3" indent="0">
              <a:buNone/>
            </a:pPr>
            <a:endParaRPr lang="en-GB" sz="1800" dirty="0"/>
          </a:p>
          <a:p>
            <a:r>
              <a:rPr lang="en-GB" dirty="0" smtClean="0"/>
              <a:t>Problems</a:t>
            </a:r>
          </a:p>
          <a:p>
            <a:pPr marL="182563" lvl="3" indent="0">
              <a:buNone/>
            </a:pPr>
            <a:r>
              <a:rPr lang="en-GB" sz="1800" dirty="0" smtClean="0"/>
              <a:t>Different constraints from the control systems</a:t>
            </a:r>
          </a:p>
          <a:p>
            <a:pPr marL="182563" lvl="3" indent="0">
              <a:buNone/>
            </a:pPr>
            <a:r>
              <a:rPr lang="en-GB" sz="1800" dirty="0" smtClean="0"/>
              <a:t>Imposing methods (using the </a:t>
            </a:r>
            <a:r>
              <a:rPr lang="en-GB" sz="1800" dirty="0" err="1" smtClean="0"/>
              <a:t>abc</a:t>
            </a:r>
            <a:r>
              <a:rPr lang="en-GB" sz="1800" dirty="0" smtClean="0"/>
              <a:t> module) depending on who is writing the HO.</a:t>
            </a:r>
          </a:p>
          <a:p>
            <a:pPr marL="182563" lvl="3" indent="0">
              <a:buNone/>
            </a:pPr>
            <a:r>
              <a:rPr lang="en-US" sz="1800" dirty="0" err="1" smtClean="0"/>
              <a:t>AbstractCollect</a:t>
            </a:r>
            <a:r>
              <a:rPr lang="en-US" sz="1800" dirty="0" smtClean="0"/>
              <a:t>, </a:t>
            </a:r>
            <a:r>
              <a:rPr lang="en-US" sz="1800" dirty="0" err="1" smtClean="0"/>
              <a:t>AbstractMultiCollect</a:t>
            </a:r>
            <a:r>
              <a:rPr lang="en-US" sz="1800" dirty="0" smtClean="0"/>
              <a:t>.</a:t>
            </a:r>
          </a:p>
          <a:p>
            <a:pPr marL="182563" lvl="3" indent="0">
              <a:buNone/>
            </a:pPr>
            <a:r>
              <a:rPr lang="en-US" sz="1800" dirty="0" smtClean="0"/>
              <a:t>Needs change when adding new hardware.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ABSTRACTIONS - proposal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GB" dirty="0" smtClean="0"/>
              <a:t>Distinguish between sequences (procedures) and equipment</a:t>
            </a:r>
            <a:endParaRPr lang="en-US" dirty="0" smtClean="0"/>
          </a:p>
          <a:p>
            <a:pPr marL="182563" lvl="3" indent="0">
              <a:buNone/>
            </a:pPr>
            <a:r>
              <a:rPr lang="en-GB" sz="1800" dirty="0" smtClean="0"/>
              <a:t>Generic</a:t>
            </a:r>
            <a:r>
              <a:rPr lang="en-GB" sz="1800" dirty="0" smtClean="0"/>
              <a:t>* </a:t>
            </a:r>
            <a:r>
              <a:rPr lang="en-GB" sz="1800" dirty="0" smtClean="0"/>
              <a:t>– sequences only</a:t>
            </a:r>
          </a:p>
          <a:p>
            <a:pPr marL="182563" lvl="3" indent="0">
              <a:buNone/>
            </a:pPr>
            <a:r>
              <a:rPr lang="en-GB" sz="1800" smtClean="0"/>
              <a:t>Abstract</a:t>
            </a:r>
            <a:r>
              <a:rPr lang="en-GB" sz="1800" smtClean="0"/>
              <a:t>* </a:t>
            </a:r>
            <a:r>
              <a:rPr lang="en-GB" sz="1800" dirty="0" smtClean="0"/>
              <a:t>- equipment only</a:t>
            </a:r>
            <a:endParaRPr lang="en-GB" sz="1800" dirty="0"/>
          </a:p>
          <a:p>
            <a:r>
              <a:rPr lang="en-GB" dirty="0" smtClean="0"/>
              <a:t>Define only minimum variables and methods</a:t>
            </a:r>
          </a:p>
          <a:p>
            <a:pPr marL="182563" lvl="3" indent="0">
              <a:buClrTx/>
              <a:buNone/>
            </a:pPr>
            <a:r>
              <a:rPr lang="en-GB" sz="1800" dirty="0" smtClean="0"/>
              <a:t>For procedures</a:t>
            </a:r>
          </a:p>
          <a:p>
            <a:pPr lvl="4">
              <a:buClrTx/>
              <a:buFont typeface="Arial" panose="020B0604020202020204" pitchFamily="34" charset="0"/>
              <a:buChar char="•"/>
            </a:pPr>
            <a:r>
              <a:rPr lang="en-GB" sz="1800" i="0" dirty="0" smtClean="0"/>
              <a:t>methods like start/execute/stop/pause...</a:t>
            </a:r>
          </a:p>
          <a:p>
            <a:pPr lvl="4">
              <a:buClrTx/>
              <a:buFont typeface="Arial" panose="020B0604020202020204" pitchFamily="34" charset="0"/>
              <a:buChar char="•"/>
            </a:pPr>
            <a:r>
              <a:rPr lang="en-GB" sz="1800" i="0" dirty="0" smtClean="0"/>
              <a:t>use </a:t>
            </a:r>
            <a:r>
              <a:rPr lang="en-GB" sz="1800" i="0" dirty="0" err="1" smtClean="0"/>
              <a:t>cleanup</a:t>
            </a:r>
            <a:r>
              <a:rPr lang="en-GB" sz="1800" i="0" dirty="0" smtClean="0"/>
              <a:t>, </a:t>
            </a:r>
            <a:r>
              <a:rPr lang="en-GB" sz="1800" i="0" dirty="0" err="1" smtClean="0"/>
              <a:t>error_cleanup</a:t>
            </a:r>
            <a:r>
              <a:rPr lang="en-GB" sz="1800" i="0" dirty="0" smtClean="0"/>
              <a:t> (with statement).</a:t>
            </a:r>
          </a:p>
          <a:p>
            <a:pPr marL="182563" lvl="3" indent="0">
              <a:buClrTx/>
              <a:buNone/>
            </a:pPr>
            <a:r>
              <a:rPr lang="en-GB" sz="1800" dirty="0" smtClean="0"/>
              <a:t>For equipment</a:t>
            </a:r>
          </a:p>
          <a:p>
            <a:pPr lvl="4">
              <a:buClrTx/>
              <a:buFont typeface="Arial" panose="020B0604020202020204" pitchFamily="34" charset="0"/>
              <a:buChar char="•"/>
            </a:pPr>
            <a:r>
              <a:rPr lang="en-GB" sz="1800" i="0" dirty="0" smtClean="0"/>
              <a:t>only methods shared for all the similar equipment.</a:t>
            </a:r>
          </a:p>
          <a:p>
            <a:pPr lvl="4">
              <a:buClrTx/>
              <a:buFont typeface="Arial" panose="020B0604020202020204" pitchFamily="34" charset="0"/>
              <a:buChar char="•"/>
            </a:pPr>
            <a:r>
              <a:rPr lang="en-GB" sz="1800" i="0" dirty="0" smtClean="0"/>
              <a:t>provide </a:t>
            </a:r>
            <a:r>
              <a:rPr lang="en-GB" sz="1800" i="0" dirty="0"/>
              <a:t>a </a:t>
            </a:r>
            <a:r>
              <a:rPr lang="en-GB" sz="1800" i="0" dirty="0" err="1"/>
              <a:t>Mockup</a:t>
            </a:r>
            <a:r>
              <a:rPr lang="en-GB" sz="1800" i="0" dirty="0"/>
              <a:t> </a:t>
            </a:r>
            <a:r>
              <a:rPr lang="en-GB" sz="1800" i="0" dirty="0" smtClean="0"/>
              <a:t>class to </a:t>
            </a:r>
            <a:r>
              <a:rPr lang="en-GB" sz="1800" i="0" dirty="0"/>
              <a:t>simulate missing </a:t>
            </a:r>
            <a:r>
              <a:rPr lang="en-GB" sz="1800" i="0" dirty="0" smtClean="0"/>
              <a:t>equipment.</a:t>
            </a:r>
          </a:p>
          <a:p>
            <a:pPr marL="182563" lvl="3" indent="0">
              <a:buNone/>
            </a:pPr>
            <a:r>
              <a:rPr lang="en-GB" sz="1800" dirty="0" smtClean="0"/>
              <a:t>Use </a:t>
            </a:r>
            <a:r>
              <a:rPr lang="en-GB" sz="1800" dirty="0" err="1" smtClean="0"/>
              <a:t>abc</a:t>
            </a:r>
            <a:r>
              <a:rPr lang="en-GB" sz="1800" dirty="0" smtClean="0"/>
              <a:t> with parsimony (or not?)</a:t>
            </a:r>
          </a:p>
          <a:p>
            <a:pPr lvl="4">
              <a:buClrTx/>
              <a:buFont typeface="Arial" panose="020B0604020202020204" pitchFamily="34" charset="0"/>
              <a:buChar char="•"/>
            </a:pPr>
            <a:r>
              <a:rPr lang="en-GB" sz="1800" i="0" dirty="0" smtClean="0"/>
              <a:t>Methods needed </a:t>
            </a:r>
            <a:r>
              <a:rPr lang="en-GB" sz="1800" i="0" dirty="0"/>
              <a:t>by the </a:t>
            </a:r>
            <a:r>
              <a:rPr lang="en-GB" sz="1800" i="0" dirty="0" smtClean="0"/>
              <a:t>GUI.</a:t>
            </a:r>
          </a:p>
          <a:p>
            <a:pPr marL="182563" lvl="3" indent="0">
              <a:buClrTx/>
              <a:buNone/>
            </a:pPr>
            <a:r>
              <a:rPr lang="en-GB" sz="1800" dirty="0" smtClean="0"/>
              <a:t>Use “standard” log/error report.</a:t>
            </a:r>
            <a:endParaRPr lang="en-GB" sz="1800" i="0" dirty="0" smtClean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ABSTRACTIONS - proposal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GB" dirty="0" smtClean="0"/>
              <a:t>All </a:t>
            </a:r>
            <a:r>
              <a:rPr lang="en-GB" dirty="0"/>
              <a:t>specific methods in specific class(</a:t>
            </a:r>
            <a:r>
              <a:rPr lang="en-GB" dirty="0" err="1"/>
              <a:t>es</a:t>
            </a:r>
            <a:r>
              <a:rPr lang="en-GB" dirty="0" smtClean="0"/>
              <a:t>)</a:t>
            </a:r>
            <a:endParaRPr lang="en-GB" dirty="0"/>
          </a:p>
          <a:p>
            <a:pPr marL="182563" lvl="3" indent="0">
              <a:buNone/>
            </a:pPr>
            <a:r>
              <a:rPr lang="en-GB" sz="1800" dirty="0" smtClean="0"/>
              <a:t>Site specific, Beamline specific, Hardware specific</a:t>
            </a:r>
          </a:p>
          <a:p>
            <a:r>
              <a:rPr lang="en-GB" dirty="0" smtClean="0"/>
              <a:t>…but</a:t>
            </a:r>
          </a:p>
          <a:p>
            <a:pPr marL="182563" lvl="3" indent="0">
              <a:buClrTx/>
              <a:buNone/>
            </a:pPr>
            <a:r>
              <a:rPr lang="en-GB" sz="1800" dirty="0" smtClean="0"/>
              <a:t>Share same equipment HO between different sites</a:t>
            </a:r>
          </a:p>
          <a:p>
            <a:pPr lvl="4">
              <a:buClrTx/>
              <a:buFont typeface="Arial" panose="020B0604020202020204" pitchFamily="34" charset="0"/>
              <a:buChar char="•"/>
            </a:pPr>
            <a:r>
              <a:rPr lang="en-GB" sz="1800" i="0" dirty="0" smtClean="0"/>
              <a:t>Create equipment specific HO (MD2Motor, </a:t>
            </a:r>
            <a:r>
              <a:rPr lang="en-GB" sz="1800" i="0" dirty="0" err="1" smtClean="0"/>
              <a:t>SardanaMotor</a:t>
            </a:r>
            <a:r>
              <a:rPr lang="en-GB" sz="1800" i="0" dirty="0" smtClean="0"/>
              <a:t>...)</a:t>
            </a:r>
          </a:p>
          <a:p>
            <a:pPr lvl="4">
              <a:buClrTx/>
              <a:buFont typeface="Arial" panose="020B0604020202020204" pitchFamily="34" charset="0"/>
              <a:buChar char="•"/>
            </a:pPr>
            <a:r>
              <a:rPr lang="en-GB" sz="1800" i="0" dirty="0" smtClean="0"/>
              <a:t>Improve MD2Motor rather than create ESRFMD2Motor.</a:t>
            </a: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7200" y="92134"/>
            <a:ext cx="8236800" cy="496800"/>
          </a:xfrm>
        </p:spPr>
        <p:txBody>
          <a:bodyPr/>
          <a:lstStyle/>
          <a:p>
            <a:r>
              <a:rPr lang="en-GB" dirty="0" smtClean="0"/>
              <a:t>IMPROVING ABSTRACTIONS – procedure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7688" y="908720"/>
            <a:ext cx="8236800" cy="5400000"/>
          </a:xfrm>
        </p:spPr>
        <p:txBody>
          <a:bodyPr/>
          <a:lstStyle/>
          <a:p>
            <a:pPr algn="ctr"/>
            <a:r>
              <a:rPr lang="en-US" dirty="0" err="1" smtClean="0"/>
              <a:t>AbstractEnergyScan</a:t>
            </a:r>
            <a:endParaRPr lang="en-US" dirty="0"/>
          </a:p>
          <a:p>
            <a:r>
              <a:rPr lang="en-GB" dirty="0" smtClean="0"/>
              <a:t>Methods </a:t>
            </a:r>
            <a:r>
              <a:rPr lang="en-GB" dirty="0"/>
              <a:t>imposed by the GUI</a:t>
            </a:r>
            <a:endParaRPr lang="en-US" dirty="0" smtClean="0"/>
          </a:p>
          <a:p>
            <a:pPr marL="182563" lvl="3" indent="0">
              <a:buNone/>
            </a:pPr>
            <a:r>
              <a:rPr lang="en-GB" sz="1800" dirty="0" smtClean="0"/>
              <a:t>With a known signature – </a:t>
            </a:r>
            <a:r>
              <a:rPr lang="en-GB" sz="1800" dirty="0" err="1" smtClean="0"/>
              <a:t>startEnergyScan</a:t>
            </a:r>
            <a:endParaRPr lang="en-GB" sz="1800" dirty="0"/>
          </a:p>
          <a:p>
            <a:pPr marL="182563" lvl="3" indent="0">
              <a:buNone/>
            </a:pPr>
            <a:r>
              <a:rPr lang="en-GB" sz="1400" dirty="0" smtClean="0"/>
              <a:t>	(</a:t>
            </a:r>
            <a:r>
              <a:rPr lang="en-GB" sz="1400" dirty="0" err="1" smtClean="0"/>
              <a:t>element,edge,directory,prefix,session_id</a:t>
            </a:r>
            <a:r>
              <a:rPr lang="en-GB" sz="1400" dirty="0" smtClean="0"/>
              <a:t>=</a:t>
            </a:r>
            <a:r>
              <a:rPr lang="en-GB" sz="1400" dirty="0" err="1" smtClean="0"/>
              <a:t>None,blsample_id</a:t>
            </a:r>
            <a:r>
              <a:rPr lang="en-GB" sz="1400" dirty="0" smtClean="0"/>
              <a:t>=None)</a:t>
            </a:r>
          </a:p>
          <a:p>
            <a:pPr marL="182563" lvl="3" indent="0">
              <a:buNone/>
            </a:pPr>
            <a:r>
              <a:rPr lang="en-GB" sz="1800" dirty="0" smtClean="0"/>
              <a:t>With free signature – </a:t>
            </a:r>
            <a:r>
              <a:rPr lang="en-GB" sz="1800" dirty="0" err="1" smtClean="0"/>
              <a:t>scanCommandStarted</a:t>
            </a:r>
            <a:endParaRPr lang="en-GB" sz="1800" dirty="0" smtClean="0"/>
          </a:p>
          <a:p>
            <a:pPr marL="182563" lvl="3" indent="0">
              <a:buNone/>
            </a:pPr>
            <a:r>
              <a:rPr lang="en-GB" sz="1400" dirty="0" smtClean="0"/>
              <a:t>	(*</a:t>
            </a:r>
            <a:r>
              <a:rPr lang="en-GB" sz="1400" dirty="0" err="1" smtClean="0"/>
              <a:t>args</a:t>
            </a:r>
            <a:r>
              <a:rPr lang="en-GB" sz="1400" dirty="0"/>
              <a:t>, **</a:t>
            </a:r>
            <a:r>
              <a:rPr lang="en-GB" sz="1400" dirty="0" err="1"/>
              <a:t>kwargs</a:t>
            </a:r>
            <a:r>
              <a:rPr lang="en-GB" sz="1400" dirty="0"/>
              <a:t> </a:t>
            </a:r>
            <a:r>
              <a:rPr lang="en-GB" sz="1400" dirty="0" smtClean="0"/>
              <a:t>)</a:t>
            </a:r>
          </a:p>
          <a:p>
            <a:pPr marL="182563" lvl="3" indent="0">
              <a:buNone/>
            </a:pPr>
            <a:r>
              <a:rPr lang="en-GB" sz="1800" dirty="0"/>
              <a:t>Legacy methods - </a:t>
            </a:r>
            <a:r>
              <a:rPr lang="en-GB" sz="1800" dirty="0" err="1" smtClean="0"/>
              <a:t>isConnected</a:t>
            </a:r>
            <a:endParaRPr lang="en-GB" sz="1800" dirty="0"/>
          </a:p>
          <a:p>
            <a:r>
              <a:rPr lang="en-GB" dirty="0" smtClean="0"/>
              <a:t>Two compulsory (but empty methods)</a:t>
            </a:r>
          </a:p>
          <a:p>
            <a:pPr marL="182563" lvl="3" indent="0">
              <a:buNone/>
            </a:pPr>
            <a:r>
              <a:rPr lang="en-GB" sz="1800" dirty="0" err="1" smtClean="0"/>
              <a:t>escan_cleanup</a:t>
            </a:r>
            <a:r>
              <a:rPr lang="en-GB" sz="1800" dirty="0" smtClean="0"/>
              <a:t>, </a:t>
            </a:r>
            <a:r>
              <a:rPr lang="en-GB" sz="1800" dirty="0" err="1" smtClean="0"/>
              <a:t>escan_error_cleanup</a:t>
            </a:r>
            <a:endParaRPr lang="en-GB" sz="1800" dirty="0" smtClean="0"/>
          </a:p>
          <a:p>
            <a:pPr marL="182563" lvl="3" indent="0"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/>
              <a:t>escan_cleanup</a:t>
            </a:r>
            <a:r>
              <a:rPr lang="en-GB" sz="1400" dirty="0"/>
              <a:t>(self):</a:t>
            </a:r>
          </a:p>
          <a:p>
            <a:pPr marL="182563" lvl="3" indent="0">
              <a:buNone/>
            </a:pPr>
            <a:r>
              <a:rPr lang="en-GB" sz="1400" dirty="0"/>
              <a:t>       	</a:t>
            </a:r>
            <a:r>
              <a:rPr lang="en-GB" sz="1400" dirty="0" smtClean="0"/>
              <a:t>       pass</a:t>
            </a:r>
            <a:endParaRPr lang="en-GB" dirty="0"/>
          </a:p>
          <a:p>
            <a:r>
              <a:rPr lang="en-GB" dirty="0" smtClean="0"/>
              <a:t>ESRF </a:t>
            </a:r>
            <a:r>
              <a:rPr lang="en-GB" dirty="0" err="1" smtClean="0"/>
              <a:t>EnergyScan</a:t>
            </a:r>
            <a:r>
              <a:rPr lang="en-GB" dirty="0" smtClean="0"/>
              <a:t> – inherits from Abstract</a:t>
            </a:r>
          </a:p>
          <a:p>
            <a:pPr marL="182563" lvl="3" indent="0">
              <a:buNone/>
            </a:pPr>
            <a:r>
              <a:rPr lang="en-GB" sz="1800" dirty="0" smtClean="0"/>
              <a:t>Methods Shared by all the </a:t>
            </a:r>
            <a:r>
              <a:rPr lang="en-GB" sz="1800" dirty="0" err="1" smtClean="0"/>
              <a:t>beamlines</a:t>
            </a:r>
            <a:r>
              <a:rPr lang="en-GB" sz="1800" dirty="0" smtClean="0"/>
              <a:t> – </a:t>
            </a:r>
            <a:r>
              <a:rPr lang="en-GB" sz="1800" dirty="0" err="1" smtClean="0"/>
              <a:t>doChooch</a:t>
            </a:r>
            <a:endParaRPr lang="en-GB" sz="1800" dirty="0" smtClean="0"/>
          </a:p>
          <a:p>
            <a:pPr lvl="0"/>
            <a:r>
              <a:rPr lang="en-GB" dirty="0" smtClean="0"/>
              <a:t>ID29 </a:t>
            </a:r>
            <a:r>
              <a:rPr lang="en-GB" dirty="0" err="1"/>
              <a:t>EnergyScan</a:t>
            </a:r>
            <a:r>
              <a:rPr lang="en-GB" dirty="0"/>
              <a:t> – inherits from </a:t>
            </a:r>
            <a:r>
              <a:rPr lang="en-GB" dirty="0" smtClean="0"/>
              <a:t>ESRF</a:t>
            </a:r>
            <a:endParaRPr lang="en-GB" sz="1800" dirty="0" smtClean="0"/>
          </a:p>
          <a:p>
            <a:pPr marL="182563" lvl="3" indent="0">
              <a:buNone/>
            </a:pPr>
            <a:r>
              <a:rPr lang="en-GB" sz="1800" dirty="0" smtClean="0"/>
              <a:t>Beamline specific methods</a:t>
            </a:r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7200" y="92134"/>
            <a:ext cx="8236800" cy="496800"/>
          </a:xfrm>
        </p:spPr>
        <p:txBody>
          <a:bodyPr/>
          <a:lstStyle/>
          <a:p>
            <a:r>
              <a:rPr lang="en-GB" dirty="0" smtClean="0"/>
              <a:t>IMPROVING ABSTRACTIONS – Equipment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7688" y="908720"/>
            <a:ext cx="8236800" cy="5400000"/>
          </a:xfrm>
        </p:spPr>
        <p:txBody>
          <a:bodyPr/>
          <a:lstStyle/>
          <a:p>
            <a:pPr algn="ctr"/>
            <a:r>
              <a:rPr lang="en-US" dirty="0" err="1" smtClean="0"/>
              <a:t>GenericMCA</a:t>
            </a:r>
            <a:endParaRPr lang="en-US" dirty="0"/>
          </a:p>
          <a:p>
            <a:r>
              <a:rPr lang="en-GB" dirty="0" smtClean="0"/>
              <a:t>Imposed methods</a:t>
            </a:r>
            <a:endParaRPr lang="en-US" dirty="0" smtClean="0"/>
          </a:p>
          <a:p>
            <a:pPr marL="182563" lvl="3" indent="0">
              <a:buNone/>
            </a:pPr>
            <a:r>
              <a:rPr lang="en-GB" sz="1400" dirty="0" err="1"/>
              <a:t>s</a:t>
            </a:r>
            <a:r>
              <a:rPr lang="en-GB" sz="1400" dirty="0" err="1" smtClean="0"/>
              <a:t>tart_acq</a:t>
            </a:r>
            <a:r>
              <a:rPr lang="en-GB" sz="1400" dirty="0" smtClean="0"/>
              <a:t>	 (</a:t>
            </a:r>
            <a:r>
              <a:rPr lang="en-GB" sz="1400" dirty="0" err="1" smtClean="0"/>
              <a:t>cnt_time</a:t>
            </a:r>
            <a:r>
              <a:rPr lang="en-GB" sz="1400" dirty="0" smtClean="0"/>
              <a:t>=None)</a:t>
            </a:r>
          </a:p>
          <a:p>
            <a:pPr marL="987425" lvl="4" indent="0">
              <a:buNone/>
            </a:pPr>
            <a:r>
              <a:rPr lang="en-GB" sz="1100" dirty="0"/>
              <a:t>Keyword </a:t>
            </a:r>
            <a:r>
              <a:rPr lang="en-GB" sz="1100" dirty="0" err="1"/>
              <a:t>Args</a:t>
            </a:r>
            <a:r>
              <a:rPr lang="en-GB" sz="1100" dirty="0"/>
              <a:t>:</a:t>
            </a:r>
          </a:p>
          <a:p>
            <a:pPr marL="987425" lvl="4" indent="0">
              <a:buNone/>
            </a:pPr>
            <a:r>
              <a:rPr lang="en-GB" sz="1100" dirty="0"/>
              <a:t>            </a:t>
            </a:r>
            <a:r>
              <a:rPr lang="en-GB" sz="1100" dirty="0" err="1"/>
              <a:t>cnt_time</a:t>
            </a:r>
            <a:r>
              <a:rPr lang="en-GB" sz="1100" dirty="0"/>
              <a:t> (float, optional): count time [s]; 0 means to count </a:t>
            </a:r>
            <a:r>
              <a:rPr lang="en-GB" sz="1100" dirty="0" smtClean="0"/>
              <a:t>indefinitely</a:t>
            </a:r>
            <a:endParaRPr lang="en-GB" sz="1100" dirty="0"/>
          </a:p>
          <a:p>
            <a:pPr marL="987425" lvl="4" indent="0">
              <a:buNone/>
            </a:pPr>
            <a:r>
              <a:rPr lang="en-GB" sz="1100" dirty="0"/>
              <a:t> </a:t>
            </a:r>
            <a:r>
              <a:rPr lang="en-GB" sz="1100" dirty="0" smtClean="0"/>
              <a:t>Returns</a:t>
            </a:r>
            <a:r>
              <a:rPr lang="en-GB" sz="1100" dirty="0"/>
              <a:t>:</a:t>
            </a:r>
          </a:p>
          <a:p>
            <a:pPr marL="987425" lvl="4" indent="0">
              <a:buNone/>
            </a:pPr>
            <a:r>
              <a:rPr lang="en-GB" sz="1100" dirty="0"/>
              <a:t>            None</a:t>
            </a:r>
            <a:endParaRPr lang="en-GB" sz="1100" dirty="0" smtClean="0"/>
          </a:p>
          <a:p>
            <a:pPr marL="182563" lvl="3" indent="0">
              <a:buNone/>
            </a:pPr>
            <a:r>
              <a:rPr lang="en-GB" sz="1400" dirty="0" err="1" smtClean="0"/>
              <a:t>read_data</a:t>
            </a:r>
            <a:r>
              <a:rPr lang="en-GB" sz="1400" dirty="0" smtClean="0"/>
              <a:t>(</a:t>
            </a:r>
            <a:r>
              <a:rPr lang="en-GB" sz="1400" dirty="0" err="1" smtClean="0"/>
              <a:t>chmin</a:t>
            </a:r>
            <a:r>
              <a:rPr lang="en-GB" sz="1400" dirty="0" smtClean="0"/>
              <a:t>, </a:t>
            </a:r>
            <a:r>
              <a:rPr lang="en-GB" sz="1400" dirty="0" err="1"/>
              <a:t>chmax</a:t>
            </a:r>
            <a:r>
              <a:rPr lang="en-GB" sz="1400" dirty="0"/>
              <a:t>, </a:t>
            </a:r>
            <a:r>
              <a:rPr lang="en-GB" sz="1400" dirty="0" err="1" smtClean="0"/>
              <a:t>calib</a:t>
            </a:r>
            <a:r>
              <a:rPr lang="en-GB" sz="1400" dirty="0" smtClean="0"/>
              <a:t>=False)</a:t>
            </a:r>
          </a:p>
          <a:p>
            <a:pPr marL="987425" lvl="4" indent="0">
              <a:buNone/>
            </a:pPr>
            <a:r>
              <a:rPr lang="en-GB" sz="1100" dirty="0" smtClean="0"/>
              <a:t>Keyword </a:t>
            </a:r>
            <a:r>
              <a:rPr lang="en-GB" sz="1100" dirty="0" err="1"/>
              <a:t>Args</a:t>
            </a:r>
            <a:r>
              <a:rPr lang="en-GB" sz="1100" dirty="0"/>
              <a:t>:</a:t>
            </a:r>
          </a:p>
          <a:p>
            <a:pPr marL="987425" lvl="4" indent="0">
              <a:buNone/>
            </a:pPr>
            <a:r>
              <a:rPr lang="en-GB" sz="1100" dirty="0"/>
              <a:t>            </a:t>
            </a:r>
            <a:r>
              <a:rPr lang="en-GB" sz="1100" dirty="0" err="1"/>
              <a:t>chmin</a:t>
            </a:r>
            <a:r>
              <a:rPr lang="en-GB" sz="1100" dirty="0"/>
              <a:t> (float): channel number or energy [</a:t>
            </a:r>
            <a:r>
              <a:rPr lang="en-GB" sz="1100" dirty="0" err="1"/>
              <a:t>keV</a:t>
            </a:r>
            <a:r>
              <a:rPr lang="en-GB" sz="1100" dirty="0"/>
              <a:t>]</a:t>
            </a:r>
          </a:p>
          <a:p>
            <a:pPr marL="987425" lvl="4" indent="0">
              <a:buNone/>
            </a:pPr>
            <a:r>
              <a:rPr lang="en-GB" sz="1100" dirty="0"/>
              <a:t>            </a:t>
            </a:r>
            <a:r>
              <a:rPr lang="en-GB" sz="1100" dirty="0" err="1"/>
              <a:t>chmax</a:t>
            </a:r>
            <a:r>
              <a:rPr lang="en-GB" sz="1100" dirty="0"/>
              <a:t> (float): channel number or energy [</a:t>
            </a:r>
            <a:r>
              <a:rPr lang="en-GB" sz="1100" dirty="0" err="1"/>
              <a:t>keV</a:t>
            </a:r>
            <a:r>
              <a:rPr lang="en-GB" sz="1100" dirty="0"/>
              <a:t>]</a:t>
            </a:r>
          </a:p>
          <a:p>
            <a:pPr marL="987425" lvl="4" indent="0">
              <a:buNone/>
            </a:pPr>
            <a:r>
              <a:rPr lang="en-GB" sz="1100" dirty="0"/>
              <a:t>            </a:t>
            </a:r>
            <a:r>
              <a:rPr lang="en-GB" sz="1100" dirty="0" err="1"/>
              <a:t>calib</a:t>
            </a:r>
            <a:r>
              <a:rPr lang="en-GB" sz="1100" dirty="0"/>
              <a:t> (bool): use calibration, defaults to </a:t>
            </a:r>
            <a:r>
              <a:rPr lang="en-GB" sz="1100" dirty="0" err="1" smtClean="0"/>
              <a:t>Fals</a:t>
            </a:r>
            <a:endParaRPr lang="en-GB" sz="1100" dirty="0"/>
          </a:p>
          <a:p>
            <a:pPr marL="987425" lvl="4" indent="0">
              <a:buNone/>
            </a:pPr>
            <a:r>
              <a:rPr lang="en-GB" sz="1100" dirty="0"/>
              <a:t> </a:t>
            </a:r>
            <a:r>
              <a:rPr lang="en-GB" sz="1100" dirty="0" smtClean="0"/>
              <a:t>Returns</a:t>
            </a:r>
            <a:r>
              <a:rPr lang="en-GB" sz="1100" dirty="0"/>
              <a:t>:</a:t>
            </a:r>
          </a:p>
          <a:p>
            <a:pPr marL="987425" lvl="4" indent="0">
              <a:buNone/>
            </a:pPr>
            <a:r>
              <a:rPr lang="en-GB" sz="1100" dirty="0"/>
              <a:t>            </a:t>
            </a:r>
            <a:r>
              <a:rPr lang="en-GB" sz="1100" dirty="0" err="1"/>
              <a:t>numpy.array</a:t>
            </a:r>
            <a:r>
              <a:rPr lang="en-GB" sz="1100" dirty="0"/>
              <a:t>. x - channels or energy (if </a:t>
            </a:r>
            <a:r>
              <a:rPr lang="en-GB" sz="1100" dirty="0" err="1"/>
              <a:t>calib</a:t>
            </a:r>
            <a:r>
              <a:rPr lang="en-GB" sz="1100" dirty="0"/>
              <a:t>=True), y - data.</a:t>
            </a:r>
            <a:endParaRPr lang="en-GB" sz="1100" dirty="0" smtClean="0"/>
          </a:p>
          <a:p>
            <a:r>
              <a:rPr lang="en-GB" dirty="0" smtClean="0"/>
              <a:t>ESRFMCA    – inherits from </a:t>
            </a:r>
            <a:r>
              <a:rPr lang="en-GB" dirty="0" err="1" smtClean="0"/>
              <a:t>GerericMCA</a:t>
            </a:r>
            <a:endParaRPr lang="en-GB" dirty="0" smtClean="0"/>
          </a:p>
          <a:p>
            <a:pPr marL="182563" lvl="3" indent="0">
              <a:buNone/>
            </a:pPr>
            <a:r>
              <a:rPr lang="en-GB" sz="1800" dirty="0" smtClean="0"/>
              <a:t>MCA specific methods - get/set </a:t>
            </a:r>
            <a:r>
              <a:rPr lang="en-GB" sz="1800" dirty="0" err="1" smtClean="0"/>
              <a:t>roi</a:t>
            </a:r>
            <a:r>
              <a:rPr lang="en-GB" sz="1800" dirty="0" smtClean="0"/>
              <a:t>, get/set calibration</a:t>
            </a:r>
          </a:p>
          <a:p>
            <a:pPr marL="182563" lvl="3" indent="0">
              <a:buNone/>
            </a:pPr>
            <a:r>
              <a:rPr lang="en-GB" sz="1800" dirty="0" smtClean="0"/>
              <a:t>Detector specific methods - get/set </a:t>
            </a:r>
            <a:r>
              <a:rPr lang="en-GB" sz="1800" dirty="0" err="1" smtClean="0"/>
              <a:t>presets</a:t>
            </a: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10th MxCUBE Workshop, 16-18/01/2017, ESRF, Grenoble                                       Antonia BETEVA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4000" y="4428000"/>
            <a:ext cx="49685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/>
                </a:solidFill>
              </a:rPr>
              <a:t>RontecMCA – inherits </a:t>
            </a:r>
            <a:r>
              <a:rPr lang="en-GB" b="1" dirty="0" err="1" smtClean="0">
                <a:solidFill>
                  <a:schemeClr val="accent1"/>
                </a:solidFill>
              </a:rPr>
              <a:t>forom</a:t>
            </a:r>
            <a:r>
              <a:rPr lang="en-GB" b="1" dirty="0" smtClean="0">
                <a:solidFill>
                  <a:schemeClr val="accent1"/>
                </a:solidFill>
              </a:rPr>
              <a:t> </a:t>
            </a:r>
            <a:r>
              <a:rPr lang="en-GB" b="1" dirty="0" err="1" smtClean="0">
                <a:solidFill>
                  <a:schemeClr val="accent1"/>
                </a:solidFill>
              </a:rPr>
              <a:t>GenericMCA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22996</TotalTime>
  <Words>291</Words>
  <Application>Microsoft Office PowerPoint</Application>
  <PresentationFormat>On-screen Show (4:3)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ITCOfficinaSans LT Book</vt:lpstr>
      <vt:lpstr>Wingdings</vt:lpstr>
      <vt:lpstr>Blank</vt:lpstr>
      <vt:lpstr>PowerPoint Presentation</vt:lpstr>
      <vt:lpstr>IMPROVING ABSTRACTIONS – Current status</vt:lpstr>
      <vt:lpstr>IMPROVING ABSTRACTIONS - proposal</vt:lpstr>
      <vt:lpstr>IMPROVING ABSTRACTIONS - proposal</vt:lpstr>
      <vt:lpstr>IMPROVING ABSTRACTIONS – procedure example</vt:lpstr>
      <vt:lpstr>IMPROVING ABSTRACTIONS – Equipment example</vt:lpstr>
    </vt:vector>
  </TitlesOfParts>
  <Company>ESRF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Generic account for public pc's</cp:lastModifiedBy>
  <cp:revision>852</cp:revision>
  <dcterms:created xsi:type="dcterms:W3CDTF">2015-05-29T07:53:20Z</dcterms:created>
  <dcterms:modified xsi:type="dcterms:W3CDTF">2017-01-17T11:34:50Z</dcterms:modified>
</cp:coreProperties>
</file>