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1pPr>
    <a:lvl2pPr marL="0" marR="0" indent="2286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2pPr>
    <a:lvl3pPr marL="0" marR="0" indent="4572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3pPr>
    <a:lvl4pPr marL="0" marR="0" indent="6858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4pPr>
    <a:lvl5pPr marL="0" marR="0" indent="9144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5pPr>
    <a:lvl6pPr marL="0" marR="0" indent="11430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6pPr>
    <a:lvl7pPr marL="0" marR="0" indent="13716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7pPr>
    <a:lvl8pPr marL="0" marR="0" indent="16002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8pPr>
    <a:lvl9pPr marL="0" marR="0" indent="1828800" algn="ctr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7200" u="none" kumimoji="0" normalizeH="0">
        <a:ln>
          <a:noFill/>
        </a:ln>
        <a:solidFill>
          <a:srgbClr val="FFFFFF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my presentation I will explain the MAX IV data management strategy and its first implementation on the behalf on the KITS group.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talk will make the emphasis of the relationship between MAX IV and the User, and only on the Data.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motivation is to show that is not only a problem of storage. We want to make the User’s data safe.</a:t>
            </a:r>
          </a:p>
          <a:p>
            <a:pPr/>
            <a:r>
              <a:t>The way how to do the work is not only technical. Value are important as well.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data, High through output is obviously a technical problem. </a:t>
            </a:r>
          </a:p>
          <a:p>
            <a:pPr/>
            <a:r>
              <a:t>But a data management should also include other services as transparent as possible. Meta data, processing, data transfer.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proposal to publish (what do MAX IV budget for? Where are MAX IV concerned?.. bringing in our external efforts and vision)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Initially for data generation but our concern is about the all lifecycle as the result is important as well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1" name="Shape 4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Come up with this architecture where you can see that the Directory is the central and critical component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9" name="Shape 5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ultimate goal is to reduce the lead time between the sample collection and the expected result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Relationship Id="rId4" Type="http://schemas.openxmlformats.org/officeDocument/2006/relationships/image" Target="../media/image3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Relationship Id="rId4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2" y="12751958"/>
            <a:ext cx="1864807" cy="57881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Text"/>
          <p:cNvSpPr txBox="1"/>
          <p:nvPr>
            <p:ph type="title"/>
          </p:nvPr>
        </p:nvSpPr>
        <p:spPr>
          <a:xfrm>
            <a:off x="1511151" y="-1"/>
            <a:ext cx="15186589" cy="2639332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solidFill>
                  <a:srgbClr val="97BF0D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1511151" y="3200400"/>
            <a:ext cx="15186589" cy="10515600"/>
          </a:xfrm>
          <a:prstGeom prst="rect">
            <a:avLst/>
          </a:prstGeom>
        </p:spPr>
        <p:txBody>
          <a:bodyPr lIns="91437" tIns="91437" rIns="91437" bIns="91437">
            <a:normAutofit fontScale="100000" lnSpcReduction="0"/>
          </a:bodyPr>
          <a:lstStyle>
            <a:lvl1pPr marL="484909" marR="0" indent="-484909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57275" marR="0" indent="-600075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1447800" marR="0" indent="-5334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1675" marR="0" indent="-600075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marR="0" indent="-48006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508875" y="12755464"/>
            <a:ext cx="1447147" cy="449577"/>
          </a:xfrm>
          <a:prstGeom prst="rect">
            <a:avLst/>
          </a:prstGeom>
        </p:spPr>
        <p:txBody>
          <a:bodyPr wrap="square" lIns="91437" tIns="91437" rIns="91437" bIns="91437" anchor="ctr"/>
          <a:lstStyle>
            <a:lvl1pPr algn="r" defTabSz="914400">
              <a:defRPr sz="1800">
                <a:solidFill>
                  <a:srgbClr val="888888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2" y="12751958"/>
            <a:ext cx="1864807" cy="57881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1511151" y="-1"/>
            <a:ext cx="15186589" cy="2639332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solidFill>
                  <a:srgbClr val="97BF0D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511151" y="3200400"/>
            <a:ext cx="15186589" cy="10515600"/>
          </a:xfrm>
          <a:prstGeom prst="rect">
            <a:avLst/>
          </a:prstGeom>
        </p:spPr>
        <p:txBody>
          <a:bodyPr lIns="91437" tIns="91437" rIns="91437" bIns="91437">
            <a:normAutofit fontScale="100000" lnSpcReduction="0"/>
          </a:bodyPr>
          <a:lstStyle>
            <a:lvl1pPr marL="484909" marR="0" indent="-484909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57275" marR="0" indent="-600075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1447800" marR="0" indent="-5334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1675" marR="0" indent="-600075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marR="0" indent="-48006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508875" y="12755464"/>
            <a:ext cx="1447147" cy="449577"/>
          </a:xfrm>
          <a:prstGeom prst="rect">
            <a:avLst/>
          </a:prstGeom>
        </p:spPr>
        <p:txBody>
          <a:bodyPr wrap="square" lIns="91437" tIns="91437" rIns="91437" bIns="91437" anchor="ctr"/>
          <a:lstStyle>
            <a:lvl1pPr algn="r" defTabSz="914400">
              <a:defRPr sz="1800">
                <a:solidFill>
                  <a:srgbClr val="888888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2" y="12751958"/>
            <a:ext cx="1864807" cy="578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.jpg" descr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9" y="-1"/>
            <a:ext cx="18300193" cy="13728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1288" y="12751054"/>
            <a:ext cx="1860961" cy="57761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le Text"/>
          <p:cNvSpPr txBox="1"/>
          <p:nvPr>
            <p:ph type="title"/>
          </p:nvPr>
        </p:nvSpPr>
        <p:spPr>
          <a:xfrm>
            <a:off x="1511151" y="-1"/>
            <a:ext cx="15186589" cy="2639332"/>
          </a:xfrm>
          <a:prstGeom prst="rect">
            <a:avLst/>
          </a:prstGeom>
        </p:spPr>
        <p:txBody>
          <a:bodyPr lIns="91436" tIns="91436" rIns="91436" bIns="91436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idx="1"/>
          </p:nvPr>
        </p:nvSpPr>
        <p:spPr>
          <a:xfrm>
            <a:off x="1511151" y="3200400"/>
            <a:ext cx="15186589" cy="10515600"/>
          </a:xfrm>
          <a:prstGeom prst="rect">
            <a:avLst/>
          </a:prstGeom>
        </p:spPr>
        <p:txBody>
          <a:bodyPr lIns="91436" tIns="91436" rIns="91436" bIns="91436">
            <a:normAutofit fontScale="100000" lnSpcReduction="0"/>
          </a:bodyPr>
          <a:lstStyle>
            <a:lvl1pPr marL="484909" marR="0" indent="-484909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57275" marR="0" indent="-600075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1447800" marR="0" indent="-5334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1675" marR="0" indent="-600075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2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marR="0" indent="-48006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2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508875" y="12755468"/>
            <a:ext cx="1447147" cy="449573"/>
          </a:xfrm>
          <a:prstGeom prst="rect">
            <a:avLst/>
          </a:prstGeom>
        </p:spPr>
        <p:txBody>
          <a:bodyPr wrap="square" lIns="91436" tIns="91436" rIns="91436" bIns="91436" anchor="ctr"/>
          <a:lstStyle>
            <a:lvl1pPr algn="r" defTabSz="914400">
              <a:defRPr sz="18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pic>
        <p:nvPicPr>
          <p:cNvPr id="143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0"/>
            <a:ext cx="18300700" cy="13728700"/>
          </a:xfrm>
          <a:prstGeom prst="rect">
            <a:avLst/>
          </a:prstGeom>
          <a:ln w="12700"/>
        </p:spPr>
      </p:pic>
      <p:pic>
        <p:nvPicPr>
          <p:cNvPr id="144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0250" y="12750800"/>
            <a:ext cx="1860550" cy="577850"/>
          </a:xfrm>
          <a:prstGeom prst="rect">
            <a:avLst/>
          </a:prstGeom>
          <a:ln w="12700"/>
        </p:spPr>
      </p:pic>
      <p:sp>
        <p:nvSpPr>
          <p:cNvPr id="145" name="Title Text"/>
          <p:cNvSpPr txBox="1"/>
          <p:nvPr>
            <p:ph type="title"/>
          </p:nvPr>
        </p:nvSpPr>
        <p:spPr>
          <a:xfrm>
            <a:off x="1511300" y="0"/>
            <a:ext cx="15182850" cy="2635250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 algn="l">
              <a:defRPr b="0" sz="3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1511300" y="3200400"/>
            <a:ext cx="15182850" cy="10515600"/>
          </a:xfrm>
          <a:prstGeom prst="rect">
            <a:avLst/>
          </a:prstGeom>
        </p:spPr>
        <p:txBody>
          <a:bodyPr lIns="101600" tIns="101600" rIns="101600" bIns="101600"/>
          <a:lstStyle>
            <a:lvl1pPr>
              <a:defRPr>
                <a:solidFill>
                  <a:srgbClr val="98989B"/>
                </a:solidFill>
              </a:defRPr>
            </a:lvl1pPr>
            <a:lvl2pPr marL="783590">
              <a:defRPr>
                <a:solidFill>
                  <a:srgbClr val="98989B"/>
                </a:solidFill>
              </a:defRPr>
            </a:lvl2pPr>
            <a:lvl3pPr marL="1183639">
              <a:defRPr>
                <a:solidFill>
                  <a:srgbClr val="98989B"/>
                </a:solidFill>
              </a:defRPr>
            </a:lvl3pPr>
            <a:lvl4pPr marL="1640839"/>
            <a:lvl5pPr marL="209803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-334963" y="0"/>
            <a:ext cx="673101" cy="717178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5" y="12751959"/>
            <a:ext cx="1864801" cy="57880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/>
          <p:nvPr>
            <p:ph type="title"/>
          </p:nvPr>
        </p:nvSpPr>
        <p:spPr>
          <a:xfrm>
            <a:off x="1511152" y="0"/>
            <a:ext cx="15186588" cy="2639329"/>
          </a:xfrm>
          <a:prstGeom prst="rect">
            <a:avLst/>
          </a:prstGeom>
        </p:spPr>
        <p:txBody>
          <a:bodyPr lIns="91439" tIns="91439" rIns="91439" bIns="91439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>
            <a:off x="1511152" y="3200401"/>
            <a:ext cx="15186588" cy="10515599"/>
          </a:xfrm>
          <a:prstGeom prst="rect">
            <a:avLst/>
          </a:prstGeom>
        </p:spPr>
        <p:txBody>
          <a:bodyPr lIns="91439" tIns="91439" rIns="91439" bIns="91439">
            <a:normAutofit fontScale="100000" lnSpcReduction="0"/>
          </a:bodyPr>
          <a:lstStyle>
            <a:lvl1pPr marL="508000" marR="0" indent="-5080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1085850" marR="0" indent="-62865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473200" marR="0" indent="-5588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2000250" marR="0" indent="-62865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508879" y="12717361"/>
            <a:ext cx="1447140" cy="4876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pic>
        <p:nvPicPr>
          <p:cNvPr id="165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0"/>
            <a:ext cx="18300700" cy="13728700"/>
          </a:xfrm>
          <a:prstGeom prst="rect">
            <a:avLst/>
          </a:prstGeom>
          <a:ln w="12700"/>
        </p:spPr>
      </p:pic>
      <p:pic>
        <p:nvPicPr>
          <p:cNvPr id="166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0250" y="12750800"/>
            <a:ext cx="1860550" cy="577850"/>
          </a:xfrm>
          <a:prstGeom prst="rect">
            <a:avLst/>
          </a:prstGeom>
          <a:ln w="12700"/>
        </p:spPr>
      </p:pic>
      <p:sp>
        <p:nvSpPr>
          <p:cNvPr id="167" name="Title Text"/>
          <p:cNvSpPr txBox="1"/>
          <p:nvPr>
            <p:ph type="title"/>
          </p:nvPr>
        </p:nvSpPr>
        <p:spPr>
          <a:xfrm>
            <a:off x="2936875" y="8729859"/>
            <a:ext cx="12433300" cy="2936876"/>
          </a:xfrm>
          <a:prstGeom prst="rect">
            <a:avLst/>
          </a:prstGeom>
          <a:ln w="50800">
            <a:solidFill>
              <a:srgbClr val="85888D"/>
            </a:solidFill>
          </a:ln>
        </p:spPr>
        <p:txBody>
          <a:bodyPr lIns="101600" tIns="101600" rIns="101600" bIns="101600" anchor="t"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4625975" y="12363450"/>
            <a:ext cx="9032875" cy="1352550"/>
          </a:xfrm>
          <a:prstGeom prst="rect">
            <a:avLst/>
          </a:prstGeom>
          <a:ln w="9525">
            <a:round/>
          </a:ln>
        </p:spPr>
        <p:txBody>
          <a:bodyPr lIns="101600" tIns="101600" rIns="101600" bIns="101600"/>
          <a:lstStyle>
            <a:lvl1pPr marL="40639" indent="0" algn="ctr">
              <a:spcBef>
                <a:spcPts val="0"/>
              </a:spcBef>
              <a:defRPr sz="3600">
                <a:uFill>
                  <a:solidFill>
                    <a:srgbClr val="000000"/>
                  </a:solidFill>
                </a:uFill>
              </a:defRPr>
            </a:lvl1pPr>
            <a:lvl2pPr marL="40639" indent="0" algn="ctr">
              <a:spcBef>
                <a:spcPts val="0"/>
              </a:spcBef>
              <a:defRPr>
                <a:uFill>
                  <a:solidFill>
                    <a:srgbClr val="000000"/>
                  </a:solidFill>
                </a:uFill>
              </a:defRPr>
            </a:lvl2pPr>
            <a:lvl3pPr marL="40639" indent="0" algn="ctr">
              <a:spcBef>
                <a:spcPts val="0"/>
              </a:spcBef>
              <a:defRPr sz="3600">
                <a:uFill>
                  <a:solidFill>
                    <a:srgbClr val="000000"/>
                  </a:solidFill>
                </a:uFill>
              </a:defRPr>
            </a:lvl3pPr>
            <a:lvl4pPr marL="40639" indent="0" algn="ctr">
              <a:spcBef>
                <a:spcPts val="0"/>
              </a:spcBef>
              <a:buClr>
                <a:srgbClr val="000000"/>
              </a:buClr>
              <a:defRPr sz="3600">
                <a:solidFill>
                  <a:srgbClr val="FFFFFF"/>
                </a:solidFill>
              </a:defRPr>
            </a:lvl4pPr>
            <a:lvl5pPr marL="40639" indent="0" algn="ctr">
              <a:spcBef>
                <a:spcPts val="0"/>
              </a:spcBef>
              <a:buClr>
                <a:srgbClr val="000000"/>
              </a:buClr>
              <a:defRPr sz="3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sp>
        <p:nvSpPr>
          <p:cNvPr id="177" name="Title Text"/>
          <p:cNvSpPr txBox="1"/>
          <p:nvPr>
            <p:ph type="title"/>
          </p:nvPr>
        </p:nvSpPr>
        <p:spPr>
          <a:xfrm>
            <a:off x="1511299" y="-1"/>
            <a:ext cx="15182851" cy="2635251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57149" marR="57149" algn="l" defTabSz="642937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idx="1"/>
          </p:nvPr>
        </p:nvSpPr>
        <p:spPr>
          <a:xfrm>
            <a:off x="1511299" y="3200400"/>
            <a:ext cx="15182851" cy="10515600"/>
          </a:xfrm>
          <a:prstGeom prst="rect">
            <a:avLst/>
          </a:prstGeom>
        </p:spPr>
        <p:txBody>
          <a:bodyPr lIns="101600" tIns="101600" rIns="101600" bIns="101600"/>
          <a:lstStyle>
            <a:lvl1pPr marL="539353" marR="57149" indent="-482203" defTabSz="642937">
              <a:spcBef>
                <a:spcPts val="2000"/>
              </a:spcBef>
              <a:defRPr sz="4200">
                <a:solidFill>
                  <a:srgbClr val="98989B"/>
                </a:solidFill>
              </a:defRPr>
            </a:lvl1pPr>
            <a:lvl2pPr marL="1101923" marR="57149" indent="-401835" defTabSz="642937">
              <a:spcBef>
                <a:spcPts val="1500"/>
              </a:spcBef>
              <a:defRPr sz="3200">
                <a:solidFill>
                  <a:srgbClr val="98989B"/>
                </a:solidFill>
              </a:defRPr>
            </a:lvl2pPr>
            <a:lvl3pPr marL="1664493" marR="57149" indent="-321468" defTabSz="642937">
              <a:spcBef>
                <a:spcPts val="1100"/>
              </a:spcBef>
              <a:defRPr sz="3000">
                <a:solidFill>
                  <a:srgbClr val="98989B"/>
                </a:solidFill>
              </a:defRPr>
            </a:lvl3pPr>
            <a:lvl4pPr marL="2307431" marR="57149" indent="-321468" defTabSz="642937">
              <a:spcBef>
                <a:spcPts val="800"/>
              </a:spcBef>
              <a:defRPr sz="3800"/>
            </a:lvl4pPr>
            <a:lvl5pPr marL="2950368" marR="57149" indent="-321468" defTabSz="642937">
              <a:spcBef>
                <a:spcPts val="4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-309563" y="-1"/>
            <a:ext cx="622301" cy="655837"/>
          </a:xfrm>
          <a:prstGeom prst="rect">
            <a:avLst/>
          </a:prstGeom>
        </p:spPr>
        <p:txBody>
          <a:bodyPr/>
          <a:lstStyle>
            <a:lvl1pPr defTabSz="821531">
              <a:defRPr sz="3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3" y="12751958"/>
            <a:ext cx="1864803" cy="57880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Text"/>
          <p:cNvSpPr txBox="1"/>
          <p:nvPr>
            <p:ph type="title"/>
          </p:nvPr>
        </p:nvSpPr>
        <p:spPr>
          <a:xfrm>
            <a:off x="1511152" y="0"/>
            <a:ext cx="15186588" cy="2639330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477918" y="12961205"/>
            <a:ext cx="478102" cy="487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5" y="12751959"/>
            <a:ext cx="1864801" cy="57880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xfrm>
            <a:off x="1511152" y="353327"/>
            <a:ext cx="15186588" cy="2286001"/>
          </a:xfrm>
          <a:prstGeom prst="rect">
            <a:avLst/>
          </a:prstGeom>
        </p:spPr>
        <p:txBody>
          <a:bodyPr lIns="91439" tIns="91439" rIns="91439" bIns="91439" anchor="b">
            <a:normAutofit fontScale="100000" lnSpcReduction="0"/>
          </a:bodyPr>
          <a:lstStyle>
            <a:lvl1pPr algn="l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idx="1"/>
          </p:nvPr>
        </p:nvSpPr>
        <p:spPr>
          <a:xfrm>
            <a:off x="1511152" y="3200401"/>
            <a:ext cx="15186588" cy="7690049"/>
          </a:xfrm>
          <a:prstGeom prst="rect">
            <a:avLst/>
          </a:prstGeom>
        </p:spPr>
        <p:txBody>
          <a:bodyPr lIns="91439" tIns="91439" rIns="91439" bIns="91439">
            <a:normAutofit fontScale="100000" lnSpcReduction="0"/>
          </a:bodyPr>
          <a:lstStyle>
            <a:lvl1pPr marL="508000" marR="0" indent="-5080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●"/>
              <a:defRPr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1085850" marR="0" indent="-62865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–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473200" marR="0" indent="-5588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•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2000250" marR="0" indent="-62865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–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»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477912" y="12961202"/>
            <a:ext cx="478106" cy="4876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5" y="12751959"/>
            <a:ext cx="1864801" cy="578805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le Text"/>
          <p:cNvSpPr txBox="1"/>
          <p:nvPr>
            <p:ph type="title"/>
          </p:nvPr>
        </p:nvSpPr>
        <p:spPr>
          <a:xfrm>
            <a:off x="1511152" y="353327"/>
            <a:ext cx="15186588" cy="2286001"/>
          </a:xfrm>
          <a:prstGeom prst="rect">
            <a:avLst/>
          </a:prstGeom>
        </p:spPr>
        <p:txBody>
          <a:bodyPr lIns="91439" tIns="91439" rIns="91439" bIns="91439" anchor="b">
            <a:normAutofit fontScale="100000" lnSpcReduction="0"/>
          </a:bodyPr>
          <a:lstStyle>
            <a:lvl1pPr algn="l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1477912" y="12961202"/>
            <a:ext cx="478106" cy="4876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pic>
        <p:nvPicPr>
          <p:cNvPr id="23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0"/>
            <a:ext cx="18300700" cy="13728700"/>
          </a:xfrm>
          <a:prstGeom prst="rect">
            <a:avLst/>
          </a:prstGeom>
          <a:ln w="12700"/>
        </p:spPr>
      </p:pic>
      <p:pic>
        <p:nvPicPr>
          <p:cNvPr id="24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0250" y="12750800"/>
            <a:ext cx="1860550" cy="577850"/>
          </a:xfrm>
          <a:prstGeom prst="rect">
            <a:avLst/>
          </a:prstGeom>
          <a:ln w="12700"/>
        </p:spPr>
      </p:pic>
      <p:sp>
        <p:nvSpPr>
          <p:cNvPr id="25" name="Title Text"/>
          <p:cNvSpPr txBox="1"/>
          <p:nvPr>
            <p:ph type="title"/>
          </p:nvPr>
        </p:nvSpPr>
        <p:spPr>
          <a:xfrm>
            <a:off x="2936875" y="8729859"/>
            <a:ext cx="12433300" cy="2936876"/>
          </a:xfrm>
          <a:prstGeom prst="rect">
            <a:avLst/>
          </a:prstGeom>
          <a:ln w="50800">
            <a:solidFill>
              <a:srgbClr val="85888D"/>
            </a:solidFill>
          </a:ln>
        </p:spPr>
        <p:txBody>
          <a:bodyPr lIns="101600" tIns="101600" rIns="101600" bIns="101600" anchor="t"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4625975" y="12363450"/>
            <a:ext cx="9032875" cy="1352550"/>
          </a:xfrm>
          <a:prstGeom prst="rect">
            <a:avLst/>
          </a:prstGeom>
          <a:ln w="9525">
            <a:round/>
          </a:ln>
        </p:spPr>
        <p:txBody>
          <a:bodyPr lIns="101600" tIns="101600" rIns="101600" bIns="101600"/>
          <a:lstStyle>
            <a:lvl1pPr marL="40639" indent="0" algn="ctr">
              <a:spcBef>
                <a:spcPts val="0"/>
              </a:spcBef>
              <a:defRPr sz="3600">
                <a:uFill>
                  <a:solidFill>
                    <a:srgbClr val="000000"/>
                  </a:solidFill>
                </a:uFill>
              </a:defRPr>
            </a:lvl1pPr>
            <a:lvl2pPr marL="40639" indent="0" algn="ctr">
              <a:spcBef>
                <a:spcPts val="0"/>
              </a:spcBef>
              <a:defRPr>
                <a:uFill>
                  <a:solidFill>
                    <a:srgbClr val="000000"/>
                  </a:solidFill>
                </a:uFill>
              </a:defRPr>
            </a:lvl2pPr>
            <a:lvl3pPr marL="40639" indent="0" algn="ctr">
              <a:spcBef>
                <a:spcPts val="0"/>
              </a:spcBef>
              <a:defRPr sz="3600">
                <a:uFill>
                  <a:solidFill>
                    <a:srgbClr val="000000"/>
                  </a:solidFill>
                </a:uFill>
              </a:defRPr>
            </a:lvl3pPr>
            <a:lvl4pPr marL="40639" indent="0" algn="ctr">
              <a:spcBef>
                <a:spcPts val="0"/>
              </a:spcBef>
              <a:buClr>
                <a:srgbClr val="000000"/>
              </a:buClr>
              <a:defRPr sz="3600">
                <a:solidFill>
                  <a:srgbClr val="FFFFFF"/>
                </a:solidFill>
              </a:defRPr>
            </a:lvl4pPr>
            <a:lvl5pPr marL="40639" indent="0" algn="ctr">
              <a:spcBef>
                <a:spcPts val="0"/>
              </a:spcBef>
              <a:buClr>
                <a:srgbClr val="000000"/>
              </a:buClr>
              <a:defRPr sz="3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5" y="12751959"/>
            <a:ext cx="1864801" cy="57880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itle Text"/>
          <p:cNvSpPr txBox="1"/>
          <p:nvPr>
            <p:ph type="title"/>
          </p:nvPr>
        </p:nvSpPr>
        <p:spPr>
          <a:xfrm>
            <a:off x="1511152" y="353327"/>
            <a:ext cx="15186588" cy="2286001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idx="1"/>
          </p:nvPr>
        </p:nvSpPr>
        <p:spPr>
          <a:xfrm>
            <a:off x="1511152" y="3200401"/>
            <a:ext cx="15186588" cy="7690049"/>
          </a:xfrm>
          <a:prstGeom prst="rect">
            <a:avLst/>
          </a:prstGeom>
        </p:spPr>
        <p:txBody>
          <a:bodyPr lIns="91437" tIns="91437" rIns="91437" bIns="91437">
            <a:normAutofit fontScale="100000" lnSpcReduction="0"/>
          </a:bodyPr>
          <a:lstStyle>
            <a:lvl1pPr marL="508000" marR="0" indent="-5080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●"/>
              <a:defRPr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1085850" marR="0" indent="-62865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–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473200" marR="0" indent="-5588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•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2000250" marR="0" indent="-62865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–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»"/>
              <a:defRPr sz="4400">
                <a:solidFill>
                  <a:srgbClr val="4C4C4C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477916" y="12961204"/>
            <a:ext cx="478103" cy="487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sp>
        <p:nvSpPr>
          <p:cNvPr id="225" name="Title Text"/>
          <p:cNvSpPr txBox="1"/>
          <p:nvPr>
            <p:ph type="title"/>
          </p:nvPr>
        </p:nvSpPr>
        <p:spPr>
          <a:xfrm>
            <a:off x="1511299" y="-1"/>
            <a:ext cx="15182851" cy="2635251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>
              <a:defRPr sz="7000">
                <a:solidFill>
                  <a:srgbClr val="807F8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idx="1"/>
          </p:nvPr>
        </p:nvSpPr>
        <p:spPr>
          <a:xfrm>
            <a:off x="1511299" y="3200400"/>
            <a:ext cx="15182851" cy="10515600"/>
          </a:xfrm>
          <a:prstGeom prst="rect">
            <a:avLst/>
          </a:prstGeom>
        </p:spPr>
        <p:txBody>
          <a:bodyPr lIns="101600" tIns="101600" rIns="101600" bIns="101600"/>
          <a:lstStyle>
            <a:lvl1pPr>
              <a:defRPr sz="4200">
                <a:solidFill>
                  <a:srgbClr val="807F84"/>
                </a:solidFill>
              </a:defRPr>
            </a:lvl1pPr>
            <a:lvl2pPr marL="383540" indent="-342900">
              <a:spcBef>
                <a:spcPts val="1400"/>
              </a:spcBef>
              <a:defRPr sz="4200">
                <a:solidFill>
                  <a:srgbClr val="807F84"/>
                </a:solidFill>
              </a:defRPr>
            </a:lvl2pPr>
            <a:lvl3pPr marL="383540" indent="-342900">
              <a:spcBef>
                <a:spcPts val="1400"/>
              </a:spcBef>
              <a:defRPr sz="4200">
                <a:solidFill>
                  <a:srgbClr val="807F84"/>
                </a:solidFill>
              </a:defRPr>
            </a:lvl3pPr>
            <a:lvl4pPr marL="383540" indent="-342900">
              <a:spcBef>
                <a:spcPts val="1400"/>
              </a:spcBef>
              <a:buClr>
                <a:srgbClr val="000000"/>
              </a:buClr>
              <a:defRPr sz="42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4pPr>
            <a:lvl5pPr marL="383540" indent="-342900">
              <a:spcBef>
                <a:spcPts val="1400"/>
              </a:spcBef>
              <a:buClr>
                <a:srgbClr val="000000"/>
              </a:buClr>
              <a:defRPr sz="42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-309563" y="-1"/>
            <a:ext cx="622301" cy="655837"/>
          </a:xfrm>
          <a:prstGeom prst="rect">
            <a:avLst/>
          </a:prstGeom>
        </p:spPr>
        <p:txBody>
          <a:bodyPr/>
          <a:lstStyle>
            <a:lvl1pPr defTabSz="584200">
              <a:defRPr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3" y="12751958"/>
            <a:ext cx="1864803" cy="578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Text"/>
          <p:cNvSpPr txBox="1"/>
          <p:nvPr>
            <p:ph type="title"/>
          </p:nvPr>
        </p:nvSpPr>
        <p:spPr>
          <a:xfrm>
            <a:off x="1511152" y="0"/>
            <a:ext cx="15186588" cy="2639330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idx="1"/>
          </p:nvPr>
        </p:nvSpPr>
        <p:spPr>
          <a:xfrm>
            <a:off x="1511152" y="3200400"/>
            <a:ext cx="15186588" cy="10515600"/>
          </a:xfrm>
          <a:prstGeom prst="rect">
            <a:avLst/>
          </a:prstGeom>
        </p:spPr>
        <p:txBody>
          <a:bodyPr lIns="91437" tIns="91437" rIns="91437" bIns="91437">
            <a:normAutofit fontScale="100000" lnSpcReduction="0"/>
          </a:bodyPr>
          <a:lstStyle>
            <a:lvl1pPr marL="508000" marR="0" indent="-5080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●"/>
              <a:defRPr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1085850" marR="0" indent="-62865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–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473200" marR="0" indent="-558800" defTabSz="1828800">
              <a:lnSpc>
                <a:spcPct val="100000"/>
              </a:lnSpc>
              <a:spcBef>
                <a:spcPts val="2000"/>
              </a:spcBef>
              <a:buClrTx/>
              <a:buSzPct val="100000"/>
              <a:buFont typeface="Arial"/>
              <a:buChar char="•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2000250" marR="0" indent="-62865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–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defTabSz="1828800">
              <a:lnSpc>
                <a:spcPct val="100000"/>
              </a:lnSpc>
              <a:spcBef>
                <a:spcPts val="2000"/>
              </a:spcBef>
              <a:buSzPct val="100000"/>
              <a:buFont typeface="Arial"/>
              <a:buChar char="»"/>
              <a:defRPr sz="4400">
                <a:solidFill>
                  <a:srgbClr val="868689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477918" y="12961205"/>
            <a:ext cx="478102" cy="487677"/>
          </a:xfrm>
          <a:prstGeom prst="rect">
            <a:avLst/>
          </a:prstGeom>
        </p:spPr>
        <p:txBody>
          <a:bodyPr lIns="91437" tIns="91437" rIns="91437" bIns="91437" anchor="ctr"/>
          <a:lstStyle>
            <a:lvl1pPr algn="r" defTabSz="1828800">
              <a:defRPr sz="20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sp>
        <p:nvSpPr>
          <p:cNvPr id="35" name="Title Text"/>
          <p:cNvSpPr txBox="1"/>
          <p:nvPr>
            <p:ph type="title"/>
          </p:nvPr>
        </p:nvSpPr>
        <p:spPr>
          <a:xfrm>
            <a:off x="1511300" y="0"/>
            <a:ext cx="15182850" cy="2635250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1511300" y="3200400"/>
            <a:ext cx="15182850" cy="10515600"/>
          </a:xfrm>
          <a:prstGeom prst="rect">
            <a:avLst/>
          </a:prstGeom>
        </p:spPr>
        <p:txBody>
          <a:bodyPr lIns="101600" tIns="101600" rIns="101600" bIns="101600"/>
          <a:lstStyle>
            <a:lvl1pPr>
              <a:defRPr>
                <a:solidFill>
                  <a:srgbClr val="807F84"/>
                </a:solidFill>
              </a:defRPr>
            </a:lvl1pPr>
            <a:lvl2pPr marL="383540" indent="-342900">
              <a:spcBef>
                <a:spcPts val="1400"/>
              </a:spcBef>
              <a:defRPr sz="4400">
                <a:solidFill>
                  <a:srgbClr val="807F84"/>
                </a:solidFill>
              </a:defRPr>
            </a:lvl2pPr>
            <a:lvl3pPr marL="383540" indent="-342900">
              <a:spcBef>
                <a:spcPts val="1400"/>
              </a:spcBef>
              <a:defRPr sz="4400">
                <a:solidFill>
                  <a:srgbClr val="807F84"/>
                </a:solidFill>
              </a:defRPr>
            </a:lvl3pPr>
            <a:lvl4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4pPr>
            <a:lvl5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-334963" y="0"/>
            <a:ext cx="673101" cy="71717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pic>
        <p:nvPicPr>
          <p:cNvPr id="45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0"/>
            <a:ext cx="18300700" cy="13728700"/>
          </a:xfrm>
          <a:prstGeom prst="rect">
            <a:avLst/>
          </a:prstGeom>
          <a:ln w="12700"/>
        </p:spPr>
      </p:pic>
      <p:pic>
        <p:nvPicPr>
          <p:cNvPr id="46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0250" y="12750800"/>
            <a:ext cx="1860550" cy="577850"/>
          </a:xfrm>
          <a:prstGeom prst="rect">
            <a:avLst/>
          </a:prstGeom>
          <a:ln w="12700"/>
        </p:spPr>
      </p:pic>
      <p:sp>
        <p:nvSpPr>
          <p:cNvPr id="47" name="Title Text"/>
          <p:cNvSpPr txBox="1"/>
          <p:nvPr>
            <p:ph type="title"/>
          </p:nvPr>
        </p:nvSpPr>
        <p:spPr>
          <a:xfrm>
            <a:off x="1511300" y="0"/>
            <a:ext cx="15182850" cy="2635250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1511300" y="3200400"/>
            <a:ext cx="15182850" cy="10515600"/>
          </a:xfrm>
          <a:prstGeom prst="rect">
            <a:avLst/>
          </a:prstGeom>
        </p:spPr>
        <p:txBody>
          <a:bodyPr lIns="101600" tIns="101600" rIns="101600" bIns="101600"/>
          <a:lstStyle>
            <a:lvl2pPr marL="383540" indent="-342900">
              <a:spcBef>
                <a:spcPts val="1400"/>
              </a:spcBef>
              <a:defRPr sz="4400"/>
            </a:lvl2pPr>
            <a:lvl3pPr marL="383540" indent="-342900">
              <a:spcBef>
                <a:spcPts val="1400"/>
              </a:spcBef>
              <a:defRPr sz="4400"/>
            </a:lvl3pPr>
            <a:lvl4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FFFFFF"/>
                </a:solidFill>
                <a:uFill>
                  <a:solidFill>
                    <a:srgbClr val="98989B"/>
                  </a:solidFill>
                </a:uFill>
              </a:defRPr>
            </a:lvl4pPr>
            <a:lvl5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FFFFFF"/>
                </a:solidFill>
                <a:uFill>
                  <a:solidFill>
                    <a:srgbClr val="98989B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-334963" y="0"/>
            <a:ext cx="673101" cy="717178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pic>
        <p:nvPicPr>
          <p:cNvPr id="57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5" y="0"/>
            <a:ext cx="18300700" cy="13728700"/>
          </a:xfrm>
          <a:prstGeom prst="rect">
            <a:avLst/>
          </a:prstGeom>
          <a:ln w="12700"/>
        </p:spPr>
      </p:pic>
      <p:pic>
        <p:nvPicPr>
          <p:cNvPr id="58" name="image.png" descr="imag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0250" y="12750800"/>
            <a:ext cx="1860550" cy="577850"/>
          </a:xfrm>
          <a:prstGeom prst="rect">
            <a:avLst/>
          </a:prstGeom>
          <a:ln w="12700"/>
        </p:spPr>
      </p:pic>
      <p:sp>
        <p:nvSpPr>
          <p:cNvPr id="59" name="Title Text"/>
          <p:cNvSpPr txBox="1"/>
          <p:nvPr>
            <p:ph type="title"/>
          </p:nvPr>
        </p:nvSpPr>
        <p:spPr>
          <a:xfrm>
            <a:off x="1511300" y="0"/>
            <a:ext cx="15182850" cy="2635250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/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xfrm>
            <a:off x="1511300" y="3200400"/>
            <a:ext cx="15182850" cy="10515600"/>
          </a:xfrm>
          <a:prstGeom prst="rect">
            <a:avLst/>
          </a:prstGeom>
        </p:spPr>
        <p:txBody>
          <a:bodyPr lIns="101600" tIns="101600" rIns="101600" bIns="101600"/>
          <a:lstStyle>
            <a:lvl2pPr marL="383540" indent="-342900">
              <a:spcBef>
                <a:spcPts val="1400"/>
              </a:spcBef>
              <a:defRPr sz="4400"/>
            </a:lvl2pPr>
            <a:lvl3pPr marL="383540" indent="-342900">
              <a:spcBef>
                <a:spcPts val="1400"/>
              </a:spcBef>
              <a:defRPr sz="4400"/>
            </a:lvl3pPr>
            <a:lvl4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FFFFFF"/>
                </a:solidFill>
                <a:uFill>
                  <a:solidFill>
                    <a:srgbClr val="98989B"/>
                  </a:solidFill>
                </a:uFill>
              </a:defRPr>
            </a:lvl4pPr>
            <a:lvl5pPr marL="383540" indent="-342900">
              <a:spcBef>
                <a:spcPts val="1400"/>
              </a:spcBef>
              <a:buClr>
                <a:srgbClr val="000000"/>
              </a:buClr>
              <a:defRPr sz="4400">
                <a:solidFill>
                  <a:srgbClr val="FFFFFF"/>
                </a:solidFill>
                <a:uFill>
                  <a:solidFill>
                    <a:srgbClr val="98989B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-334963" y="0"/>
            <a:ext cx="673101" cy="717178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sp>
        <p:nvSpPr>
          <p:cNvPr id="69" name="10/04/13"/>
          <p:cNvSpPr txBox="1"/>
          <p:nvPr/>
        </p:nvSpPr>
        <p:spPr>
          <a:xfrm>
            <a:off x="0" y="-1"/>
            <a:ext cx="50800" cy="4450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marL="39199" marR="39199">
              <a:lnSpc>
                <a:spcPct val="100000"/>
              </a:lnSpc>
              <a:buClr>
                <a:srgbClr val="000000"/>
              </a:buClr>
              <a:defRPr b="0" sz="3600"/>
            </a:lvl1pPr>
          </a:lstStyle>
          <a:p>
            <a:pPr/>
            <a:r>
              <a:t>10/04/13</a:t>
            </a:r>
          </a:p>
        </p:txBody>
      </p:sp>
      <p:pic>
        <p:nvPicPr>
          <p:cNvPr id="70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095625"/>
            <a:ext cx="18288000" cy="9144000"/>
          </a:xfrm>
          <a:prstGeom prst="rect">
            <a:avLst/>
          </a:prstGeom>
          <a:ln w="12700"/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511300" y="0"/>
            <a:ext cx="15182850" cy="2635250"/>
          </a:xfrm>
          <a:prstGeom prst="rect">
            <a:avLst/>
          </a:prstGeom>
        </p:spPr>
        <p:txBody>
          <a:bodyPr lIns="101600" tIns="101600" rIns="101600" bIns="101600" anchor="b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-334963" y="0"/>
            <a:ext cx="673101" cy="71717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3" y="12751958"/>
            <a:ext cx="1864803" cy="578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xfrm>
            <a:off x="1511151" y="-1"/>
            <a:ext cx="15186589" cy="2639332"/>
          </a:xfrm>
          <a:prstGeom prst="rect">
            <a:avLst/>
          </a:prstGeom>
        </p:spPr>
        <p:txBody>
          <a:bodyPr lIns="91437" tIns="91437" rIns="91437" bIns="91437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solidFill>
                  <a:srgbClr val="97BF0D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xfrm>
            <a:off x="1511151" y="3200400"/>
            <a:ext cx="15186589" cy="10515600"/>
          </a:xfrm>
          <a:prstGeom prst="rect">
            <a:avLst/>
          </a:prstGeom>
        </p:spPr>
        <p:txBody>
          <a:bodyPr lIns="91437" tIns="91437" rIns="91437" bIns="91437">
            <a:normAutofit fontScale="100000" lnSpcReduction="0"/>
          </a:bodyPr>
          <a:lstStyle>
            <a:lvl1pPr marL="484909" marR="0" indent="-484909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57275" marR="0" indent="-600075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1447800" marR="0" indent="-5334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1675" marR="0" indent="-600075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marR="0" indent="-48006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200">
                <a:solidFill>
                  <a:srgbClr val="868689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508877" y="12755467"/>
            <a:ext cx="1447143" cy="449577"/>
          </a:xfrm>
          <a:prstGeom prst="rect">
            <a:avLst/>
          </a:prstGeom>
        </p:spPr>
        <p:txBody>
          <a:bodyPr wrap="square" lIns="91437" tIns="91437" rIns="91437" bIns="91437" anchor="ctr"/>
          <a:lstStyle>
            <a:lvl1pPr algn="r" defTabSz="914400">
              <a:defRPr sz="1800">
                <a:solidFill>
                  <a:srgbClr val="888888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5" y="12751959"/>
            <a:ext cx="1864801" cy="57880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itle Text"/>
          <p:cNvSpPr txBox="1"/>
          <p:nvPr>
            <p:ph type="title"/>
          </p:nvPr>
        </p:nvSpPr>
        <p:spPr>
          <a:xfrm>
            <a:off x="1511151" y="-1"/>
            <a:ext cx="15186589" cy="2639330"/>
          </a:xfrm>
          <a:prstGeom prst="rect">
            <a:avLst/>
          </a:prstGeom>
        </p:spPr>
        <p:txBody>
          <a:bodyPr lIns="91439" tIns="91439" rIns="91439" bIns="91439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508879" y="12742761"/>
            <a:ext cx="1447139" cy="4622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180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6712" y="12751958"/>
            <a:ext cx="1864807" cy="578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.jpg" descr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9" y="-1"/>
            <a:ext cx="18300193" cy="13728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71288" y="12751054"/>
            <a:ext cx="1860961" cy="577619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itle Text"/>
          <p:cNvSpPr txBox="1"/>
          <p:nvPr>
            <p:ph type="title"/>
          </p:nvPr>
        </p:nvSpPr>
        <p:spPr>
          <a:xfrm>
            <a:off x="1511151" y="-1"/>
            <a:ext cx="15186589" cy="2639332"/>
          </a:xfrm>
          <a:prstGeom prst="rect">
            <a:avLst/>
          </a:prstGeom>
        </p:spPr>
        <p:txBody>
          <a:bodyPr lIns="91436" tIns="91436" rIns="91436" bIns="91436" anchor="b">
            <a:normAutofit fontScale="100000" lnSpcReduction="0"/>
          </a:bodyPr>
          <a:lstStyle>
            <a:lvl1pPr algn="l" defTabSz="914400">
              <a:lnSpc>
                <a:spcPct val="100000"/>
              </a:lnSpc>
              <a:defRPr sz="70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1511151" y="3200400"/>
            <a:ext cx="15186589" cy="10515600"/>
          </a:xfrm>
          <a:prstGeom prst="rect">
            <a:avLst/>
          </a:prstGeom>
        </p:spPr>
        <p:txBody>
          <a:bodyPr lIns="91436" tIns="91436" rIns="91436" bIns="91436">
            <a:normAutofit fontScale="100000" lnSpcReduction="0"/>
          </a:bodyPr>
          <a:lstStyle>
            <a:lvl1pPr marL="484909" marR="0" indent="-484909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●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57275" marR="0" indent="-600075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–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1447800" marR="0" indent="-533400" defTabSz="91440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4200"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1675" marR="0" indent="-600075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–"/>
              <a:defRPr sz="42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08860" marR="0" indent="-480060" defTabSz="9144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»"/>
              <a:defRPr sz="420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508875" y="12755468"/>
            <a:ext cx="1447147" cy="449573"/>
          </a:xfrm>
          <a:prstGeom prst="rect">
            <a:avLst/>
          </a:prstGeom>
        </p:spPr>
        <p:txBody>
          <a:bodyPr wrap="square" lIns="91436" tIns="91436" rIns="91436" bIns="91436" anchor="ctr"/>
          <a:lstStyle>
            <a:lvl1pPr algn="r" defTabSz="914400">
              <a:defRPr sz="1800"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 descr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075" y="12750800"/>
            <a:ext cx="1863725" cy="577850"/>
          </a:xfrm>
          <a:prstGeom prst="rect">
            <a:avLst/>
          </a:prstGeom>
          <a:ln w="12700"/>
        </p:spPr>
      </p:pic>
      <p:sp>
        <p:nvSpPr>
          <p:cNvPr id="3" name="Rectangle"/>
          <p:cNvSpPr/>
          <p:nvPr/>
        </p:nvSpPr>
        <p:spPr>
          <a:xfrm>
            <a:off x="-1" y="0"/>
            <a:ext cx="21505335" cy="12096750"/>
          </a:xfrm>
          <a:prstGeom prst="rect">
            <a:avLst/>
          </a:prstGeom>
          <a:solidFill>
            <a:srgbClr val="FFFFFF"/>
          </a:solidFill>
          <a:ln w="25560"/>
        </p:spPr>
        <p:txBody>
          <a:bodyPr lIns="101600" tIns="101600" rIns="101600" bIns="101600" anchor="ctr"/>
          <a:lstStyle/>
          <a:p>
            <a:pPr marL="40639" marR="40639" algn="l">
              <a:defRPr b="0" sz="3600">
                <a:solidFill>
                  <a:srgbClr val="000000"/>
                </a:solidFill>
              </a:defRPr>
            </a:pPr>
          </a:p>
        </p:txBody>
      </p:sp>
      <p:pic>
        <p:nvPicPr>
          <p:cNvPr id="4" name="image.jpg" descr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78100" y="3978275"/>
            <a:ext cx="13128625" cy="4216400"/>
          </a:xfrm>
          <a:prstGeom prst="rect">
            <a:avLst/>
          </a:prstGeom>
          <a:ln w="12700"/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914400" y="168275"/>
            <a:ext cx="16456025" cy="30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914400" y="3209925"/>
            <a:ext cx="16090900" cy="10506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742950" indent="-285750">
              <a:spcBef>
                <a:spcPts val="1100"/>
              </a:spcBef>
              <a:defRPr sz="3600"/>
            </a:lvl2pPr>
            <a:lvl3pPr marL="1143000" indent="-228600">
              <a:spcBef>
                <a:spcPts val="800"/>
              </a:spcBef>
              <a:defRPr sz="3200"/>
            </a:lvl3pPr>
            <a:lvl4pPr marL="1600200" indent="-228600">
              <a:spcBef>
                <a:spcPts val="500"/>
              </a:spcBef>
              <a:buClrTx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057400" indent="-228600">
              <a:spcBef>
                <a:spcPts val="200"/>
              </a:spcBef>
              <a:buClrTx/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807450" y="12776200"/>
            <a:ext cx="673100" cy="717178"/>
          </a:xfrm>
          <a:prstGeom prst="rect">
            <a:avLst/>
          </a:prstGeom>
          <a:ln w="12700">
            <a:miter lim="400000"/>
          </a:ln>
        </p:spPr>
        <p:txBody>
          <a:bodyPr wrap="none" lIns="101600" tIns="101600" rIns="101600" bIns="101600">
            <a:spAutoFit/>
          </a:bodyPr>
          <a:lstStyle>
            <a:lvl1pPr defTabSz="584200">
              <a:lnSpc>
                <a:spcPct val="100000"/>
              </a:lnSpc>
              <a:defRPr b="0" sz="36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200" u="none">
          <a:ln>
            <a:noFill/>
          </a:ln>
          <a:solidFill>
            <a:srgbClr val="FFFFFF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titleStyle>
    <p:bodyStyle>
      <a:lvl1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1pPr>
      <a:lvl2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2pPr>
      <a:lvl3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3pPr>
      <a:lvl4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4pPr>
      <a:lvl5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5pPr>
      <a:lvl6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6pPr>
      <a:lvl7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7pPr>
      <a:lvl8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8pPr>
      <a:lvl9pPr marL="383540" marR="40639" indent="-342900" algn="l" defTabSz="457200" latinLnBrk="0">
        <a:lnSpc>
          <a:spcPct val="93000"/>
        </a:lnSpc>
        <a:spcBef>
          <a:spcPts val="1400"/>
        </a:spcBef>
        <a:spcAft>
          <a:spcPts val="0"/>
        </a:spcAft>
        <a:buClr>
          <a:srgbClr val="000000"/>
        </a:buClr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>
            <a:solidFill>
              <a:srgbClr val="98989B"/>
            </a:solidFill>
          </a:uFill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4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1.tif"/><Relationship Id="rId6" Type="http://schemas.openxmlformats.org/officeDocument/2006/relationships/image" Target="../media/image6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35.png"/><Relationship Id="rId10" Type="http://schemas.openxmlformats.org/officeDocument/2006/relationships/image" Target="../media/image25.png"/><Relationship Id="rId11" Type="http://schemas.openxmlformats.org/officeDocument/2006/relationships/image" Target="../media/image36.png"/><Relationship Id="rId12" Type="http://schemas.openxmlformats.org/officeDocument/2006/relationships/image" Target="../media/image30.png"/><Relationship Id="rId13" Type="http://schemas.openxmlformats.org/officeDocument/2006/relationships/image" Target="../media/image37.png"/><Relationship Id="rId1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7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38.png"/><Relationship Id="rId5" Type="http://schemas.openxmlformats.org/officeDocument/2006/relationships/image" Target="../media/image13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3" Type="http://schemas.openxmlformats.org/officeDocument/2006/relationships/image" Target="../media/image5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2.png"/><Relationship Id="rId5" Type="http://schemas.openxmlformats.org/officeDocument/2006/relationships/image" Target="../media/image5.png"/><Relationship Id="rId6" Type="http://schemas.openxmlformats.org/officeDocument/2006/relationships/image" Target="../media/image53.png"/><Relationship Id="rId7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cientific Data Management with MXCuB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Scientific Data Management with MXCuBE</a:t>
            </a:r>
          </a:p>
        </p:txBody>
      </p:sp>
      <p:sp>
        <p:nvSpPr>
          <p:cNvPr id="247" name="Fredrik Bolmsten, on behalf of the KITS Group"/>
          <p:cNvSpPr txBox="1"/>
          <p:nvPr>
            <p:ph type="body" sz="quarter" idx="1"/>
          </p:nvPr>
        </p:nvSpPr>
        <p:spPr>
          <a:xfrm>
            <a:off x="4625975" y="11953166"/>
            <a:ext cx="9032875" cy="1762835"/>
          </a:xfrm>
          <a:prstGeom prst="rect">
            <a:avLst/>
          </a:prstGeom>
        </p:spPr>
        <p:txBody>
          <a:bodyPr/>
          <a:lstStyle/>
          <a:p>
            <a:pPr/>
            <a:r>
              <a:t>Fredrik Bolmsten, on behalf of the KITS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7032" y="3713242"/>
            <a:ext cx="1101164" cy="1101164"/>
          </a:xfrm>
          <a:prstGeom prst="rect">
            <a:avLst/>
          </a:prstGeom>
          <a:ln w="12700"/>
        </p:spPr>
      </p:pic>
      <p:sp>
        <p:nvSpPr>
          <p:cNvPr id="350" name="Central Storage"/>
          <p:cNvSpPr txBox="1"/>
          <p:nvPr/>
        </p:nvSpPr>
        <p:spPr>
          <a:xfrm>
            <a:off x="11877782" y="3512663"/>
            <a:ext cx="1799336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Central Storage</a:t>
            </a:r>
          </a:p>
        </p:txBody>
      </p:sp>
      <p:pic>
        <p:nvPicPr>
          <p:cNvPr id="351" name="Data…" descr="Data…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0903" y="8766709"/>
            <a:ext cx="1720473" cy="1288235"/>
          </a:xfrm>
          <a:prstGeom prst="rect">
            <a:avLst/>
          </a:prstGeom>
        </p:spPr>
      </p:pic>
      <p:sp>
        <p:nvSpPr>
          <p:cNvPr id="352" name="Beamline…"/>
          <p:cNvSpPr txBox="1"/>
          <p:nvPr/>
        </p:nvSpPr>
        <p:spPr>
          <a:xfrm>
            <a:off x="4006531" y="10261796"/>
            <a:ext cx="2003913" cy="107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Beamline</a:t>
            </a:r>
          </a:p>
          <a:p>
            <a: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Workstation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90844" y="9055917"/>
            <a:ext cx="709820" cy="709819"/>
          </a:xfrm>
          <a:prstGeom prst="rect">
            <a:avLst/>
          </a:prstGeom>
          <a:ln w="12700"/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34941" y="9124800"/>
            <a:ext cx="833112" cy="833112"/>
          </a:xfrm>
          <a:prstGeom prst="rect">
            <a:avLst/>
          </a:prstGeom>
          <a:ln w="12700"/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52704" y="9055917"/>
            <a:ext cx="709819" cy="709819"/>
          </a:xfrm>
          <a:prstGeom prst="rect">
            <a:avLst/>
          </a:prstGeom>
          <a:ln w="12700"/>
        </p:spPr>
      </p:pic>
      <p:sp>
        <p:nvSpPr>
          <p:cNvPr id="356" name="Control Server"/>
          <p:cNvSpPr txBox="1"/>
          <p:nvPr/>
        </p:nvSpPr>
        <p:spPr>
          <a:xfrm>
            <a:off x="12179387" y="9063804"/>
            <a:ext cx="1517197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Control Server</a:t>
            </a:r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63742" y="9549950"/>
            <a:ext cx="694877" cy="694877"/>
          </a:xfrm>
          <a:prstGeom prst="rect">
            <a:avLst/>
          </a:prstGeom>
          <a:ln w="12700"/>
        </p:spPr>
      </p:pic>
      <p:pic>
        <p:nvPicPr>
          <p:cNvPr id="358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3888815" y="7560169"/>
            <a:ext cx="2240297" cy="669244"/>
          </a:xfrm>
          <a:prstGeom prst="rect">
            <a:avLst/>
          </a:prstGeom>
        </p:spPr>
      </p:pic>
      <p:pic>
        <p:nvPicPr>
          <p:cNvPr id="360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60405" y="6774715"/>
            <a:ext cx="3006940" cy="2250618"/>
          </a:xfrm>
          <a:prstGeom prst="rect">
            <a:avLst/>
          </a:prstGeom>
        </p:spPr>
      </p:pic>
      <p:pic>
        <p:nvPicPr>
          <p:cNvPr id="398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76600" y="9078016"/>
            <a:ext cx="1443204" cy="669104"/>
          </a:xfrm>
          <a:prstGeom prst="rect">
            <a:avLst/>
          </a:prstGeom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00841" y="6003384"/>
            <a:ext cx="1695073" cy="1695074"/>
          </a:xfrm>
          <a:prstGeom prst="rect">
            <a:avLst/>
          </a:prstGeom>
          <a:ln w="12700"/>
        </p:spPr>
      </p:pic>
      <p:pic>
        <p:nvPicPr>
          <p:cNvPr id="400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262475" y="9080375"/>
            <a:ext cx="1675958" cy="669347"/>
          </a:xfrm>
          <a:prstGeom prst="rect">
            <a:avLst/>
          </a:prstGeom>
        </p:spPr>
      </p:pic>
      <p:pic>
        <p:nvPicPr>
          <p:cNvPr id="402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169643" y="6766245"/>
            <a:ext cx="2629558" cy="2455370"/>
          </a:xfrm>
          <a:prstGeom prst="rect">
            <a:avLst/>
          </a:prstGeom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11401" y="9549950"/>
            <a:ext cx="694878" cy="694877"/>
          </a:xfrm>
          <a:prstGeom prst="rect">
            <a:avLst/>
          </a:prstGeom>
          <a:ln w="12700"/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631069" y="4097288"/>
            <a:ext cx="754837" cy="754837"/>
          </a:xfrm>
          <a:prstGeom prst="rect">
            <a:avLst/>
          </a:prstGeom>
          <a:ln w="12700"/>
        </p:spPr>
      </p:pic>
      <p:grpSp>
        <p:nvGrpSpPr>
          <p:cNvPr id="370" name="Group"/>
          <p:cNvGrpSpPr/>
          <p:nvPr/>
        </p:nvGrpSpPr>
        <p:grpSpPr>
          <a:xfrm>
            <a:off x="4202203" y="8604541"/>
            <a:ext cx="1612570" cy="1612570"/>
            <a:chOff x="0" y="0"/>
            <a:chExt cx="1612569" cy="1612569"/>
          </a:xfrm>
        </p:grpSpPr>
        <p:pic>
          <p:nvPicPr>
            <p:cNvPr id="368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66277" y="617749"/>
              <a:ext cx="775705" cy="25379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36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1612570" cy="161257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371" name="Line" descr="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2169643" y="6514341"/>
            <a:ext cx="2915045" cy="669302"/>
          </a:xfrm>
          <a:prstGeom prst="rect">
            <a:avLst/>
          </a:prstGeom>
        </p:spPr>
      </p:pic>
      <p:pic>
        <p:nvPicPr>
          <p:cNvPr id="373" name="Line" descr="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932288" y="6515823"/>
            <a:ext cx="3635052" cy="669245"/>
          </a:xfrm>
          <a:prstGeom prst="rect">
            <a:avLst/>
          </a:prstGeom>
        </p:spPr>
      </p:pic>
      <p:sp>
        <p:nvSpPr>
          <p:cNvPr id="375" name="Active…"/>
          <p:cNvSpPr txBox="1"/>
          <p:nvPr/>
        </p:nvSpPr>
        <p:spPr>
          <a:xfrm>
            <a:off x="7940557" y="7118830"/>
            <a:ext cx="1612571" cy="146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Active</a:t>
            </a:r>
          </a:p>
          <a:p>
            <a: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Directory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940557" y="6031003"/>
            <a:ext cx="1101164" cy="1101164"/>
          </a:xfrm>
          <a:prstGeom prst="rect">
            <a:avLst/>
          </a:prstGeom>
          <a:ln w="12700"/>
        </p:spPr>
      </p:pic>
      <p:sp>
        <p:nvSpPr>
          <p:cNvPr id="377" name="Line"/>
          <p:cNvSpPr/>
          <p:nvPr/>
        </p:nvSpPr>
        <p:spPr>
          <a:xfrm>
            <a:off x="6142990" y="4474209"/>
            <a:ext cx="4964431" cy="6017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3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8" name="Line"/>
          <p:cNvSpPr/>
          <p:nvPr/>
        </p:nvSpPr>
        <p:spPr>
          <a:xfrm>
            <a:off x="11104880" y="4474209"/>
            <a:ext cx="2541" cy="474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9" name="DUO"/>
          <p:cNvSpPr txBox="1"/>
          <p:nvPr/>
        </p:nvSpPr>
        <p:spPr>
          <a:xfrm>
            <a:off x="4507667" y="7146504"/>
            <a:ext cx="979127" cy="552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DUO</a:t>
            </a:r>
          </a:p>
        </p:txBody>
      </p:sp>
      <p:pic>
        <p:nvPicPr>
          <p:cNvPr id="38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4457906" y="6003328"/>
            <a:ext cx="1101164" cy="1101164"/>
          </a:xfrm>
          <a:prstGeom prst="rect">
            <a:avLst/>
          </a:prstGeom>
          <a:ln w="12700"/>
        </p:spPr>
      </p:pic>
      <p:sp>
        <p:nvSpPr>
          <p:cNvPr id="381" name="Line"/>
          <p:cNvSpPr/>
          <p:nvPr/>
        </p:nvSpPr>
        <p:spPr>
          <a:xfrm>
            <a:off x="5318759" y="4471670"/>
            <a:ext cx="5788661" cy="2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3098" y="0"/>
                </a:lnTo>
                <a:lnTo>
                  <a:pt x="13098" y="2160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04" name="Connection Line" descr="Connection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2622845" y="4646719"/>
            <a:ext cx="2171778" cy="1883437"/>
          </a:xfrm>
          <a:prstGeom prst="rect">
            <a:avLst/>
          </a:prstGeom>
        </p:spPr>
      </p:pic>
      <p:pic>
        <p:nvPicPr>
          <p:cNvPr id="383" name="Line" descr="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229806" y="4598572"/>
            <a:ext cx="3337542" cy="2328557"/>
          </a:xfrm>
          <a:prstGeom prst="rect">
            <a:avLst/>
          </a:prstGeom>
        </p:spPr>
      </p:pic>
      <p:pic>
        <p:nvPicPr>
          <p:cNvPr id="385" name="Line" descr="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414932" y="4398506"/>
            <a:ext cx="2768857" cy="2528616"/>
          </a:xfrm>
          <a:prstGeom prst="rect">
            <a:avLst/>
          </a:prstGeom>
        </p:spPr>
      </p:pic>
      <p:pic>
        <p:nvPicPr>
          <p:cNvPr id="387" name="Line" descr="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414875" y="6774669"/>
            <a:ext cx="3274540" cy="2661024"/>
          </a:xfrm>
          <a:prstGeom prst="rect">
            <a:avLst/>
          </a:prstGeom>
        </p:spPr>
      </p:pic>
      <p:sp>
        <p:nvSpPr>
          <p:cNvPr id="389" name="Data Portal"/>
          <p:cNvSpPr txBox="1"/>
          <p:nvPr/>
        </p:nvSpPr>
        <p:spPr>
          <a:xfrm>
            <a:off x="2532349" y="3512663"/>
            <a:ext cx="1799335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Data Portal</a:t>
            </a:r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4267146" y="6241808"/>
            <a:ext cx="1063636" cy="1063636"/>
          </a:xfrm>
          <a:prstGeom prst="rect">
            <a:avLst/>
          </a:prstGeom>
          <a:ln w="12700"/>
        </p:spPr>
      </p:pic>
      <p:pic>
        <p:nvPicPr>
          <p:cNvPr id="406" name="Connection Line" descr="Connection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1966075" y="7078676"/>
            <a:ext cx="2503423" cy="2361918"/>
          </a:xfrm>
          <a:prstGeom prst="rect">
            <a:avLst/>
          </a:prstGeom>
        </p:spPr>
      </p:pic>
      <p:pic>
        <p:nvPicPr>
          <p:cNvPr id="392" name="Line" descr="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414938" y="6450991"/>
            <a:ext cx="5928409" cy="668955"/>
          </a:xfrm>
          <a:prstGeom prst="rect">
            <a:avLst/>
          </a:prstGeom>
        </p:spPr>
      </p:pic>
      <p:pic>
        <p:nvPicPr>
          <p:cNvPr id="408" name="Connection Line" descr="Connection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1459384" y="4475394"/>
            <a:ext cx="3007570" cy="2096486"/>
          </a:xfrm>
          <a:prstGeom prst="rect">
            <a:avLst/>
          </a:prstGeom>
        </p:spPr>
      </p:pic>
      <p:sp>
        <p:nvSpPr>
          <p:cNvPr id="395" name="Central Computing"/>
          <p:cNvSpPr txBox="1"/>
          <p:nvPr/>
        </p:nvSpPr>
        <p:spPr>
          <a:xfrm>
            <a:off x="15443012" y="6373369"/>
            <a:ext cx="2318679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Central Computing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6587" y="3635305"/>
            <a:ext cx="709819" cy="709819"/>
          </a:xfrm>
          <a:prstGeom prst="rect">
            <a:avLst/>
          </a:prstGeom>
          <a:ln w="12700"/>
        </p:spPr>
      </p:pic>
      <p:sp>
        <p:nvSpPr>
          <p:cNvPr id="397" name="Under the hood"/>
          <p:cNvSpPr txBox="1"/>
          <p:nvPr/>
        </p:nvSpPr>
        <p:spPr>
          <a:xfrm rot="2700000">
            <a:off x="14082383" y="216880"/>
            <a:ext cx="6039668" cy="2201489"/>
          </a:xfrm>
          <a:prstGeom prst="rect">
            <a:avLst/>
          </a:prstGeom>
          <a:solidFill>
            <a:srgbClr val="FEAE4D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Under the hood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1365892"/>
            <a:ext cx="6358686" cy="2755431"/>
          </a:xfrm>
          <a:prstGeom prst="rect">
            <a:avLst/>
          </a:prstGeom>
          <a:ln w="12700"/>
        </p:spPr>
      </p:pic>
      <p:pic>
        <p:nvPicPr>
          <p:cNvPr id="4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9537" y="6273635"/>
            <a:ext cx="7888926" cy="1168730"/>
          </a:xfrm>
          <a:prstGeom prst="rect">
            <a:avLst/>
          </a:prstGeom>
          <a:ln w="12700"/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63250" y="1238249"/>
            <a:ext cx="4503704" cy="2755432"/>
          </a:xfrm>
          <a:prstGeom prst="rect">
            <a:avLst/>
          </a:prstGeom>
          <a:ln w="12700"/>
        </p:spPr>
      </p:pic>
      <p:pic>
        <p:nvPicPr>
          <p:cNvPr id="41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5073" y="9586325"/>
            <a:ext cx="2859386" cy="2859386"/>
          </a:xfrm>
          <a:prstGeom prst="rect">
            <a:avLst/>
          </a:prstGeom>
          <a:ln w="12700"/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95943" y="9983364"/>
            <a:ext cx="2598342" cy="2598341"/>
          </a:xfrm>
          <a:prstGeom prst="rect">
            <a:avLst/>
          </a:prstGeom>
          <a:ln w="12700"/>
        </p:spPr>
      </p:pic>
      <p:sp>
        <p:nvSpPr>
          <p:cNvPr id="418" name="Double Arrow"/>
          <p:cNvSpPr/>
          <p:nvPr/>
        </p:nvSpPr>
        <p:spPr>
          <a:xfrm rot="16160828">
            <a:off x="11264737" y="4815720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19" name="Double Arrow"/>
          <p:cNvSpPr/>
          <p:nvPr/>
        </p:nvSpPr>
        <p:spPr>
          <a:xfrm rot="16160830">
            <a:off x="4813137" y="4968486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20" name="Double Arrow"/>
          <p:cNvSpPr/>
          <p:nvPr/>
        </p:nvSpPr>
        <p:spPr>
          <a:xfrm rot="16160830">
            <a:off x="11264737" y="8288169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21" name="Double Arrow"/>
          <p:cNvSpPr/>
          <p:nvPr/>
        </p:nvSpPr>
        <p:spPr>
          <a:xfrm rot="16160830">
            <a:off x="4813137" y="8288169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22" name="Double Arrow"/>
          <p:cNvSpPr/>
          <p:nvPr/>
        </p:nvSpPr>
        <p:spPr>
          <a:xfrm rot="21527752">
            <a:off x="8213623" y="2631320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23" name="Double Arrow"/>
          <p:cNvSpPr/>
          <p:nvPr/>
        </p:nvSpPr>
        <p:spPr>
          <a:xfrm rot="21557272">
            <a:off x="8213623" y="10790522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424" name="Double Arrow"/>
          <p:cNvSpPr/>
          <p:nvPr/>
        </p:nvSpPr>
        <p:spPr>
          <a:xfrm rot="21527752">
            <a:off x="15782823" y="2390469"/>
            <a:ext cx="1860754" cy="450993"/>
          </a:xfrm>
          <a:prstGeom prst="leftRightArrow">
            <a:avLst>
              <a:gd name="adj1" fmla="val 32000"/>
              <a:gd name="adj2" fmla="val 112996"/>
            </a:avLst>
          </a:prstGeom>
          <a:solidFill>
            <a:srgbClr val="00C5FF"/>
          </a:solidFill>
          <a:ln w="12700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User Interfaces and one 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0" marR="0" defTabSz="1828800">
              <a:lnSpc>
                <a:spcPct val="100000"/>
              </a:lnSpc>
              <a:defRPr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User Interfaces and one login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1701" y="6105775"/>
            <a:ext cx="1101164" cy="1101164"/>
          </a:xfrm>
          <a:prstGeom prst="rect">
            <a:avLst/>
          </a:prstGeom>
          <a:ln w="12700"/>
        </p:spPr>
      </p:pic>
      <p:sp>
        <p:nvSpPr>
          <p:cNvPr id="428" name="Central Storage"/>
          <p:cNvSpPr txBox="1"/>
          <p:nvPr/>
        </p:nvSpPr>
        <p:spPr>
          <a:xfrm>
            <a:off x="16771526" y="7971559"/>
            <a:ext cx="1799336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Central Storage</a:t>
            </a:r>
          </a:p>
        </p:txBody>
      </p:sp>
      <p:sp>
        <p:nvSpPr>
          <p:cNvPr id="429" name="Data Collection"/>
          <p:cNvSpPr txBox="1"/>
          <p:nvPr/>
        </p:nvSpPr>
        <p:spPr>
          <a:xfrm>
            <a:off x="11774789" y="7260573"/>
            <a:ext cx="2408972" cy="107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Data Collection</a:t>
            </a:r>
          </a:p>
        </p:txBody>
      </p:sp>
      <p:pic>
        <p:nvPicPr>
          <p:cNvPr id="4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118" y="5282404"/>
            <a:ext cx="2747906" cy="2747906"/>
          </a:xfrm>
          <a:prstGeom prst="rect">
            <a:avLst/>
          </a:prstGeom>
          <a:ln w="12700"/>
        </p:spPr>
      </p:pic>
      <p:pic>
        <p:nvPicPr>
          <p:cNvPr id="452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4875" y="6319093"/>
            <a:ext cx="4769521" cy="669297"/>
          </a:xfrm>
          <a:prstGeom prst="rect">
            <a:avLst/>
          </a:prstGeom>
        </p:spPr>
      </p:pic>
      <p:pic>
        <p:nvPicPr>
          <p:cNvPr id="4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978379" y="5369856"/>
            <a:ext cx="694878" cy="694877"/>
          </a:xfrm>
          <a:prstGeom prst="rect">
            <a:avLst/>
          </a:prstGeom>
          <a:ln w="12700"/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501933" y="3032163"/>
            <a:ext cx="754838" cy="754837"/>
          </a:xfrm>
          <a:prstGeom prst="rect">
            <a:avLst/>
          </a:prstGeom>
          <a:ln w="12700"/>
        </p:spPr>
      </p:pic>
      <p:grpSp>
        <p:nvGrpSpPr>
          <p:cNvPr id="436" name="Group"/>
          <p:cNvGrpSpPr/>
          <p:nvPr/>
        </p:nvGrpSpPr>
        <p:grpSpPr>
          <a:xfrm>
            <a:off x="12073077" y="5850072"/>
            <a:ext cx="1612571" cy="1612570"/>
            <a:chOff x="0" y="0"/>
            <a:chExt cx="1612569" cy="1612569"/>
          </a:xfrm>
        </p:grpSpPr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66277" y="617749"/>
              <a:ext cx="775705" cy="25379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612570" cy="161257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454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01811" y="6319043"/>
            <a:ext cx="3410627" cy="669180"/>
          </a:xfrm>
          <a:prstGeom prst="rect">
            <a:avLst/>
          </a:prstGeom>
        </p:spPr>
      </p:pic>
      <p:sp>
        <p:nvSpPr>
          <p:cNvPr id="438" name="Line"/>
          <p:cNvSpPr/>
          <p:nvPr/>
        </p:nvSpPr>
        <p:spPr>
          <a:xfrm>
            <a:off x="13676630" y="6649719"/>
            <a:ext cx="3026411" cy="6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3451" y="21600"/>
                </a:lnTo>
                <a:lnTo>
                  <a:pt x="13451" y="0"/>
                </a:lnTo>
                <a:lnTo>
                  <a:pt x="21600" y="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13409930" y="6946900"/>
            <a:ext cx="3708401" cy="311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0" name="DUO"/>
          <p:cNvSpPr txBox="1"/>
          <p:nvPr/>
        </p:nvSpPr>
        <p:spPr>
          <a:xfrm>
            <a:off x="3154277" y="7522508"/>
            <a:ext cx="979127" cy="55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 algn="l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DUO</a:t>
            </a:r>
          </a:p>
        </p:txBody>
      </p:sp>
      <p:pic>
        <p:nvPicPr>
          <p:cNvPr id="44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093259" y="6105775"/>
            <a:ext cx="1101164" cy="1101164"/>
          </a:xfrm>
          <a:prstGeom prst="rect">
            <a:avLst/>
          </a:prstGeom>
          <a:ln w="12700"/>
        </p:spPr>
      </p:pic>
      <p:sp>
        <p:nvSpPr>
          <p:cNvPr id="442" name="Line"/>
          <p:cNvSpPr/>
          <p:nvPr/>
        </p:nvSpPr>
        <p:spPr>
          <a:xfrm>
            <a:off x="13190219" y="3407409"/>
            <a:ext cx="3928111" cy="2960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56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94867" y="3527999"/>
            <a:ext cx="4764092" cy="3190828"/>
          </a:xfrm>
          <a:prstGeom prst="rect">
            <a:avLst/>
          </a:prstGeom>
        </p:spPr>
      </p:pic>
      <p:sp>
        <p:nvSpPr>
          <p:cNvPr id="444" name="Data Portal"/>
          <p:cNvSpPr txBox="1"/>
          <p:nvPr/>
        </p:nvSpPr>
        <p:spPr>
          <a:xfrm>
            <a:off x="12020970" y="3880144"/>
            <a:ext cx="1799335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Data Portal</a:t>
            </a:r>
          </a:p>
        </p:txBody>
      </p:sp>
      <p:pic>
        <p:nvPicPr>
          <p:cNvPr id="445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347544" y="9525693"/>
            <a:ext cx="1063636" cy="1063636"/>
          </a:xfrm>
          <a:prstGeom prst="rect">
            <a:avLst/>
          </a:prstGeom>
          <a:ln w="12700"/>
        </p:spPr>
      </p:pic>
      <p:pic>
        <p:nvPicPr>
          <p:cNvPr id="458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894868" y="6566410"/>
            <a:ext cx="4652631" cy="3283398"/>
          </a:xfrm>
          <a:prstGeom prst="rect">
            <a:avLst/>
          </a:prstGeom>
        </p:spPr>
      </p:pic>
      <p:sp>
        <p:nvSpPr>
          <p:cNvPr id="447" name="High Performance Computing"/>
          <p:cNvSpPr txBox="1"/>
          <p:nvPr/>
        </p:nvSpPr>
        <p:spPr>
          <a:xfrm>
            <a:off x="11258439" y="10761776"/>
            <a:ext cx="3241846" cy="95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defRPr b="0" sz="25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High Performance Computing</a:t>
            </a:r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6771526" y="7183597"/>
            <a:ext cx="709819" cy="709819"/>
          </a:xfrm>
          <a:prstGeom prst="rect">
            <a:avLst/>
          </a:prstGeom>
          <a:ln w="12700"/>
        </p:spPr>
      </p:pic>
      <p:sp>
        <p:nvSpPr>
          <p:cNvPr id="449" name="DUO…"/>
          <p:cNvSpPr/>
          <p:nvPr/>
        </p:nvSpPr>
        <p:spPr>
          <a:xfrm>
            <a:off x="2544965" y="9165280"/>
            <a:ext cx="2931672" cy="1784464"/>
          </a:xfrm>
          <a:prstGeom prst="roundRect">
            <a:avLst>
              <a:gd name="adj" fmla="val 22063"/>
            </a:avLst>
          </a:prstGeom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marL="383540" marR="40639" indent="-342900" algn="l">
              <a:spcBef>
                <a:spcPts val="1400"/>
              </a:spcBef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DUO</a:t>
            </a:r>
          </a:p>
          <a:p>
            <a:pPr marL="383540" marR="40639" indent="-342900" algn="l">
              <a:spcBef>
                <a:spcPts val="1400"/>
              </a:spcBef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login</a:t>
            </a:r>
          </a:p>
        </p:txBody>
      </p:sp>
      <p:sp>
        <p:nvSpPr>
          <p:cNvPr id="450" name="Proposal…"/>
          <p:cNvSpPr/>
          <p:nvPr/>
        </p:nvSpPr>
        <p:spPr>
          <a:xfrm>
            <a:off x="2545032" y="11410391"/>
            <a:ext cx="2931538" cy="1961095"/>
          </a:xfrm>
          <a:prstGeom prst="roundRect">
            <a:avLst>
              <a:gd name="adj" fmla="val 22666"/>
            </a:avLst>
          </a:prstGeom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marL="383540" marR="40639" indent="-342900" algn="l">
              <a:spcBef>
                <a:spcPts val="1400"/>
              </a:spcBef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Proposal</a:t>
            </a:r>
          </a:p>
          <a:p>
            <a:pPr marL="383540" marR="40639" indent="-342900" algn="l">
              <a:spcBef>
                <a:spcPts val="1400"/>
              </a:spcBef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login</a:t>
            </a:r>
          </a:p>
        </p:txBody>
      </p:sp>
      <p:pic>
        <p:nvPicPr>
          <p:cNvPr id="45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7945" y="1491426"/>
            <a:ext cx="1101163" cy="1101163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eamline experimental station"/>
          <p:cNvSpPr txBox="1"/>
          <p:nvPr>
            <p:ph type="title"/>
          </p:nvPr>
        </p:nvSpPr>
        <p:spPr>
          <a:xfrm>
            <a:off x="1973437" y="190146"/>
            <a:ext cx="15186589" cy="2286003"/>
          </a:xfrm>
          <a:prstGeom prst="rect">
            <a:avLst/>
          </a:prstGeom>
        </p:spPr>
        <p:txBody>
          <a:bodyPr/>
          <a:lstStyle/>
          <a:p>
            <a:pPr/>
            <a:r>
              <a:t>Beamline experimental station</a:t>
            </a:r>
          </a:p>
        </p:txBody>
      </p:sp>
      <p:sp>
        <p:nvSpPr>
          <p:cNvPr id="462" name="Group login during beamline shift…"/>
          <p:cNvSpPr txBox="1"/>
          <p:nvPr>
            <p:ph type="body" sz="quarter" idx="1"/>
          </p:nvPr>
        </p:nvSpPr>
        <p:spPr>
          <a:xfrm>
            <a:off x="1003152" y="4672549"/>
            <a:ext cx="4317869" cy="7690051"/>
          </a:xfrm>
          <a:prstGeom prst="rect">
            <a:avLst/>
          </a:prstGeom>
        </p:spPr>
        <p:txBody>
          <a:bodyPr/>
          <a:lstStyle/>
          <a:p>
            <a:pPr/>
            <a:r>
              <a:t>Group login during beamline shift</a:t>
            </a:r>
            <a:endParaRPr sz="3600">
              <a:solidFill>
                <a:srgbClr val="000000"/>
              </a:solidFill>
            </a:endParaRPr>
          </a:p>
          <a:p>
            <a:pPr/>
            <a:r>
              <a:t>Personal login for:</a:t>
            </a:r>
            <a:endParaRPr sz="3600">
              <a:solidFill>
                <a:srgbClr val="000000"/>
              </a:solidFill>
            </a:endParaRPr>
          </a:p>
          <a:p>
            <a:pPr lvl="1" marL="1028700" indent="-571500">
              <a:spcBef>
                <a:spcPts val="800"/>
              </a:spcBef>
              <a:defRPr sz="4000"/>
            </a:pPr>
            <a:r>
              <a:t>Data Analysis</a:t>
            </a:r>
            <a:endParaRPr sz="3600">
              <a:solidFill>
                <a:srgbClr val="000000"/>
              </a:solidFill>
            </a:endParaRPr>
          </a:p>
          <a:p>
            <a:pPr lvl="1" marL="1028700" indent="-571500">
              <a:spcBef>
                <a:spcPts val="800"/>
              </a:spcBef>
              <a:defRPr sz="4000"/>
            </a:pPr>
            <a:r>
              <a:t>Data Portal</a:t>
            </a:r>
            <a:endParaRPr sz="3600">
              <a:solidFill>
                <a:srgbClr val="000000"/>
              </a:solidFill>
            </a:endParaRPr>
          </a:p>
          <a:p>
            <a:pPr lvl="1" marL="1028700" indent="-571500">
              <a:spcBef>
                <a:spcPts val="800"/>
              </a:spcBef>
              <a:defRPr sz="4000"/>
            </a:pPr>
            <a:r>
              <a:t>DUO</a:t>
            </a:r>
            <a:endParaRPr sz="3600">
              <a:solidFill>
                <a:srgbClr val="000000"/>
              </a:solidFill>
            </a:endParaRPr>
          </a:p>
          <a:p>
            <a:pPr lvl="1" marL="1028700" indent="-571500">
              <a:spcBef>
                <a:spcPts val="800"/>
              </a:spcBef>
              <a:defRPr sz="4000"/>
            </a:pPr>
            <a:r>
              <a:t>…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845832" y="2998283"/>
            <a:ext cx="5242108" cy="1152133"/>
            <a:chOff x="0" y="0"/>
            <a:chExt cx="5242106" cy="1152131"/>
          </a:xfrm>
        </p:grpSpPr>
        <p:sp>
          <p:nvSpPr>
            <p:cNvPr id="463" name="Rounded Rectangle"/>
            <p:cNvSpPr/>
            <p:nvPr/>
          </p:nvSpPr>
          <p:spPr>
            <a:xfrm>
              <a:off x="0" y="0"/>
              <a:ext cx="5242107" cy="1152132"/>
            </a:xfrm>
            <a:prstGeom prst="roundRect">
              <a:avLst>
                <a:gd name="adj" fmla="val 16535"/>
              </a:avLst>
            </a:prstGeom>
            <a:solidFill>
              <a:srgbClr val="800D00"/>
            </a:solidFill>
            <a:ln w="25400" cap="flat">
              <a:noFill/>
              <a:miter lim="400000"/>
            </a:ln>
            <a:effectLst>
              <a:outerShdw sx="100000" sy="100000" kx="0" ky="0" algn="b" rotWithShape="0" blurRad="101600" dist="76200" dir="2700000">
                <a:srgbClr val="000000">
                  <a:alpha val="40000"/>
                </a:srgbClr>
              </a:outerShdw>
            </a:effectLst>
          </p:spPr>
          <p:txBody>
            <a:bodyPr wrap="square" lIns="91437" tIns="91437" rIns="91437" bIns="91437" numCol="1" anchor="ctr">
              <a:noAutofit/>
            </a:bodyPr>
            <a:lstStyle/>
            <a:p>
              <a:pPr defTabSz="1828800">
                <a:lnSpc>
                  <a:spcPct val="100000"/>
                </a:lnSpc>
                <a:defRPr b="0" sz="3600"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Authentication"/>
            <p:cNvSpPr txBox="1"/>
            <p:nvPr/>
          </p:nvSpPr>
          <p:spPr>
            <a:xfrm>
              <a:off x="25589" y="303015"/>
              <a:ext cx="519092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lnSpc>
                  <a:spcPct val="100000"/>
                </a:lnSpc>
                <a:defRPr b="0" sz="3600"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Authentication</a:t>
              </a:r>
            </a:p>
          </p:txBody>
        </p:sp>
      </p:grpSp>
      <p:grpSp>
        <p:nvGrpSpPr>
          <p:cNvPr id="468" name="Group"/>
          <p:cNvGrpSpPr/>
          <p:nvPr/>
        </p:nvGrpSpPr>
        <p:grpSpPr>
          <a:xfrm>
            <a:off x="208059" y="1026758"/>
            <a:ext cx="1612570" cy="1612570"/>
            <a:chOff x="0" y="0"/>
            <a:chExt cx="1612569" cy="1612569"/>
          </a:xfrm>
        </p:grpSpPr>
        <p:pic>
          <p:nvPicPr>
            <p:cNvPr id="4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66277" y="617749"/>
              <a:ext cx="775705" cy="25379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612570" cy="161257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46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2623" y="3344278"/>
            <a:ext cx="8206828" cy="7532469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Data Collection - Proposal cho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0" marR="0" algn="l" defTabSz="914400">
              <a:lnSpc>
                <a:spcPct val="100000"/>
              </a:lnSpc>
              <a:defRPr sz="7000">
                <a:solidFill>
                  <a:srgbClr val="97BF0D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Collection - Proposal choice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711250" y="8899118"/>
            <a:ext cx="2805928" cy="2805927"/>
            <a:chOff x="0" y="0"/>
            <a:chExt cx="2805926" cy="2805926"/>
          </a:xfrm>
        </p:grpSpPr>
        <p:pic>
          <p:nvPicPr>
            <p:cNvPr id="47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9345" y="1074904"/>
              <a:ext cx="1349753" cy="441609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7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05927" cy="280592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4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5420" y="3212171"/>
            <a:ext cx="4826001" cy="1574801"/>
          </a:xfrm>
          <a:prstGeom prst="rect">
            <a:avLst/>
          </a:prstGeom>
          <a:ln w="12700"/>
        </p:spPr>
      </p:pic>
      <p:grpSp>
        <p:nvGrpSpPr>
          <p:cNvPr id="478" name="Group"/>
          <p:cNvGrpSpPr/>
          <p:nvPr/>
        </p:nvGrpSpPr>
        <p:grpSpPr>
          <a:xfrm>
            <a:off x="711250" y="5843385"/>
            <a:ext cx="2805928" cy="2805927"/>
            <a:chOff x="0" y="0"/>
            <a:chExt cx="2805926" cy="2805926"/>
          </a:xfrm>
        </p:grpSpPr>
        <p:pic>
          <p:nvPicPr>
            <p:cNvPr id="4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9345" y="1074904"/>
              <a:ext cx="1349753" cy="441609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05927" cy="280592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grpSp>
        <p:nvGrpSpPr>
          <p:cNvPr id="481" name="Group"/>
          <p:cNvGrpSpPr/>
          <p:nvPr/>
        </p:nvGrpSpPr>
        <p:grpSpPr>
          <a:xfrm>
            <a:off x="711250" y="3082852"/>
            <a:ext cx="2805928" cy="2805927"/>
            <a:chOff x="0" y="0"/>
            <a:chExt cx="2805926" cy="2805926"/>
          </a:xfrm>
        </p:grpSpPr>
        <p:pic>
          <p:nvPicPr>
            <p:cNvPr id="47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9345" y="1074904"/>
              <a:ext cx="1349753" cy="441609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48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05927" cy="2805927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48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29002" y="6508852"/>
            <a:ext cx="1248385" cy="1248385"/>
          </a:xfrm>
          <a:prstGeom prst="rect">
            <a:avLst/>
          </a:prstGeom>
          <a:ln w="12700"/>
        </p:spPr>
      </p:pic>
      <p:sp>
        <p:nvSpPr>
          <p:cNvPr id="483" name="Control Server"/>
          <p:cNvSpPr txBox="1"/>
          <p:nvPr/>
        </p:nvSpPr>
        <p:spPr>
          <a:xfrm>
            <a:off x="7965995" y="7938435"/>
            <a:ext cx="227346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marL="383540" marR="40639" indent="-342900" algn="l">
              <a:spcBef>
                <a:spcPts val="1400"/>
              </a:spcBef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Control Server</a:t>
            </a:r>
          </a:p>
        </p:txBody>
      </p:sp>
      <p:pic>
        <p:nvPicPr>
          <p:cNvPr id="484" name="authgui" descr="authgui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68461" y="4673584"/>
            <a:ext cx="1958068" cy="890663"/>
          </a:xfrm>
          <a:prstGeom prst="rect">
            <a:avLst/>
          </a:prstGeom>
        </p:spPr>
      </p:pic>
      <p:pic>
        <p:nvPicPr>
          <p:cNvPr id="499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33324" y="7309067"/>
            <a:ext cx="5458489" cy="2842953"/>
          </a:xfrm>
          <a:prstGeom prst="rect">
            <a:avLst/>
          </a:prstGeom>
        </p:spPr>
      </p:pic>
      <p:pic>
        <p:nvPicPr>
          <p:cNvPr id="501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21817" y="7184762"/>
            <a:ext cx="5233719" cy="669621"/>
          </a:xfrm>
          <a:prstGeom prst="rect">
            <a:avLst/>
          </a:prstGeom>
        </p:spPr>
      </p:pic>
      <p:pic>
        <p:nvPicPr>
          <p:cNvPr id="503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1487" y="4647709"/>
            <a:ext cx="5361969" cy="2287951"/>
          </a:xfrm>
          <a:prstGeom prst="rect">
            <a:avLst/>
          </a:prstGeom>
        </p:spPr>
      </p:pic>
      <p:pic>
        <p:nvPicPr>
          <p:cNvPr id="488" name="PathFixer" descr="PathFixer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918717" y="6687713"/>
            <a:ext cx="2454930" cy="890663"/>
          </a:xfrm>
          <a:prstGeom prst="rect">
            <a:avLst/>
          </a:prstGeom>
        </p:spPr>
      </p:pic>
      <p:pic>
        <p:nvPicPr>
          <p:cNvPr id="48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104483" y="9554735"/>
            <a:ext cx="5996483" cy="3594194"/>
          </a:xfrm>
          <a:prstGeom prst="rect">
            <a:avLst/>
          </a:prstGeom>
          <a:ln w="12700"/>
        </p:spPr>
      </p:pic>
      <p:pic>
        <p:nvPicPr>
          <p:cNvPr id="49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12373" y="4702018"/>
            <a:ext cx="1574801" cy="1574801"/>
          </a:xfrm>
          <a:prstGeom prst="rect">
            <a:avLst/>
          </a:prstGeom>
          <a:ln w="12700"/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712373" y="8343587"/>
            <a:ext cx="1574801" cy="1574801"/>
          </a:xfrm>
          <a:prstGeom prst="rect">
            <a:avLst/>
          </a:prstGeom>
          <a:ln w="12700"/>
        </p:spPr>
      </p:pic>
      <p:pic>
        <p:nvPicPr>
          <p:cNvPr id="505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481983" y="5314709"/>
            <a:ext cx="2530475" cy="1461905"/>
          </a:xfrm>
          <a:prstGeom prst="rect">
            <a:avLst/>
          </a:prstGeom>
        </p:spPr>
      </p:pic>
      <p:pic>
        <p:nvPicPr>
          <p:cNvPr id="507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2284742" y="6673020"/>
            <a:ext cx="3285819" cy="668219"/>
          </a:xfrm>
          <a:prstGeom prst="rect">
            <a:avLst/>
          </a:prstGeom>
        </p:spPr>
      </p:pic>
      <p:pic>
        <p:nvPicPr>
          <p:cNvPr id="509" name="Connection Line" descr="Connection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284755" y="7448951"/>
            <a:ext cx="1755371" cy="1226073"/>
          </a:xfrm>
          <a:prstGeom prst="rect">
            <a:avLst/>
          </a:prstGeom>
        </p:spPr>
      </p:pic>
      <p:pic>
        <p:nvPicPr>
          <p:cNvPr id="495" name="Sardana" descr="Sardana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5429506" y="5044087"/>
            <a:ext cx="2081670" cy="890663"/>
          </a:xfrm>
          <a:prstGeom prst="rect">
            <a:avLst/>
          </a:prstGeom>
        </p:spPr>
      </p:pic>
      <p:pic>
        <p:nvPicPr>
          <p:cNvPr id="496" name="Image" descr="Image"/>
          <p:cNvPicPr>
            <a:picLocks noChangeAspect="1"/>
          </p:cNvPicPr>
          <p:nvPr/>
        </p:nvPicPr>
        <p:blipFill>
          <a:blip r:embed="rId17">
            <a:extLst/>
          </a:blip>
          <a:srcRect l="14519" t="8266" r="14519" b="34552"/>
          <a:stretch>
            <a:fillRect/>
          </a:stretch>
        </p:blipFill>
        <p:spPr>
          <a:xfrm>
            <a:off x="15374176" y="6520067"/>
            <a:ext cx="1802421" cy="1452407"/>
          </a:xfrm>
          <a:prstGeom prst="rect">
            <a:avLst/>
          </a:prstGeom>
          <a:ln w="12700"/>
        </p:spPr>
      </p:pic>
      <p:pic>
        <p:nvPicPr>
          <p:cNvPr id="49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4063" y="1598798"/>
            <a:ext cx="833112" cy="833112"/>
          </a:xfrm>
          <a:prstGeom prst="rect">
            <a:avLst/>
          </a:prstGeom>
          <a:ln w="12700"/>
        </p:spPr>
      </p:pic>
      <p:pic>
        <p:nvPicPr>
          <p:cNvPr id="49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716489" y="3056122"/>
            <a:ext cx="2859386" cy="2859387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Ownership and Ac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Ownership and Access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xfrm>
            <a:off x="508879" y="12973902"/>
            <a:ext cx="1447139" cy="462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graphicFrame>
        <p:nvGraphicFramePr>
          <p:cNvPr id="514" name="Table"/>
          <p:cNvGraphicFramePr/>
          <p:nvPr/>
        </p:nvGraphicFramePr>
        <p:xfrm>
          <a:off x="752122" y="8069781"/>
          <a:ext cx="16783756" cy="4804589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{8F44A2F1-9E1F-4B54-A3A2-5F16C0AD49E2}</a:tableStyleId>
              </a:tblPr>
              <a:tblGrid>
                <a:gridCol w="1970961"/>
                <a:gridCol w="3225076"/>
                <a:gridCol w="3471199"/>
                <a:gridCol w="4058259"/>
                <a:gridCol w="4058259"/>
              </a:tblGrid>
              <a:tr h="72725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path: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/data/visitor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/beamline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/proposal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/visit/raw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72725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owner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root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beamline-services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beamline-services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beamline-services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72725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group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root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beamline-staff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proposal-group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proposal-group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727256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posix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2755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2775 or 2755*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2750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2770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727256">
                <a:tc>
                  <a:txBody>
                    <a:bodyPr/>
                    <a:lstStyle/>
                    <a:p>
                      <a:pPr marR="40639" algn="l" defTabSz="4572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static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static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dynamically created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dynamically created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  <a:tr h="1168307">
                <a:tc>
                  <a:txBody>
                    <a:bodyPr/>
                    <a:lstStyle/>
                    <a:p>
                      <a:pPr marR="40639" algn="l" defTabSz="4572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created on the central storage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created on the central storage for each beamline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dynamically created by a service account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3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dynamically created by a service account</a:t>
                      </a:r>
                    </a:p>
                  </a:txBody>
                  <a:tcPr marL="38120" marR="38120" marT="38120" marB="38120" anchor="ctr" anchorCtr="0" horzOverflow="overflow">
                    <a:lnL w="12700">
                      <a:solidFill>
                        <a:srgbClr val="AAAAAA"/>
                      </a:solidFill>
                      <a:miter lim="400000"/>
                    </a:lnL>
                    <a:lnR w="12700">
                      <a:solidFill>
                        <a:srgbClr val="AAAAAA"/>
                      </a:solidFill>
                      <a:miter lim="400000"/>
                    </a:lnR>
                    <a:lnT w="12700">
                      <a:solidFill>
                        <a:srgbClr val="AAAAAA"/>
                      </a:solidFill>
                      <a:miter lim="400000"/>
                    </a:lnT>
                    <a:lnB w="12700">
                      <a:solidFill>
                        <a:srgbClr val="AAAAAA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5" name="/data/(user-type)/(beamline)/(proposal)/(visit)/raw…"/>
          <p:cNvSpPr txBox="1"/>
          <p:nvPr/>
        </p:nvSpPr>
        <p:spPr>
          <a:xfrm>
            <a:off x="1709511" y="2907892"/>
            <a:ext cx="15508860" cy="30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algn="l">
              <a:lnSpc>
                <a:spcPts val="6300"/>
              </a:lnSpc>
              <a:defRPr sz="3900">
                <a:solidFill>
                  <a:srgbClr val="0000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/data/(user-type)/(beamline)/(proposal)/(visit)/raw</a:t>
            </a:r>
            <a:endParaRPr b="0"/>
          </a:p>
          <a:p>
            <a:pPr marL="457200" indent="-457200" algn="l">
              <a:lnSpc>
                <a:spcPts val="5700"/>
              </a:lnSpc>
              <a:spcBef>
                <a:spcPts val="100"/>
              </a:spcBef>
              <a:tabLst>
                <a:tab pos="139700" algn="l"/>
                <a:tab pos="457200" algn="l"/>
              </a:tabLst>
              <a:defRPr b="0" sz="2900">
                <a:solidFill>
                  <a:srgbClr val="252525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457200" algn="l">
              <a:lnSpc>
                <a:spcPts val="5700"/>
              </a:lnSpc>
              <a:spcBef>
                <a:spcPts val="100"/>
              </a:spcBef>
              <a:tabLst>
                <a:tab pos="139700" algn="l"/>
                <a:tab pos="457200" algn="l"/>
              </a:tabLst>
              <a:defRPr b="0" sz="2900">
                <a:solidFill>
                  <a:srgbClr val="252525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The (user-type) includes </a:t>
            </a:r>
            <a:r>
              <a:rPr b="1"/>
              <a:t>visitors</a:t>
            </a:r>
            <a:r>
              <a:t> (bread and butter academic users), </a:t>
            </a:r>
            <a:r>
              <a:rPr b="1"/>
              <a:t>staff</a:t>
            </a:r>
            <a:r>
              <a:t> (MAX IV staff) and </a:t>
            </a:r>
            <a:r>
              <a:rPr b="1"/>
              <a:t>proprietary</a:t>
            </a:r>
            <a:r>
              <a:t> (mostly industrial users with a different need for data security).</a:t>
            </a:r>
          </a:p>
          <a:p>
            <a:pPr marL="457200" indent="-457200" algn="l">
              <a:lnSpc>
                <a:spcPts val="5700"/>
              </a:lnSpc>
              <a:spcBef>
                <a:spcPts val="100"/>
              </a:spcBef>
              <a:tabLst>
                <a:tab pos="139700" algn="l"/>
                <a:tab pos="457200" algn="l"/>
              </a:tabLst>
              <a:defRPr b="0" sz="2900">
                <a:solidFill>
                  <a:srgbClr val="252525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The (visit) should begin with the date when the first shift starts.</a:t>
            </a:r>
          </a:p>
          <a:p>
            <a:pPr marL="457200" indent="-457200" algn="l">
              <a:lnSpc>
                <a:spcPts val="5700"/>
              </a:lnSpc>
              <a:spcBef>
                <a:spcPts val="100"/>
              </a:spcBef>
              <a:tabLst>
                <a:tab pos="139700" algn="l"/>
                <a:tab pos="457200" algn="l"/>
              </a:tabLst>
              <a:defRPr b="0" sz="2900">
                <a:solidFill>
                  <a:srgbClr val="252525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r>
              <a:t>In addition to /raw there will be a /process folder at the same level with full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Data Portal"/>
          <p:cNvSpPr txBox="1"/>
          <p:nvPr>
            <p:ph type="title"/>
          </p:nvPr>
        </p:nvSpPr>
        <p:spPr>
          <a:xfrm>
            <a:off x="1511152" y="353327"/>
            <a:ext cx="15186588" cy="2286001"/>
          </a:xfrm>
          <a:prstGeom prst="rect">
            <a:avLst/>
          </a:prstGeom>
        </p:spPr>
        <p:txBody>
          <a:bodyPr/>
          <a:lstStyle>
            <a:lvl1pPr defTabSz="914400">
              <a:defRPr sz="7000"/>
            </a:lvl1pPr>
          </a:lstStyle>
          <a:p>
            <a:pPr/>
            <a:r>
              <a:t>Data Portal</a:t>
            </a:r>
          </a:p>
        </p:txBody>
      </p:sp>
      <p:sp>
        <p:nvSpPr>
          <p:cNvPr id="518" name="A user’s data access rights are determined by proposal she belongs to…"/>
          <p:cNvSpPr txBox="1"/>
          <p:nvPr>
            <p:ph type="body" sz="half" idx="1"/>
          </p:nvPr>
        </p:nvSpPr>
        <p:spPr>
          <a:xfrm>
            <a:off x="1511152" y="3200401"/>
            <a:ext cx="7684495" cy="7690048"/>
          </a:xfrm>
          <a:prstGeom prst="rect">
            <a:avLst/>
          </a:prstGeom>
        </p:spPr>
        <p:txBody>
          <a:bodyPr/>
          <a:lstStyle/>
          <a:p>
            <a:pPr marL="375920" indent="-375920" defTabSz="1353311">
              <a:spcBef>
                <a:spcPts val="1400"/>
              </a:spcBef>
              <a:defRPr sz="3256"/>
            </a:pPr>
            <a:r>
              <a:t>A user’s data access rights are determined by proposal she belongs to</a:t>
            </a:r>
          </a:p>
          <a:p>
            <a:pPr lvl="1" marL="761238" indent="-422909" defTabSz="1353311">
              <a:spcBef>
                <a:spcPts val="700"/>
              </a:spcBef>
              <a:defRPr sz="2960"/>
            </a:pPr>
            <a:r>
              <a:t>Independent whether connected inside or outside MAX IV</a:t>
            </a:r>
          </a:p>
          <a:p>
            <a:pPr marL="375920" indent="-375920" defTabSz="1353311">
              <a:spcBef>
                <a:spcPts val="1400"/>
              </a:spcBef>
              <a:defRPr sz="3256"/>
            </a:pPr>
            <a:r>
              <a:t>Within the facility, the storage directory can be mounted via NFS or SMB</a:t>
            </a:r>
          </a:p>
          <a:p>
            <a:pPr marL="375920" indent="-375920" defTabSz="1353311">
              <a:spcBef>
                <a:spcPts val="1400"/>
              </a:spcBef>
              <a:defRPr sz="3256"/>
            </a:pPr>
            <a:r>
              <a:t>Outside facility, a Data Transfer System will provide fast data movement capability</a:t>
            </a:r>
          </a:p>
          <a:p>
            <a:pPr lvl="1" marL="761238" indent="-422909" defTabSz="1353311">
              <a:spcBef>
                <a:spcPts val="700"/>
              </a:spcBef>
              <a:defRPr sz="2960"/>
            </a:pPr>
            <a:r>
              <a:t>Globus/gridftp services </a:t>
            </a:r>
          </a:p>
          <a:p>
            <a:pPr lvl="1" marL="761238" indent="-422909" defTabSz="1353311">
              <a:spcBef>
                <a:spcPts val="700"/>
              </a:spcBef>
              <a:defRPr sz="2960"/>
            </a:pPr>
            <a:r>
              <a:t>MAX IV is directly connected to SUNET </a:t>
            </a:r>
          </a:p>
          <a:p>
            <a:pPr lvl="1" marL="761238" indent="-422909" defTabSz="1353311">
              <a:spcBef>
                <a:spcPts val="700"/>
              </a:spcBef>
              <a:defRPr sz="2960"/>
            </a:pPr>
            <a:r>
              <a:t>10Gbps initially, 100Gbps later</a:t>
            </a:r>
          </a:p>
        </p:txBody>
      </p:sp>
      <p:sp>
        <p:nvSpPr>
          <p:cNvPr id="519" name="Courtesy of A.Barcsyk"/>
          <p:cNvSpPr txBox="1"/>
          <p:nvPr/>
        </p:nvSpPr>
        <p:spPr>
          <a:xfrm>
            <a:off x="8612778" y="12681136"/>
            <a:ext cx="4434295" cy="71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 algn="l">
              <a:defRPr b="0" sz="3600">
                <a:solidFill>
                  <a:srgbClr val="000000"/>
                </a:solidFill>
              </a:defRPr>
            </a:lvl1pPr>
          </a:lstStyle>
          <a:p>
            <a:pPr/>
            <a:r>
              <a:t>Courtesy of A.Barcsyk</a:t>
            </a:r>
          </a:p>
        </p:txBody>
      </p:sp>
      <p:pic>
        <p:nvPicPr>
          <p:cNvPr id="5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554" y="1619439"/>
            <a:ext cx="754838" cy="754838"/>
          </a:xfrm>
          <a:prstGeom prst="rect">
            <a:avLst/>
          </a:prstGeom>
          <a:ln w="12700"/>
        </p:spPr>
      </p:pic>
      <p:pic>
        <p:nvPicPr>
          <p:cNvPr id="5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9511" y="3997424"/>
            <a:ext cx="10668001" cy="6096001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al of Impr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of Improvement</a:t>
            </a:r>
          </a:p>
        </p:txBody>
      </p:sp>
      <p:sp>
        <p:nvSpPr>
          <p:cNvPr id="524" name="Reduce Result lead time"/>
          <p:cNvSpPr txBox="1"/>
          <p:nvPr>
            <p:ph type="body" sz="quarter" idx="1"/>
          </p:nvPr>
        </p:nvSpPr>
        <p:spPr>
          <a:xfrm>
            <a:off x="1511300" y="3200400"/>
            <a:ext cx="15182850" cy="98833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Reduce Result lead time</a:t>
            </a:r>
          </a:p>
        </p:txBody>
      </p:sp>
      <p:pic>
        <p:nvPicPr>
          <p:cNvPr id="5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3888" y="5588000"/>
            <a:ext cx="2540001" cy="2540000"/>
          </a:xfrm>
          <a:prstGeom prst="rect">
            <a:avLst/>
          </a:prstGeom>
          <a:ln w="12700"/>
        </p:spPr>
      </p:pic>
      <p:sp>
        <p:nvSpPr>
          <p:cNvPr id="526" name="Rounded Rectangle"/>
          <p:cNvSpPr/>
          <p:nvPr/>
        </p:nvSpPr>
        <p:spPr>
          <a:xfrm>
            <a:off x="5084114" y="5500039"/>
            <a:ext cx="8250886" cy="3464477"/>
          </a:xfrm>
          <a:prstGeom prst="roundRect">
            <a:avLst>
              <a:gd name="adj" fmla="val 7698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101600" tIns="101600" rIns="101600" bIns="101600" anchor="ctr"/>
          <a:lstStyle/>
          <a:p>
            <a:pPr/>
          </a:p>
        </p:txBody>
      </p:sp>
      <p:sp>
        <p:nvSpPr>
          <p:cNvPr id="527" name="S"/>
          <p:cNvSpPr txBox="1"/>
          <p:nvPr/>
        </p:nvSpPr>
        <p:spPr>
          <a:xfrm>
            <a:off x="5547579" y="8814318"/>
            <a:ext cx="76508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528" name="M"/>
          <p:cNvSpPr txBox="1"/>
          <p:nvPr/>
        </p:nvSpPr>
        <p:spPr>
          <a:xfrm>
            <a:off x="11141685" y="8814318"/>
            <a:ext cx="111959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529" name="D"/>
          <p:cNvSpPr txBox="1"/>
          <p:nvPr/>
        </p:nvSpPr>
        <p:spPr>
          <a:xfrm>
            <a:off x="8414092" y="8814318"/>
            <a:ext cx="91689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D</a:t>
            </a:r>
          </a:p>
        </p:txBody>
      </p:sp>
      <p:pic>
        <p:nvPicPr>
          <p:cNvPr id="530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6522902"/>
            <a:ext cx="7946391" cy="669245"/>
          </a:xfrm>
          <a:prstGeom prst="rect">
            <a:avLst/>
          </a:prstGeom>
        </p:spPr>
      </p:pic>
      <p:pic>
        <p:nvPicPr>
          <p:cNvPr id="5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34564" y="5588000"/>
            <a:ext cx="2540001" cy="2540000"/>
          </a:xfrm>
          <a:prstGeom prst="rect">
            <a:avLst/>
          </a:prstGeom>
          <a:ln w="12700"/>
        </p:spPr>
      </p:pic>
      <p:pic>
        <p:nvPicPr>
          <p:cNvPr id="533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24732" y="6807200"/>
            <a:ext cx="5390557" cy="2040890"/>
          </a:xfrm>
          <a:prstGeom prst="rect">
            <a:avLst/>
          </a:prstGeom>
        </p:spPr>
      </p:pic>
      <p:sp>
        <p:nvSpPr>
          <p:cNvPr id="535" name="R"/>
          <p:cNvSpPr txBox="1"/>
          <p:nvPr/>
        </p:nvSpPr>
        <p:spPr>
          <a:xfrm>
            <a:off x="14500976" y="8194869"/>
            <a:ext cx="91689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536" name="As much value as possible"/>
          <p:cNvSpPr txBox="1"/>
          <p:nvPr/>
        </p:nvSpPr>
        <p:spPr>
          <a:xfrm>
            <a:off x="5984202" y="10719837"/>
            <a:ext cx="6237046" cy="98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383540" marR="40639" indent="-342900">
              <a:spcBef>
                <a:spcPts val="1400"/>
              </a:spcBef>
              <a:buClr>
                <a:srgbClr val="000000"/>
              </a:buClr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As much value as possible</a:t>
            </a:r>
          </a:p>
        </p:txBody>
      </p:sp>
      <p:pic>
        <p:nvPicPr>
          <p:cNvPr id="53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76984" y="5588000"/>
            <a:ext cx="2540001" cy="2540000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MAX IV_new organization  2017-06-19.jpg" descr="MAX IV_new organization  2017-06-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285" y="668735"/>
            <a:ext cx="15085430" cy="11314071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4" name="Questions?"/>
          <p:cNvSpPr txBox="1"/>
          <p:nvPr/>
        </p:nvSpPr>
        <p:spPr>
          <a:xfrm>
            <a:off x="1511300" y="0"/>
            <a:ext cx="15182850" cy="26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b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545" name="Thanks for your attention"/>
          <p:cNvSpPr txBox="1"/>
          <p:nvPr/>
        </p:nvSpPr>
        <p:spPr>
          <a:xfrm>
            <a:off x="6168114" y="411238"/>
            <a:ext cx="5951772" cy="82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383540" marR="40639" indent="-342900" algn="l">
              <a:spcBef>
                <a:spcPts val="1400"/>
              </a:spcBef>
              <a:buClr>
                <a:srgbClr val="000000"/>
              </a:buClr>
              <a:defRPr b="0" sz="44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lvl1pPr>
          </a:lstStyle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7675" y="2327327"/>
            <a:ext cx="3233945" cy="3233945"/>
          </a:xfrm>
          <a:prstGeom prst="rect">
            <a:avLst/>
          </a:prstGeom>
          <a:ln w="12700"/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76182" y="2248895"/>
            <a:ext cx="3233945" cy="3233945"/>
          </a:xfrm>
          <a:prstGeom prst="rect">
            <a:avLst/>
          </a:prstGeom>
          <a:ln w="12700"/>
        </p:spPr>
      </p:pic>
      <p:sp>
        <p:nvSpPr>
          <p:cNvPr id="253" name="S"/>
          <p:cNvSpPr txBox="1"/>
          <p:nvPr/>
        </p:nvSpPr>
        <p:spPr>
          <a:xfrm>
            <a:off x="6656322" y="5755207"/>
            <a:ext cx="76508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4" name="D"/>
          <p:cNvSpPr txBox="1"/>
          <p:nvPr/>
        </p:nvSpPr>
        <p:spPr>
          <a:xfrm>
            <a:off x="10877610" y="5755207"/>
            <a:ext cx="9168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55" name="M"/>
          <p:cNvSpPr txBox="1"/>
          <p:nvPr/>
        </p:nvSpPr>
        <p:spPr>
          <a:xfrm>
            <a:off x="8662634" y="8771589"/>
            <a:ext cx="111959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M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9799" y="11097112"/>
            <a:ext cx="3968403" cy="137410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cxnSp>
        <p:nvCxnSpPr>
          <p:cNvPr id="257" name="Connection Line"/>
          <p:cNvCxnSpPr>
            <a:stCxn id="255" idx="0"/>
            <a:endCxn id="253" idx="0"/>
          </p:cNvCxnSpPr>
          <p:nvPr/>
        </p:nvCxnSpPr>
        <p:spPr>
          <a:xfrm flipH="1" flipV="1">
            <a:off x="7038865" y="6364807"/>
            <a:ext cx="2183567" cy="3016383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cxnSp>
        <p:nvCxnSpPr>
          <p:cNvPr id="258" name="Connection Line"/>
          <p:cNvCxnSpPr>
            <a:stCxn id="254" idx="0"/>
            <a:endCxn id="255" idx="0"/>
          </p:cNvCxnSpPr>
          <p:nvPr/>
        </p:nvCxnSpPr>
        <p:spPr>
          <a:xfrm flipH="1">
            <a:off x="9222431" y="6364807"/>
            <a:ext cx="2113626" cy="3016383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cxnSp>
        <p:nvCxnSpPr>
          <p:cNvPr id="259" name="Connection Line"/>
          <p:cNvCxnSpPr>
            <a:stCxn id="253" idx="0"/>
            <a:endCxn id="254" idx="0"/>
          </p:cNvCxnSpPr>
          <p:nvPr/>
        </p:nvCxnSpPr>
        <p:spPr>
          <a:xfrm>
            <a:off x="7038865" y="6364807"/>
            <a:ext cx="4297192" cy="1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sp>
        <p:nvSpPr>
          <p:cNvPr id="26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69956" y="6324600"/>
            <a:ext cx="1863726" cy="1863725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17307" y="-3989929"/>
            <a:ext cx="19274511" cy="18342909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imple as th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as that?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2522" y="3625850"/>
            <a:ext cx="11740406" cy="7445889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D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SDM</a:t>
            </a:r>
          </a:p>
        </p:txBody>
      </p:sp>
      <p:sp>
        <p:nvSpPr>
          <p:cNvPr id="276" name="Data Policy…"/>
          <p:cNvSpPr txBox="1"/>
          <p:nvPr>
            <p:ph type="body" sz="half" idx="1"/>
          </p:nvPr>
        </p:nvSpPr>
        <p:spPr>
          <a:xfrm>
            <a:off x="7974372" y="3315084"/>
            <a:ext cx="9859624" cy="8661871"/>
          </a:xfrm>
          <a:prstGeom prst="rect">
            <a:avLst/>
          </a:prstGeom>
        </p:spPr>
        <p:txBody>
          <a:bodyPr/>
          <a:lstStyle/>
          <a:p>
            <a:pPr marL="40639" indent="0">
              <a:spcBef>
                <a:spcPts val="0"/>
              </a:spcBef>
              <a:defRPr b="1" sz="15000">
                <a:uFill>
                  <a:solidFill>
                    <a:srgbClr val="000000"/>
                  </a:solidFill>
                </a:uFill>
              </a:defRPr>
            </a:pPr>
            <a:r>
              <a:t>Data Policy</a:t>
            </a:r>
          </a:p>
          <a:p>
            <a:pPr marL="40639" indent="0">
              <a:spcBef>
                <a:spcPts val="0"/>
              </a:spcBef>
              <a:defRPr b="1" sz="5000">
                <a:uFill>
                  <a:solidFill>
                    <a:srgbClr val="000000"/>
                  </a:solidFill>
                </a:uFill>
              </a:defRPr>
            </a:pPr>
            <a:r>
              <a:t>Scope</a:t>
            </a:r>
          </a:p>
          <a:p>
            <a:pPr marL="40639" indent="0">
              <a:spcBef>
                <a:spcPts val="0"/>
              </a:spcBef>
              <a:defRPr b="1" sz="5000">
                <a:uFill>
                  <a:solidFill>
                    <a:srgbClr val="000000"/>
                  </a:solidFill>
                </a:uFill>
              </a:defRPr>
            </a:pPr>
            <a:r>
              <a:t>Architecture</a:t>
            </a:r>
          </a:p>
          <a:p>
            <a:pPr marL="40639" indent="0">
              <a:spcBef>
                <a:spcPts val="0"/>
              </a:spcBef>
              <a:defRPr b="1" sz="5000">
                <a:uFill>
                  <a:solidFill>
                    <a:srgbClr val="000000"/>
                  </a:solidFill>
                </a:uFill>
              </a:defRPr>
            </a:pPr>
            <a:r>
              <a:t>Data Model</a:t>
            </a:r>
          </a:p>
          <a:p>
            <a:pPr marL="40639" indent="0">
              <a:spcBef>
                <a:spcPts val="0"/>
              </a:spcBef>
              <a:defRPr b="1" sz="5000">
                <a:uFill>
                  <a:solidFill>
                    <a:srgbClr val="000000"/>
                  </a:solidFill>
                </a:uFill>
              </a:defRPr>
            </a:pPr>
            <a:r>
              <a:t>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ata Poli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Policy</a:t>
            </a:r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063" y="4084353"/>
            <a:ext cx="1463767" cy="1463766"/>
          </a:xfrm>
          <a:prstGeom prst="rect">
            <a:avLst/>
          </a:prstGeom>
          <a:ln w="12700"/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3930" y="4206962"/>
            <a:ext cx="1218457" cy="1218457"/>
          </a:xfrm>
          <a:prstGeom prst="rect">
            <a:avLst/>
          </a:prstGeom>
          <a:ln w="12700"/>
        </p:spPr>
      </p:pic>
      <p:sp>
        <p:nvSpPr>
          <p:cNvPr id="283" name="owns"/>
          <p:cNvSpPr txBox="1"/>
          <p:nvPr/>
        </p:nvSpPr>
        <p:spPr>
          <a:xfrm>
            <a:off x="8042592" y="4206590"/>
            <a:ext cx="223848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owns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6151" y="7256173"/>
            <a:ext cx="2327831" cy="80603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285" name="stores"/>
          <p:cNvSpPr txBox="1"/>
          <p:nvPr/>
        </p:nvSpPr>
        <p:spPr>
          <a:xfrm>
            <a:off x="7899160" y="7049590"/>
            <a:ext cx="25251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stores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58342" y="7026921"/>
            <a:ext cx="3538922" cy="1264540"/>
          </a:xfrm>
          <a:prstGeom prst="rect">
            <a:avLst/>
          </a:prstGeom>
          <a:ln w="50800">
            <a:solidFill>
              <a:srgbClr val="F3F7F5"/>
            </a:solidFill>
            <a:miter lim="400000"/>
          </a:ln>
          <a:effectLst>
            <a:outerShdw sx="100000" sy="100000" kx="0" ky="0" algn="b" rotWithShape="0" blurRad="101600" dist="50800" dir="3600000">
              <a:srgbClr val="000000">
                <a:alpha val="70000"/>
              </a:srgbClr>
            </a:outerShdw>
          </a:effectLst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33486" y="9362158"/>
            <a:ext cx="1463676" cy="1463676"/>
          </a:xfrm>
          <a:prstGeom prst="rect">
            <a:avLst/>
          </a:prstGeom>
          <a:ln w="12700"/>
        </p:spPr>
      </p:pic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0930" y="4333962"/>
            <a:ext cx="1218457" cy="1218457"/>
          </a:xfrm>
          <a:prstGeom prst="rect">
            <a:avLst/>
          </a:prstGeom>
          <a:ln w="12700"/>
        </p:spPr>
      </p:pic>
      <p:pic>
        <p:nvPicPr>
          <p:cNvPr id="28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30066" y="8823996"/>
            <a:ext cx="2540001" cy="2540001"/>
          </a:xfrm>
          <a:prstGeom prst="rect">
            <a:avLst/>
          </a:prstGeom>
          <a:ln w="12700"/>
        </p:spPr>
      </p:pic>
      <p:sp>
        <p:nvSpPr>
          <p:cNvPr id="290" name="are"/>
          <p:cNvSpPr txBox="1"/>
          <p:nvPr/>
        </p:nvSpPr>
        <p:spPr>
          <a:xfrm>
            <a:off x="8407370" y="9484396"/>
            <a:ext cx="15089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1600" tIns="101600" rIns="101600" bIns="101600" anchor="ctr">
            <a:spAutoFit/>
          </a:bodyPr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are</a:t>
            </a:r>
          </a:p>
        </p:txBody>
      </p:sp>
      <p:sp>
        <p:nvSpPr>
          <p:cNvPr id="291" name="Rectangle"/>
          <p:cNvSpPr/>
          <p:nvPr/>
        </p:nvSpPr>
        <p:spPr>
          <a:xfrm>
            <a:off x="3309164" y="3321149"/>
            <a:ext cx="11587122" cy="9452881"/>
          </a:xfrm>
          <a:prstGeom prst="rect">
            <a:avLst/>
          </a:prstGeom>
          <a:ln w="50800">
            <a:solidFill>
              <a:srgbClr val="85888D"/>
            </a:solidFill>
            <a:miter lim="400000"/>
          </a:ln>
        </p:spPr>
        <p:txBody>
          <a:bodyPr lIns="101600" tIns="101600" rIns="101600" bIns="1016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ncern of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Concern of the Data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9605" y="4888684"/>
            <a:ext cx="2662313" cy="2662313"/>
          </a:xfrm>
          <a:prstGeom prst="rect">
            <a:avLst/>
          </a:prstGeom>
          <a:ln w="12700"/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99823" y="4824116"/>
            <a:ext cx="2662314" cy="2662313"/>
          </a:xfrm>
          <a:prstGeom prst="rect">
            <a:avLst/>
          </a:prstGeom>
          <a:ln w="12700"/>
        </p:spPr>
      </p:pic>
      <p:sp>
        <p:nvSpPr>
          <p:cNvPr id="296" name="S"/>
          <p:cNvSpPr txBox="1"/>
          <p:nvPr/>
        </p:nvSpPr>
        <p:spPr>
          <a:xfrm>
            <a:off x="6903120" y="7710958"/>
            <a:ext cx="754822" cy="105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7" name="D"/>
          <p:cNvSpPr txBox="1"/>
          <p:nvPr/>
        </p:nvSpPr>
        <p:spPr>
          <a:xfrm>
            <a:off x="10378252" y="7710958"/>
            <a:ext cx="921696" cy="100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8" name="M"/>
          <p:cNvSpPr txBox="1"/>
          <p:nvPr/>
        </p:nvSpPr>
        <p:spPr>
          <a:xfrm>
            <a:off x="8554796" y="10194164"/>
            <a:ext cx="1247139" cy="11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M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17602" y="12108322"/>
            <a:ext cx="3266949" cy="1131215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cxnSp>
        <p:nvCxnSpPr>
          <p:cNvPr id="300" name="Connection Line"/>
          <p:cNvCxnSpPr>
            <a:stCxn id="298" idx="0"/>
            <a:endCxn id="296" idx="0"/>
          </p:cNvCxnSpPr>
          <p:nvPr/>
        </p:nvCxnSpPr>
        <p:spPr>
          <a:xfrm flipH="1" flipV="1">
            <a:off x="7280530" y="8237788"/>
            <a:ext cx="1897836" cy="2521984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cxnSp>
        <p:nvCxnSpPr>
          <p:cNvPr id="301" name="Connection Line"/>
          <p:cNvCxnSpPr>
            <a:stCxn id="297" idx="0"/>
            <a:endCxn id="298" idx="0"/>
          </p:cNvCxnSpPr>
          <p:nvPr/>
        </p:nvCxnSpPr>
        <p:spPr>
          <a:xfrm flipH="1">
            <a:off x="9178365" y="8212499"/>
            <a:ext cx="1660735" cy="2547273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cxnSp>
        <p:nvCxnSpPr>
          <p:cNvPr id="302" name="Connection Line"/>
          <p:cNvCxnSpPr>
            <a:stCxn id="296" idx="0"/>
            <a:endCxn id="297" idx="0"/>
          </p:cNvCxnSpPr>
          <p:nvPr/>
        </p:nvCxnSpPr>
        <p:spPr>
          <a:xfrm flipV="1">
            <a:off x="7280530" y="8212499"/>
            <a:ext cx="3558570" cy="25290"/>
          </a:xfrm>
          <a:prstGeom prst="straightConnector1">
            <a:avLst/>
          </a:prstGeom>
          <a:ln w="101600" cap="rnd">
            <a:solidFill>
              <a:srgbClr val="FEAE4D"/>
            </a:solidFill>
            <a:miter lim="400000"/>
            <a:headEnd type="triangle"/>
          </a:ln>
        </p:spPr>
      </p:cxnSp>
      <p:sp>
        <p:nvSpPr>
          <p:cNvPr id="303" name="User Office"/>
          <p:cNvSpPr/>
          <p:nvPr/>
        </p:nvSpPr>
        <p:spPr>
          <a:xfrm>
            <a:off x="3146522" y="9688757"/>
            <a:ext cx="3048479" cy="2620493"/>
          </a:xfrm>
          <a:prstGeom prst="roundRect">
            <a:avLst>
              <a:gd name="adj" fmla="val 14539"/>
            </a:avLst>
          </a:prstGeom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User Office</a:t>
            </a:r>
          </a:p>
        </p:txBody>
      </p:sp>
      <p:sp>
        <p:nvSpPr>
          <p:cNvPr id="304" name="Data…"/>
          <p:cNvSpPr/>
          <p:nvPr/>
        </p:nvSpPr>
        <p:spPr>
          <a:xfrm>
            <a:off x="11707152" y="9010360"/>
            <a:ext cx="3832717" cy="3977286"/>
          </a:xfrm>
          <a:prstGeom prst="roundRect">
            <a:avLst>
              <a:gd name="adj" fmla="val 9941"/>
            </a:avLst>
          </a:prstGeom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pPr marL="383540" marR="40639" indent="-342900">
              <a:spcBef>
                <a:spcPts val="1400"/>
              </a:spcBef>
              <a:defRPr b="0" sz="62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Data </a:t>
            </a:r>
          </a:p>
          <a:p>
            <a:pPr marL="383540" marR="40639" indent="-342900">
              <a:spcBef>
                <a:spcPts val="1400"/>
              </a:spcBef>
              <a:defRPr b="0" sz="62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Collection</a:t>
            </a:r>
          </a:p>
          <a:p>
            <a:pPr marL="383540" marR="40639" indent="-342900">
              <a:spcBef>
                <a:spcPts val="1400"/>
              </a:spcBef>
              <a:defRPr b="0" sz="6200">
                <a:solidFill>
                  <a:srgbClr val="807F84"/>
                </a:solidFill>
                <a:uFill>
                  <a:solidFill>
                    <a:srgbClr val="98989B"/>
                  </a:solidFill>
                </a:uFill>
              </a:defRPr>
            </a:pPr>
            <a:r>
              <a:t>&amp; Analysis</a:t>
            </a:r>
          </a:p>
        </p:txBody>
      </p:sp>
      <p:sp>
        <p:nvSpPr>
          <p:cNvPr id="305" name="Data Portal"/>
          <p:cNvSpPr/>
          <p:nvPr/>
        </p:nvSpPr>
        <p:spPr>
          <a:xfrm>
            <a:off x="7099285" y="4194382"/>
            <a:ext cx="3832717" cy="2620493"/>
          </a:xfrm>
          <a:prstGeom prst="roundRect">
            <a:avLst>
              <a:gd name="adj" fmla="val 14539"/>
            </a:avLst>
          </a:prstGeom>
          <a:ln w="508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>
              <a:defRPr>
                <a:solidFill>
                  <a:srgbClr val="807F84"/>
                </a:solidFill>
              </a:defRPr>
            </a:lvl1pPr>
          </a:lstStyle>
          <a:p>
            <a:pPr/>
            <a:r>
              <a:t>Data Portal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2790504" y="2695426"/>
            <a:ext cx="12624442" cy="1247820"/>
            <a:chOff x="0" y="0"/>
            <a:chExt cx="12624441" cy="1247818"/>
          </a:xfrm>
        </p:grpSpPr>
        <p:sp>
          <p:nvSpPr>
            <p:cNvPr id="306" name="Submit proposal"/>
            <p:cNvSpPr txBox="1"/>
            <p:nvPr/>
          </p:nvSpPr>
          <p:spPr>
            <a:xfrm>
              <a:off x="0" y="62550"/>
              <a:ext cx="1987181" cy="1127990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Submit proposal</a:t>
              </a:r>
            </a:p>
          </p:txBody>
        </p:sp>
        <p:sp>
          <p:nvSpPr>
            <p:cNvPr id="307" name="Proposal review"/>
            <p:cNvSpPr txBox="1"/>
            <p:nvPr/>
          </p:nvSpPr>
          <p:spPr>
            <a:xfrm>
              <a:off x="1981768" y="62550"/>
              <a:ext cx="1875701" cy="1127990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Proposal review</a:t>
              </a:r>
            </a:p>
          </p:txBody>
        </p:sp>
        <p:sp>
          <p:nvSpPr>
            <p:cNvPr id="308" name="Plan Visit…"/>
            <p:cNvSpPr txBox="1"/>
            <p:nvPr/>
          </p:nvSpPr>
          <p:spPr>
            <a:xfrm>
              <a:off x="3857469" y="0"/>
              <a:ext cx="1636503" cy="1247819"/>
            </a:xfrm>
            <a:prstGeom prst="rect">
              <a:avLst/>
            </a:prstGeom>
            <a:solidFill>
              <a:srgbClr val="89C656">
                <a:alpha val="3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Plan Visit</a:t>
              </a:r>
            </a:p>
            <a:p>
              <a: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  <a:r>
                <a:t>+ Arrival</a:t>
              </a:r>
            </a:p>
          </p:txBody>
        </p:sp>
        <p:sp>
          <p:nvSpPr>
            <p:cNvPr id="309" name="Data Collection"/>
            <p:cNvSpPr txBox="1"/>
            <p:nvPr/>
          </p:nvSpPr>
          <p:spPr>
            <a:xfrm>
              <a:off x="5493971" y="5267"/>
              <a:ext cx="1870287" cy="1242552"/>
            </a:xfrm>
            <a:prstGeom prst="rect">
              <a:avLst/>
            </a:prstGeom>
            <a:solidFill>
              <a:srgbClr val="97BF0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Data Collection</a:t>
              </a:r>
            </a:p>
          </p:txBody>
        </p:sp>
        <p:sp>
          <p:nvSpPr>
            <p:cNvPr id="310" name="Rectangle"/>
            <p:cNvSpPr/>
            <p:nvPr/>
          </p:nvSpPr>
          <p:spPr>
            <a:xfrm>
              <a:off x="7357439" y="5270"/>
              <a:ext cx="3218839" cy="1237283"/>
            </a:xfrm>
            <a:prstGeom prst="rect">
              <a:avLst/>
            </a:prstGeom>
            <a:solidFill>
              <a:srgbClr val="FFC823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Analysis"/>
            <p:cNvSpPr txBox="1"/>
            <p:nvPr/>
          </p:nvSpPr>
          <p:spPr>
            <a:xfrm>
              <a:off x="7357439" y="297966"/>
              <a:ext cx="3218839" cy="6518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Analysis</a:t>
              </a:r>
            </a:p>
          </p:txBody>
        </p:sp>
        <p:sp>
          <p:nvSpPr>
            <p:cNvPr id="312" name="Scientific Results"/>
            <p:cNvSpPr txBox="1"/>
            <p:nvPr/>
          </p:nvSpPr>
          <p:spPr>
            <a:xfrm>
              <a:off x="10576278" y="2"/>
              <a:ext cx="2048164" cy="1242551"/>
            </a:xfrm>
            <a:prstGeom prst="rect">
              <a:avLst/>
            </a:prstGeom>
            <a:solidFill>
              <a:srgbClr val="FE640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algn="l" defTabSz="1285875">
                <a:lnSpc>
                  <a:spcPct val="100000"/>
                </a:lnSpc>
                <a:defRPr b="0" sz="3200">
                  <a:solidFill>
                    <a:srgbClr val="000000"/>
                  </a:solidFill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Scientific Results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Data and Service Interoper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and Service Interoperability</a:t>
            </a:r>
          </a:p>
        </p:txBody>
      </p:sp>
      <p:sp>
        <p:nvSpPr>
          <p:cNvPr id="318" name="MAX IV integrates different software at different stages.…"/>
          <p:cNvSpPr txBox="1"/>
          <p:nvPr>
            <p:ph type="body" sz="quarter" idx="1"/>
          </p:nvPr>
        </p:nvSpPr>
        <p:spPr>
          <a:xfrm>
            <a:off x="1552574" y="3147549"/>
            <a:ext cx="15182851" cy="2404658"/>
          </a:xfrm>
          <a:prstGeom prst="rect">
            <a:avLst/>
          </a:prstGeom>
        </p:spPr>
        <p:txBody>
          <a:bodyPr/>
          <a:lstStyle/>
          <a:p>
            <a:pPr/>
            <a:r>
              <a:t>MAX IV integrates different software at different stages.</a:t>
            </a:r>
          </a:p>
          <a:p>
            <a:pPr/>
            <a:r>
              <a:t>The integration is either in-house or by file. Use HDF5 as a standard format.</a:t>
            </a:r>
          </a:p>
        </p:txBody>
      </p:sp>
      <p:sp>
        <p:nvSpPr>
          <p:cNvPr id="319" name="User Office"/>
          <p:cNvSpPr/>
          <p:nvPr/>
        </p:nvSpPr>
        <p:spPr>
          <a:xfrm>
            <a:off x="1521518" y="6089906"/>
            <a:ext cx="2477106" cy="1865377"/>
          </a:xfrm>
          <a:prstGeom prst="roundRect">
            <a:avLst>
              <a:gd name="adj" fmla="val 1361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User Office</a:t>
            </a:r>
          </a:p>
        </p:txBody>
      </p:sp>
      <p:sp>
        <p:nvSpPr>
          <p:cNvPr id="320" name="Data Acquisition"/>
          <p:cNvSpPr/>
          <p:nvPr/>
        </p:nvSpPr>
        <p:spPr>
          <a:xfrm>
            <a:off x="5134754" y="6108048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Acquisition</a:t>
            </a:r>
          </a:p>
        </p:txBody>
      </p:sp>
      <p:sp>
        <p:nvSpPr>
          <p:cNvPr id="321" name="Data Analysis"/>
          <p:cNvSpPr/>
          <p:nvPr/>
        </p:nvSpPr>
        <p:spPr>
          <a:xfrm>
            <a:off x="9001989" y="8998501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Analysis</a:t>
            </a:r>
          </a:p>
        </p:txBody>
      </p:sp>
      <p:sp>
        <p:nvSpPr>
          <p:cNvPr id="322" name="Data Storage"/>
          <p:cNvSpPr/>
          <p:nvPr/>
        </p:nvSpPr>
        <p:spPr>
          <a:xfrm>
            <a:off x="9001989" y="6108048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Storage</a:t>
            </a:r>
          </a:p>
        </p:txBody>
      </p:sp>
      <p:sp>
        <p:nvSpPr>
          <p:cNvPr id="323" name="Data portal"/>
          <p:cNvSpPr/>
          <p:nvPr/>
        </p:nvSpPr>
        <p:spPr>
          <a:xfrm>
            <a:off x="13101961" y="6108048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portal</a:t>
            </a:r>
          </a:p>
        </p:txBody>
      </p:sp>
      <p:sp>
        <p:nvSpPr>
          <p:cNvPr id="324" name="(Meta) Data catalogue"/>
          <p:cNvSpPr/>
          <p:nvPr/>
        </p:nvSpPr>
        <p:spPr>
          <a:xfrm>
            <a:off x="11107189" y="11888954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(Meta) Data catalogue</a:t>
            </a:r>
          </a:p>
        </p:txBody>
      </p:sp>
      <p:sp>
        <p:nvSpPr>
          <p:cNvPr id="325" name="Data Assessment"/>
          <p:cNvSpPr/>
          <p:nvPr/>
        </p:nvSpPr>
        <p:spPr>
          <a:xfrm>
            <a:off x="8009713" y="11888954"/>
            <a:ext cx="2731105" cy="1829092"/>
          </a:xfrm>
          <a:prstGeom prst="roundRect">
            <a:avLst>
              <a:gd name="adj" fmla="val 1527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Assessment</a:t>
            </a:r>
          </a:p>
        </p:txBody>
      </p:sp>
      <p:sp>
        <p:nvSpPr>
          <p:cNvPr id="326" name="Data Visualisation"/>
          <p:cNvSpPr/>
          <p:nvPr/>
        </p:nvSpPr>
        <p:spPr>
          <a:xfrm>
            <a:off x="5093478" y="9294525"/>
            <a:ext cx="2813656" cy="1610268"/>
          </a:xfrm>
          <a:prstGeom prst="roundRect">
            <a:avLst>
              <a:gd name="adj" fmla="val 17351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1600" tIns="101600" rIns="101600" bIns="101600" anchor="ctr"/>
          <a:lstStyle>
            <a:lvl1pPr marL="40639" marR="40639" algn="l">
              <a:defRPr b="0" sz="3200">
                <a:solidFill>
                  <a:srgbClr val="000000"/>
                </a:solidFill>
              </a:defRPr>
            </a:lvl1pPr>
          </a:lstStyle>
          <a:p>
            <a:pPr/>
            <a:r>
              <a:t>Data Visualisation</a:t>
            </a:r>
          </a:p>
        </p:txBody>
      </p:sp>
      <p:sp>
        <p:nvSpPr>
          <p:cNvPr id="327" name="Line"/>
          <p:cNvSpPr/>
          <p:nvPr/>
        </p:nvSpPr>
        <p:spPr>
          <a:xfrm>
            <a:off x="3280623" y="8325587"/>
            <a:ext cx="863763" cy="92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04" h="19392" fill="norm" stroke="1" extrusionOk="0">
                <a:moveTo>
                  <a:pt x="17404" y="18703"/>
                </a:moveTo>
                <a:cubicBezTo>
                  <a:pt x="303" y="21600"/>
                  <a:pt x="-4196" y="15366"/>
                  <a:pt x="3908" y="0"/>
                </a:cubicBezTo>
              </a:path>
            </a:pathLst>
          </a:custGeom>
          <a:ln w="50800">
            <a:solidFill>
              <a:srgbClr val="FEAE4D"/>
            </a:solidFill>
            <a:headEnd type="triangle"/>
            <a:tailEnd type="triangle"/>
          </a:ln>
        </p:spPr>
        <p:txBody>
          <a:bodyPr lIns="101600" tIns="101600" rIns="101600" bIns="101600" anchor="ctr"/>
          <a:lstStyle/>
          <a:p>
            <a:pPr algn="l">
              <a:lnSpc>
                <a:spcPct val="100000"/>
              </a:lnSpc>
              <a:defRPr b="0"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cxnSp>
        <p:nvCxnSpPr>
          <p:cNvPr id="328" name="Connection Line"/>
          <p:cNvCxnSpPr>
            <a:stCxn id="323" idx="0"/>
            <a:endCxn id="322" idx="0"/>
          </p:cNvCxnSpPr>
          <p:nvPr/>
        </p:nvCxnSpPr>
        <p:spPr>
          <a:xfrm flipH="1">
            <a:off x="10367541" y="7022594"/>
            <a:ext cx="4099973" cy="1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cxnSp>
        <p:nvCxnSpPr>
          <p:cNvPr id="329" name="Connection Line"/>
          <p:cNvCxnSpPr>
            <a:stCxn id="321" idx="0"/>
            <a:endCxn id="322" idx="0"/>
          </p:cNvCxnSpPr>
          <p:nvPr/>
        </p:nvCxnSpPr>
        <p:spPr>
          <a:xfrm flipV="1">
            <a:off x="10367541" y="7022594"/>
            <a:ext cx="1" cy="2890454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cxnSp>
        <p:nvCxnSpPr>
          <p:cNvPr id="330" name="Connection Line"/>
          <p:cNvCxnSpPr>
            <a:stCxn id="323" idx="0"/>
            <a:endCxn id="321" idx="0"/>
          </p:cNvCxnSpPr>
          <p:nvPr/>
        </p:nvCxnSpPr>
        <p:spPr>
          <a:xfrm flipH="1">
            <a:off x="10367541" y="7022594"/>
            <a:ext cx="4099973" cy="2890454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cxnSp>
        <p:nvCxnSpPr>
          <p:cNvPr id="331" name="Connection Line"/>
          <p:cNvCxnSpPr>
            <a:stCxn id="326" idx="0"/>
            <a:endCxn id="320" idx="0"/>
          </p:cNvCxnSpPr>
          <p:nvPr/>
        </p:nvCxnSpPr>
        <p:spPr>
          <a:xfrm flipV="1">
            <a:off x="6500305" y="7022594"/>
            <a:ext cx="2" cy="3077066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cxnSp>
        <p:nvCxnSpPr>
          <p:cNvPr id="332" name="Connection Line"/>
          <p:cNvCxnSpPr>
            <a:stCxn id="322" idx="0"/>
            <a:endCxn id="320" idx="0"/>
          </p:cNvCxnSpPr>
          <p:nvPr/>
        </p:nvCxnSpPr>
        <p:spPr>
          <a:xfrm flipH="1">
            <a:off x="6500306" y="7022594"/>
            <a:ext cx="3867236" cy="1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cxnSp>
        <p:nvCxnSpPr>
          <p:cNvPr id="333" name="Connection Line"/>
          <p:cNvCxnSpPr>
            <a:stCxn id="320" idx="0"/>
            <a:endCxn id="319" idx="0"/>
          </p:cNvCxnSpPr>
          <p:nvPr/>
        </p:nvCxnSpPr>
        <p:spPr>
          <a:xfrm flipH="1">
            <a:off x="2760071" y="7022594"/>
            <a:ext cx="3740236" cy="1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sp>
        <p:nvSpPr>
          <p:cNvPr id="334" name="Shape"/>
          <p:cNvSpPr/>
          <p:nvPr/>
        </p:nvSpPr>
        <p:spPr>
          <a:xfrm>
            <a:off x="8015316" y="6146899"/>
            <a:ext cx="837215" cy="758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C5FF"/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sp>
        <p:nvSpPr>
          <p:cNvPr id="335" name="Shape"/>
          <p:cNvSpPr/>
          <p:nvPr/>
        </p:nvSpPr>
        <p:spPr>
          <a:xfrm>
            <a:off x="10167797" y="8123624"/>
            <a:ext cx="623644" cy="56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C5FF"/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sp>
        <p:nvSpPr>
          <p:cNvPr id="336" name="Shape"/>
          <p:cNvSpPr/>
          <p:nvPr/>
        </p:nvSpPr>
        <p:spPr>
          <a:xfrm>
            <a:off x="12054133" y="6146899"/>
            <a:ext cx="837216" cy="758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C5FF"/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sp>
        <p:nvSpPr>
          <p:cNvPr id="337" name="Shape"/>
          <p:cNvSpPr/>
          <p:nvPr/>
        </p:nvSpPr>
        <p:spPr>
          <a:xfrm>
            <a:off x="12529488" y="8495214"/>
            <a:ext cx="623644" cy="56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C5FF"/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sp>
        <p:nvSpPr>
          <p:cNvPr id="338" name="Shape"/>
          <p:cNvSpPr/>
          <p:nvPr/>
        </p:nvSpPr>
        <p:spPr>
          <a:xfrm>
            <a:off x="8122102" y="9391032"/>
            <a:ext cx="623643" cy="56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69" y="0"/>
                </a:moveTo>
                <a:cubicBezTo>
                  <a:pt x="3275" y="0"/>
                  <a:pt x="1896" y="1522"/>
                  <a:pt x="1896" y="3392"/>
                </a:cubicBezTo>
                <a:cubicBezTo>
                  <a:pt x="1896" y="5262"/>
                  <a:pt x="3275" y="6783"/>
                  <a:pt x="4969" y="6783"/>
                </a:cubicBezTo>
                <a:lnTo>
                  <a:pt x="21600" y="6783"/>
                </a:lnTo>
                <a:lnTo>
                  <a:pt x="21600" y="5757"/>
                </a:lnTo>
                <a:lnTo>
                  <a:pt x="4969" y="5757"/>
                </a:lnTo>
                <a:cubicBezTo>
                  <a:pt x="3788" y="5757"/>
                  <a:pt x="2827" y="4696"/>
                  <a:pt x="2827" y="3392"/>
                </a:cubicBezTo>
                <a:cubicBezTo>
                  <a:pt x="2827" y="2087"/>
                  <a:pt x="3788" y="1026"/>
                  <a:pt x="4969" y="1026"/>
                </a:cubicBezTo>
                <a:lnTo>
                  <a:pt x="21600" y="1026"/>
                </a:lnTo>
                <a:lnTo>
                  <a:pt x="21600" y="0"/>
                </a:lnTo>
                <a:lnTo>
                  <a:pt x="4969" y="0"/>
                </a:lnTo>
                <a:close/>
                <a:moveTo>
                  <a:pt x="4969" y="1852"/>
                </a:moveTo>
                <a:lnTo>
                  <a:pt x="4969" y="2269"/>
                </a:lnTo>
                <a:lnTo>
                  <a:pt x="20792" y="2269"/>
                </a:lnTo>
                <a:cubicBezTo>
                  <a:pt x="20843" y="2123"/>
                  <a:pt x="20903" y="1984"/>
                  <a:pt x="20972" y="1852"/>
                </a:cubicBezTo>
                <a:lnTo>
                  <a:pt x="4969" y="1852"/>
                </a:lnTo>
                <a:close/>
                <a:moveTo>
                  <a:pt x="4969" y="3215"/>
                </a:moveTo>
                <a:lnTo>
                  <a:pt x="4969" y="3632"/>
                </a:lnTo>
                <a:lnTo>
                  <a:pt x="20613" y="3632"/>
                </a:lnTo>
                <a:cubicBezTo>
                  <a:pt x="20608" y="3553"/>
                  <a:pt x="20605" y="3472"/>
                  <a:pt x="20605" y="3392"/>
                </a:cubicBezTo>
                <a:cubicBezTo>
                  <a:pt x="20605" y="3332"/>
                  <a:pt x="20607" y="3273"/>
                  <a:pt x="20610" y="3215"/>
                </a:cubicBezTo>
                <a:lnTo>
                  <a:pt x="4969" y="3215"/>
                </a:lnTo>
                <a:close/>
                <a:moveTo>
                  <a:pt x="4969" y="4575"/>
                </a:moveTo>
                <a:lnTo>
                  <a:pt x="4969" y="4992"/>
                </a:lnTo>
                <a:lnTo>
                  <a:pt x="21006" y="4992"/>
                </a:lnTo>
                <a:cubicBezTo>
                  <a:pt x="20933" y="4861"/>
                  <a:pt x="20869" y="4722"/>
                  <a:pt x="20814" y="4575"/>
                </a:cubicBezTo>
                <a:lnTo>
                  <a:pt x="4969" y="4575"/>
                </a:lnTo>
                <a:close/>
                <a:moveTo>
                  <a:pt x="1447" y="7349"/>
                </a:moveTo>
                <a:cubicBezTo>
                  <a:pt x="649" y="7349"/>
                  <a:pt x="0" y="8067"/>
                  <a:pt x="0" y="8948"/>
                </a:cubicBezTo>
                <a:lnTo>
                  <a:pt x="0" y="12535"/>
                </a:lnTo>
                <a:cubicBezTo>
                  <a:pt x="0" y="13416"/>
                  <a:pt x="649" y="14132"/>
                  <a:pt x="1447" y="14132"/>
                </a:cubicBezTo>
                <a:lnTo>
                  <a:pt x="1849" y="14132"/>
                </a:lnTo>
                <a:cubicBezTo>
                  <a:pt x="2061" y="14132"/>
                  <a:pt x="2248" y="14009"/>
                  <a:pt x="2355" y="13825"/>
                </a:cubicBezTo>
                <a:lnTo>
                  <a:pt x="2537" y="13825"/>
                </a:lnTo>
                <a:cubicBezTo>
                  <a:pt x="2644" y="14009"/>
                  <a:pt x="2831" y="14132"/>
                  <a:pt x="3043" y="14132"/>
                </a:cubicBezTo>
                <a:lnTo>
                  <a:pt x="19539" y="14132"/>
                </a:lnTo>
                <a:lnTo>
                  <a:pt x="19539" y="13106"/>
                </a:lnTo>
                <a:lnTo>
                  <a:pt x="3279" y="13106"/>
                </a:lnTo>
                <a:cubicBezTo>
                  <a:pt x="3173" y="12922"/>
                  <a:pt x="2986" y="12799"/>
                  <a:pt x="2773" y="12799"/>
                </a:cubicBezTo>
                <a:lnTo>
                  <a:pt x="2119" y="12799"/>
                </a:lnTo>
                <a:cubicBezTo>
                  <a:pt x="1906" y="12799"/>
                  <a:pt x="1719" y="12922"/>
                  <a:pt x="1613" y="13106"/>
                </a:cubicBezTo>
                <a:lnTo>
                  <a:pt x="1447" y="13106"/>
                </a:lnTo>
                <a:cubicBezTo>
                  <a:pt x="1161" y="13106"/>
                  <a:pt x="929" y="12850"/>
                  <a:pt x="929" y="12535"/>
                </a:cubicBezTo>
                <a:lnTo>
                  <a:pt x="929" y="8948"/>
                </a:lnTo>
                <a:cubicBezTo>
                  <a:pt x="929" y="8632"/>
                  <a:pt x="1161" y="8375"/>
                  <a:pt x="1447" y="8375"/>
                </a:cubicBezTo>
                <a:lnTo>
                  <a:pt x="1618" y="8375"/>
                </a:lnTo>
                <a:cubicBezTo>
                  <a:pt x="1725" y="8554"/>
                  <a:pt x="1910" y="8672"/>
                  <a:pt x="2119" y="8672"/>
                </a:cubicBezTo>
                <a:lnTo>
                  <a:pt x="2773" y="8672"/>
                </a:lnTo>
                <a:cubicBezTo>
                  <a:pt x="2982" y="8672"/>
                  <a:pt x="3167" y="8554"/>
                  <a:pt x="3274" y="8375"/>
                </a:cubicBezTo>
                <a:lnTo>
                  <a:pt x="19539" y="8375"/>
                </a:lnTo>
                <a:lnTo>
                  <a:pt x="19539" y="7349"/>
                </a:lnTo>
                <a:lnTo>
                  <a:pt x="3043" y="7349"/>
                </a:lnTo>
                <a:cubicBezTo>
                  <a:pt x="2834" y="7349"/>
                  <a:pt x="2649" y="7467"/>
                  <a:pt x="2542" y="7647"/>
                </a:cubicBezTo>
                <a:lnTo>
                  <a:pt x="2350" y="7647"/>
                </a:lnTo>
                <a:cubicBezTo>
                  <a:pt x="2242" y="7467"/>
                  <a:pt x="2058" y="7349"/>
                  <a:pt x="1849" y="7349"/>
                </a:cubicBezTo>
                <a:lnTo>
                  <a:pt x="1447" y="7349"/>
                </a:lnTo>
                <a:close/>
                <a:moveTo>
                  <a:pt x="3264" y="9173"/>
                </a:moveTo>
                <a:lnTo>
                  <a:pt x="3264" y="9590"/>
                </a:lnTo>
                <a:lnTo>
                  <a:pt x="19087" y="9590"/>
                </a:lnTo>
                <a:cubicBezTo>
                  <a:pt x="19138" y="9444"/>
                  <a:pt x="19198" y="9305"/>
                  <a:pt x="19267" y="9173"/>
                </a:cubicBezTo>
                <a:lnTo>
                  <a:pt x="3264" y="9173"/>
                </a:lnTo>
                <a:close/>
                <a:moveTo>
                  <a:pt x="3264" y="10534"/>
                </a:moveTo>
                <a:lnTo>
                  <a:pt x="3264" y="10951"/>
                </a:lnTo>
                <a:lnTo>
                  <a:pt x="18908" y="10951"/>
                </a:lnTo>
                <a:cubicBezTo>
                  <a:pt x="18902" y="10872"/>
                  <a:pt x="18899" y="10791"/>
                  <a:pt x="18899" y="10711"/>
                </a:cubicBezTo>
                <a:cubicBezTo>
                  <a:pt x="18899" y="10651"/>
                  <a:pt x="18901" y="10593"/>
                  <a:pt x="18904" y="10534"/>
                </a:cubicBezTo>
                <a:lnTo>
                  <a:pt x="3264" y="10534"/>
                </a:lnTo>
                <a:close/>
                <a:moveTo>
                  <a:pt x="3264" y="11896"/>
                </a:moveTo>
                <a:lnTo>
                  <a:pt x="3264" y="12313"/>
                </a:lnTo>
                <a:lnTo>
                  <a:pt x="19301" y="12313"/>
                </a:lnTo>
                <a:cubicBezTo>
                  <a:pt x="19227" y="12182"/>
                  <a:pt x="19163" y="12043"/>
                  <a:pt x="19109" y="11896"/>
                </a:cubicBezTo>
                <a:lnTo>
                  <a:pt x="3264" y="11896"/>
                </a:lnTo>
                <a:close/>
                <a:moveTo>
                  <a:pt x="4969" y="14817"/>
                </a:moveTo>
                <a:cubicBezTo>
                  <a:pt x="3275" y="14817"/>
                  <a:pt x="1896" y="16339"/>
                  <a:pt x="1896" y="18208"/>
                </a:cubicBezTo>
                <a:cubicBezTo>
                  <a:pt x="1896" y="20078"/>
                  <a:pt x="3275" y="21600"/>
                  <a:pt x="4969" y="21600"/>
                </a:cubicBezTo>
                <a:lnTo>
                  <a:pt x="21600" y="21600"/>
                </a:lnTo>
                <a:lnTo>
                  <a:pt x="21600" y="20574"/>
                </a:lnTo>
                <a:lnTo>
                  <a:pt x="4969" y="20574"/>
                </a:lnTo>
                <a:cubicBezTo>
                  <a:pt x="3788" y="20574"/>
                  <a:pt x="2827" y="19513"/>
                  <a:pt x="2827" y="18208"/>
                </a:cubicBezTo>
                <a:cubicBezTo>
                  <a:pt x="2827" y="16904"/>
                  <a:pt x="3788" y="15843"/>
                  <a:pt x="4969" y="15843"/>
                </a:cubicBezTo>
                <a:lnTo>
                  <a:pt x="21600" y="15843"/>
                </a:lnTo>
                <a:lnTo>
                  <a:pt x="21600" y="14817"/>
                </a:lnTo>
                <a:lnTo>
                  <a:pt x="4969" y="14817"/>
                </a:lnTo>
                <a:close/>
                <a:moveTo>
                  <a:pt x="4969" y="16669"/>
                </a:moveTo>
                <a:lnTo>
                  <a:pt x="4969" y="17086"/>
                </a:lnTo>
                <a:lnTo>
                  <a:pt x="20792" y="17086"/>
                </a:lnTo>
                <a:cubicBezTo>
                  <a:pt x="20843" y="16940"/>
                  <a:pt x="20903" y="16800"/>
                  <a:pt x="20972" y="16669"/>
                </a:cubicBezTo>
                <a:lnTo>
                  <a:pt x="4969" y="16669"/>
                </a:lnTo>
                <a:close/>
                <a:moveTo>
                  <a:pt x="4969" y="18030"/>
                </a:moveTo>
                <a:lnTo>
                  <a:pt x="4969" y="18447"/>
                </a:lnTo>
                <a:lnTo>
                  <a:pt x="20613" y="18447"/>
                </a:lnTo>
                <a:cubicBezTo>
                  <a:pt x="20608" y="18368"/>
                  <a:pt x="20605" y="18289"/>
                  <a:pt x="20605" y="18208"/>
                </a:cubicBezTo>
                <a:cubicBezTo>
                  <a:pt x="20605" y="18149"/>
                  <a:pt x="20607" y="18089"/>
                  <a:pt x="20610" y="18030"/>
                </a:cubicBezTo>
                <a:lnTo>
                  <a:pt x="4969" y="18030"/>
                </a:lnTo>
                <a:close/>
                <a:moveTo>
                  <a:pt x="4969" y="19392"/>
                </a:moveTo>
                <a:lnTo>
                  <a:pt x="4969" y="19809"/>
                </a:lnTo>
                <a:lnTo>
                  <a:pt x="21006" y="19809"/>
                </a:lnTo>
                <a:cubicBezTo>
                  <a:pt x="20933" y="19678"/>
                  <a:pt x="20869" y="19539"/>
                  <a:pt x="20814" y="19392"/>
                </a:cubicBezTo>
                <a:lnTo>
                  <a:pt x="4969" y="19392"/>
                </a:lnTo>
                <a:close/>
              </a:path>
            </a:pathLst>
          </a:custGeom>
          <a:solidFill>
            <a:srgbClr val="00C5FF"/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cxnSp>
        <p:nvCxnSpPr>
          <p:cNvPr id="339" name="Connection Line"/>
          <p:cNvCxnSpPr>
            <a:stCxn id="326" idx="0"/>
            <a:endCxn id="321" idx="0"/>
          </p:cNvCxnSpPr>
          <p:nvPr/>
        </p:nvCxnSpPr>
        <p:spPr>
          <a:xfrm flipV="1">
            <a:off x="6500305" y="9913047"/>
            <a:ext cx="3867237" cy="186613"/>
          </a:xfrm>
          <a:prstGeom prst="straightConnector1">
            <a:avLst/>
          </a:prstGeom>
          <a:ln w="50800">
            <a:solidFill>
              <a:srgbClr val="FEAE4D"/>
            </a:solidFill>
            <a:headEnd type="triangle"/>
            <a:tailEnd type="triangle"/>
          </a:ln>
        </p:spPr>
      </p:cxnSp>
      <p:sp>
        <p:nvSpPr>
          <p:cNvPr id="340" name="Shape"/>
          <p:cNvSpPr/>
          <p:nvPr/>
        </p:nvSpPr>
        <p:spPr>
          <a:xfrm>
            <a:off x="6049894" y="8419881"/>
            <a:ext cx="837215" cy="490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4" y="20388"/>
                  <a:pt x="9814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1" y="17676"/>
                  <a:pt x="9031" y="17022"/>
                </a:cubicBezTo>
                <a:cubicBezTo>
                  <a:pt x="9031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09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FEAE4D">
              <a:alpha val="30000"/>
            </a:srgbClr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sp>
        <p:nvSpPr>
          <p:cNvPr id="341" name="Shape"/>
          <p:cNvSpPr/>
          <p:nvPr/>
        </p:nvSpPr>
        <p:spPr>
          <a:xfrm>
            <a:off x="4031683" y="6205780"/>
            <a:ext cx="1092977" cy="640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FEAE4D">
              <a:alpha val="30000"/>
            </a:srgbClr>
          </a:solidFill>
          <a:ln w="3175">
            <a:solidFill>
              <a:srgbClr val="000000"/>
            </a:solidFill>
          </a:ln>
        </p:spPr>
        <p:txBody>
          <a:bodyPr lIns="101600" tIns="101600" rIns="101600" bIns="101600" anchor="ctr"/>
          <a:lstStyle/>
          <a:p>
            <a:pPr>
              <a:defRPr sz="7000"/>
            </a:pP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7083" y="5588000"/>
            <a:ext cx="2540002" cy="2540001"/>
          </a:xfrm>
          <a:prstGeom prst="rect">
            <a:avLst/>
          </a:prstGeom>
          <a:ln w="12700"/>
        </p:spPr>
      </p:pic>
      <p:pic>
        <p:nvPicPr>
          <p:cNvPr id="3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05567" y="5752594"/>
            <a:ext cx="2540001" cy="2540001"/>
          </a:xfrm>
          <a:prstGeom prst="rect">
            <a:avLst/>
          </a:prstGeom>
          <a:ln w="12700"/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sp>
        <p:nvSpPr>
          <p:cNvPr id="346" name="Authenticate as us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16751" indent="-776111">
              <a:buSzPct val="100000"/>
              <a:buAutoNum type="arabicPeriod" startAt="1"/>
            </a:pPr>
            <a:r>
              <a:t>Authenticate as user</a:t>
            </a:r>
          </a:p>
          <a:p>
            <a:pPr marL="816751" indent="-776111">
              <a:buSzPct val="100000"/>
              <a:buAutoNum type="arabicPeriod" startAt="1"/>
            </a:pPr>
            <a:r>
              <a:t>Choose the proposal</a:t>
            </a:r>
          </a:p>
          <a:p>
            <a:pPr marL="816751" indent="-776111">
              <a:buSzPct val="100000"/>
              <a:buAutoNum type="arabicPeriod" startAt="1"/>
            </a:pPr>
            <a:r>
              <a:t>Set the path of the proposal to the software that produce data</a:t>
            </a:r>
          </a:p>
          <a:p>
            <a:pPr marL="816751" indent="-776111">
              <a:buSzPct val="100000"/>
              <a:buAutoNum type="arabicPeriod" startAt="1"/>
            </a:pPr>
            <a:r>
              <a:t>Launch the acquisition</a:t>
            </a:r>
          </a:p>
          <a:p>
            <a:pPr marL="816751" indent="-776111">
              <a:buSzPct val="100000"/>
              <a:buAutoNum type="arabicPeriod" startAt="1"/>
            </a:pPr>
            <a:r>
              <a:t>Process the data</a:t>
            </a:r>
          </a:p>
          <a:p>
            <a:pPr marL="816751" indent="-776111">
              <a:buSzPct val="100000"/>
              <a:buAutoNum type="arabicPeriod" startAt="1"/>
            </a:pPr>
            <a:r>
              <a:t>Read the data from anywhere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2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2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2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7200" u="none" kumimoji="0" normalizeH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