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7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5040" y="395676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08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350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681920" y="1563120"/>
            <a:ext cx="5742360" cy="45817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681920" y="1563120"/>
            <a:ext cx="5742360" cy="458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0720" y="372960"/>
            <a:ext cx="8279640" cy="353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350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508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35040" y="395676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35040" y="395676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508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350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1681920" y="1563120"/>
            <a:ext cx="5742360" cy="458172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1681920" y="1563120"/>
            <a:ext cx="5742360" cy="458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0720" y="372960"/>
            <a:ext cx="8279640" cy="353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350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508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35040" y="395676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35040" y="395676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508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350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1681920" y="1563120"/>
            <a:ext cx="5742360" cy="458172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1681920" y="1563120"/>
            <a:ext cx="5742360" cy="458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0720" y="372960"/>
            <a:ext cx="8279640" cy="353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350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4581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50840" y="395676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50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50840" y="1563480"/>
            <a:ext cx="382428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5040" y="3956760"/>
            <a:ext cx="7836840" cy="218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8B7799FF-223B-4E17-BC33-B238EDF3CF3E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DCFB52F6-C9DD-424A-9642-4E8CB3606269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tIns="91440" bIns="9144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35040" y="1563480"/>
            <a:ext cx="7836840" cy="45817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0" name="CustomShape 4"/>
          <p:cNvSpPr/>
          <p:nvPr/>
        </p:nvSpPr>
        <p:spPr>
          <a:xfrm>
            <a:off x="15480" y="6584400"/>
            <a:ext cx="9128160" cy="265320"/>
          </a:xfrm>
          <a:prstGeom prst="rect">
            <a:avLst/>
          </a:prstGeom>
          <a:solidFill>
            <a:srgbClr val="073763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J. Andreu - Controls Group - MXCuBE meeting - Paris (SOLEIL) - 12-14th June  2017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28F44BC-A33F-4556-9785-DDE8F448889B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480" y="6584400"/>
            <a:ext cx="9128160" cy="265320"/>
          </a:xfrm>
          <a:prstGeom prst="rect">
            <a:avLst/>
          </a:prstGeom>
          <a:solidFill>
            <a:srgbClr val="073763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J. Andreu - Controls Group - MXCuBE meeting - Paris (SOLEIL) - 12-14th June  2017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450720" y="372960"/>
            <a:ext cx="8279640" cy="763200"/>
          </a:xfrm>
          <a:prstGeom prst="rect">
            <a:avLst/>
          </a:prstGeom>
        </p:spPr>
        <p:txBody>
          <a:bodyPr tIns="91440" bIns="9144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urus-scada.org/en/stable/" TargetMode="External"/><Relationship Id="rId2" Type="http://schemas.openxmlformats.org/officeDocument/2006/relationships/hyperlink" Target="http://www.sardana-controls.org/en/stabl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400" y="5329080"/>
            <a:ext cx="8520120" cy="1282320"/>
          </a:xfrm>
          <a:prstGeom prst="rect">
            <a:avLst/>
          </a:prstGeom>
          <a:solidFill>
            <a:srgbClr val="012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311760" y="992880"/>
            <a:ext cx="8520120" cy="2736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5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 status @ ALBA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760" y="3778920"/>
            <a:ext cx="8520120" cy="1056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XALOC Beamline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2884680" y="5567760"/>
            <a:ext cx="5098680" cy="5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1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Roeland Boer, </a:t>
            </a:r>
            <a:r>
              <a:rPr lang="en-US" sz="14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Beamline</a:t>
            </a:r>
            <a:r>
              <a:rPr lang="en-US" sz="1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Responsible XALO </a:t>
            </a:r>
            <a:r>
              <a:rPr lang="en-US" sz="1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 ALBA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2884680" y="5948640"/>
            <a:ext cx="5098680" cy="5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140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</a:t>
            </a:r>
            <a:r>
              <a:rPr lang="en-US" sz="140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meeting, </a:t>
            </a:r>
            <a:r>
              <a:rPr lang="en-US" sz="14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Feb 2018</a:t>
            </a:r>
            <a:r>
              <a:rPr lang="en-US" sz="140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Diamond Light Source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Shape 35"/>
          <p:cNvPicPr/>
          <p:nvPr/>
        </p:nvPicPr>
        <p:blipFill>
          <a:blip r:embed="rId2"/>
          <a:stretch/>
        </p:blipFill>
        <p:spPr>
          <a:xfrm>
            <a:off x="285840" y="261360"/>
            <a:ext cx="8572320" cy="14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Screenshots of </a:t>
            </a:r>
            <a:r>
              <a:rPr kumimoji="0" lang="en-US" sz="2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2 @ ALBA</a:t>
            </a: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95600"/>
            <a:ext cx="7696200" cy="3212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2" y="1828800"/>
            <a:ext cx="3048348" cy="5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7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 2 @ ALBA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35040" y="1563480"/>
            <a:ext cx="7836840" cy="458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Collection being commissioned</a:t>
            </a: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Data processing needs full implementation</a:t>
            </a: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Testing on friendly users soon</a:t>
            </a: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endParaRPr lang="en-US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throes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28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Acknowledgements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people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939960" y="1563480"/>
            <a:ext cx="3628800" cy="458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BL13-XALOC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Roeland Boer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Judith 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Juanhuix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Fernando Gil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Barbara Machado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Xavi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Carpena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IT-Systems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Sergi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Puso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Ramon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Escriba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4560120" y="5122440"/>
            <a:ext cx="424656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3759480" y="1563480"/>
            <a:ext cx="3628800" cy="458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MIS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Daniel Salvat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Alfonso Burgos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Controls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Guifre Cuni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Jordi Andreu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Externals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Bixente Rey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6360" y="2742480"/>
            <a:ext cx="8520120" cy="1352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
your attention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
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MXCuBE2 @ ALBA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35040" y="1563480"/>
            <a:ext cx="7836840" cy="458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Highlights @ BL13-XALOC beamline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MXCuBE Current Status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MXCuBE Next steps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Integration of MXCuBE 2 (Qt4) @ ALBA
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Xaloc Beamline (BL-13)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35040" y="1563480"/>
            <a:ext cx="7836840" cy="458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Beamline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control based on </a:t>
            </a:r>
            <a:r>
              <a:rPr lang="en-US" sz="2200" b="1" u="sng" strike="noStrike" spc="-1" dirty="0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SARDANA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+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u="sng" strike="noStrike" spc="-1" dirty="0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TAURUS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+ TANGO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Shape 50"/>
          <p:cNvPicPr/>
          <p:nvPr/>
        </p:nvPicPr>
        <p:blipFill>
          <a:blip r:embed="rId4"/>
          <a:stretch/>
        </p:blipFill>
        <p:spPr>
          <a:xfrm>
            <a:off x="336960" y="2567880"/>
            <a:ext cx="8572320" cy="349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 2 implementation @ ALBA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360" y="1642320"/>
            <a:ext cx="8035920" cy="1325520"/>
          </a:xfrm>
          <a:prstGeom prst="roundRect">
            <a:avLst>
              <a:gd name="adj" fmla="val 9090"/>
            </a:avLst>
          </a:prstGeom>
          <a:solidFill>
            <a:srgbClr val="3196FF">
              <a:alpha val="2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Graphical User Interface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0360" y="3060000"/>
            <a:ext cx="8035920" cy="1394280"/>
          </a:xfrm>
          <a:prstGeom prst="roundRect">
            <a:avLst>
              <a:gd name="adj" fmla="val 9090"/>
            </a:avLst>
          </a:prstGeom>
          <a:solidFill>
            <a:srgbClr val="DA0D0D">
              <a:alpha val="2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Control 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708360" y="3212640"/>
            <a:ext cx="2190960" cy="1145520"/>
          </a:xfrm>
          <a:prstGeom prst="homePlate">
            <a:avLst>
              <a:gd name="adj" fmla="val 11441"/>
            </a:avLst>
          </a:prstGeom>
          <a:solidFill>
            <a:schemeClr val="lt2"/>
          </a:solidFill>
          <a:ln w="19080">
            <a:solidFill>
              <a:srgbClr val="DA0D0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DA0D0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Repository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strike="noStrike" spc="-1">
                <a:solidFill>
                  <a:srgbClr val="DA0D0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Bliss Framework Common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4699080" y="1718640"/>
            <a:ext cx="2527920" cy="1145520"/>
          </a:xfrm>
          <a:prstGeom prst="homePlate">
            <a:avLst>
              <a:gd name="adj" fmla="val 11441"/>
            </a:avLst>
          </a:prstGeom>
          <a:solidFill>
            <a:schemeClr val="lt2"/>
          </a:solidFill>
          <a:ln w="19080">
            <a:solidFill>
              <a:srgbClr val="319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3196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Bliss Framework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strike="noStrike" spc="-1">
                <a:solidFill>
                  <a:srgbClr val="3196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 2.x and Qt4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Tango and Sardana/Taurus control layer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2799000" y="4557600"/>
            <a:ext cx="5597280" cy="834480"/>
          </a:xfrm>
          <a:prstGeom prst="roundRect">
            <a:avLst>
              <a:gd name="adj" fmla="val 9090"/>
            </a:avLst>
          </a:prstGeom>
          <a:solidFill>
            <a:srgbClr val="B6D7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Sardana/Taurus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360360" y="5498640"/>
            <a:ext cx="8035920" cy="763200"/>
          </a:xfrm>
          <a:prstGeom prst="roundRect">
            <a:avLst>
              <a:gd name="adj" fmla="val 9090"/>
            </a:avLst>
          </a:prstGeom>
          <a:solidFill>
            <a:srgbClr val="B4A7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Beamline Hardware and Data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1960560" y="4559400"/>
            <a:ext cx="2435040" cy="422640"/>
          </a:xfrm>
          <a:prstGeom prst="roundRect">
            <a:avLst>
              <a:gd name="adj" fmla="val 31861"/>
            </a:avLst>
          </a:prstGeom>
          <a:solidFill>
            <a:srgbClr val="9FC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360360" y="4559400"/>
            <a:ext cx="2527920" cy="834480"/>
          </a:xfrm>
          <a:prstGeom prst="roundRect">
            <a:avLst>
              <a:gd name="adj" fmla="val 9090"/>
            </a:avLst>
          </a:prstGeom>
          <a:solidFill>
            <a:srgbClr val="9FC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Tango DS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6147000" y="3212640"/>
            <a:ext cx="2073600" cy="1145520"/>
          </a:xfrm>
          <a:prstGeom prst="homePlate">
            <a:avLst>
              <a:gd name="adj" fmla="val 11441"/>
            </a:avLst>
          </a:prstGeom>
          <a:solidFill>
            <a:schemeClr val="lt2"/>
          </a:solidFill>
          <a:ln w="19080">
            <a:solidFill>
              <a:srgbClr val="DA0D0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DA0D0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Objects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strike="noStrike" spc="-1">
                <a:solidFill>
                  <a:srgbClr val="DA0D0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ALBA + MXCuBE specifics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 2 @ ALBA
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Status @ BL13-XALOC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Shape 80"/>
          <p:cNvPicPr/>
          <p:nvPr/>
        </p:nvPicPr>
        <p:blipFill>
          <a:blip r:embed="rId2"/>
          <a:stretch/>
        </p:blipFill>
        <p:spPr>
          <a:xfrm>
            <a:off x="380880" y="1365480"/>
            <a:ext cx="8391960" cy="518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 2 @ ALBA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35040" y="1563480"/>
            <a:ext cx="7836840" cy="458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Working on Qt4/master branch.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Bixente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Rey collaboration.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MXCuBE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interface for all individual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beamline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elements.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Sample mounting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(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mxCATS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)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and centering commissioned and tested on users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Testing basic collection method implementation.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ISPyB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testing stage (Daniel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Salvat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)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mbria"/>
              <a:buChar char="●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Two new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Tango DS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implemented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XALOC: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Font typeface="Cambria"/>
              <a:buChar char="○"/>
            </a:pPr>
            <a:r>
              <a:rPr lang="en-US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Diffractometer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Font typeface="Cambria"/>
              <a:buChar char="○"/>
            </a:pPr>
            <a:r>
              <a:rPr lang="en-US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Beamline</a:t>
            </a:r>
            <a:r>
              <a:rPr lang="en-US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Supervisor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Status @ BL13-XALOC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Integration of MXCuBE 2 @ ALBA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XalocDiffractometer TANGO DS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3720" y="1666680"/>
            <a:ext cx="7998120" cy="4124520"/>
            <a:chOff x="603720" y="1425600"/>
            <a:chExt cx="7998120" cy="4124520"/>
          </a:xfrm>
        </p:grpSpPr>
        <p:sp>
          <p:nvSpPr>
            <p:cNvPr id="149" name="CustomShape 3"/>
            <p:cNvSpPr/>
            <p:nvPr/>
          </p:nvSpPr>
          <p:spPr>
            <a:xfrm>
              <a:off x="603720" y="1425600"/>
              <a:ext cx="7998120" cy="4124520"/>
            </a:xfrm>
            <a:prstGeom prst="roundRect">
              <a:avLst>
                <a:gd name="adj" fmla="val 9090"/>
              </a:avLst>
            </a:prstGeom>
            <a:solidFill>
              <a:schemeClr val="lt2"/>
            </a:solidFill>
            <a:ln w="19080">
              <a:solidFill>
                <a:srgbClr val="70D82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XALOC Diffractometer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0" name="CustomShape 4"/>
            <p:cNvSpPr/>
            <p:nvPr/>
          </p:nvSpPr>
          <p:spPr>
            <a:xfrm>
              <a:off x="5771160" y="3769560"/>
              <a:ext cx="2637000" cy="1615680"/>
            </a:xfrm>
            <a:prstGeom prst="roundRect">
              <a:avLst>
                <a:gd name="adj" fmla="val 9090"/>
              </a:avLst>
            </a:prstGeom>
            <a:solidFill>
              <a:srgbClr val="FFF2CC"/>
            </a:solidFill>
            <a:ln w="1908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Phase transitions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GoBeamViewPhase,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GoCollectPhase,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GoSampleVisuPhase,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GoTransferPhase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1" name="CustomShape 5"/>
            <p:cNvSpPr/>
            <p:nvPr/>
          </p:nvSpPr>
          <p:spPr>
            <a:xfrm>
              <a:off x="3297240" y="3769560"/>
              <a:ext cx="2312640" cy="1615680"/>
            </a:xfrm>
            <a:prstGeom prst="roundRect">
              <a:avLst>
                <a:gd name="adj" fmla="val 9090"/>
              </a:avLst>
            </a:prstGeom>
            <a:solidFill>
              <a:srgbClr val="D9EAD3"/>
            </a:solidFill>
            <a:ln w="19080">
              <a:solidFill>
                <a:srgbClr val="70D82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Parameters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Beamstoptype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MountingPosition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PinLenght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SampleMode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...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2" name="CustomShape 6"/>
            <p:cNvSpPr/>
            <p:nvPr/>
          </p:nvSpPr>
          <p:spPr>
            <a:xfrm>
              <a:off x="759960" y="3769560"/>
              <a:ext cx="2410200" cy="1615680"/>
            </a:xfrm>
            <a:prstGeom prst="roundRect">
              <a:avLst>
                <a:gd name="adj" fmla="val 9090"/>
              </a:avLst>
            </a:prstGeom>
            <a:solidFill>
              <a:srgbClr val="EAD1DC"/>
            </a:solidFill>
            <a:ln w="19080">
              <a:solidFill>
                <a:srgbClr val="FF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EPS signals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KappaPresence,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 Ln2coverOpen,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SampleOnMagnet,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...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3" name="CustomShape 7"/>
            <p:cNvSpPr/>
            <p:nvPr/>
          </p:nvSpPr>
          <p:spPr>
            <a:xfrm>
              <a:off x="756000" y="1978920"/>
              <a:ext cx="1781640" cy="1615680"/>
            </a:xfrm>
            <a:prstGeom prst="roundRect">
              <a:avLst>
                <a:gd name="adj" fmla="val 9090"/>
              </a:avLst>
            </a:prstGeom>
            <a:solidFill>
              <a:srgbClr val="F4CCCC"/>
            </a:solidFill>
            <a:ln w="19080">
              <a:solidFill>
                <a:srgbClr val="CC41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Goniometer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omega, omegax,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omegay, omegaz,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 centx, centy,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 kappa.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4" name="CustomShape 8"/>
            <p:cNvSpPr/>
            <p:nvPr/>
          </p:nvSpPr>
          <p:spPr>
            <a:xfrm>
              <a:off x="2677680" y="1978920"/>
              <a:ext cx="1524960" cy="1615680"/>
            </a:xfrm>
            <a:prstGeom prst="roundRect">
              <a:avLst>
                <a:gd name="adj" fmla="val 9090"/>
              </a:avLst>
            </a:prstGeom>
            <a:solidFill>
              <a:srgbClr val="C9DAF8"/>
            </a:solidFill>
            <a:ln w="19080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Detector Table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diftabx,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diftabz.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5" name="CustomShape 9"/>
            <p:cNvSpPr/>
            <p:nvPr/>
          </p:nvSpPr>
          <p:spPr>
            <a:xfrm>
              <a:off x="4354920" y="1978920"/>
              <a:ext cx="1136880" cy="1615680"/>
            </a:xfrm>
            <a:prstGeom prst="roundRect">
              <a:avLst>
                <a:gd name="adj" fmla="val 9090"/>
              </a:avLst>
            </a:prstGeom>
            <a:solidFill>
              <a:srgbClr val="C9DAF8"/>
            </a:solidFill>
            <a:ln w="19080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DUSP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yagy,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yagz.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6" name="CustomShape 10"/>
            <p:cNvSpPr/>
            <p:nvPr/>
          </p:nvSpPr>
          <p:spPr>
            <a:xfrm>
              <a:off x="5609880" y="1978920"/>
              <a:ext cx="1136880" cy="1615680"/>
            </a:xfrm>
            <a:prstGeom prst="roundRect">
              <a:avLst>
                <a:gd name="adj" fmla="val 9090"/>
              </a:avLst>
            </a:prstGeom>
            <a:solidFill>
              <a:srgbClr val="C9DAF8"/>
            </a:solidFill>
            <a:ln w="19080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Aperture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aperx,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aperz.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7" name="CustomShape 11"/>
            <p:cNvSpPr/>
            <p:nvPr/>
          </p:nvSpPr>
          <p:spPr>
            <a:xfrm>
              <a:off x="6865200" y="1978920"/>
              <a:ext cx="1589760" cy="1615680"/>
            </a:xfrm>
            <a:prstGeom prst="roundRect">
              <a:avLst>
                <a:gd name="adj" fmla="val 9090"/>
              </a:avLst>
            </a:prstGeom>
            <a:solidFill>
              <a:srgbClr val="C9DAF8"/>
            </a:solidFill>
            <a:ln w="19080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Beamstop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bsx,bsy,bsz,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bstopx,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bstopz.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58" name="CustomShape 12"/>
          <p:cNvSpPr/>
          <p:nvPr/>
        </p:nvSpPr>
        <p:spPr>
          <a:xfrm>
            <a:off x="18720" y="5840280"/>
            <a:ext cx="914364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HwObj from MXCuBE will always operate the equipment through this Tango DS.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2"/>
          <p:cNvSpPr txBox="1"/>
          <p:nvPr/>
        </p:nvSpPr>
        <p:spPr>
          <a:xfrm>
            <a:off x="450720" y="372960"/>
            <a:ext cx="827964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Integration of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2 @ ALBA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50720" y="840600"/>
            <a:ext cx="827964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EA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XalocBeamlineSupervisor TANGO DS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3720" y="1666680"/>
            <a:ext cx="7998120" cy="4124520"/>
            <a:chOff x="603720" y="1425600"/>
            <a:chExt cx="7998120" cy="4124520"/>
          </a:xfrm>
        </p:grpSpPr>
        <p:sp>
          <p:nvSpPr>
            <p:cNvPr id="159" name="CustomShape 1"/>
            <p:cNvSpPr/>
            <p:nvPr/>
          </p:nvSpPr>
          <p:spPr>
            <a:xfrm>
              <a:off x="603720" y="1425600"/>
              <a:ext cx="7998120" cy="4124520"/>
            </a:xfrm>
            <a:prstGeom prst="roundRect">
              <a:avLst>
                <a:gd name="adj" fmla="val 9090"/>
              </a:avLst>
            </a:prstGeom>
            <a:solidFill>
              <a:schemeClr val="lt2"/>
            </a:solidFill>
            <a:ln w="19080">
              <a:solidFill>
                <a:srgbClr val="70D82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XALOC Beamline Supervisor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2" name="CustomShape 4"/>
            <p:cNvSpPr/>
            <p:nvPr/>
          </p:nvSpPr>
          <p:spPr>
            <a:xfrm>
              <a:off x="1704960" y="2089800"/>
              <a:ext cx="2759400" cy="1503360"/>
            </a:xfrm>
            <a:prstGeom prst="roundRect">
              <a:avLst>
                <a:gd name="adj" fmla="val 9090"/>
              </a:avLst>
            </a:prstGeom>
            <a:solidFill>
              <a:srgbClr val="C9DAF8"/>
            </a:solidFill>
            <a:ln w="19080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Devices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Diffractometer</a:t>
              </a: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SampleChanger,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Cryostream,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Shutters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4679640" y="2089800"/>
              <a:ext cx="2759400" cy="1503360"/>
            </a:xfrm>
            <a:prstGeom prst="roundRect">
              <a:avLst>
                <a:gd name="adj" fmla="val 9090"/>
              </a:avLst>
            </a:prstGeom>
            <a:solidFill>
              <a:srgbClr val="EAD1DC"/>
            </a:solidFill>
            <a:ln w="19080">
              <a:solidFill>
                <a:srgbClr val="FF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EPS signals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DetDistanceSafe,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DetCoverOpen,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CryoPosition,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FastShutterCollectPosition.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4" name="CustomShape 6"/>
            <p:cNvSpPr/>
            <p:nvPr/>
          </p:nvSpPr>
          <p:spPr>
            <a:xfrm>
              <a:off x="3270960" y="3828600"/>
              <a:ext cx="2639520" cy="1503360"/>
            </a:xfrm>
            <a:prstGeom prst="roundRect">
              <a:avLst>
                <a:gd name="adj" fmla="val 9090"/>
              </a:avLst>
            </a:prstGeom>
            <a:solidFill>
              <a:srgbClr val="FFF2CC"/>
            </a:solidFill>
            <a:ln w="1908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Phase transitions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GoBeamViewPhase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GoCollectPhase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GoSampleVisuPhase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,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</a:rPr>
                <a:t>GoTransferPhase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65" name="CustomShape 7"/>
          <p:cNvSpPr/>
          <p:nvPr/>
        </p:nvSpPr>
        <p:spPr>
          <a:xfrm>
            <a:off x="18720" y="5809320"/>
            <a:ext cx="914364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Function: </a:t>
            </a:r>
            <a:r>
              <a:rPr lang="en-US" sz="16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Coordinate devices’s operation and configuration for phase transitions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Screenshots of </a:t>
            </a:r>
            <a:r>
              <a:rPr kumimoji="0" lang="en-US" sz="2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MXCuBE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2 @ ALBA</a:t>
            </a:r>
            <a: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kumimoji="0" lang="en-US" sz="1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581400"/>
            <a:ext cx="5176800" cy="2992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3816"/>
            <a:ext cx="5333973" cy="31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1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386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 of MXCuBE 2 @ ALBA </vt:lpstr>
      <vt:lpstr>Screenshots of MXCuBE 2 @ ALBA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Roeland Boer</cp:lastModifiedBy>
  <cp:revision>5</cp:revision>
  <dcterms:modified xsi:type="dcterms:W3CDTF">2018-01-31T22:37:55Z</dcterms:modified>
  <dc:language>en-US</dc:language>
</cp:coreProperties>
</file>