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notesSlides/notesSlide23.xml" ContentType="application/vnd.openxmlformats-officedocument.presentationml.notesSlide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</p:sldMasterIdLst>
  <p:notesMasterIdLst>
    <p:notesMasterId r:id="rId36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</p:sldIdLst>
  <p:sldSz cx="13003213" cy="975201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chemeClr val="bg1"/>
        </a:solidFill>
        <a:latin typeface="Helvetica Neue Light" charset="0"/>
        <a:ea typeface="+mn-ea"/>
        <a:cs typeface="DejaVu Sans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chemeClr val="bg1"/>
        </a:solidFill>
        <a:latin typeface="Helvetica Neue Light" charset="0"/>
        <a:ea typeface="+mn-ea"/>
        <a:cs typeface="DejaVu Sans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chemeClr val="bg1"/>
        </a:solidFill>
        <a:latin typeface="Helvetica Neue Light" charset="0"/>
        <a:ea typeface="+mn-ea"/>
        <a:cs typeface="DejaVu Sans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chemeClr val="bg1"/>
        </a:solidFill>
        <a:latin typeface="Helvetica Neue Light" charset="0"/>
        <a:ea typeface="+mn-ea"/>
        <a:cs typeface="DejaVu Sans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chemeClr val="bg1"/>
        </a:solidFill>
        <a:latin typeface="Helvetica Neue Light" charset="0"/>
        <a:ea typeface="+mn-ea"/>
        <a:cs typeface="DejaVu Sans" charset="0"/>
      </a:defRPr>
    </a:lvl5pPr>
    <a:lvl6pPr marL="2286000" algn="l" defTabSz="914400" rtl="0" eaLnBrk="1" latinLnBrk="0" hangingPunct="1">
      <a:defRPr sz="1200" kern="1200">
        <a:solidFill>
          <a:schemeClr val="bg1"/>
        </a:solidFill>
        <a:latin typeface="Helvetica Neue Light" charset="0"/>
        <a:ea typeface="+mn-ea"/>
        <a:cs typeface="DejaVu Sans" charset="0"/>
      </a:defRPr>
    </a:lvl6pPr>
    <a:lvl7pPr marL="2743200" algn="l" defTabSz="914400" rtl="0" eaLnBrk="1" latinLnBrk="0" hangingPunct="1">
      <a:defRPr sz="1200" kern="1200">
        <a:solidFill>
          <a:schemeClr val="bg1"/>
        </a:solidFill>
        <a:latin typeface="Helvetica Neue Light" charset="0"/>
        <a:ea typeface="+mn-ea"/>
        <a:cs typeface="DejaVu Sans" charset="0"/>
      </a:defRPr>
    </a:lvl7pPr>
    <a:lvl8pPr marL="3200400" algn="l" defTabSz="914400" rtl="0" eaLnBrk="1" latinLnBrk="0" hangingPunct="1">
      <a:defRPr sz="1200" kern="1200">
        <a:solidFill>
          <a:schemeClr val="bg1"/>
        </a:solidFill>
        <a:latin typeface="Helvetica Neue Light" charset="0"/>
        <a:ea typeface="+mn-ea"/>
        <a:cs typeface="DejaVu Sans" charset="0"/>
      </a:defRPr>
    </a:lvl8pPr>
    <a:lvl9pPr marL="3657600" algn="l" defTabSz="914400" rtl="0" eaLnBrk="1" latinLnBrk="0" hangingPunct="1">
      <a:defRPr sz="1200" kern="1200">
        <a:solidFill>
          <a:schemeClr val="bg1"/>
        </a:solidFill>
        <a:latin typeface="Helvetica Neue Light" charset="0"/>
        <a:ea typeface="+mn-ea"/>
        <a:cs typeface="DejaVu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116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28950"/>
            <a:ext cx="11053763" cy="20907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28950"/>
            <a:ext cx="11053763" cy="20907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4888"/>
            <a:ext cx="11701463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5863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2175" cy="21320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4888"/>
            <a:ext cx="5773738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7013" y="2274888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81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6750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6750" cy="56181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6725" cy="1651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3175" y="388938"/>
            <a:ext cx="7269163" cy="83216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39938"/>
            <a:ext cx="4276725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938" y="6826250"/>
            <a:ext cx="7802562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7938" y="871538"/>
            <a:ext cx="7802562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7938" y="7632700"/>
            <a:ext cx="7802562" cy="1144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4888"/>
            <a:ext cx="11701463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64650" y="1371600"/>
            <a:ext cx="2824163" cy="650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7400" y="1371600"/>
            <a:ext cx="8324850" cy="650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4175" cy="8456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66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28950"/>
            <a:ext cx="11053763" cy="20907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5863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2175" cy="2132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0" y="2768600"/>
            <a:ext cx="2493963" cy="5713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33763" y="2768600"/>
            <a:ext cx="2495550" cy="5713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6750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6725" cy="1651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3175" y="388938"/>
            <a:ext cx="7269163" cy="8321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39938"/>
            <a:ext cx="4276725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938" y="6826250"/>
            <a:ext cx="7802562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7938" y="871538"/>
            <a:ext cx="7802562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7938" y="7632700"/>
            <a:ext cx="7802562" cy="1144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28950"/>
            <a:ext cx="11053763" cy="20907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59900" y="254000"/>
            <a:ext cx="2855913" cy="822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7400" y="254000"/>
            <a:ext cx="8420100" cy="822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28950"/>
            <a:ext cx="11053763" cy="20907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5863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2175" cy="2132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0" y="4876800"/>
            <a:ext cx="2493963" cy="3008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33763" y="4876800"/>
            <a:ext cx="2495550" cy="3008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6750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3175" y="388938"/>
            <a:ext cx="7269163" cy="8321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39938"/>
            <a:ext cx="4276725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938" y="6826250"/>
            <a:ext cx="7802562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7938" y="871538"/>
            <a:ext cx="7802562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7938" y="7632700"/>
            <a:ext cx="7802562" cy="1144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5025" y="398463"/>
            <a:ext cx="1284288" cy="7486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7400" y="398463"/>
            <a:ext cx="3705225" cy="7486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5863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2175" cy="2132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0" y="2768600"/>
            <a:ext cx="5637213" cy="5713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7013" y="2768600"/>
            <a:ext cx="5638800" cy="5713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6750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6725" cy="1651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3175" y="388938"/>
            <a:ext cx="7269163" cy="8321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39938"/>
            <a:ext cx="4276725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938" y="6826250"/>
            <a:ext cx="7802562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7938" y="871538"/>
            <a:ext cx="7802562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7938" y="7632700"/>
            <a:ext cx="7802562" cy="1144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59900" y="254000"/>
            <a:ext cx="2855913" cy="822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7400" y="254000"/>
            <a:ext cx="8420100" cy="822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28950"/>
            <a:ext cx="11053763" cy="20907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5863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2175" cy="2132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82825"/>
            <a:ext cx="5773738" cy="6434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7013" y="2282825"/>
            <a:ext cx="5775325" cy="6434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6750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5863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2175" cy="2132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6725" cy="1651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3175" y="388938"/>
            <a:ext cx="7269163" cy="8321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39938"/>
            <a:ext cx="4276725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938" y="6826250"/>
            <a:ext cx="7802562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7938" y="871538"/>
            <a:ext cx="7802562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7938" y="7632700"/>
            <a:ext cx="7802562" cy="1144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82825"/>
            <a:ext cx="2924175" cy="6434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82825"/>
            <a:ext cx="8624888" cy="6434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28950"/>
            <a:ext cx="11053763" cy="20907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5863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2175" cy="2132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82825"/>
            <a:ext cx="5773738" cy="6434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7013" y="2282825"/>
            <a:ext cx="5775325" cy="6434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6750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0" y="4864100"/>
            <a:ext cx="5573713" cy="3008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3513" y="4864100"/>
            <a:ext cx="5575300" cy="3008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6725" cy="1651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3175" y="388938"/>
            <a:ext cx="7269163" cy="8321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39938"/>
            <a:ext cx="4276725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938" y="6826250"/>
            <a:ext cx="7802562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7938" y="871538"/>
            <a:ext cx="7802562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7938" y="7632700"/>
            <a:ext cx="7802562" cy="1144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88938"/>
            <a:ext cx="2924175" cy="8328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88938"/>
            <a:ext cx="8624888" cy="8328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28950"/>
            <a:ext cx="11053763" cy="20907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5863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2175" cy="2132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0" y="8013700"/>
            <a:ext cx="5637213" cy="1560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7013" y="8013700"/>
            <a:ext cx="5638800" cy="1560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6750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6750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3175" y="388938"/>
            <a:ext cx="7269163" cy="8321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39938"/>
            <a:ext cx="4276725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938" y="6826250"/>
            <a:ext cx="7802562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7938" y="871538"/>
            <a:ext cx="7802562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7938" y="7632700"/>
            <a:ext cx="7802562" cy="1144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59900" y="5729288"/>
            <a:ext cx="2855913" cy="3844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7400" y="5729288"/>
            <a:ext cx="8420100" cy="3844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28950"/>
            <a:ext cx="11053763" cy="20907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5863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2175" cy="2132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0" y="2768600"/>
            <a:ext cx="2493963" cy="5713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33763" y="2768600"/>
            <a:ext cx="2495550" cy="5713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6750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6725" cy="1651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3175" y="388938"/>
            <a:ext cx="7269163" cy="8321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39938"/>
            <a:ext cx="4276725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938" y="6826250"/>
            <a:ext cx="7802562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7938" y="871538"/>
            <a:ext cx="7802562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7938" y="7632700"/>
            <a:ext cx="7802562" cy="1144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59900" y="254000"/>
            <a:ext cx="2855913" cy="822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7400" y="254000"/>
            <a:ext cx="8420100" cy="822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28950"/>
            <a:ext cx="11053763" cy="20907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5863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2175" cy="2132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3900" y="2768600"/>
            <a:ext cx="2493963" cy="5713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0263" y="2768600"/>
            <a:ext cx="2495550" cy="5713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6750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6725" cy="1651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3175" y="388938"/>
            <a:ext cx="7269163" cy="8321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39938"/>
            <a:ext cx="4276725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938" y="6826250"/>
            <a:ext cx="7802562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7938" y="871538"/>
            <a:ext cx="7802562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7938" y="7632700"/>
            <a:ext cx="7802562" cy="1144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59900" y="254000"/>
            <a:ext cx="2855913" cy="822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7400" y="254000"/>
            <a:ext cx="8420100" cy="822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28950"/>
            <a:ext cx="11053763" cy="20907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3175" y="388938"/>
            <a:ext cx="7269163" cy="8321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39938"/>
            <a:ext cx="4276725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5863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2175" cy="2132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0" y="2768600"/>
            <a:ext cx="5637213" cy="5713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7013" y="2768600"/>
            <a:ext cx="5638800" cy="5713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6750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6725" cy="1651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3175" y="388938"/>
            <a:ext cx="7269163" cy="8321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39938"/>
            <a:ext cx="4276725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938" y="6826250"/>
            <a:ext cx="7802562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7938" y="871538"/>
            <a:ext cx="7802562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7938" y="7632700"/>
            <a:ext cx="7802562" cy="1144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59900" y="254000"/>
            <a:ext cx="2855913" cy="822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7400" y="254000"/>
            <a:ext cx="8420100" cy="822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28950"/>
            <a:ext cx="11053763" cy="20907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938" y="6826250"/>
            <a:ext cx="7802562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7938" y="871538"/>
            <a:ext cx="7802562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7938" y="7632700"/>
            <a:ext cx="7802562" cy="1144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1463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5863"/>
            <a:ext cx="11052175" cy="193833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2175" cy="2132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1463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0" y="1371600"/>
            <a:ext cx="5637213" cy="7008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7013" y="1371600"/>
            <a:ext cx="5638800" cy="7008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1463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6750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1463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6725" cy="16510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3175" y="388938"/>
            <a:ext cx="7269163" cy="8321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39938"/>
            <a:ext cx="4276725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938" y="6826250"/>
            <a:ext cx="7802562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7938" y="871538"/>
            <a:ext cx="7802562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7938" y="7632700"/>
            <a:ext cx="7802562" cy="1144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1463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4175" cy="7989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7989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1371600"/>
            <a:ext cx="11301413" cy="3503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0760" tIns="50760" rIns="50760" bIns="5076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4864100"/>
            <a:ext cx="11301413" cy="3008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9pPr>
    </p:titleStyle>
    <p:bodyStyle>
      <a:lvl1pPr marL="342900" indent="-342900" algn="l" defTabSz="457200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2pPr>
      <a:lvl3pPr marL="1143000" indent="-228600" algn="l" defTabSz="457200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3pPr>
      <a:lvl4pPr marL="1600200" indent="-228600" algn="l" defTabSz="457200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4pPr>
      <a:lvl5pPr marL="2057400" indent="-228600" algn="l" defTabSz="457200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5pPr>
      <a:lvl6pPr marL="2514600" indent="-228600" algn="l" defTabSz="457200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6pPr>
      <a:lvl7pPr marL="2971800" indent="-228600" algn="l" defTabSz="457200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7pPr>
      <a:lvl8pPr marL="3429000" indent="-228600" algn="l" defTabSz="457200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8pPr>
      <a:lvl9pPr marL="3886200" indent="-228600" algn="l" defTabSz="457200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254000"/>
            <a:ext cx="11428413" cy="2436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0760" tIns="50760" rIns="50760" bIns="507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9pPr>
    </p:titleStyle>
    <p:bodyStyle>
      <a:lvl1pPr marL="342900" indent="-3429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2pPr>
      <a:lvl3pPr marL="11430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3pPr>
      <a:lvl4pPr marL="16002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4pPr>
      <a:lvl5pPr marL="20574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5pPr>
      <a:lvl6pPr marL="25146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6pPr>
      <a:lvl7pPr marL="29718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7pPr>
      <a:lvl8pPr marL="34290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8pPr>
      <a:lvl9pPr marL="38862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254000"/>
            <a:ext cx="11428413" cy="2436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0760" tIns="50760" rIns="50760" bIns="507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2768600"/>
            <a:ext cx="5141913" cy="5713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0760" tIns="50760" rIns="50760" bIns="507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9pPr>
    </p:titleStyle>
    <p:bodyStyle>
      <a:lvl1pPr marL="342900" indent="-3429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2pPr>
      <a:lvl3pPr marL="11430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3pPr>
      <a:lvl4pPr marL="16002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4pPr>
      <a:lvl5pPr marL="20574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5pPr>
      <a:lvl6pPr marL="25146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6pPr>
      <a:lvl7pPr marL="29718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7pPr>
      <a:lvl8pPr marL="34290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8pPr>
      <a:lvl9pPr marL="38862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398463"/>
            <a:ext cx="5141913" cy="4489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0760" tIns="50760" rIns="50760" bIns="5076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4876800"/>
            <a:ext cx="5141913" cy="3008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9pPr>
    </p:titleStyle>
    <p:bodyStyle>
      <a:lvl1pPr marL="342900" indent="-342900" algn="l" defTabSz="457200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2pPr>
      <a:lvl3pPr marL="1143000" indent="-228600" algn="l" defTabSz="457200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3pPr>
      <a:lvl4pPr marL="1600200" indent="-228600" algn="l" defTabSz="457200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4pPr>
      <a:lvl5pPr marL="2057400" indent="-228600" algn="l" defTabSz="457200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5pPr>
      <a:lvl6pPr marL="2514600" indent="-228600" algn="l" defTabSz="457200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6pPr>
      <a:lvl7pPr marL="2971800" indent="-228600" algn="l" defTabSz="457200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7pPr>
      <a:lvl8pPr marL="3429000" indent="-228600" algn="l" defTabSz="457200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8pPr>
      <a:lvl9pPr marL="3886200" indent="-228600" algn="l" defTabSz="457200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254000"/>
            <a:ext cx="11428413" cy="2436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0760" tIns="50760" rIns="50760" bIns="507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2768600"/>
            <a:ext cx="11428413" cy="5713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0760" tIns="50760" rIns="50760" bIns="507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9pPr>
    </p:titleStyle>
    <p:bodyStyle>
      <a:lvl1pPr marL="342900" indent="-3429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2pPr>
      <a:lvl3pPr marL="11430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3pPr>
      <a:lvl4pPr marL="16002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4pPr>
      <a:lvl5pPr marL="20574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5pPr>
      <a:lvl6pPr marL="25146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6pPr>
      <a:lvl7pPr marL="29718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7pPr>
      <a:lvl8pPr marL="34290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8pPr>
      <a:lvl9pPr marL="38862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3657600"/>
            <a:ext cx="11428413" cy="2436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0760" tIns="50760" rIns="50760" bIns="507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82825"/>
            <a:ext cx="11701463" cy="6434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9pPr>
    </p:titleStyle>
    <p:bodyStyle>
      <a:lvl1pPr marL="342900" indent="-3429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2pPr>
      <a:lvl3pPr marL="11430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3pPr>
      <a:lvl4pPr marL="16002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4pPr>
      <a:lvl5pPr marL="20574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5pPr>
      <a:lvl6pPr marL="25146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6pPr>
      <a:lvl7pPr marL="29718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7pPr>
      <a:lvl8pPr marL="34290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8pPr>
      <a:lvl9pPr marL="38862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88938"/>
            <a:ext cx="11701463" cy="1627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82825"/>
            <a:ext cx="11701463" cy="6434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9pPr>
    </p:titleStyle>
    <p:bodyStyle>
      <a:lvl1pPr marL="342900" indent="-3429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2pPr>
      <a:lvl3pPr marL="11430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3pPr>
      <a:lvl4pPr marL="16002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4pPr>
      <a:lvl5pPr marL="20574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5pPr>
      <a:lvl6pPr marL="25146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6pPr>
      <a:lvl7pPr marL="29718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7pPr>
      <a:lvl8pPr marL="34290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8pPr>
      <a:lvl9pPr marL="38862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5729288"/>
            <a:ext cx="11428413" cy="2295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0760" tIns="50760" rIns="50760" bIns="5076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8013700"/>
            <a:ext cx="11428413" cy="1560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9pPr>
    </p:titleStyle>
    <p:bodyStyle>
      <a:lvl1pPr marL="342900" indent="-342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62B0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254000"/>
            <a:ext cx="11428413" cy="2436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0760" tIns="50760" rIns="50760" bIns="507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2768600"/>
            <a:ext cx="5141913" cy="5713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0760" tIns="50760" rIns="50760" bIns="507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9pPr>
    </p:titleStyle>
    <p:bodyStyle>
      <a:lvl1pPr marL="342900" indent="-3429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2pPr>
      <a:lvl3pPr marL="11430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3pPr>
      <a:lvl4pPr marL="16002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4pPr>
      <a:lvl5pPr marL="20574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5pPr>
      <a:lvl6pPr marL="25146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6pPr>
      <a:lvl7pPr marL="29718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7pPr>
      <a:lvl8pPr marL="34290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8pPr>
      <a:lvl9pPr marL="38862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254000"/>
            <a:ext cx="11428413" cy="2436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0760" tIns="50760" rIns="50760" bIns="507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73900" y="2768600"/>
            <a:ext cx="5141913" cy="5713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0760" tIns="50760" rIns="50760" bIns="507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9pPr>
    </p:titleStyle>
    <p:bodyStyle>
      <a:lvl1pPr marL="342900" indent="-3429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2pPr>
      <a:lvl3pPr marL="11430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3pPr>
      <a:lvl4pPr marL="16002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4pPr>
      <a:lvl5pPr marL="20574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5pPr>
      <a:lvl6pPr marL="25146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6pPr>
      <a:lvl7pPr marL="29718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7pPr>
      <a:lvl8pPr marL="34290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8pPr>
      <a:lvl9pPr marL="38862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254000"/>
            <a:ext cx="11428413" cy="2436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0760" tIns="50760" rIns="50760" bIns="507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2768600"/>
            <a:ext cx="11428413" cy="5713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9pPr>
    </p:titleStyle>
    <p:bodyStyle>
      <a:lvl1pPr marL="342900" indent="-3429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2pPr>
      <a:lvl3pPr marL="11430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3pPr>
      <a:lvl4pPr marL="16002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4pPr>
      <a:lvl5pPr marL="20574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5pPr>
      <a:lvl6pPr marL="25146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6pPr>
      <a:lvl7pPr marL="29718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7pPr>
      <a:lvl8pPr marL="34290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8pPr>
      <a:lvl9pPr marL="3886200" indent="-228600" algn="l" defTabSz="457200" rtl="0" fontAlgn="base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1371600"/>
            <a:ext cx="11428413" cy="7008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0760" tIns="50760" rIns="50760" bIns="507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Helvetica Neue Light" charset="0"/>
          <a:cs typeface="DejaVu Sans" charset="0"/>
        </a:defRPr>
      </a:lvl9pPr>
    </p:titleStyle>
    <p:bodyStyle>
      <a:lvl1pPr marL="342900" indent="-342900" algn="l" defTabSz="457200" rtl="0" fontAlgn="base">
        <a:spcBef>
          <a:spcPts val="3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3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2pPr>
      <a:lvl3pPr marL="1143000" indent="-228600" algn="l" defTabSz="457200" rtl="0" fontAlgn="base">
        <a:spcBef>
          <a:spcPts val="3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3pPr>
      <a:lvl4pPr marL="1600200" indent="-228600" algn="l" defTabSz="457200" rtl="0" fontAlgn="base">
        <a:spcBef>
          <a:spcPts val="3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4pPr>
      <a:lvl5pPr marL="2057400" indent="-228600" algn="l" defTabSz="457200" rtl="0" fontAlgn="base">
        <a:spcBef>
          <a:spcPts val="3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5pPr>
      <a:lvl6pPr marL="2514600" indent="-228600" algn="l" defTabSz="457200" rtl="0" fontAlgn="base">
        <a:spcBef>
          <a:spcPts val="3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6pPr>
      <a:lvl7pPr marL="2971800" indent="-228600" algn="l" defTabSz="457200" rtl="0" fontAlgn="base">
        <a:spcBef>
          <a:spcPts val="3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7pPr>
      <a:lvl8pPr marL="3429000" indent="-228600" algn="l" defTabSz="457200" rtl="0" fontAlgn="base">
        <a:spcBef>
          <a:spcPts val="3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8pPr>
      <a:lvl9pPr marL="3886200" indent="-228600" algn="l" defTabSz="457200" rtl="0" fontAlgn="base">
        <a:spcBef>
          <a:spcPts val="3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forge.epn-campus.eu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fwk.blissgarden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87400" y="1371600"/>
            <a:ext cx="11303000" cy="3505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</a:tabLst>
            </a:pPr>
            <a:r>
              <a:rPr lang="en-US"/>
              <a:t>The BLISS Framework 4</a:t>
            </a:r>
          </a:p>
        </p:txBody>
      </p:sp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9385300" y="2047875"/>
            <a:ext cx="2881313" cy="2157413"/>
            <a:chOff x="5912" y="1290"/>
            <a:chExt cx="1815" cy="1359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12" y="1290"/>
              <a:ext cx="1816" cy="136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87400" y="254000"/>
            <a:ext cx="11430000" cy="24384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</a:tabLst>
            </a:pPr>
            <a:r>
              <a:rPr lang="en-US" sz="6400"/>
              <a:t>Connections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87400" y="2768600"/>
            <a:ext cx="11430000" cy="6019800"/>
          </a:xfrm>
          <a:ln/>
        </p:spPr>
        <p:txBody>
          <a:bodyPr/>
          <a:lstStyle/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 b="1"/>
              <a:t>Connectable</a:t>
            </a:r>
            <a:r>
              <a:rPr lang="en-US"/>
              <a:t> base class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Bricks and Control Objects are </a:t>
            </a:r>
            <a:r>
              <a:rPr lang="en-US" b="1"/>
              <a:t>Connectable</a:t>
            </a:r>
            <a:r>
              <a:rPr lang="en-US"/>
              <a:t>s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Signals and slots:</a:t>
            </a:r>
          </a:p>
          <a:p>
            <a:pPr marL="798513" lvl="1" indent="-406400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Control objects: available </a:t>
            </a:r>
            <a:r>
              <a:rPr lang="en-US" b="1"/>
              <a:t>signals</a:t>
            </a:r>
            <a:r>
              <a:rPr lang="en-US"/>
              <a:t> and </a:t>
            </a:r>
            <a:r>
              <a:rPr lang="en-US" b="1"/>
              <a:t>slots</a:t>
            </a:r>
          </a:p>
          <a:p>
            <a:pPr marL="798513" lvl="1" indent="-406400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Bricks: </a:t>
            </a:r>
            <a:r>
              <a:rPr lang="en-US" b="1"/>
              <a:t>connection definitions </a:t>
            </a:r>
            <a:r>
              <a:rPr lang="en-US"/>
              <a:t>containing a list of expected signals/slots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Connections are established using the Connections Editor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87400" y="254000"/>
            <a:ext cx="11430000" cy="24384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</a:tabLst>
            </a:pPr>
            <a:r>
              <a:rPr lang="en-US"/>
              <a:t>A declarative approach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0" y="2971800"/>
            <a:ext cx="12952413" cy="48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87400" y="254000"/>
            <a:ext cx="11430000" cy="24384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</a:tabLst>
            </a:pPr>
            <a:r>
              <a:rPr lang="en-US"/>
              <a:t>A declarative approach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29000"/>
            <a:ext cx="13096875" cy="182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87400" y="254000"/>
            <a:ext cx="11430000" cy="24384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</a:tabLst>
            </a:pPr>
            <a:r>
              <a:rPr lang="en-US"/>
              <a:t>Why is the new architecture better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87400" y="2768600"/>
            <a:ext cx="11430000" cy="5715000"/>
          </a:xfrm>
          <a:ln/>
        </p:spPr>
        <p:txBody>
          <a:bodyPr/>
          <a:lstStyle/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 b="1"/>
              <a:t>Proxys</a:t>
            </a:r>
            <a:r>
              <a:rPr lang="en-US"/>
              <a:t> in GUI apps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Real Control Objects stay on the server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Less connections to hardware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Objects </a:t>
            </a:r>
            <a:r>
              <a:rPr lang="en-US" b="1"/>
              <a:t>signal</a:t>
            </a:r>
            <a:r>
              <a:rPr lang="en-US"/>
              <a:t> changes to their state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No core dependency on Qt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87400" y="254000"/>
            <a:ext cx="11430000" cy="24384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</a:tabLst>
            </a:pPr>
            <a:r>
              <a:rPr lang="en-US"/>
              <a:t>Beacon, the BEAmline CONfigurator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87400" y="2768600"/>
            <a:ext cx="11430000" cy="5715000"/>
          </a:xfrm>
          <a:ln/>
        </p:spPr>
        <p:txBody>
          <a:bodyPr/>
          <a:lstStyle/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Allows to manage configuration files (XML) for Control Objects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 b="1"/>
              <a:t>Templates</a:t>
            </a:r>
            <a:r>
              <a:rPr lang="en-US"/>
              <a:t> describe the config files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Later on, could be used to configure other beamline systems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AutoShape 1"/>
          <p:cNvSpPr>
            <a:spLocks noChangeArrowheads="1"/>
          </p:cNvSpPr>
          <p:nvPr/>
        </p:nvSpPr>
        <p:spPr bwMode="auto">
          <a:xfrm>
            <a:off x="190500" y="6400800"/>
            <a:ext cx="12611100" cy="2654300"/>
          </a:xfrm>
          <a:prstGeom prst="roundRect">
            <a:avLst>
              <a:gd name="adj" fmla="val 7176"/>
            </a:avLst>
          </a:prstGeom>
          <a:gradFill rotWithShape="0">
            <a:gsLst>
              <a:gs pos="0">
                <a:srgbClr val="0057E5"/>
              </a:gs>
              <a:gs pos="100000">
                <a:srgbClr val="0082E5">
                  <a:alpha val="75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algn="ctr" rotWithShape="0">
              <a:srgbClr val="000000">
                <a:alpha val="50027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74" name="AutoShape 2"/>
          <p:cNvSpPr>
            <a:spLocks noChangeArrowheads="1"/>
          </p:cNvSpPr>
          <p:nvPr/>
        </p:nvSpPr>
        <p:spPr bwMode="auto">
          <a:xfrm>
            <a:off x="3429000" y="2971800"/>
            <a:ext cx="6019800" cy="2705100"/>
          </a:xfrm>
          <a:prstGeom prst="roundRect">
            <a:avLst>
              <a:gd name="adj" fmla="val 5616"/>
            </a:avLst>
          </a:prstGeom>
          <a:gradFill rotWithShape="0">
            <a:gsLst>
              <a:gs pos="0">
                <a:srgbClr val="0057E5"/>
              </a:gs>
              <a:gs pos="100000">
                <a:srgbClr val="0082E5">
                  <a:alpha val="75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algn="ctr" rotWithShape="0">
              <a:srgbClr val="000000">
                <a:alpha val="50027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87400" y="254000"/>
            <a:ext cx="11430000" cy="24384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</a:tabLst>
            </a:pPr>
            <a:r>
              <a:rPr lang="en-US"/>
              <a:t>Beacon: template and result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784600" y="2743200"/>
            <a:ext cx="8102600" cy="3657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FFFFFF"/>
                </a:solidFill>
                <a:latin typeface="Monaco" charset="0"/>
              </a:rPr>
              <a:t>&lt;template&gt;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FFFFFF"/>
                </a:solidFill>
                <a:latin typeface="Monaco" charset="0"/>
              </a:rPr>
              <a:t>	&lt;channel name="status"/&gt;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FFFFFF"/>
                </a:solidFill>
                <a:latin typeface="Monaco" charset="0"/>
              </a:rPr>
              <a:t>	&lt;channel name="state"/&gt;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FFFFFF"/>
                </a:solidFill>
                <a:latin typeface="Monaco" charset="0"/>
              </a:rPr>
              <a:t>	&lt;command name="open"/&gt;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FFFFFF"/>
                </a:solidFill>
                <a:latin typeface="Monaco" charset="0"/>
              </a:rPr>
              <a:t>	&lt;command name="close"/&gt;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FFFFFF"/>
                </a:solidFill>
                <a:latin typeface="Monaco" charset="0"/>
              </a:rPr>
              <a:t>&lt;/template&gt;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FFFFFF"/>
              </a:solidFill>
              <a:latin typeface="Monaco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55600" y="6686550"/>
            <a:ext cx="12280900" cy="229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</a:tabLst>
            </a:pPr>
            <a:r>
              <a:rPr lang="en-US" sz="1800">
                <a:solidFill>
                  <a:srgbClr val="FFFFFF"/>
                </a:solidFill>
                <a:latin typeface="Monaco" charset="0"/>
              </a:rPr>
              <a:t>&lt;object class="Shutter"  username="Safety Shutter"&gt;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</a:tabLst>
            </a:pPr>
            <a:r>
              <a:rPr lang="en-US" sz="1800">
                <a:solidFill>
                  <a:srgbClr val="FFFFFF"/>
                </a:solidFill>
                <a:latin typeface="Monaco" charset="0"/>
              </a:rPr>
              <a:t>       &lt;channel name="status"  uri="//basil/id23/bsh/1"  type="taco" call="DevStatus" /&gt;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</a:tabLst>
            </a:pPr>
            <a:r>
              <a:rPr lang="en-US" sz="1800">
                <a:solidFill>
                  <a:srgbClr val="FFFFFF"/>
                </a:solidFill>
                <a:latin typeface="Monaco" charset="0"/>
              </a:rPr>
              <a:t>       &lt;channel name="state"  uri="//basil/id23/bsh/1"  type="taco" call="DevState" /&gt;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</a:tabLst>
            </a:pPr>
            <a:r>
              <a:rPr lang="en-US" sz="1800">
                <a:solidFill>
                  <a:srgbClr val="FFFFFF"/>
                </a:solidFill>
                <a:latin typeface="Monaco" charset="0"/>
              </a:rPr>
              <a:t>       &lt;command name="open"  uri="//basil/id23/bsh/1"  type="taco" call="DevOpen" /&gt;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</a:tabLst>
            </a:pPr>
            <a:r>
              <a:rPr lang="en-US" sz="1800">
                <a:solidFill>
                  <a:srgbClr val="FFFFFF"/>
                </a:solidFill>
                <a:latin typeface="Monaco" charset="0"/>
              </a:rPr>
              <a:t>       &lt;command name="close"  uri="//basil/id23/bsh/1"  type="taco" call="DevClose" /&gt;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</a:tabLst>
            </a:pPr>
            <a:r>
              <a:rPr lang="en-US" sz="1800">
                <a:solidFill>
                  <a:srgbClr val="FFFFFF"/>
                </a:solidFill>
                <a:latin typeface="Monaco" charset="0"/>
              </a:rPr>
              <a:t>&lt;/object&gt;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</a:tabLst>
            </a:pPr>
            <a:endParaRPr lang="en-US" sz="1800">
              <a:solidFill>
                <a:srgbClr val="FFFFFF"/>
              </a:solidFill>
              <a:latin typeface="Monaco" charset="0"/>
            </a:endParaRP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flipV="1">
            <a:off x="6472238" y="5624513"/>
            <a:ext cx="1587" cy="790575"/>
          </a:xfrm>
          <a:prstGeom prst="line">
            <a:avLst/>
          </a:prstGeom>
          <a:noFill/>
          <a:ln w="25560">
            <a:solidFill>
              <a:srgbClr val="FFFFFF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87400" y="254000"/>
            <a:ext cx="11430000" cy="24384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</a:tabLst>
            </a:pPr>
            <a:r>
              <a:rPr lang="en-US"/>
              <a:t>GUI Builder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87400" y="2768600"/>
            <a:ext cx="11430000" cy="5715000"/>
          </a:xfrm>
          <a:ln/>
        </p:spPr>
        <p:txBody>
          <a:bodyPr/>
          <a:lstStyle/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Tree-based GUI editor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New </a:t>
            </a:r>
            <a:r>
              <a:rPr lang="en-US" b="1"/>
              <a:t>Application</a:t>
            </a:r>
            <a:r>
              <a:rPr lang="en-US"/>
              <a:t> item : to set properties for the Application level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New Connection items: attached to the Application or to particular items in the tree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Other new features : Undo/Redo, sole item preview, ...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87400" y="254000"/>
            <a:ext cx="11430000" cy="24384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</a:tabLst>
            </a:pPr>
            <a:r>
              <a:rPr lang="en-US"/>
              <a:t>GUI Builder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5838" y="1954213"/>
            <a:ext cx="9986962" cy="7646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87400" y="254000"/>
            <a:ext cx="11430000" cy="24384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</a:tabLst>
            </a:pPr>
            <a:r>
              <a:rPr lang="en-US"/>
              <a:t>GUI Builder:</a:t>
            </a:r>
            <a:br>
              <a:rPr lang="en-US"/>
            </a:br>
            <a:r>
              <a:rPr lang="en-US"/>
              <a:t>loading/saving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87400" y="2768600"/>
            <a:ext cx="11430000" cy="5715000"/>
          </a:xfrm>
          <a:ln/>
        </p:spPr>
        <p:txBody>
          <a:bodyPr/>
          <a:lstStyle/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 No more single .gui file : now a whole directory is used for each GUI application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 Layout is completely separated from properties, connections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 Everything is stored in a human-readable XML format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 Resources (images, icons) can be copied into the directory to stay with the GUI application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87400" y="254000"/>
            <a:ext cx="11430000" cy="24384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</a:tabLst>
            </a:pPr>
            <a:r>
              <a:rPr lang="en-US"/>
              <a:t>Loading/saving, cont.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" y="3479800"/>
            <a:ext cx="12460288" cy="2781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87400" y="254000"/>
            <a:ext cx="11430000" cy="24384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</a:tabLst>
            </a:pPr>
            <a:r>
              <a:rPr lang="en-US"/>
              <a:t>The Framework v2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87400" y="2768600"/>
            <a:ext cx="11430000" cy="5715000"/>
          </a:xfrm>
          <a:ln/>
        </p:spPr>
        <p:txBody>
          <a:bodyPr/>
          <a:lstStyle/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Is used to build complex GUI to control beamlines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By assembling complex widgets known as bricks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Each brick is connected to beamline components through “hardware objects”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A “hardware object” is an interface to our control systems (spec, Taco, Tango)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… but over time it got adapted to abstract other kind of things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87400" y="254000"/>
            <a:ext cx="11430000" cy="24384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</a:tabLst>
            </a:pPr>
            <a:r>
              <a:rPr lang="en-US"/>
              <a:t>GUI Builder: properties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87400" y="2768600"/>
            <a:ext cx="11430000" cy="5715000"/>
          </a:xfrm>
          <a:ln/>
        </p:spPr>
        <p:txBody>
          <a:bodyPr/>
          <a:lstStyle/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 Property Groups : several properties can be grouped, they are displayed in a sub-tree in the Property Editor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 New Image property : any image file can be selected, otherwise provides access to the icons library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87400" y="254000"/>
            <a:ext cx="11430000" cy="24384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</a:tabLst>
            </a:pPr>
            <a:r>
              <a:rPr lang="en-US"/>
              <a:t>Editing properties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0525" y="2057400"/>
            <a:ext cx="9312275" cy="7466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87400" y="254000"/>
            <a:ext cx="11430000" cy="24384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</a:tabLst>
            </a:pPr>
            <a:r>
              <a:rPr lang="en-US"/>
              <a:t>Declaring properties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488" y="3429000"/>
            <a:ext cx="12912725" cy="2743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87400" y="254000"/>
            <a:ext cx="11430000" cy="24384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</a:tabLst>
            </a:pPr>
            <a:r>
              <a:rPr lang="en-US"/>
              <a:t>The Framework's home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87400" y="2768600"/>
            <a:ext cx="11430000" cy="5715000"/>
          </a:xfrm>
          <a:ln/>
        </p:spPr>
        <p:txBody>
          <a:bodyPr/>
          <a:lstStyle/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Managed using git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One submodule (repository) per brick/CO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git://git.epn-campus.eu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>
                <a:hlinkClick r:id="rId3"/>
              </a:rPr>
              <a:t>http://forge.epn-campus.eu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>
                <a:hlinkClick r:id="rId4"/>
              </a:rPr>
              <a:t>http://fwk.blissgarden.org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87400" y="254000"/>
            <a:ext cx="11430000" cy="24384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</a:tabLst>
            </a:pPr>
            <a:r>
              <a:rPr lang="en-US"/>
              <a:t>Current limitations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87400" y="2768600"/>
            <a:ext cx="11430000" cy="6527800"/>
          </a:xfrm>
          <a:ln/>
        </p:spPr>
        <p:txBody>
          <a:bodyPr/>
          <a:lstStyle/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100% based on Qt3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Each GUI connects to the hardware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Stored state is not shared amongst these instances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Configuration (XML files) of hardware objects is neither standardized nor assisted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Clumsy way to do connections between Bricks, and between Bricks and Hardware Objects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87400" y="254000"/>
            <a:ext cx="11430000" cy="24384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</a:tabLst>
            </a:pPr>
            <a:r>
              <a:rPr lang="en-US"/>
              <a:t>FWK4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87400" y="2768600"/>
            <a:ext cx="11430000" cy="5715000"/>
          </a:xfrm>
          <a:ln/>
        </p:spPr>
        <p:txBody>
          <a:bodyPr/>
          <a:lstStyle/>
          <a:p>
            <a:pPr marL="0" indent="0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506413" algn="l"/>
                <a:tab pos="1420813" algn="l"/>
                <a:tab pos="2335213" algn="l"/>
                <a:tab pos="3249613" algn="l"/>
                <a:tab pos="4164013" algn="l"/>
                <a:tab pos="5078413" algn="l"/>
                <a:tab pos="5992813" algn="l"/>
                <a:tab pos="6907213" algn="l"/>
                <a:tab pos="7821613" algn="l"/>
                <a:tab pos="8736013" algn="l"/>
                <a:tab pos="9650413" algn="l"/>
                <a:tab pos="10134600" algn="l"/>
                <a:tab pos="10858500" algn="l"/>
              </a:tabLst>
            </a:pPr>
            <a:r>
              <a:rPr lang="en-US"/>
              <a:t> Hardware Objects are renamed Control Objects</a:t>
            </a:r>
          </a:p>
          <a:p>
            <a:pPr marL="0" indent="0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506413" algn="l"/>
                <a:tab pos="1420813" algn="l"/>
                <a:tab pos="2335213" algn="l"/>
                <a:tab pos="3249613" algn="l"/>
                <a:tab pos="4164013" algn="l"/>
                <a:tab pos="5078413" algn="l"/>
                <a:tab pos="5992813" algn="l"/>
                <a:tab pos="6907213" algn="l"/>
                <a:tab pos="7821613" algn="l"/>
                <a:tab pos="8736013" algn="l"/>
                <a:tab pos="9650413" algn="l"/>
                <a:tab pos="10134600" algn="l"/>
                <a:tab pos="10858500" algn="l"/>
              </a:tabLst>
            </a:pPr>
            <a:r>
              <a:rPr lang="en-US"/>
              <a:t> Still control system-agnostic</a:t>
            </a:r>
          </a:p>
          <a:p>
            <a:pPr marL="0" indent="0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506413" algn="l"/>
                <a:tab pos="1420813" algn="l"/>
                <a:tab pos="2335213" algn="l"/>
                <a:tab pos="3249613" algn="l"/>
                <a:tab pos="4164013" algn="l"/>
                <a:tab pos="5078413" algn="l"/>
                <a:tab pos="5992813" algn="l"/>
                <a:tab pos="6907213" algn="l"/>
                <a:tab pos="7821613" algn="l"/>
                <a:tab pos="8736013" algn="l"/>
                <a:tab pos="9650413" algn="l"/>
                <a:tab pos="10134600" algn="l"/>
                <a:tab pos="10858500" algn="l"/>
              </a:tabLst>
            </a:pPr>
            <a:r>
              <a:rPr lang="en-US"/>
              <a:t> Uses Qt4, only for the GUI part </a:t>
            </a:r>
          </a:p>
          <a:p>
            <a:pPr marL="0" indent="0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506413" algn="l"/>
                <a:tab pos="1420813" algn="l"/>
                <a:tab pos="2335213" algn="l"/>
                <a:tab pos="3249613" algn="l"/>
                <a:tab pos="4164013" algn="l"/>
                <a:tab pos="5078413" algn="l"/>
                <a:tab pos="5992813" algn="l"/>
                <a:tab pos="6907213" algn="l"/>
                <a:tab pos="7821613" algn="l"/>
                <a:tab pos="8736013" algn="l"/>
                <a:tab pos="9650413" algn="l"/>
                <a:tab pos="10134600" algn="l"/>
                <a:tab pos="10858500" algn="l"/>
              </a:tabLst>
            </a:pPr>
            <a:r>
              <a:rPr lang="en-US"/>
              <a:t> New client/server model for Control Objects</a:t>
            </a:r>
          </a:p>
          <a:p>
            <a:pPr marL="0" indent="0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506413" algn="l"/>
                <a:tab pos="1420813" algn="l"/>
                <a:tab pos="2335213" algn="l"/>
                <a:tab pos="3249613" algn="l"/>
                <a:tab pos="4164013" algn="l"/>
                <a:tab pos="5078413" algn="l"/>
                <a:tab pos="5992813" algn="l"/>
                <a:tab pos="6907213" algn="l"/>
                <a:tab pos="7821613" algn="l"/>
                <a:tab pos="8736013" algn="l"/>
                <a:tab pos="9650413" algn="l"/>
                <a:tab pos="10134600" algn="l"/>
                <a:tab pos="10858500" algn="l"/>
              </a:tabLst>
            </a:pPr>
            <a:r>
              <a:rPr lang="en-US"/>
              <a:t> New tools to ease Control Objects configuration</a:t>
            </a:r>
          </a:p>
          <a:p>
            <a:pPr marL="0" indent="0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506413" algn="l"/>
                <a:tab pos="1420813" algn="l"/>
                <a:tab pos="2335213" algn="l"/>
                <a:tab pos="3249613" algn="l"/>
                <a:tab pos="4164013" algn="l"/>
                <a:tab pos="5078413" algn="l"/>
                <a:tab pos="5992813" algn="l"/>
                <a:tab pos="6907213" algn="l"/>
                <a:tab pos="7821613" algn="l"/>
                <a:tab pos="8736013" algn="l"/>
                <a:tab pos="9650413" algn="l"/>
                <a:tab pos="10134600" algn="l"/>
                <a:tab pos="10858500" algn="l"/>
              </a:tabLst>
            </a:pPr>
            <a:r>
              <a:rPr lang="en-US"/>
              <a:t> New system to connect bricks together, and bricks between control objects</a:t>
            </a:r>
          </a:p>
          <a:p>
            <a:pPr marL="0" indent="0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506413" algn="l"/>
                <a:tab pos="1420813" algn="l"/>
                <a:tab pos="2335213" algn="l"/>
                <a:tab pos="3249613" algn="l"/>
                <a:tab pos="4164013" algn="l"/>
                <a:tab pos="5078413" algn="l"/>
                <a:tab pos="5992813" algn="l"/>
                <a:tab pos="6907213" algn="l"/>
                <a:tab pos="7821613" algn="l"/>
                <a:tab pos="8736013" algn="l"/>
                <a:tab pos="9650413" algn="l"/>
                <a:tab pos="10134600" algn="l"/>
                <a:tab pos="10858500" algn="l"/>
              </a:tabLst>
            </a:pPr>
            <a:r>
              <a:rPr lang="en-US"/>
              <a:t> New GUI Builder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87400" y="3657600"/>
            <a:ext cx="11430000" cy="24384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</a:tabLst>
            </a:pPr>
            <a:r>
              <a:rPr lang="en-US"/>
              <a:t>An overview of the new architecture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Group 1"/>
          <p:cNvGrpSpPr>
            <a:grpSpLocks/>
          </p:cNvGrpSpPr>
          <p:nvPr/>
        </p:nvGrpSpPr>
        <p:grpSpPr bwMode="auto">
          <a:xfrm>
            <a:off x="9372600" y="330200"/>
            <a:ext cx="3427413" cy="9040813"/>
            <a:chOff x="5904" y="208"/>
            <a:chExt cx="2159" cy="5695"/>
          </a:xfrm>
        </p:grpSpPr>
        <p:sp>
          <p:nvSpPr>
            <p:cNvPr id="19458" name="AutoShape 2"/>
            <p:cNvSpPr>
              <a:spLocks noChangeArrowheads="1"/>
            </p:cNvSpPr>
            <p:nvPr/>
          </p:nvSpPr>
          <p:spPr bwMode="auto">
            <a:xfrm>
              <a:off x="5904" y="208"/>
              <a:ext cx="2160" cy="5696"/>
            </a:xfrm>
            <a:prstGeom prst="roundRect">
              <a:avLst>
                <a:gd name="adj" fmla="val 3569"/>
              </a:avLst>
            </a:prstGeom>
            <a:gradFill rotWithShape="0">
              <a:gsLst>
                <a:gs pos="0">
                  <a:srgbClr val="0057E5"/>
                </a:gs>
                <a:gs pos="100000">
                  <a:srgbClr val="0082E5">
                    <a:alpha val="7500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52735" dir="2700000" algn="ctr" rotWithShape="0">
                <a:srgbClr val="000000">
                  <a:alpha val="50027"/>
                </a:srgb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6166" y="374"/>
              <a:ext cx="1634" cy="40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42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Hardware</a:t>
              </a:r>
            </a:p>
          </p:txBody>
        </p:sp>
      </p:grp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457200" y="330200"/>
            <a:ext cx="6856413" cy="9040813"/>
            <a:chOff x="288" y="208"/>
            <a:chExt cx="4319" cy="5695"/>
          </a:xfrm>
        </p:grpSpPr>
        <p:sp>
          <p:nvSpPr>
            <p:cNvPr id="19461" name="AutoShape 5"/>
            <p:cNvSpPr>
              <a:spLocks noChangeArrowheads="1"/>
            </p:cNvSpPr>
            <p:nvPr/>
          </p:nvSpPr>
          <p:spPr bwMode="auto">
            <a:xfrm>
              <a:off x="288" y="208"/>
              <a:ext cx="4320" cy="5696"/>
            </a:xfrm>
            <a:prstGeom prst="roundRect">
              <a:avLst>
                <a:gd name="adj" fmla="val 3569"/>
              </a:avLst>
            </a:prstGeom>
            <a:gradFill rotWithShape="0">
              <a:gsLst>
                <a:gs pos="0">
                  <a:srgbClr val="0057E5"/>
                </a:gs>
                <a:gs pos="100000">
                  <a:srgbClr val="0082E5">
                    <a:alpha val="7500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52735" dir="2700000" algn="ctr" rotWithShape="0">
                <a:srgbClr val="000000">
                  <a:alpha val="50027"/>
                </a:srgb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1822" y="366"/>
              <a:ext cx="1250" cy="40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42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Client</a:t>
              </a:r>
            </a:p>
          </p:txBody>
        </p:sp>
      </p:grp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609600" y="1828800"/>
            <a:ext cx="3276600" cy="1498600"/>
          </a:xfrm>
          <a:prstGeom prst="roundRect">
            <a:avLst>
              <a:gd name="adj" fmla="val 12708"/>
            </a:avLst>
          </a:prstGeom>
          <a:gradFill rotWithShape="0">
            <a:gsLst>
              <a:gs pos="0">
                <a:srgbClr val="000000"/>
              </a:gs>
              <a:gs pos="100000">
                <a:srgbClr val="0082E5">
                  <a:alpha val="75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90366" dir="2400820" algn="ctr" rotWithShape="0">
              <a:srgbClr val="000000">
                <a:alpha val="50027"/>
              </a:srgbClr>
            </a:outerShdw>
          </a:effectLst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GUI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(bricks)</a:t>
            </a:r>
          </a:p>
        </p:txBody>
      </p:sp>
      <p:sp>
        <p:nvSpPr>
          <p:cNvPr id="19464" name="AutoShape 8"/>
          <p:cNvSpPr>
            <a:spLocks noChangeArrowheads="1"/>
          </p:cNvSpPr>
          <p:nvPr/>
        </p:nvSpPr>
        <p:spPr bwMode="auto">
          <a:xfrm>
            <a:off x="9601200" y="3429000"/>
            <a:ext cx="2730500" cy="1435100"/>
          </a:xfrm>
          <a:prstGeom prst="roundRect">
            <a:avLst>
              <a:gd name="adj" fmla="val 13273"/>
            </a:avLst>
          </a:prstGeom>
          <a:gradFill rotWithShape="0">
            <a:gsLst>
              <a:gs pos="0">
                <a:srgbClr val="000000"/>
              </a:gs>
              <a:gs pos="100000">
                <a:srgbClr val="0082E5">
                  <a:alpha val="75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000000">
                <a:alpha val="50027"/>
              </a:srgbClr>
            </a:outerShdw>
          </a:effectLst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Hardware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H="1">
            <a:off x="6856413" y="4343400"/>
            <a:ext cx="2746375" cy="685800"/>
          </a:xfrm>
          <a:prstGeom prst="line">
            <a:avLst/>
          </a:prstGeom>
          <a:noFill/>
          <a:ln w="25560">
            <a:solidFill>
              <a:srgbClr val="FFFFFF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H="1" flipV="1">
            <a:off x="6856413" y="2741613"/>
            <a:ext cx="2746375" cy="917575"/>
          </a:xfrm>
          <a:prstGeom prst="line">
            <a:avLst/>
          </a:prstGeom>
          <a:noFill/>
          <a:ln w="25560">
            <a:solidFill>
              <a:srgbClr val="FFFFFF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9467" name="AutoShape 11"/>
          <p:cNvSpPr>
            <a:spLocks noChangeArrowheads="1"/>
          </p:cNvSpPr>
          <p:nvPr/>
        </p:nvSpPr>
        <p:spPr bwMode="auto">
          <a:xfrm>
            <a:off x="685800" y="4114800"/>
            <a:ext cx="3276600" cy="1498600"/>
          </a:xfrm>
          <a:prstGeom prst="roundRect">
            <a:avLst>
              <a:gd name="adj" fmla="val 12708"/>
            </a:avLst>
          </a:prstGeom>
          <a:gradFill rotWithShape="0">
            <a:gsLst>
              <a:gs pos="0">
                <a:srgbClr val="000000"/>
              </a:gs>
              <a:gs pos="100000">
                <a:srgbClr val="0082E5">
                  <a:alpha val="75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90366" dir="2400820" algn="ctr" rotWithShape="0">
              <a:srgbClr val="000000">
                <a:alpha val="50027"/>
              </a:srgbClr>
            </a:outerShdw>
          </a:effectLst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GUI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(bricks)</a:t>
            </a:r>
          </a:p>
        </p:txBody>
      </p:sp>
      <p:sp>
        <p:nvSpPr>
          <p:cNvPr id="19468" name="AutoShape 12"/>
          <p:cNvSpPr>
            <a:spLocks noChangeArrowheads="1"/>
          </p:cNvSpPr>
          <p:nvPr/>
        </p:nvSpPr>
        <p:spPr bwMode="auto">
          <a:xfrm>
            <a:off x="685800" y="6502400"/>
            <a:ext cx="3276600" cy="1498600"/>
          </a:xfrm>
          <a:prstGeom prst="roundRect">
            <a:avLst>
              <a:gd name="adj" fmla="val 12708"/>
            </a:avLst>
          </a:prstGeom>
          <a:gradFill rotWithShape="0">
            <a:gsLst>
              <a:gs pos="0">
                <a:srgbClr val="000000"/>
              </a:gs>
              <a:gs pos="100000">
                <a:srgbClr val="0082E5">
                  <a:alpha val="75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90366" dir="2400820" algn="ctr" rotWithShape="0">
              <a:srgbClr val="000000">
                <a:alpha val="50027"/>
              </a:srgbClr>
            </a:outerShdw>
          </a:effectLst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GUI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(bricks)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 flipH="1">
            <a:off x="6856413" y="4800600"/>
            <a:ext cx="2974975" cy="1816100"/>
          </a:xfrm>
          <a:prstGeom prst="line">
            <a:avLst/>
          </a:prstGeom>
          <a:noFill/>
          <a:ln w="25560">
            <a:solidFill>
              <a:srgbClr val="FFFFFF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9470" name="AutoShape 14"/>
          <p:cNvSpPr>
            <a:spLocks noChangeArrowheads="1"/>
          </p:cNvSpPr>
          <p:nvPr/>
        </p:nvSpPr>
        <p:spPr bwMode="auto">
          <a:xfrm>
            <a:off x="4114800" y="6565900"/>
            <a:ext cx="2730500" cy="1435100"/>
          </a:xfrm>
          <a:prstGeom prst="roundRect">
            <a:avLst>
              <a:gd name="adj" fmla="val 13273"/>
            </a:avLst>
          </a:prstGeom>
          <a:gradFill rotWithShape="0">
            <a:gsLst>
              <a:gs pos="0">
                <a:srgbClr val="000000"/>
              </a:gs>
              <a:gs pos="100000">
                <a:srgbClr val="0082E5">
                  <a:alpha val="75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000000">
                <a:alpha val="50027"/>
              </a:srgbClr>
            </a:outerShdw>
          </a:effectLst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Hardware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objects</a:t>
            </a:r>
          </a:p>
        </p:txBody>
      </p:sp>
      <p:sp>
        <p:nvSpPr>
          <p:cNvPr id="19471" name="AutoShape 15"/>
          <p:cNvSpPr>
            <a:spLocks noChangeArrowheads="1"/>
          </p:cNvSpPr>
          <p:nvPr/>
        </p:nvSpPr>
        <p:spPr bwMode="auto">
          <a:xfrm>
            <a:off x="4127500" y="4114800"/>
            <a:ext cx="2730500" cy="1371600"/>
          </a:xfrm>
          <a:prstGeom prst="roundRect">
            <a:avLst>
              <a:gd name="adj" fmla="val 13273"/>
            </a:avLst>
          </a:prstGeom>
          <a:gradFill rotWithShape="0">
            <a:gsLst>
              <a:gs pos="0">
                <a:srgbClr val="000000"/>
              </a:gs>
              <a:gs pos="100000">
                <a:srgbClr val="0082E5">
                  <a:alpha val="75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000000">
                <a:alpha val="50027"/>
              </a:srgbClr>
            </a:outerShdw>
          </a:effectLst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Hardware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objects</a:t>
            </a:r>
          </a:p>
        </p:txBody>
      </p:sp>
      <p:sp>
        <p:nvSpPr>
          <p:cNvPr id="19472" name="AutoShape 16"/>
          <p:cNvSpPr>
            <a:spLocks noChangeArrowheads="1"/>
          </p:cNvSpPr>
          <p:nvPr/>
        </p:nvSpPr>
        <p:spPr bwMode="auto">
          <a:xfrm>
            <a:off x="4127500" y="1828800"/>
            <a:ext cx="2730500" cy="1435100"/>
          </a:xfrm>
          <a:prstGeom prst="roundRect">
            <a:avLst>
              <a:gd name="adj" fmla="val 13273"/>
            </a:avLst>
          </a:prstGeom>
          <a:gradFill rotWithShape="0">
            <a:gsLst>
              <a:gs pos="0">
                <a:srgbClr val="000000"/>
              </a:gs>
              <a:gs pos="100000">
                <a:srgbClr val="0082E5">
                  <a:alpha val="75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000000">
                <a:alpha val="50027"/>
              </a:srgbClr>
            </a:outerShdw>
          </a:effectLst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Hardware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objects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Group 1"/>
          <p:cNvGrpSpPr>
            <a:grpSpLocks/>
          </p:cNvGrpSpPr>
          <p:nvPr/>
        </p:nvGrpSpPr>
        <p:grpSpPr bwMode="auto">
          <a:xfrm>
            <a:off x="7239000" y="330200"/>
            <a:ext cx="5332413" cy="9040813"/>
            <a:chOff x="4560" y="208"/>
            <a:chExt cx="3359" cy="5695"/>
          </a:xfrm>
        </p:grpSpPr>
        <p:sp>
          <p:nvSpPr>
            <p:cNvPr id="20482" name="AutoShape 2"/>
            <p:cNvSpPr>
              <a:spLocks noChangeArrowheads="1"/>
            </p:cNvSpPr>
            <p:nvPr/>
          </p:nvSpPr>
          <p:spPr bwMode="auto">
            <a:xfrm>
              <a:off x="4560" y="208"/>
              <a:ext cx="3360" cy="5696"/>
            </a:xfrm>
            <a:prstGeom prst="roundRect">
              <a:avLst>
                <a:gd name="adj" fmla="val 3569"/>
              </a:avLst>
            </a:prstGeom>
            <a:gradFill rotWithShape="0">
              <a:gsLst>
                <a:gs pos="0">
                  <a:srgbClr val="0057E5"/>
                </a:gs>
                <a:gs pos="100000">
                  <a:srgbClr val="0082E5">
                    <a:alpha val="7500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algn="ctr" rotWithShape="0">
                <a:srgbClr val="000000">
                  <a:alpha val="50027"/>
                </a:srgb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83" name="Rectangle 3"/>
            <p:cNvSpPr>
              <a:spLocks noChangeArrowheads="1"/>
            </p:cNvSpPr>
            <p:nvPr/>
          </p:nvSpPr>
          <p:spPr bwMode="auto">
            <a:xfrm>
              <a:off x="5688" y="374"/>
              <a:ext cx="1102" cy="40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42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Server</a:t>
              </a:r>
            </a:p>
          </p:txBody>
        </p:sp>
      </p:grp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457200" y="330200"/>
            <a:ext cx="5332413" cy="9040813"/>
            <a:chOff x="288" y="208"/>
            <a:chExt cx="3359" cy="5695"/>
          </a:xfrm>
        </p:grpSpPr>
        <p:sp>
          <p:nvSpPr>
            <p:cNvPr id="20485" name="AutoShape 5"/>
            <p:cNvSpPr>
              <a:spLocks noChangeArrowheads="1"/>
            </p:cNvSpPr>
            <p:nvPr/>
          </p:nvSpPr>
          <p:spPr bwMode="auto">
            <a:xfrm>
              <a:off x="288" y="208"/>
              <a:ext cx="3360" cy="5696"/>
            </a:xfrm>
            <a:prstGeom prst="roundRect">
              <a:avLst>
                <a:gd name="adj" fmla="val 3569"/>
              </a:avLst>
            </a:prstGeom>
            <a:gradFill rotWithShape="0">
              <a:gsLst>
                <a:gs pos="0">
                  <a:srgbClr val="0057E5"/>
                </a:gs>
                <a:gs pos="100000">
                  <a:srgbClr val="0082E5">
                    <a:alpha val="7500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algn="ctr" rotWithShape="0">
                <a:srgbClr val="000000">
                  <a:alpha val="50027"/>
                </a:srgb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1481" y="366"/>
              <a:ext cx="972" cy="40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42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Client</a:t>
              </a:r>
            </a:p>
          </p:txBody>
        </p:sp>
      </p:grp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1295400" y="1828800"/>
            <a:ext cx="3276600" cy="1498600"/>
          </a:xfrm>
          <a:prstGeom prst="roundRect">
            <a:avLst>
              <a:gd name="adj" fmla="val 12708"/>
            </a:avLst>
          </a:prstGeom>
          <a:gradFill rotWithShape="0">
            <a:gsLst>
              <a:gs pos="0">
                <a:srgbClr val="000000"/>
              </a:gs>
              <a:gs pos="100000">
                <a:srgbClr val="0082E5">
                  <a:alpha val="75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90366" dir="2400820" algn="ctr" rotWithShape="0">
              <a:srgbClr val="000000">
                <a:alpha val="50027"/>
              </a:srgbClr>
            </a:outerShdw>
          </a:effectLst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GUI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(bricks)</a:t>
            </a:r>
          </a:p>
        </p:txBody>
      </p:sp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8534400" y="7404100"/>
            <a:ext cx="2730500" cy="1435100"/>
          </a:xfrm>
          <a:prstGeom prst="roundRect">
            <a:avLst>
              <a:gd name="adj" fmla="val 13273"/>
            </a:avLst>
          </a:prstGeom>
          <a:gradFill rotWithShape="0">
            <a:gsLst>
              <a:gs pos="0">
                <a:srgbClr val="000000"/>
              </a:gs>
              <a:gs pos="100000">
                <a:srgbClr val="0082E5">
                  <a:alpha val="75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algn="ctr" rotWithShape="0">
              <a:srgbClr val="000000">
                <a:alpha val="50027"/>
              </a:srgbClr>
            </a:outerShdw>
          </a:effectLst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Hardware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9829800" y="5029200"/>
            <a:ext cx="1588" cy="2286000"/>
          </a:xfrm>
          <a:prstGeom prst="line">
            <a:avLst/>
          </a:prstGeom>
          <a:noFill/>
          <a:ln w="25560">
            <a:solidFill>
              <a:srgbClr val="FFFFFF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H="1">
            <a:off x="4570413" y="4373563"/>
            <a:ext cx="3798887" cy="655637"/>
          </a:xfrm>
          <a:prstGeom prst="line">
            <a:avLst/>
          </a:prstGeom>
          <a:noFill/>
          <a:ln w="25560">
            <a:solidFill>
              <a:srgbClr val="FFFFFF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H="1" flipV="1">
            <a:off x="4570413" y="2513013"/>
            <a:ext cx="3889375" cy="1146175"/>
          </a:xfrm>
          <a:prstGeom prst="line">
            <a:avLst/>
          </a:prstGeom>
          <a:noFill/>
          <a:ln w="25560">
            <a:solidFill>
              <a:srgbClr val="FFFFFF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492" name="AutoShape 12"/>
          <p:cNvSpPr>
            <a:spLocks noChangeArrowheads="1"/>
          </p:cNvSpPr>
          <p:nvPr/>
        </p:nvSpPr>
        <p:spPr bwMode="auto">
          <a:xfrm>
            <a:off x="1295400" y="4114800"/>
            <a:ext cx="3276600" cy="1498600"/>
          </a:xfrm>
          <a:prstGeom prst="roundRect">
            <a:avLst>
              <a:gd name="adj" fmla="val 12708"/>
            </a:avLst>
          </a:prstGeom>
          <a:gradFill rotWithShape="0">
            <a:gsLst>
              <a:gs pos="0">
                <a:srgbClr val="000000"/>
              </a:gs>
              <a:gs pos="100000">
                <a:srgbClr val="0082E5">
                  <a:alpha val="75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90366" dir="2400820" algn="ctr" rotWithShape="0">
              <a:srgbClr val="000000">
                <a:alpha val="50027"/>
              </a:srgbClr>
            </a:outerShdw>
          </a:effectLst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GUI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(bricks)</a:t>
            </a:r>
          </a:p>
        </p:txBody>
      </p:sp>
      <p:sp>
        <p:nvSpPr>
          <p:cNvPr id="20493" name="AutoShape 13"/>
          <p:cNvSpPr>
            <a:spLocks noChangeArrowheads="1"/>
          </p:cNvSpPr>
          <p:nvPr/>
        </p:nvSpPr>
        <p:spPr bwMode="auto">
          <a:xfrm>
            <a:off x="1295400" y="6400800"/>
            <a:ext cx="3276600" cy="1498600"/>
          </a:xfrm>
          <a:prstGeom prst="roundRect">
            <a:avLst>
              <a:gd name="adj" fmla="val 12708"/>
            </a:avLst>
          </a:prstGeom>
          <a:gradFill rotWithShape="0">
            <a:gsLst>
              <a:gs pos="0">
                <a:srgbClr val="000000"/>
              </a:gs>
              <a:gs pos="100000">
                <a:srgbClr val="0082E5">
                  <a:alpha val="75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90366" dir="2400820" algn="ctr" rotWithShape="0">
              <a:srgbClr val="000000">
                <a:alpha val="50027"/>
              </a:srgbClr>
            </a:outerShdw>
          </a:effectLst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GUI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(bricks)</a:t>
            </a:r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4570413" y="4800600"/>
            <a:ext cx="3889375" cy="2255838"/>
          </a:xfrm>
          <a:prstGeom prst="line">
            <a:avLst/>
          </a:prstGeom>
          <a:noFill/>
          <a:ln w="25560">
            <a:solidFill>
              <a:srgbClr val="FFFFFF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495" name="AutoShape 15"/>
          <p:cNvSpPr>
            <a:spLocks noChangeArrowheads="1"/>
          </p:cNvSpPr>
          <p:nvPr/>
        </p:nvSpPr>
        <p:spPr bwMode="auto">
          <a:xfrm>
            <a:off x="8470900" y="3594100"/>
            <a:ext cx="2730500" cy="1435100"/>
          </a:xfrm>
          <a:prstGeom prst="roundRect">
            <a:avLst>
              <a:gd name="adj" fmla="val 13273"/>
            </a:avLst>
          </a:prstGeom>
          <a:gradFill rotWithShape="0">
            <a:gsLst>
              <a:gs pos="0">
                <a:srgbClr val="000000"/>
              </a:gs>
              <a:gs pos="100000">
                <a:srgbClr val="0082E5">
                  <a:alpha val="75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000000">
                <a:alpha val="50027"/>
              </a:srgbClr>
            </a:outerShdw>
          </a:effectLst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Control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Objects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87400" y="254000"/>
            <a:ext cx="11430000" cy="24384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</a:tabLst>
            </a:pPr>
            <a:r>
              <a:rPr lang="en-US"/>
              <a:t>Events facility: signals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87400" y="2768600"/>
            <a:ext cx="11430000" cy="5715000"/>
          </a:xfrm>
          <a:ln/>
        </p:spPr>
        <p:txBody>
          <a:bodyPr/>
          <a:lstStyle/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 b="1"/>
              <a:t>Signals</a:t>
            </a:r>
            <a:r>
              <a:rPr lang="en-US"/>
              <a:t> work like in Qt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Control Objects </a:t>
            </a:r>
            <a:r>
              <a:rPr lang="en-US" b="1"/>
              <a:t>emit</a:t>
            </a:r>
            <a:r>
              <a:rPr lang="en-US"/>
              <a:t> them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It let them tell the world something happened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They are </a:t>
            </a:r>
            <a:r>
              <a:rPr lang="en-US" b="1"/>
              <a:t>connected</a:t>
            </a:r>
            <a:r>
              <a:rPr lang="en-US"/>
              <a:t> to one or several </a:t>
            </a:r>
            <a:r>
              <a:rPr lang="en-US" b="1"/>
              <a:t>callbacks</a:t>
            </a:r>
            <a:r>
              <a:rPr lang="en-US"/>
              <a:t> in bricks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87400" y="254000"/>
            <a:ext cx="11430000" cy="24384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</a:tabLst>
            </a:pPr>
            <a:r>
              <a:rPr lang="en-US"/>
              <a:t>Accessing Control Objects from the GUI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87400" y="2768600"/>
            <a:ext cx="11430000" cy="5715000"/>
          </a:xfrm>
          <a:ln/>
        </p:spPr>
        <p:txBody>
          <a:bodyPr/>
          <a:lstStyle/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Uses PYRO (</a:t>
            </a:r>
            <a:r>
              <a:rPr lang="en-US" b="1"/>
              <a:t>PY</a:t>
            </a:r>
            <a:r>
              <a:rPr lang="en-US"/>
              <a:t>thon </a:t>
            </a:r>
            <a:r>
              <a:rPr lang="en-US" b="1"/>
              <a:t>R</a:t>
            </a:r>
            <a:r>
              <a:rPr lang="en-US"/>
              <a:t>emote </a:t>
            </a:r>
            <a:r>
              <a:rPr lang="en-US" b="1"/>
              <a:t>O</a:t>
            </a:r>
            <a:r>
              <a:rPr lang="en-US"/>
              <a:t>bjects)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Bricks access Control Objects through proxies</a:t>
            </a:r>
          </a:p>
          <a:p>
            <a:pPr marL="404813" indent="-404813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</a:pPr>
            <a:r>
              <a:rPr lang="en-US"/>
              <a:t>Concurrency is handled by Pyro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Helvetica Neue Light"/>
        <a:ea typeface=""/>
        <a:cs typeface="DejaVu Sans"/>
      </a:majorFont>
      <a:minorFont>
        <a:latin typeface="Helvetica Neue Light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 Neue Light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 Neue Light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Helvetica Neue Light"/>
        <a:ea typeface=""/>
        <a:cs typeface="DejaVu Sans"/>
      </a:majorFont>
      <a:minorFont>
        <a:latin typeface="Helvetica Neue Light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 Neue Light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 Neue Light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Helvetica Neue Light"/>
        <a:ea typeface=""/>
        <a:cs typeface="DejaVu Sans"/>
      </a:majorFont>
      <a:minorFont>
        <a:latin typeface="Helvetica Neue Light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 Neue Light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 Neue Light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Helvetica Neue Light"/>
        <a:ea typeface=""/>
        <a:cs typeface="DejaVu Sans"/>
      </a:majorFont>
      <a:minorFont>
        <a:latin typeface="Helvetica Neue Light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 Neue Light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 Neue Light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Helvetica Neue Light"/>
        <a:ea typeface=""/>
        <a:cs typeface="DejaVu Sans"/>
      </a:majorFont>
      <a:minorFont>
        <a:latin typeface="Helvetica Neue Light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 Neue Light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 Neue Light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Helvetica Neue Light"/>
        <a:ea typeface=""/>
        <a:cs typeface="DejaVu Sans"/>
      </a:majorFont>
      <a:minorFont>
        <a:latin typeface="Helvetica Neue Light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 Neue Light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 Neue Light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Helvetica Neue Light"/>
        <a:ea typeface=""/>
        <a:cs typeface="DejaVu Sans"/>
      </a:majorFont>
      <a:minorFont>
        <a:latin typeface="Helvetica Neue Light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 Neue Light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 Neue Light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Helvetica Neue Light"/>
        <a:ea typeface=""/>
        <a:cs typeface="DejaVu Sans"/>
      </a:majorFont>
      <a:minorFont>
        <a:latin typeface="Helvetica Neue Light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 Neue Light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 Neue Light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Helvetica Neue Light"/>
        <a:ea typeface=""/>
        <a:cs typeface="DejaVu Sans"/>
      </a:majorFont>
      <a:minorFont>
        <a:latin typeface="Helvetica Neue Light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 Neue Light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 Neue Light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Helvetica Neue Light"/>
        <a:ea typeface=""/>
        <a:cs typeface="DejaVu Sans"/>
      </a:majorFont>
      <a:minorFont>
        <a:latin typeface="Helvetica Neue Light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 Neue Light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 Neue Light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Helvetica Neue Light"/>
        <a:ea typeface=""/>
        <a:cs typeface="DejaVu Sans"/>
      </a:majorFont>
      <a:minorFont>
        <a:latin typeface="Helvetica Neue Light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 Neue Light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 Neue Light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Helvetica Neue Light"/>
        <a:ea typeface=""/>
        <a:cs typeface="DejaVu Sans"/>
      </a:majorFont>
      <a:minorFont>
        <a:latin typeface="Helvetica Neue Light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 Neue Light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 Neue Light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34451</TotalTime>
  <Words>564</Words>
  <Application>Microsoft Office PowerPoint</Application>
  <PresentationFormat>Custom</PresentationFormat>
  <Paragraphs>112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23</vt:i4>
      </vt:variant>
    </vt:vector>
  </HeadingPairs>
  <TitlesOfParts>
    <vt:vector size="40" baseType="lpstr">
      <vt:lpstr>Times New Roman</vt:lpstr>
      <vt:lpstr>Helvetica Neue Light</vt:lpstr>
      <vt:lpstr>DejaVu Sans</vt:lpstr>
      <vt:lpstr>Wingdings</vt:lpstr>
      <vt:lpstr>Monaco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The BLISS Framework 4</vt:lpstr>
      <vt:lpstr>The Framework v2</vt:lpstr>
      <vt:lpstr>Current limitations</vt:lpstr>
      <vt:lpstr>FWK4</vt:lpstr>
      <vt:lpstr>An overview of the new architecture</vt:lpstr>
      <vt:lpstr>Slide 6</vt:lpstr>
      <vt:lpstr>Slide 7</vt:lpstr>
      <vt:lpstr>Events facility: signals</vt:lpstr>
      <vt:lpstr>Accessing Control Objects from the GUI</vt:lpstr>
      <vt:lpstr>Connections</vt:lpstr>
      <vt:lpstr>A declarative approach</vt:lpstr>
      <vt:lpstr>A declarative approach</vt:lpstr>
      <vt:lpstr>Why is the new architecture better</vt:lpstr>
      <vt:lpstr>Beacon, the BEAmline CONfigurator</vt:lpstr>
      <vt:lpstr>Beacon: template and result</vt:lpstr>
      <vt:lpstr>GUI Builder</vt:lpstr>
      <vt:lpstr>GUI Builder</vt:lpstr>
      <vt:lpstr>GUI Builder: loading/saving</vt:lpstr>
      <vt:lpstr>Loading/saving, cont.</vt:lpstr>
      <vt:lpstr>GUI Builder: properties</vt:lpstr>
      <vt:lpstr>Editing properties</vt:lpstr>
      <vt:lpstr>Declaring properties</vt:lpstr>
      <vt:lpstr>The Framework's home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BLISS Framework 4</dc:title>
  <cp:lastModifiedBy>GUIJARRO Matias</cp:lastModifiedBy>
  <cp:revision>1</cp:revision>
  <cp:lastPrinted>1601-01-01T00:00:00Z</cp:lastPrinted>
  <dcterms:created xsi:type="dcterms:W3CDTF">1601-01-01T00:00:00Z</dcterms:created>
  <dcterms:modified xsi:type="dcterms:W3CDTF">2010-09-24T12:04:54Z</dcterms:modified>
</cp:coreProperties>
</file>