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1A7"/>
    <a:srgbClr val="9569C6"/>
    <a:srgbClr val="DA65C0"/>
    <a:srgbClr val="00BDCE"/>
    <a:srgbClr val="714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5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F916-CFAE-774A-92CE-28B4C777F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4B07-3F0D-4441-80EA-CC9E9492C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C1C4-02ED-934F-9E9B-AB085C7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6BBC-31E7-FF4B-8D35-70C312E6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0F87-9593-6047-AFC0-39A535BC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7455-E3B5-3F48-BA57-50938CD7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AEDE-82C4-5D48-8CA6-E0994D5D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360D-F702-0A4C-BF80-6C5181AE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CB93-6550-0146-818D-7BEEEA4D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8B2B4-CC12-A147-8B0D-6FDF9F40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1BFE4-943E-1747-9682-CB3187353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90CAB-2727-EF4D-AB00-4E63044B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1C5E-EC08-0046-9517-DA024072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479B-EC9E-E441-B2DA-039C342C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8DA1-6332-EE40-B960-67C5081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DC7C-291B-8E47-AA56-1920AD5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B117-D77A-364F-8A4A-CDC039B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5A13-9CF3-5740-AF3E-B5FD0F77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03FE-9709-8942-969F-7B2A5BF2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5A63-3279-0F4E-9D8F-8B22480E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3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5457-6BE9-EB4D-83B1-A245D044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E3449-0737-2949-9779-E247EDDD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160A-8EFA-0541-A6E9-AC6582EA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60CA-74B8-4840-98C8-58BD22C1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7CDD-F6E2-6A46-AB76-51A77ED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9329-1E9E-A24D-ADE3-091C4661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83BF-AD23-BE4E-A456-31E9C834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09B7F-488A-F84A-8F68-B0AD892CD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EF6A6-0D94-4A40-93AD-D4FCCA26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7395-391C-7B45-9F63-EC1452DE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D6640-38B2-9C47-8CF9-B71FE38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B1A2-FF2E-7149-8465-D9F404DE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18CE-858D-1646-88F5-C41B4457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83392-EF42-2B4C-8D02-E1A881A6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7E8B3-5F2C-AF4E-95B4-CF089E4B5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8BE40-9DD5-704D-967D-9D8AD9675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92B5C-A626-5244-9A6C-E21997A5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CA574-BC41-8342-8165-6F98338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E1661-77E7-574F-B93E-0F58B7ED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624-34A5-2B47-9F76-DB5EBAE8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55528-8F20-7D46-94CB-82886C6C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8CE8-E0B2-554C-B9AB-F4688C8E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636FE-6DCC-0C4F-AA48-B1F9F512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E7E6-CE97-8447-B882-383A3411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A031D-CD2D-7347-87B6-0988392D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E9B7A-12EC-BE42-98F6-B08AE1D0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09F0-C978-0C4E-9B53-47A16016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538C-6C1C-9442-A009-452C3AAC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BF848-F3CC-FE4A-89BC-B9F28F023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2D22-06C4-3E4D-BFD8-19B37877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7B93E-B8ED-5B4A-AA98-3B072705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A3ED0-9725-E244-8DF5-227AEF9C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50F9-853D-764C-94BE-5C6C5AC0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8D6DB-5BF5-EB42-AA44-9C542FCE1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87BE2-E3D5-5041-A89E-0D9C2F9E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36B39-C1C7-2342-BD1E-74F436CE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E6CEB-C577-4847-BFD6-26531A7A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5865B-C92F-294F-ABA9-B13C50FD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B06A-FF53-944F-9006-BF0F5536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5986-64AF-244E-9194-231F3F5E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DD51-72E6-8549-A61F-9E3E1D172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27C2-8A66-D541-B8FA-800EF241E3D9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5376-CE57-8944-A16F-4F26F3191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EAAE-932B-534A-BD8E-57EB8AFA9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468C-060F-FD4C-B5E8-DF5C8CD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5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3E65-7027-9C45-92BB-0CC393059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ML Black Belt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EF3F5-A527-7D46-91C6-BDCA53EA2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Alex Graves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Principal Data Architect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1Strategy</a:t>
            </a:r>
          </a:p>
        </p:txBody>
      </p:sp>
    </p:spTree>
    <p:extLst>
      <p:ext uri="{BB962C8B-B14F-4D97-AF65-F5344CB8AC3E}">
        <p14:creationId xmlns:p14="http://schemas.microsoft.com/office/powerpoint/2010/main" val="183371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AFBB-599E-024E-BA4D-37FD1720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C1A7"/>
                </a:solidFill>
              </a:rPr>
              <a:t>Training Job Cont.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3AEC3-8B54-9143-905B-978C60AA0AE0}"/>
              </a:ext>
            </a:extLst>
          </p:cNvPr>
          <p:cNvSpPr txBox="1"/>
          <p:nvPr/>
        </p:nvSpPr>
        <p:spPr>
          <a:xfrm>
            <a:off x="3965673" y="1785501"/>
            <a:ext cx="5667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Set input channels with proper location and data format.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training_data channel should be “ShardedByS3Key” to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ensure the most efficient parallelized training job.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C96153-D21F-7841-9700-5F64A969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4750"/>
            <a:ext cx="9562338" cy="107442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FAF1812-4DDF-6545-8B37-5AB26B72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3272"/>
            <a:ext cx="4624805" cy="949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438C1B-CC14-7F47-89B6-A63E5B180B79}"/>
              </a:ext>
            </a:extLst>
          </p:cNvPr>
          <p:cNvSpPr txBox="1"/>
          <p:nvPr/>
        </p:nvSpPr>
        <p:spPr>
          <a:xfrm>
            <a:off x="5903969" y="4873586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Submit training job</a:t>
            </a:r>
          </a:p>
        </p:txBody>
      </p:sp>
    </p:spTree>
    <p:extLst>
      <p:ext uri="{BB962C8B-B14F-4D97-AF65-F5344CB8AC3E}">
        <p14:creationId xmlns:p14="http://schemas.microsoft.com/office/powerpoint/2010/main" val="349006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82F6-2FE2-334C-950D-403D9CF1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C1A7"/>
                </a:solidFill>
              </a:rPr>
              <a:t>Conduct Batch Inference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929808-E3E8-D440-B2A6-4D674426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81" y="1690688"/>
            <a:ext cx="9559619" cy="1566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99D588-EE10-5944-BDD5-CA075E8B53D9}"/>
              </a:ext>
            </a:extLst>
          </p:cNvPr>
          <p:cNvSpPr txBox="1"/>
          <p:nvPr/>
        </p:nvSpPr>
        <p:spPr>
          <a:xfrm>
            <a:off x="3599913" y="3600451"/>
            <a:ext cx="611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Create Batch transformer object and submit transformation job.</a:t>
            </a:r>
          </a:p>
        </p:txBody>
      </p:sp>
    </p:spTree>
    <p:extLst>
      <p:ext uri="{BB962C8B-B14F-4D97-AF65-F5344CB8AC3E}">
        <p14:creationId xmlns:p14="http://schemas.microsoft.com/office/powerpoint/2010/main" val="237617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CD9-DFC5-7744-A656-6E252040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51943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D3A5-8671-C141-892F-CB65BFB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A394-38E3-EE47-BBA8-9D95DAD3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Using Amazon Review data for products sold on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amazon.com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, build a topic model that can categorize input reviews.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0AC2A3-FE5D-3744-933A-F7995018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40007"/>
              </p:ext>
            </p:extLst>
          </p:nvPr>
        </p:nvGraphicFramePr>
        <p:xfrm>
          <a:off x="955555" y="2913380"/>
          <a:ext cx="10109841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073">
                  <a:extLst>
                    <a:ext uri="{9D8B030D-6E8A-4147-A177-3AD203B41FA5}">
                      <a16:colId xmlns:a16="http://schemas.microsoft.com/office/drawing/2014/main" val="3009828611"/>
                    </a:ext>
                  </a:extLst>
                </a:gridCol>
                <a:gridCol w="2361235">
                  <a:extLst>
                    <a:ext uri="{9D8B030D-6E8A-4147-A177-3AD203B41FA5}">
                      <a16:colId xmlns:a16="http://schemas.microsoft.com/office/drawing/2014/main" val="2082744855"/>
                    </a:ext>
                  </a:extLst>
                </a:gridCol>
                <a:gridCol w="6979533">
                  <a:extLst>
                    <a:ext uri="{9D8B030D-6E8A-4147-A177-3AD203B41FA5}">
                      <a16:colId xmlns:a16="http://schemas.microsoft.com/office/drawing/2014/main" val="2951686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5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Terrible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hated this thing from the moment I saw it. I don’t know why I bought it. What was I thinking, now I have to buy a time machine and go back to prevent myself from paying for this.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1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gift 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wife bought these shoes as a gift for me, but there were two left shoes in the box! I couldn’t get ahold of anyone to return them, so now I’m stuck with shoes that match my dancing 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1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love this thing!!!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thing is amazing. Everyone should own one, or two, or three. An. Essential. Must.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8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5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926F1A6-E82B-BB40-AF6D-60827C246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691" y="571311"/>
            <a:ext cx="469900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AFEE0-A365-4747-99F9-70FE59613BC6}"/>
              </a:ext>
            </a:extLst>
          </p:cNvPr>
          <p:cNvSpPr txBox="1"/>
          <p:nvPr/>
        </p:nvSpPr>
        <p:spPr>
          <a:xfrm>
            <a:off x="5503848" y="4085265"/>
            <a:ext cx="226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Training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F54E3D-D6B4-2246-8EE9-39BB5CD3A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359" y="3537729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897DD-B445-CD42-93EC-B2E2DCFA886B}"/>
              </a:ext>
            </a:extLst>
          </p:cNvPr>
          <p:cNvSpPr txBox="1"/>
          <p:nvPr/>
        </p:nvSpPr>
        <p:spPr>
          <a:xfrm>
            <a:off x="1320854" y="3745944"/>
            <a:ext cx="226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NTM Model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36AEC1-3640-5B4A-9179-9D8C36D5D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4397" y="3288744"/>
            <a:ext cx="4572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BF4D51-3B0F-C146-B873-CE4C01102D7A}"/>
              </a:ext>
            </a:extLst>
          </p:cNvPr>
          <p:cNvSpPr txBox="1"/>
          <p:nvPr/>
        </p:nvSpPr>
        <p:spPr>
          <a:xfrm>
            <a:off x="5457332" y="5038547"/>
            <a:ext cx="226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ntm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-model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F754681-3C9A-7348-B5AF-156ED2751A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0875" y="4587775"/>
            <a:ext cx="457200" cy="457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854FFE-EA6E-A941-AC22-94C2D593DAF4}"/>
              </a:ext>
            </a:extLst>
          </p:cNvPr>
          <p:cNvSpPr/>
          <p:nvPr/>
        </p:nvSpPr>
        <p:spPr>
          <a:xfrm>
            <a:off x="4745573" y="195607"/>
            <a:ext cx="3734421" cy="6472679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NTM State Machine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1B3D653-DDA6-8145-95C6-1164613BB5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5574" y="189713"/>
            <a:ext cx="330200" cy="330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39300C1-81E9-D644-9995-A557F72682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65200" y="609399"/>
            <a:ext cx="419100" cy="368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50BAF0-467B-9640-BD48-4D822037F702}"/>
              </a:ext>
            </a:extLst>
          </p:cNvPr>
          <p:cNvSpPr txBox="1"/>
          <p:nvPr/>
        </p:nvSpPr>
        <p:spPr>
          <a:xfrm>
            <a:off x="3649679" y="1035058"/>
            <a:ext cx="1210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Event Trigger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E020F3-5F84-8B42-AC11-FD6EE4995325}"/>
              </a:ext>
            </a:extLst>
          </p:cNvPr>
          <p:cNvSpPr txBox="1"/>
          <p:nvPr/>
        </p:nvSpPr>
        <p:spPr>
          <a:xfrm>
            <a:off x="8151870" y="2849056"/>
            <a:ext cx="226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processing-job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B574B10-22D8-B147-96EB-8A8D379B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203" y="2386165"/>
            <a:ext cx="457200" cy="457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86365EA-F919-9B41-9CC0-AC85A43420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4878" y="571311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2627312-881B-6B4C-915B-8BDCEB5D4F38}"/>
              </a:ext>
            </a:extLst>
          </p:cNvPr>
          <p:cNvSpPr txBox="1"/>
          <p:nvPr/>
        </p:nvSpPr>
        <p:spPr>
          <a:xfrm>
            <a:off x="1775525" y="1029327"/>
            <a:ext cx="1383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Product Review Data Bucket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D932C3-154D-1043-9337-0E7102BD052F}"/>
              </a:ext>
            </a:extLst>
          </p:cNvPr>
          <p:cNvSpPr txBox="1"/>
          <p:nvPr/>
        </p:nvSpPr>
        <p:spPr>
          <a:xfrm>
            <a:off x="207956" y="1053434"/>
            <a:ext cx="1383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F1E0D0-CA22-494D-90F1-3BEBB08D491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134591" y="799911"/>
            <a:ext cx="1110287" cy="173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11DDF5C5-3F3A-CE42-91A2-FA843E4431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3775" y="850725"/>
            <a:ext cx="457200" cy="457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06AC6B-BFA4-0F44-863D-2830F566CF16}"/>
              </a:ext>
            </a:extLst>
          </p:cNvPr>
          <p:cNvSpPr txBox="1"/>
          <p:nvPr/>
        </p:nvSpPr>
        <p:spPr>
          <a:xfrm>
            <a:off x="5486209" y="1315044"/>
            <a:ext cx="226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Ingestion Job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7CAB86A7-862B-3E4B-BE0B-E394D113B8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3775" y="1732326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4E590AC-AE9D-5D4E-B402-19D70BF6573C}"/>
              </a:ext>
            </a:extLst>
          </p:cNvPr>
          <p:cNvSpPr txBox="1"/>
          <p:nvPr/>
        </p:nvSpPr>
        <p:spPr>
          <a:xfrm>
            <a:off x="5556642" y="2207551"/>
            <a:ext cx="226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Preparation Job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50D51B2E-C9FB-C947-93EB-78510E777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77603" y="2602704"/>
            <a:ext cx="457200" cy="457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AFB5E3D-E134-3941-930B-2FE796763EB3}"/>
              </a:ext>
            </a:extLst>
          </p:cNvPr>
          <p:cNvSpPr txBox="1"/>
          <p:nvPr/>
        </p:nvSpPr>
        <p:spPr>
          <a:xfrm>
            <a:off x="5623314" y="3104487"/>
            <a:ext cx="220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Processing Job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22963E-DA7E-A94F-8382-8DFB1AE97590}"/>
              </a:ext>
            </a:extLst>
          </p:cNvPr>
          <p:cNvGrpSpPr>
            <a:grpSpLocks noChangeAspect="1"/>
          </p:cNvGrpSpPr>
          <p:nvPr/>
        </p:nvGrpSpPr>
        <p:grpSpPr>
          <a:xfrm>
            <a:off x="6245339" y="5280271"/>
            <a:ext cx="682968" cy="914400"/>
            <a:chOff x="5473851" y="1730940"/>
            <a:chExt cx="1048559" cy="1407895"/>
          </a:xfrm>
        </p:grpSpPr>
        <p:sp>
          <p:nvSpPr>
            <p:cNvPr id="3" name="Circular Arrow 2">
              <a:extLst>
                <a:ext uri="{FF2B5EF4-FFF2-40B4-BE49-F238E27FC236}">
                  <a16:creationId xmlns:a16="http://schemas.microsoft.com/office/drawing/2014/main" id="{1D80F056-DCB8-4D42-806A-93EE708F832D}"/>
                </a:ext>
              </a:extLst>
            </p:cNvPr>
            <p:cNvSpPr/>
            <p:nvPr/>
          </p:nvSpPr>
          <p:spPr>
            <a:xfrm>
              <a:off x="5473851" y="1946239"/>
              <a:ext cx="1032279" cy="1192596"/>
            </a:xfrm>
            <a:prstGeom prst="circularArrow">
              <a:avLst>
                <a:gd name="adj1" fmla="val 4827"/>
                <a:gd name="adj2" fmla="val 809785"/>
                <a:gd name="adj3" fmla="val 20457678"/>
                <a:gd name="adj4" fmla="val 13778599"/>
                <a:gd name="adj5" fmla="val 12500"/>
              </a:avLst>
            </a:prstGeom>
            <a:solidFill>
              <a:srgbClr val="55C1A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5F08D9EA-55CC-C24D-8C45-8BEDD795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62983" y="2203866"/>
              <a:ext cx="457200" cy="457200"/>
            </a:xfrm>
            <a:prstGeom prst="rect">
              <a:avLst/>
            </a:prstGeom>
          </p:spPr>
        </p:pic>
        <p:sp>
          <p:nvSpPr>
            <p:cNvPr id="41" name="Circular Arrow 40">
              <a:extLst>
                <a:ext uri="{FF2B5EF4-FFF2-40B4-BE49-F238E27FC236}">
                  <a16:creationId xmlns:a16="http://schemas.microsoft.com/office/drawing/2014/main" id="{43DC1463-C54E-F947-9CD1-DDCC2ADA8879}"/>
                </a:ext>
              </a:extLst>
            </p:cNvPr>
            <p:cNvSpPr/>
            <p:nvPr/>
          </p:nvSpPr>
          <p:spPr>
            <a:xfrm rot="10995540">
              <a:off x="5490131" y="1730940"/>
              <a:ext cx="1032279" cy="1192596"/>
            </a:xfrm>
            <a:prstGeom prst="circularArrow">
              <a:avLst>
                <a:gd name="adj1" fmla="val 4827"/>
                <a:gd name="adj2" fmla="val 809785"/>
                <a:gd name="adj3" fmla="val 20457678"/>
                <a:gd name="adj4" fmla="val 12898014"/>
                <a:gd name="adj5" fmla="val 12500"/>
              </a:avLst>
            </a:prstGeom>
            <a:solidFill>
              <a:srgbClr val="55C1A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0D25FB4-F90E-C84D-BCE1-6CEBCFB09F75}"/>
              </a:ext>
            </a:extLst>
          </p:cNvPr>
          <p:cNvSpPr txBox="1"/>
          <p:nvPr/>
        </p:nvSpPr>
        <p:spPr>
          <a:xfrm>
            <a:off x="5486209" y="6004833"/>
            <a:ext cx="226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Batch Transformation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4B4A73E-77F3-324D-8B52-06E0AB45010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09668" y="4574879"/>
            <a:ext cx="457200" cy="457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3C9350-DB9C-2F4F-9A43-C8C5B9A22737}"/>
              </a:ext>
            </a:extLst>
          </p:cNvPr>
          <p:cNvSpPr txBox="1"/>
          <p:nvPr/>
        </p:nvSpPr>
        <p:spPr>
          <a:xfrm>
            <a:off x="10221295" y="5026232"/>
            <a:ext cx="2371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 Storage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A053EF-F378-774D-A9C2-F9EF30783791}"/>
              </a:ext>
            </a:extLst>
          </p:cNvPr>
          <p:cNvCxnSpPr>
            <a:cxnSpLocks/>
          </p:cNvCxnSpPr>
          <p:nvPr/>
        </p:nvCxnSpPr>
        <p:spPr>
          <a:xfrm flipV="1">
            <a:off x="2800021" y="797567"/>
            <a:ext cx="1110287" cy="173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>
            <a:extLst>
              <a:ext uri="{FF2B5EF4-FFF2-40B4-BE49-F238E27FC236}">
                <a16:creationId xmlns:a16="http://schemas.microsoft.com/office/drawing/2014/main" id="{5729D800-D670-FD43-AEFA-41299FB2CE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59307" y="1296621"/>
            <a:ext cx="457200" cy="457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3A1F317-BDD9-784D-965B-90571F6FA849}"/>
              </a:ext>
            </a:extLst>
          </p:cNvPr>
          <p:cNvSpPr txBox="1"/>
          <p:nvPr/>
        </p:nvSpPr>
        <p:spPr>
          <a:xfrm>
            <a:off x="8670934" y="1747974"/>
            <a:ext cx="2371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Code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F915C5B-1EAE-8A4C-9182-98EE7D02DED5}"/>
              </a:ext>
            </a:extLst>
          </p:cNvPr>
          <p:cNvGrpSpPr/>
          <p:nvPr/>
        </p:nvGrpSpPr>
        <p:grpSpPr>
          <a:xfrm>
            <a:off x="7243794" y="1102553"/>
            <a:ext cx="2201735" cy="911703"/>
            <a:chOff x="2684662" y="1051134"/>
            <a:chExt cx="1483636" cy="331243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8E26B9E-998B-A94C-B780-7EC742C93389}"/>
                </a:ext>
              </a:extLst>
            </p:cNvPr>
            <p:cNvSpPr/>
            <p:nvPr/>
          </p:nvSpPr>
          <p:spPr>
            <a:xfrm>
              <a:off x="2684662" y="1051134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F8F1A70-F2A9-4A43-8FD3-4E26B8B546C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221" y="1216272"/>
              <a:ext cx="573077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F04AD4-13CB-A54E-BA38-A316F125262C}"/>
              </a:ext>
            </a:extLst>
          </p:cNvPr>
          <p:cNvCxnSpPr>
            <a:cxnSpLocks/>
          </p:cNvCxnSpPr>
          <p:nvPr/>
        </p:nvCxnSpPr>
        <p:spPr>
          <a:xfrm>
            <a:off x="7204853" y="2883838"/>
            <a:ext cx="3457472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7B46570-8EEA-CF4D-8545-2F7F431A511B}"/>
              </a:ext>
            </a:extLst>
          </p:cNvPr>
          <p:cNvCxnSpPr>
            <a:cxnSpLocks/>
          </p:cNvCxnSpPr>
          <p:nvPr/>
        </p:nvCxnSpPr>
        <p:spPr>
          <a:xfrm>
            <a:off x="7204853" y="4815638"/>
            <a:ext cx="34574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8C4F56F-24F6-DE46-8243-CB63400C716C}"/>
              </a:ext>
            </a:extLst>
          </p:cNvPr>
          <p:cNvSpPr txBox="1"/>
          <p:nvPr/>
        </p:nvSpPr>
        <p:spPr>
          <a:xfrm>
            <a:off x="1355519" y="2419964"/>
            <a:ext cx="2264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Crawler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7E013E84-AC47-AE48-BBDF-4CC7292B55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56278" y="1911567"/>
            <a:ext cx="457200" cy="4572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4D11EE4-2D60-3A4A-B15E-363E3E7E75A3}"/>
              </a:ext>
            </a:extLst>
          </p:cNvPr>
          <p:cNvSpPr txBox="1"/>
          <p:nvPr/>
        </p:nvSpPr>
        <p:spPr>
          <a:xfrm>
            <a:off x="10298335" y="3111910"/>
            <a:ext cx="226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processing-job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133B245-B3E4-9E43-9733-327A0986B0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209668" y="2655238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6A31E5-CC5C-B34B-8064-293DFAB81A2A}"/>
              </a:ext>
            </a:extLst>
          </p:cNvPr>
          <p:cNvSpPr txBox="1"/>
          <p:nvPr/>
        </p:nvSpPr>
        <p:spPr>
          <a:xfrm>
            <a:off x="9360773" y="3979874"/>
            <a:ext cx="1511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Training Instances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77A98EB-D1BE-D54F-B357-DA08A9036AB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886180" y="3576104"/>
            <a:ext cx="457200" cy="4572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0EC0C1-BA3F-2E4F-ABDB-507284F2EC54}"/>
              </a:ext>
            </a:extLst>
          </p:cNvPr>
          <p:cNvCxnSpPr>
            <a:cxnSpLocks/>
          </p:cNvCxnSpPr>
          <p:nvPr/>
        </p:nvCxnSpPr>
        <p:spPr>
          <a:xfrm>
            <a:off x="7195774" y="3847450"/>
            <a:ext cx="246353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2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9" grpId="0" animBg="1"/>
      <p:bldP spid="22" grpId="0"/>
      <p:bldP spid="26" grpId="0"/>
      <p:bldP spid="29" grpId="0"/>
      <p:bldP spid="33" grpId="0"/>
      <p:bldP spid="35" grpId="0"/>
      <p:bldP spid="39" grpId="0"/>
      <p:bldP spid="42" grpId="0"/>
      <p:bldP spid="44" grpId="0"/>
      <p:bldP spid="53" grpId="0"/>
      <p:bldP spid="72" grpId="0"/>
      <p:bldP spid="7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C38D-74D8-6E47-AE59-15ED29C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143CD"/>
                </a:solidFill>
              </a:rPr>
              <a:t>Ingestion Job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DAA1DD-43BF-A44D-9BF1-7E381985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91250" cy="206375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9E69AC1-90DC-A34E-9548-55A445BC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85590"/>
            <a:ext cx="7249795" cy="1183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168DA-5DB3-3745-AC15-533D5482EFE1}"/>
              </a:ext>
            </a:extLst>
          </p:cNvPr>
          <p:cNvSpPr txBox="1"/>
          <p:nvPr/>
        </p:nvSpPr>
        <p:spPr>
          <a:xfrm>
            <a:off x="7360920" y="2334141"/>
            <a:ext cx="424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Read in data and filter out negative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9E2D6-F8DE-1848-A82C-123EBDDB9D31}"/>
              </a:ext>
            </a:extLst>
          </p:cNvPr>
          <p:cNvSpPr txBox="1"/>
          <p:nvPr/>
        </p:nvSpPr>
        <p:spPr>
          <a:xfrm>
            <a:off x="8583930" y="4697730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Write output to S3</a:t>
            </a:r>
          </a:p>
        </p:txBody>
      </p:sp>
    </p:spTree>
    <p:extLst>
      <p:ext uri="{BB962C8B-B14F-4D97-AF65-F5344CB8AC3E}">
        <p14:creationId xmlns:p14="http://schemas.microsoft.com/office/powerpoint/2010/main" val="10945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2851-2147-8A4A-8076-CC2E8A03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143CD"/>
                </a:solidFill>
              </a:rPr>
              <a:t>Preparation Job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843FCD-C1FE-DD4D-8EE7-E68998D0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30" y="1690688"/>
            <a:ext cx="6427470" cy="162801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B9A52CE-7F22-2946-9FD8-0B23BDBE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19" y="3993773"/>
            <a:ext cx="5707281" cy="1627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80077-1C4F-B04A-B4CD-914ABACF433E}"/>
              </a:ext>
            </a:extLst>
          </p:cNvPr>
          <p:cNvSpPr txBox="1"/>
          <p:nvPr/>
        </p:nvSpPr>
        <p:spPr>
          <a:xfrm>
            <a:off x="838200" y="2181527"/>
            <a:ext cx="382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Shuffle dataset and remove potentially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unhelpful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E286C-5491-1B49-AEBA-A7A24BBFB2B5}"/>
              </a:ext>
            </a:extLst>
          </p:cNvPr>
          <p:cNvSpPr txBox="1"/>
          <p:nvPr/>
        </p:nvSpPr>
        <p:spPr>
          <a:xfrm>
            <a:off x="1303020" y="4459595"/>
            <a:ext cx="392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Split into necessary datasets for training</a:t>
            </a:r>
          </a:p>
        </p:txBody>
      </p:sp>
    </p:spTree>
    <p:extLst>
      <p:ext uri="{BB962C8B-B14F-4D97-AF65-F5344CB8AC3E}">
        <p14:creationId xmlns:p14="http://schemas.microsoft.com/office/powerpoint/2010/main" val="24302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DD8C-0529-FF48-8545-387B5FF0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C1A7"/>
                </a:solidFill>
              </a:rPr>
              <a:t>Processing Job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DE8439-FF87-6F4B-AC32-C5A1BC53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748579" cy="1841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7369A-E8B9-864D-9217-B345321F9748}"/>
              </a:ext>
            </a:extLst>
          </p:cNvPr>
          <p:cNvSpPr txBox="1"/>
          <p:nvPr/>
        </p:nvSpPr>
        <p:spPr>
          <a:xfrm>
            <a:off x="6926580" y="1854081"/>
            <a:ext cx="50973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Vectorize each dataset using the CountVectorizer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class from sklearn.  Use English stop words, analyze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only individual words from each document, limit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word frequency (here max_/min_ freq are set to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90% and 1% respectively). Use Lemmatization as the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tokenizer strategy.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D56EBD8-801E-1D4D-9150-5F9FC262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94651"/>
            <a:ext cx="7340058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595C3-AF1B-A94D-BAC0-7FFE46278435}"/>
              </a:ext>
            </a:extLst>
          </p:cNvPr>
          <p:cNvSpPr txBox="1"/>
          <p:nvPr/>
        </p:nvSpPr>
        <p:spPr>
          <a:xfrm>
            <a:off x="8406434" y="4434681"/>
            <a:ext cx="361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Convert to RecordIO Protobuf format and upload to S3.</a:t>
            </a:r>
          </a:p>
        </p:txBody>
      </p:sp>
    </p:spTree>
    <p:extLst>
      <p:ext uri="{BB962C8B-B14F-4D97-AF65-F5344CB8AC3E}">
        <p14:creationId xmlns:p14="http://schemas.microsoft.com/office/powerpoint/2010/main" val="16024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BBA2-C926-AE4C-87CF-B26BBE06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C1A7"/>
                </a:solidFill>
              </a:rPr>
              <a:t>Processing Job Cont.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42E27F-D17F-D84E-B8A4-50BC759E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690688"/>
            <a:ext cx="5054600" cy="237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4B507-DE67-CD40-A472-0E38DA80D1DA}"/>
              </a:ext>
            </a:extLst>
          </p:cNvPr>
          <p:cNvSpPr txBox="1"/>
          <p:nvPr/>
        </p:nvSpPr>
        <p:spPr>
          <a:xfrm>
            <a:off x="1542513" y="1956951"/>
            <a:ext cx="4756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Lemmatizer class tokenizes on lowercase words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that are not punctuation marks. It also enforces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 minimum length for each word tokenized (in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this case 2 characters long)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E74F4E6-E4DA-C245-8E1F-B852D1C6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0" y="4331851"/>
            <a:ext cx="5549900" cy="132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4D8793-CA0D-8B46-BA33-36E800E88888}"/>
              </a:ext>
            </a:extLst>
          </p:cNvPr>
          <p:cNvSpPr txBox="1"/>
          <p:nvPr/>
        </p:nvSpPr>
        <p:spPr>
          <a:xfrm>
            <a:off x="1097868" y="4331851"/>
            <a:ext cx="4706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recordize() function uses the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write_spmatrix_to_sparse_tensor() method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within the SageMaker SDK to convert each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document into RecordIO Protobuf and uploads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them to S3.</a:t>
            </a:r>
          </a:p>
        </p:txBody>
      </p:sp>
    </p:spTree>
    <p:extLst>
      <p:ext uri="{BB962C8B-B14F-4D97-AF65-F5344CB8AC3E}">
        <p14:creationId xmlns:p14="http://schemas.microsoft.com/office/powerpoint/2010/main" val="358533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480C-B75B-6049-A8F8-4C8583E8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C1A7"/>
                </a:solidFill>
              </a:rPr>
              <a:t>Training Job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8067A79-B219-0C4B-8D6E-B1BCD79A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62752" cy="2147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CA1EA-007C-B64E-8EE1-7B3EE8317E0D}"/>
              </a:ext>
            </a:extLst>
          </p:cNvPr>
          <p:cNvSpPr txBox="1"/>
          <p:nvPr/>
        </p:nvSpPr>
        <p:spPr>
          <a:xfrm>
            <a:off x="3787728" y="4192904"/>
            <a:ext cx="7566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Use the ‘ntm’ container to build a training job. Instantiate the Estimator class with an instance_count that matches the number of training files output by the </a:t>
            </a:r>
            <a:r>
              <a:rPr lang="en-US" dirty="0">
                <a:solidFill>
                  <a:srgbClr val="55C1A7"/>
                </a:solidFill>
              </a:rPr>
              <a:t>Processing Job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. The training job would run best on GPU instances, but there weren’t enough available in my account under its service quota. Lastly, train using spot instances for a lower cost. </a:t>
            </a:r>
          </a:p>
        </p:txBody>
      </p:sp>
    </p:spTree>
    <p:extLst>
      <p:ext uri="{BB962C8B-B14F-4D97-AF65-F5344CB8AC3E}">
        <p14:creationId xmlns:p14="http://schemas.microsoft.com/office/powerpoint/2010/main" val="354903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7B95-499F-4D49-8F5F-C36C7351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C1A7"/>
                </a:solidFill>
              </a:rPr>
              <a:t>Training Job Cont.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5BDDFB-AA9D-8043-9E77-A4F0612A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193" y="1690688"/>
            <a:ext cx="4553607" cy="2000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E1C27-36CE-4D4E-BA65-36FF037F9FBB}"/>
              </a:ext>
            </a:extLst>
          </p:cNvPr>
          <p:cNvSpPr txBox="1"/>
          <p:nvPr/>
        </p:nvSpPr>
        <p:spPr>
          <a:xfrm>
            <a:off x="838200" y="1956951"/>
            <a:ext cx="106697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Set all hyperparameters for the model. Here are the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Settings used in the recording: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rgbClr val="9569C6"/>
                </a:solidFill>
              </a:rPr>
              <a:t>NUM_TOPICS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= 10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rgbClr val="00BDCE"/>
                </a:solidFill>
              </a:rPr>
              <a:t>len</a:t>
            </a:r>
            <a:r>
              <a:rPr lang="en-US" dirty="0">
                <a:solidFill>
                  <a:srgbClr val="DA65C0"/>
                </a:solidFill>
              </a:rPr>
              <a:t>(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vocab</a:t>
            </a:r>
            <a:r>
              <a:rPr lang="en-US" dirty="0">
                <a:solidFill>
                  <a:srgbClr val="DA65C0"/>
                </a:solidFill>
              </a:rPr>
              <a:t>)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= 425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rgbClr val="9569C6"/>
                </a:solidFill>
              </a:rPr>
              <a:t>MINI_BATCH_SIZE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= 300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rgbClr val="9569C6"/>
                </a:solidFill>
              </a:rPr>
              <a:t>EPOCHS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= 70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rgbClr val="9569C6"/>
                </a:solidFill>
              </a:rPr>
              <a:t>SUB_SAMPLE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= 0.7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feature dimensions have to be the same as the length of the vocabulary file. I chose 10 topics because it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gave the most reasonable results during my various training scenarios. Originally, I set the mini_batch_size to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600, but this proved to be too large for the model to converge. There were many topics with similar main words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so the final value is much smaller. I set the epochs to 70 because larger values resulted in much longer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training times. I was balancing training time to model accuracy. I didn’t seem to hit a clear ”early ending” epoch,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so I’d like to retrain on GPU instances with a larger epoch value.</a:t>
            </a:r>
          </a:p>
        </p:txBody>
      </p:sp>
    </p:spTree>
    <p:extLst>
      <p:ext uri="{BB962C8B-B14F-4D97-AF65-F5344CB8AC3E}">
        <p14:creationId xmlns:p14="http://schemas.microsoft.com/office/powerpoint/2010/main" val="170270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656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ML Black Belt Program</vt:lpstr>
      <vt:lpstr>Problem</vt:lpstr>
      <vt:lpstr>PowerPoint Presentation</vt:lpstr>
      <vt:lpstr>Ingestion Job</vt:lpstr>
      <vt:lpstr>Preparation Job</vt:lpstr>
      <vt:lpstr>Processing Job</vt:lpstr>
      <vt:lpstr>Processing Job Cont.</vt:lpstr>
      <vt:lpstr>Training Job</vt:lpstr>
      <vt:lpstr>Training Job Cont.</vt:lpstr>
      <vt:lpstr>Training Job Cont.</vt:lpstr>
      <vt:lpstr>Conduct Batch Inference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Graves, Alex</dc:creator>
  <cp:lastModifiedBy>Graves, Alex</cp:lastModifiedBy>
  <cp:revision>28</cp:revision>
  <dcterms:created xsi:type="dcterms:W3CDTF">2021-01-15T19:50:19Z</dcterms:created>
  <dcterms:modified xsi:type="dcterms:W3CDTF">2021-01-22T17:19:16Z</dcterms:modified>
</cp:coreProperties>
</file>