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82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86121" autoAdjust="0"/>
  </p:normalViewPr>
  <p:slideViewPr>
    <p:cSldViewPr snapToGrid="0">
      <p:cViewPr varScale="1">
        <p:scale>
          <a:sx n="97" d="100"/>
          <a:sy n="97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CE17A-3DC5-441C-AB02-EEB473D1A111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69628-36B0-4D83-AC59-D6393942833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7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9FE1C-D6D7-E4FF-3423-C7191E2F4A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FF6544-24C9-434F-B312-A55FDD1F7463}" type="slidenum">
              <a:t>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8CEF46-2394-A696-347C-FAA7939412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F6E0B3-63FB-AB4B-33C5-F50EA32171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F6104A-7A87-0FEF-69BC-6F82B822AC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8027CC-B18A-284E-90A8-7CD6CB82D549}" type="slidenum">
              <a:t>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45E67C-9499-B0B0-CC2F-63EAEB71F8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D3F0DA-F4B6-8AAB-CCAE-47F647F86A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F6104A-7A87-0FEF-69BC-6F82B822AC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D8027CC-B18A-284E-90A8-7CD6CB82D549}" type="slidenum">
              <a:t>3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45E67C-9499-B0B0-CC2F-63EAEB71F8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D3F0DA-F4B6-8AAB-CCAE-47F647F86A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1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3F21B-4C97-B1FF-61A3-EE9AEC19F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C6793-9971-5E74-60E3-50E4477FF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3D2CD2C-E089-3FAC-5DDE-696800E6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1FA71B-93C7-4FC2-332D-5B35B9B6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681652D-BE2E-C95B-F91A-6F504641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549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F4FF3-E585-05E6-3431-7170B0B8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CE48098-DE17-20AC-8FCC-E8AEDF017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59805DA-CA9B-1A1F-CA49-4281D6C0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667AFA-3B59-6EE5-7F2B-DFDCC2A0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0CAFD4-D3FD-BB7F-4371-B94B6876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225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615A83-EEC0-26DD-5169-C0AFD349A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39AEBC-4B81-3B86-E6C9-97D2E40FC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061B31-0DFF-EE80-3327-9485208B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48D7A0-0BC7-FCD6-9135-BD5462CE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DE6DB4C-1C11-23FD-6A1A-CDE87C2B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645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DEBD-CB55-140D-BC37-8131EFCC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6D7317-3E0F-75FA-8B3A-F3BBAF067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0D1BCD-CAAC-E6CA-0784-CE427D7A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8C7549-E426-A25A-CE04-4315EF12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F332E05-3025-7036-4120-A12B59C2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43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531B2-024F-4D88-8CEB-AC696DF1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8E1DB20-D220-EDE6-DDA5-7F2EEBB3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29E1D0-1373-1FE4-6454-420C98AF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9DB21DA-2FF1-F569-BBA9-797219F7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5F598AF-20AA-1C1C-15CE-2CE37DE5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46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CE926-0AB5-7B1A-456B-900F6FDB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2714B3C-4C12-63CF-2D46-30FB0C0C8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D3468F4-DF36-467D-3199-1D60A077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701BC36-BFB6-AC7E-788F-3AC2EB24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6EFF9E1-C50E-FA05-C7B7-E480EC71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9837D7B-0164-385E-6139-34469E34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68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D9A2A-9271-8473-C60F-B7B93E70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C7F4305-5ED6-7CCE-BF52-80E67600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C34F8D1-8567-A521-09FD-9524ED246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D109401-762C-2753-6E69-B027FE27C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B016B6-CF28-FBE8-B122-2EEE4CAB7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EDEA668-2676-42F9-72E3-C44A5913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1C6FA50-6859-C39A-05D7-7176735E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6B659C4-235A-E1A6-4859-B2203D2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02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3C42A-8000-5A25-4178-CDF5A70B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0D3C01C-DC24-6D0C-7CEE-0004AD0C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9B74963-890B-0B14-ABD8-73305768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C580385-5D36-24DA-4A75-867B3782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04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7261835-5BDD-FAA4-BC23-7503E1EE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9FB6BC2-F403-AF6A-7694-3932C488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9A9960F-55DD-CD97-FBBC-8DF9C9C7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6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50105-8A6D-95B2-A12E-75D87961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7EEA48-993F-D06F-F98E-357F085D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9E4012A-D2A6-6C9B-12BD-3E9AFCA7F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3981CAE-C46A-ACE4-243E-62DA913B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CA0C6B9-1C40-E32D-3D00-61FDABEAB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A97D28-DD43-DFD6-9B61-02C8E454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144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8650F-5D94-DFCB-F275-E64FC32B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A14E68C3-A102-AC73-16D5-83A4CBE28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647E95F-A466-1FAA-89B5-7337BBA0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09341E7-B2C3-A995-E88B-C823303B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415CE34-1EFF-B534-955C-86442120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BA20770-943F-1750-C906-E40CD203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73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828F719-928A-920B-4F82-FA1030D0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4540F4C-7795-1B82-6100-3E301898D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AEF0EE0-29FE-38F0-7C6F-4D213704F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B931-46D9-4D3B-94D1-6DD4575B53B5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F16FD3-98F1-3085-7905-9F07E2E4A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5D98DA-8E29-9177-B633-A220CB029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4764-1335-4317-9D3E-4BF1BE99E78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936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>
            <a:extLst>
              <a:ext uri="{FF2B5EF4-FFF2-40B4-BE49-F238E27FC236}">
                <a16:creationId xmlns:a16="http://schemas.microsoft.com/office/drawing/2014/main" id="{A1C6FA42-7B02-A819-86DF-2394583E41A6}"/>
              </a:ext>
            </a:extLst>
          </p:cNvPr>
          <p:cNvSpPr/>
          <p:nvPr/>
        </p:nvSpPr>
        <p:spPr>
          <a:xfrm>
            <a:off x="1879740" y="2000128"/>
            <a:ext cx="8432280" cy="127466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dirty="0">
                <a:solidFill>
                  <a:srgbClr val="000000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Metrics of Automatic Image </a:t>
            </a:r>
            <a:r>
              <a:rPr lang="en-US" sz="4000" b="1" dirty="0" err="1">
                <a:solidFill>
                  <a:srgbClr val="000000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Qualitty</a:t>
            </a:r>
            <a:r>
              <a:rPr lang="en-US" sz="4000" b="1" dirty="0">
                <a:solidFill>
                  <a:srgbClr val="000000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 Assessment based on Human Perception</a:t>
            </a:r>
            <a:endParaRPr lang="en-US" sz="4000" b="1" i="0" u="none" strike="noStrike" kern="1200" spc="0" dirty="0">
              <a:ln>
                <a:noFill/>
              </a:ln>
              <a:solidFill>
                <a:srgbClr val="000000"/>
              </a:solidFill>
              <a:latin typeface="Abadi Extra Light" pitchFamily="34"/>
              <a:ea typeface="Microsoft YaHei" pitchFamily="2"/>
              <a:cs typeface="Lucida Sans" pitchFamily="2"/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ECFEFFCE-C745-BE44-6112-6646CA2AA88A}"/>
              </a:ext>
            </a:extLst>
          </p:cNvPr>
          <p:cNvSpPr/>
          <p:nvPr/>
        </p:nvSpPr>
        <p:spPr>
          <a:xfrm>
            <a:off x="1879740" y="3228047"/>
            <a:ext cx="8432280" cy="103793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dirty="0">
                <a:solidFill>
                  <a:srgbClr val="000000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A Comparative study and a proposal of a new metric</a:t>
            </a:r>
            <a:endParaRPr lang="en-US" sz="3200" b="0" i="0" u="none" strike="noStrike" kern="1200" spc="0" dirty="0">
              <a:ln>
                <a:noFill/>
              </a:ln>
              <a:solidFill>
                <a:srgbClr val="000000"/>
              </a:solidFill>
              <a:latin typeface="Abadi Extra Light" pitchFamily="34"/>
              <a:ea typeface="Microsoft YaHei" pitchFamily="2"/>
              <a:cs typeface="Lucida Sans" pitchFamily="2"/>
            </a:endParaRPr>
          </a:p>
        </p:txBody>
      </p:sp>
      <p:sp>
        <p:nvSpPr>
          <p:cNvPr id="4" name="CaixaDeTexto 9">
            <a:extLst>
              <a:ext uri="{FF2B5EF4-FFF2-40B4-BE49-F238E27FC236}">
                <a16:creationId xmlns:a16="http://schemas.microsoft.com/office/drawing/2014/main" id="{1ED2D3A3-4508-182F-C418-60510BCE217A}"/>
              </a:ext>
            </a:extLst>
          </p:cNvPr>
          <p:cNvSpPr/>
          <p:nvPr/>
        </p:nvSpPr>
        <p:spPr>
          <a:xfrm>
            <a:off x="1879740" y="5277959"/>
            <a:ext cx="8432280" cy="38679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Coimbra | 2024-02-07</a:t>
            </a:r>
          </a:p>
        </p:txBody>
      </p:sp>
      <p:sp>
        <p:nvSpPr>
          <p:cNvPr id="5" name="Retângulo 10">
            <a:extLst>
              <a:ext uri="{FF2B5EF4-FFF2-40B4-BE49-F238E27FC236}">
                <a16:creationId xmlns:a16="http://schemas.microsoft.com/office/drawing/2014/main" id="{C00223C3-904E-B781-D4CA-EC635870C859}"/>
              </a:ext>
            </a:extLst>
          </p:cNvPr>
          <p:cNvSpPr/>
          <p:nvPr/>
        </p:nvSpPr>
        <p:spPr>
          <a:xfrm>
            <a:off x="0" y="6289919"/>
            <a:ext cx="12191760" cy="56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Imagem 14">
            <a:extLst>
              <a:ext uri="{FF2B5EF4-FFF2-40B4-BE49-F238E27FC236}">
                <a16:creationId xmlns:a16="http://schemas.microsoft.com/office/drawing/2014/main" id="{C918D7E7-DBD5-6F8B-38BC-BD07D75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t="21161" b="20161"/>
          <a:stretch>
            <a:fillRect/>
          </a:stretch>
        </p:blipFill>
        <p:spPr>
          <a:xfrm>
            <a:off x="257040" y="145800"/>
            <a:ext cx="3781080" cy="61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15">
            <a:extLst>
              <a:ext uri="{FF2B5EF4-FFF2-40B4-BE49-F238E27FC236}">
                <a16:creationId xmlns:a16="http://schemas.microsoft.com/office/drawing/2014/main" id="{213CBE0E-1DC2-0720-51E9-1D8C71C302D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373385" y="247615"/>
            <a:ext cx="1761839" cy="475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90FBC03-A060-3EFA-D231-0CED94C9A898}"/>
              </a:ext>
            </a:extLst>
          </p:cNvPr>
          <p:cNvSpPr/>
          <p:nvPr/>
        </p:nvSpPr>
        <p:spPr>
          <a:xfrm>
            <a:off x="818211" y="4375296"/>
            <a:ext cx="105553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badi Extra Light" panose="020B0204020104020204" pitchFamily="34" charset="0"/>
              </a:rPr>
              <a:t>André Neto</a:t>
            </a:r>
          </a:p>
        </p:txBody>
      </p:sp>
      <p:sp>
        <p:nvSpPr>
          <p:cNvPr id="11" name="CaixaDeTexto 11">
            <a:extLst>
              <a:ext uri="{FF2B5EF4-FFF2-40B4-BE49-F238E27FC236}">
                <a16:creationId xmlns:a16="http://schemas.microsoft.com/office/drawing/2014/main" id="{85AE9693-E58D-BC1E-966A-E6924FF086B2}"/>
              </a:ext>
            </a:extLst>
          </p:cNvPr>
          <p:cNvSpPr/>
          <p:nvPr/>
        </p:nvSpPr>
        <p:spPr>
          <a:xfrm>
            <a:off x="-720437" y="6389870"/>
            <a:ext cx="3362036" cy="357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ISR –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VisTeam</a:t>
            </a:r>
            <a:endParaRPr lang="en-US" sz="1800" b="0" i="0" u="none" strike="noStrike" kern="1200" spc="0" dirty="0">
              <a:ln>
                <a:noFill/>
              </a:ln>
              <a:solidFill>
                <a:schemeClr val="bg1"/>
              </a:solidFill>
              <a:latin typeface="Abadi Extra Light" pitchFamily="34"/>
              <a:ea typeface="Microsoft YaHei" pitchFamily="2"/>
              <a:cs typeface="Lucida Sans" pitchFamily="2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265D19-CCE4-BFAD-5701-1EF0A92FC99B}"/>
              </a:ext>
            </a:extLst>
          </p:cNvPr>
          <p:cNvSpPr/>
          <p:nvPr/>
        </p:nvSpPr>
        <p:spPr>
          <a:xfrm>
            <a:off x="7433953" y="6389870"/>
            <a:ext cx="3825174" cy="357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IMAGE QUALITY ASSESSMENT</a:t>
            </a:r>
          </a:p>
        </p:txBody>
      </p:sp>
      <p:sp>
        <p:nvSpPr>
          <p:cNvPr id="14" name="Retângulo 10">
            <a:extLst>
              <a:ext uri="{FF2B5EF4-FFF2-40B4-BE49-F238E27FC236}">
                <a16:creationId xmlns:a16="http://schemas.microsoft.com/office/drawing/2014/main" id="{86A6BFE2-7DD1-12D8-82B1-73CAD9AF44BE}"/>
              </a:ext>
            </a:extLst>
          </p:cNvPr>
          <p:cNvSpPr/>
          <p:nvPr/>
        </p:nvSpPr>
        <p:spPr>
          <a:xfrm>
            <a:off x="0" y="925821"/>
            <a:ext cx="8128000" cy="236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8" name="Imagem 17" descr="Uma imagem com texto, Tipo de letra, símbolo, tipografia&#10;&#10;Descrição gerada automaticamente">
            <a:extLst>
              <a:ext uri="{FF2B5EF4-FFF2-40B4-BE49-F238E27FC236}">
                <a16:creationId xmlns:a16="http://schemas.microsoft.com/office/drawing/2014/main" id="{6E9359F2-E437-5892-5DC6-422BE981D8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6" t="8554" r="22424" b="17721"/>
          <a:stretch/>
        </p:blipFill>
        <p:spPr>
          <a:xfrm>
            <a:off x="10450566" y="244147"/>
            <a:ext cx="808561" cy="558852"/>
          </a:xfrm>
          <a:prstGeom prst="rect">
            <a:avLst/>
          </a:prstGeom>
        </p:spPr>
      </p:pic>
      <p:sp>
        <p:nvSpPr>
          <p:cNvPr id="19" name="Retângulo 10">
            <a:extLst>
              <a:ext uri="{FF2B5EF4-FFF2-40B4-BE49-F238E27FC236}">
                <a16:creationId xmlns:a16="http://schemas.microsoft.com/office/drawing/2014/main" id="{904FA469-88EF-C36D-EC0F-458B63BD29F5}"/>
              </a:ext>
            </a:extLst>
          </p:cNvPr>
          <p:cNvSpPr/>
          <p:nvPr/>
        </p:nvSpPr>
        <p:spPr>
          <a:xfrm>
            <a:off x="8128000" y="923008"/>
            <a:ext cx="4064000" cy="2369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13D3D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0" name="Retângulo 10">
            <a:extLst>
              <a:ext uri="{FF2B5EF4-FFF2-40B4-BE49-F238E27FC236}">
                <a16:creationId xmlns:a16="http://schemas.microsoft.com/office/drawing/2014/main" id="{4598C50B-9646-DD9F-1E12-3C5ED1411EE8}"/>
              </a:ext>
            </a:extLst>
          </p:cNvPr>
          <p:cNvSpPr/>
          <p:nvPr/>
        </p:nvSpPr>
        <p:spPr>
          <a:xfrm>
            <a:off x="5084617" y="925822"/>
            <a:ext cx="4170219" cy="2341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E1616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7A59A3-852F-F528-3016-B587A4BF28EC}"/>
              </a:ext>
            </a:extLst>
          </p:cNvPr>
          <p:cNvSpPr/>
          <p:nvPr/>
        </p:nvSpPr>
        <p:spPr>
          <a:xfrm>
            <a:off x="818212" y="4814531"/>
            <a:ext cx="105553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badi Extra Light" panose="020B0204020104020204" pitchFamily="34" charset="0"/>
              </a:rPr>
              <a:t>Supervisors: Nuno Gonçalves e João Marcos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6">
            <a:extLst>
              <a:ext uri="{FF2B5EF4-FFF2-40B4-BE49-F238E27FC236}">
                <a16:creationId xmlns:a16="http://schemas.microsoft.com/office/drawing/2014/main" id="{0B3951FE-16C7-F3FD-A37F-0EADE097CB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03320" y="286920"/>
            <a:ext cx="1761839" cy="475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387778F-F63B-944F-BDBB-80552FAB7E90}"/>
              </a:ext>
            </a:extLst>
          </p:cNvPr>
          <p:cNvSpPr/>
          <p:nvPr/>
        </p:nvSpPr>
        <p:spPr>
          <a:xfrm>
            <a:off x="0" y="6289919"/>
            <a:ext cx="12191760" cy="56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8005031A-4BC3-AADA-33C5-8B5DA450880A}"/>
              </a:ext>
            </a:extLst>
          </p:cNvPr>
          <p:cNvSpPr/>
          <p:nvPr/>
        </p:nvSpPr>
        <p:spPr>
          <a:xfrm>
            <a:off x="300240" y="245440"/>
            <a:ext cx="8234160" cy="505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>
                <a:solidFill>
                  <a:srgbClr val="000000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Image quality assessment  – Overview</a:t>
            </a:r>
            <a:endParaRPr lang="en-US" sz="2800" b="1" i="0" u="none" strike="noStrike" kern="1200" spc="0" dirty="0">
              <a:ln>
                <a:noFill/>
              </a:ln>
              <a:solidFill>
                <a:srgbClr val="000000"/>
              </a:solidFill>
              <a:latin typeface="Abadi Extra Light" pitchFamily="34"/>
              <a:ea typeface="Microsoft YaHei" pitchFamily="2"/>
              <a:cs typeface="Lucida Sans" pitchFamily="2"/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65AF9583-FDD7-0720-5527-6B1818B0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343209-AF99-0E48-9352-5E9091C5B73B}" type="slidenum">
              <a:rPr lang="en-US" sz="1600" smtClean="0">
                <a:solidFill>
                  <a:schemeClr val="bg1"/>
                </a:solidFill>
                <a:latin typeface="+mj-lt"/>
              </a:rPr>
              <a:t>2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11">
            <a:extLst>
              <a:ext uri="{FF2B5EF4-FFF2-40B4-BE49-F238E27FC236}">
                <a16:creationId xmlns:a16="http://schemas.microsoft.com/office/drawing/2014/main" id="{D1B1187F-154D-4B57-1A6C-EFEE7C26F0C9}"/>
              </a:ext>
            </a:extLst>
          </p:cNvPr>
          <p:cNvSpPr/>
          <p:nvPr/>
        </p:nvSpPr>
        <p:spPr>
          <a:xfrm>
            <a:off x="-720437" y="6389870"/>
            <a:ext cx="3362036" cy="357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ISR –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VisTeam</a:t>
            </a:r>
            <a:endParaRPr lang="en-US" sz="1800" b="0" i="0" u="none" strike="noStrike" kern="1200" spc="0" dirty="0">
              <a:ln>
                <a:noFill/>
              </a:ln>
              <a:solidFill>
                <a:schemeClr val="bg1"/>
              </a:solidFill>
              <a:latin typeface="Abadi Extra Light" pitchFamily="34"/>
              <a:ea typeface="Microsoft YaHei" pitchFamily="2"/>
              <a:cs typeface="Lucida Sans" pitchFamily="2"/>
            </a:endParaRPr>
          </a:p>
        </p:txBody>
      </p:sp>
      <p:sp>
        <p:nvSpPr>
          <p:cNvPr id="9" name="CaixaDeTexto 12">
            <a:extLst>
              <a:ext uri="{FF2B5EF4-FFF2-40B4-BE49-F238E27FC236}">
                <a16:creationId xmlns:a16="http://schemas.microsoft.com/office/drawing/2014/main" id="{E907A49E-FB2E-37C9-FE3E-FF0F77BFFBEF}"/>
              </a:ext>
            </a:extLst>
          </p:cNvPr>
          <p:cNvSpPr/>
          <p:nvPr/>
        </p:nvSpPr>
        <p:spPr>
          <a:xfrm>
            <a:off x="7433953" y="6389870"/>
            <a:ext cx="3825174" cy="357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IMAGE QUALITY ASSESSMENT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62717-FA8E-300C-98AD-7563EFC7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40" y="1022155"/>
            <a:ext cx="5674431" cy="5008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944E5D-C4C3-5FC3-F843-95F7330F0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508" y="1091379"/>
            <a:ext cx="5736183" cy="4218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6">
            <a:extLst>
              <a:ext uri="{FF2B5EF4-FFF2-40B4-BE49-F238E27FC236}">
                <a16:creationId xmlns:a16="http://schemas.microsoft.com/office/drawing/2014/main" id="{0B3951FE-16C7-F3FD-A37F-0EADE097CB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03320" y="286920"/>
            <a:ext cx="1761839" cy="475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387778F-F63B-944F-BDBB-80552FAB7E90}"/>
              </a:ext>
            </a:extLst>
          </p:cNvPr>
          <p:cNvSpPr/>
          <p:nvPr/>
        </p:nvSpPr>
        <p:spPr>
          <a:xfrm>
            <a:off x="0" y="6289919"/>
            <a:ext cx="12191760" cy="567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00000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8005031A-4BC3-AADA-33C5-8B5DA450880A}"/>
              </a:ext>
            </a:extLst>
          </p:cNvPr>
          <p:cNvSpPr/>
          <p:nvPr/>
        </p:nvSpPr>
        <p:spPr>
          <a:xfrm>
            <a:off x="300240" y="245440"/>
            <a:ext cx="8432280" cy="5051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1" dirty="0">
                <a:solidFill>
                  <a:srgbClr val="000000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Motivation and Objectives</a:t>
            </a:r>
            <a:endParaRPr lang="en-US" sz="2800" b="1" i="0" u="none" strike="noStrike" kern="1200" spc="0" dirty="0">
              <a:ln>
                <a:noFill/>
              </a:ln>
              <a:solidFill>
                <a:srgbClr val="000000"/>
              </a:solidFill>
              <a:latin typeface="Abadi Extra Light" pitchFamily="34"/>
              <a:ea typeface="Microsoft YaHei" pitchFamily="2"/>
              <a:cs typeface="Lucida Sans" pitchFamily="2"/>
            </a:endParaRPr>
          </a:p>
        </p:txBody>
      </p:sp>
      <p:sp>
        <p:nvSpPr>
          <p:cNvPr id="6" name="CaixaDeTexto 7">
            <a:extLst>
              <a:ext uri="{FF2B5EF4-FFF2-40B4-BE49-F238E27FC236}">
                <a16:creationId xmlns:a16="http://schemas.microsoft.com/office/drawing/2014/main" id="{23952AC5-E2EA-0E0A-C92F-1412BD63126E}"/>
              </a:ext>
            </a:extLst>
          </p:cNvPr>
          <p:cNvSpPr/>
          <p:nvPr/>
        </p:nvSpPr>
        <p:spPr>
          <a:xfrm>
            <a:off x="468703" y="814568"/>
            <a:ext cx="10583947" cy="258547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r>
              <a:rPr lang="en-GB" sz="1400" b="1" i="0" dirty="0">
                <a:effectLst/>
                <a:latin typeface="Arial"/>
                <a:cs typeface="Arial"/>
              </a:rPr>
              <a:t>Motivation</a:t>
            </a:r>
            <a:endParaRPr lang="en-GB" sz="1400" b="1" dirty="0">
              <a:latin typeface="Arial"/>
              <a:cs typeface="Arial"/>
            </a:endParaRPr>
          </a:p>
          <a:p>
            <a:endParaRPr lang="en-US" sz="1400" i="0" dirty="0">
              <a:effectLst/>
              <a:latin typeface="Arial"/>
              <a:cs typeface="Arial"/>
            </a:endParaRPr>
          </a:p>
          <a:p>
            <a:r>
              <a:rPr lang="en-US" sz="1400" i="0" dirty="0">
                <a:effectLst/>
                <a:latin typeface="Arial"/>
                <a:cs typeface="Arial"/>
              </a:rPr>
              <a:t>Printer-proof</a:t>
            </a:r>
            <a:r>
              <a:rPr lang="en-US" sz="1400" b="1" i="0" dirty="0">
                <a:effectLst/>
                <a:latin typeface="Arial"/>
                <a:cs typeface="Arial"/>
              </a:rPr>
              <a:t> Steganography</a:t>
            </a:r>
            <a:r>
              <a:rPr lang="en-US" sz="1400" b="0" i="0" dirty="0">
                <a:effectLst/>
                <a:latin typeface="Arial"/>
                <a:cs typeface="Arial"/>
              </a:rPr>
              <a:t> adds one extra layer of security to ID cards, acting like a signature on visual content. Consequently, it introduces </a:t>
            </a:r>
            <a:r>
              <a:rPr lang="en-US" sz="1400" dirty="0">
                <a:latin typeface="Arial"/>
                <a:cs typeface="Arial"/>
              </a:rPr>
              <a:t>distortions in the image, degrading its original quality and compromising its content.</a:t>
            </a:r>
          </a:p>
          <a:p>
            <a:r>
              <a:rPr lang="en-US" sz="1400" dirty="0">
                <a:latin typeface="Arial"/>
                <a:cs typeface="Arial"/>
              </a:rPr>
              <a:t>We rely on </a:t>
            </a:r>
            <a:r>
              <a:rPr lang="en-GB" sz="1400" b="1" dirty="0">
                <a:latin typeface="Arial"/>
                <a:cs typeface="Arial"/>
              </a:rPr>
              <a:t>Image Quality Assessment </a:t>
            </a:r>
            <a:r>
              <a:rPr lang="en-GB" sz="1400" dirty="0">
                <a:latin typeface="Arial"/>
                <a:cs typeface="Arial"/>
              </a:rPr>
              <a:t>(IQA) metrics to assess the quality of the images. </a:t>
            </a:r>
            <a:r>
              <a:rPr lang="en-US" sz="1400" dirty="0">
                <a:latin typeface="Arial"/>
                <a:cs typeface="Arial"/>
              </a:rPr>
              <a:t>However, t</a:t>
            </a:r>
            <a:r>
              <a:rPr lang="en-US" sz="1400" b="0" i="0" dirty="0">
                <a:effectLst/>
                <a:latin typeface="Arial"/>
                <a:cs typeface="Arial"/>
              </a:rPr>
              <a:t>hese metrics often fail to assess image quality as a common human would!</a:t>
            </a:r>
            <a:endParaRPr lang="en-US" sz="1400" dirty="0">
              <a:latin typeface="Arial"/>
              <a:cs typeface="Arial"/>
            </a:endParaRPr>
          </a:p>
          <a:p>
            <a:r>
              <a:rPr lang="en-GB" sz="1400" b="1" dirty="0">
                <a:latin typeface="Arial"/>
                <a:cs typeface="Arial"/>
              </a:rPr>
              <a:t>Is there any metric that assesses images much like we, humans do?</a:t>
            </a:r>
            <a:endParaRPr lang="en-US" sz="1400" dirty="0">
              <a:latin typeface="Abadi Extra Light" panose="020B0204020104020204" pitchFamily="34" charset="0"/>
            </a:endParaRPr>
          </a:p>
          <a:p>
            <a:endParaRPr lang="en-US" sz="1400" dirty="0">
              <a:latin typeface="Abadi Extra Light" panose="020B0204020104020204" pitchFamily="34" charset="0"/>
            </a:endParaRPr>
          </a:p>
          <a:p>
            <a:r>
              <a:rPr lang="en-GB" sz="1400" b="1" dirty="0">
                <a:latin typeface="Arial"/>
                <a:cs typeface="Arial"/>
              </a:rPr>
              <a:t>Objectives</a:t>
            </a:r>
          </a:p>
          <a:p>
            <a:endParaRPr lang="en-US" sz="14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Comparison between the scores given by the objective metrics and the scores given by the observers.</a:t>
            </a:r>
            <a:endParaRPr lang="en-US" sz="1400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/>
                <a:cs typeface="Arial"/>
              </a:rPr>
              <a:t>Study a new metric that might provide a better matching between objective IQA and subjective evaluations.</a:t>
            </a:r>
            <a:endParaRPr lang="en-US" sz="1400" dirty="0">
              <a:latin typeface="Abadi Extra Light" panose="020B0204020104020204" pitchFamily="34" charset="0"/>
            </a:endParaRPr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65AF9583-FDD7-0720-5527-6B1818B0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343209-AF99-0E48-9352-5E9091C5B73B}" type="slidenum">
              <a:rPr lang="en-US" sz="1600" smtClean="0">
                <a:solidFill>
                  <a:schemeClr val="bg1"/>
                </a:solidFill>
                <a:latin typeface="+mj-lt"/>
              </a:rPr>
              <a:t>3</a:t>
            </a:fld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aixaDeTexto 11">
            <a:extLst>
              <a:ext uri="{FF2B5EF4-FFF2-40B4-BE49-F238E27FC236}">
                <a16:creationId xmlns:a16="http://schemas.microsoft.com/office/drawing/2014/main" id="{D1B1187F-154D-4B57-1A6C-EFEE7C26F0C9}"/>
              </a:ext>
            </a:extLst>
          </p:cNvPr>
          <p:cNvSpPr/>
          <p:nvPr/>
        </p:nvSpPr>
        <p:spPr>
          <a:xfrm>
            <a:off x="-720437" y="6389870"/>
            <a:ext cx="3362036" cy="357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ISR – </a:t>
            </a:r>
            <a:r>
              <a:rPr lang="en-US" sz="1800" b="0" i="0" u="none" strike="noStrike" kern="1200" spc="0" dirty="0" err="1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VisTeam</a:t>
            </a:r>
            <a:endParaRPr lang="en-US" sz="1800" b="0" i="0" u="none" strike="noStrike" kern="1200" spc="0" dirty="0">
              <a:ln>
                <a:noFill/>
              </a:ln>
              <a:solidFill>
                <a:schemeClr val="bg1"/>
              </a:solidFill>
              <a:latin typeface="Abadi Extra Light" pitchFamily="34"/>
              <a:ea typeface="Microsoft YaHei" pitchFamily="2"/>
              <a:cs typeface="Lucida Sans" pitchFamily="2"/>
            </a:endParaRPr>
          </a:p>
        </p:txBody>
      </p:sp>
      <p:sp>
        <p:nvSpPr>
          <p:cNvPr id="9" name="CaixaDeTexto 12">
            <a:extLst>
              <a:ext uri="{FF2B5EF4-FFF2-40B4-BE49-F238E27FC236}">
                <a16:creationId xmlns:a16="http://schemas.microsoft.com/office/drawing/2014/main" id="{E907A49E-FB2E-37C9-FE3E-FF0F77BFFBEF}"/>
              </a:ext>
            </a:extLst>
          </p:cNvPr>
          <p:cNvSpPr/>
          <p:nvPr/>
        </p:nvSpPr>
        <p:spPr>
          <a:xfrm>
            <a:off x="7433953" y="6389870"/>
            <a:ext cx="3825174" cy="3572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dirty="0">
                <a:ln>
                  <a:noFill/>
                </a:ln>
                <a:solidFill>
                  <a:schemeClr val="bg1"/>
                </a:solidFill>
                <a:latin typeface="Abadi Extra Light" pitchFamily="34"/>
                <a:ea typeface="Microsoft YaHei" pitchFamily="2"/>
                <a:cs typeface="Lucida Sans" pitchFamily="2"/>
              </a:rPr>
              <a:t>IMAGE QUALITY ASSESSMENT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A6F7765-6A4F-7249-4A2D-511C91AA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15" y="3464010"/>
            <a:ext cx="7128330" cy="25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16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185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 Extra Light</vt:lpstr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2013124299</dc:creator>
  <cp:lastModifiedBy>André Guilherme dos Santos Neto</cp:lastModifiedBy>
  <cp:revision>5</cp:revision>
  <dcterms:created xsi:type="dcterms:W3CDTF">2024-01-31T23:29:19Z</dcterms:created>
  <dcterms:modified xsi:type="dcterms:W3CDTF">2024-01-31T23:57:03Z</dcterms:modified>
</cp:coreProperties>
</file>