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2" r:id="rId3"/>
    <p:sldId id="261" r:id="rId4"/>
    <p:sldId id="263" r:id="rId5"/>
    <p:sldId id="267" r:id="rId6"/>
    <p:sldId id="265" r:id="rId7"/>
    <p:sldId id="266" r:id="rId8"/>
    <p:sldId id="273" r:id="rId9"/>
    <p:sldId id="276" r:id="rId10"/>
    <p:sldId id="277" r:id="rId11"/>
    <p:sldId id="278" r:id="rId12"/>
    <p:sldId id="271" r:id="rId13"/>
    <p:sldId id="260" r:id="rId14"/>
    <p:sldId id="279" r:id="rId15"/>
    <p:sldId id="282" r:id="rId16"/>
    <p:sldId id="287" r:id="rId17"/>
    <p:sldId id="281" r:id="rId18"/>
    <p:sldId id="284" r:id="rId19"/>
    <p:sldId id="283" r:id="rId20"/>
    <p:sldId id="286" r:id="rId21"/>
    <p:sldId id="285" r:id="rId22"/>
    <p:sldId id="298" r:id="rId23"/>
    <p:sldId id="292" r:id="rId24"/>
    <p:sldId id="293" r:id="rId25"/>
    <p:sldId id="294" r:id="rId26"/>
    <p:sldId id="296" r:id="rId27"/>
    <p:sldId id="29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561" autoAdjust="0"/>
  </p:normalViewPr>
  <p:slideViewPr>
    <p:cSldViewPr>
      <p:cViewPr varScale="1">
        <p:scale>
          <a:sx n="81" d="100"/>
          <a:sy n="81" d="100"/>
        </p:scale>
        <p:origin x="108" y="6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EF467-761A-4EF3-A66F-1BC03C98ADF6}" type="datetimeFigureOut">
              <a:rPr lang="en-US" smtClean="0"/>
              <a:pPr/>
              <a:t>10/23/2015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6684DE-0C33-47BD-A939-CDA2458E9902}" type="slidenum">
              <a:rPr lang="en-US" smtClean="0"/>
              <a:pPr/>
              <a:t>‹#›</a:t>
            </a:fld>
            <a:endParaRPr lang="en-US"/>
          </a:p>
        </p:txBody>
      </p:sp>
    </p:spTree>
    <p:extLst>
      <p:ext uri="{BB962C8B-B14F-4D97-AF65-F5344CB8AC3E}">
        <p14:creationId xmlns:p14="http://schemas.microsoft.com/office/powerpoint/2010/main" val="419307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6684DE-0C33-47BD-A939-CDA2458E9902}" type="slidenum">
              <a:rPr lang="en-US" smtClean="0"/>
              <a:pPr/>
              <a:t>1</a:t>
            </a:fld>
            <a:endParaRPr lang="en-US"/>
          </a:p>
        </p:txBody>
      </p:sp>
    </p:spTree>
    <p:extLst>
      <p:ext uri="{BB962C8B-B14F-4D97-AF65-F5344CB8AC3E}">
        <p14:creationId xmlns:p14="http://schemas.microsoft.com/office/powerpoint/2010/main" val="302854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35434C-6674-4949-B8A8-0365A228E1DD}" type="datetimeFigureOut">
              <a:rPr lang="en-US" smtClean="0"/>
              <a:pPr/>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D4874-4D38-4E8B-A792-B038ABF9A0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35434C-6674-4949-B8A8-0365A228E1DD}" type="datetimeFigureOut">
              <a:rPr lang="en-US" smtClean="0"/>
              <a:pPr/>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D4874-4D38-4E8B-A792-B038ABF9A0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35434C-6674-4949-B8A8-0365A228E1DD}" type="datetimeFigureOut">
              <a:rPr lang="en-US" smtClean="0"/>
              <a:pPr/>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D4874-4D38-4E8B-A792-B038ABF9A0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35434C-6674-4949-B8A8-0365A228E1DD}" type="datetimeFigureOut">
              <a:rPr lang="en-US" smtClean="0"/>
              <a:pPr/>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D4874-4D38-4E8B-A792-B038ABF9A0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35434C-6674-4949-B8A8-0365A228E1DD}" type="datetimeFigureOut">
              <a:rPr lang="en-US" smtClean="0"/>
              <a:pPr/>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D4874-4D38-4E8B-A792-B038ABF9A0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35434C-6674-4949-B8A8-0365A228E1DD}" type="datetimeFigureOut">
              <a:rPr lang="en-US" smtClean="0"/>
              <a:pPr/>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D4874-4D38-4E8B-A792-B038ABF9A0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35434C-6674-4949-B8A8-0365A228E1DD}" type="datetimeFigureOut">
              <a:rPr lang="en-US" smtClean="0"/>
              <a:pPr/>
              <a:t>10/23/2015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D4874-4D38-4E8B-A792-B038ABF9A0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35434C-6674-4949-B8A8-0365A228E1DD}" type="datetimeFigureOut">
              <a:rPr lang="en-US" smtClean="0"/>
              <a:pPr/>
              <a:t>10/23/2015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D4874-4D38-4E8B-A792-B038ABF9A0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35434C-6674-4949-B8A8-0365A228E1DD}" type="datetimeFigureOut">
              <a:rPr lang="en-US" smtClean="0"/>
              <a:pPr/>
              <a:t>10/23/2015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D4874-4D38-4E8B-A792-B038ABF9A0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5434C-6674-4949-B8A8-0365A228E1DD}" type="datetimeFigureOut">
              <a:rPr lang="en-US" smtClean="0"/>
              <a:pPr/>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D4874-4D38-4E8B-A792-B038ABF9A0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5434C-6674-4949-B8A8-0365A228E1DD}" type="datetimeFigureOut">
              <a:rPr lang="en-US" smtClean="0"/>
              <a:pPr/>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D4874-4D38-4E8B-A792-B038ABF9A0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5434C-6674-4949-B8A8-0365A228E1DD}" type="datetimeFigureOut">
              <a:rPr lang="en-US" smtClean="0"/>
              <a:pPr/>
              <a:t>10/23/2015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D4874-4D38-4E8B-A792-B038ABF9A0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 Engineering</a:t>
            </a:r>
            <a:endParaRPr lang="en-US" dirty="0"/>
          </a:p>
        </p:txBody>
      </p:sp>
      <p:sp>
        <p:nvSpPr>
          <p:cNvPr id="3" name="Subtitle 2"/>
          <p:cNvSpPr>
            <a:spLocks noGrp="1"/>
          </p:cNvSpPr>
          <p:nvPr>
            <p:ph type="subTitle" idx="1"/>
          </p:nvPr>
        </p:nvSpPr>
        <p:spPr/>
        <p:txBody>
          <a:bodyPr/>
          <a:lstStyle/>
          <a:p>
            <a:r>
              <a:rPr lang="en-US" dirty="0" smtClean="0">
                <a:solidFill>
                  <a:schemeClr val="tx1"/>
                </a:solidFill>
              </a:rPr>
              <a:t>A Case Study: The Blood Supply System</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Request defines order for work from one person to another</a:t>
            </a:r>
            <a:endParaRPr lang="en-US" dirty="0"/>
          </a:p>
        </p:txBody>
      </p:sp>
      <p:sp>
        <p:nvSpPr>
          <p:cNvPr id="7" name="Rounded Rectangle 6"/>
          <p:cNvSpPr/>
          <p:nvPr/>
        </p:nvSpPr>
        <p:spPr>
          <a:xfrm>
            <a:off x="3505200" y="49530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Donation Request</a:t>
            </a:r>
            <a:endParaRPr lang="en-US" dirty="0"/>
          </a:p>
        </p:txBody>
      </p:sp>
      <p:sp>
        <p:nvSpPr>
          <p:cNvPr id="8" name="Rounded Rectangle 7"/>
          <p:cNvSpPr/>
          <p:nvPr/>
        </p:nvSpPr>
        <p:spPr>
          <a:xfrm>
            <a:off x="7543800" y="25908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sp>
        <p:nvSpPr>
          <p:cNvPr id="10" name="Rounded Rectangle 9"/>
          <p:cNvSpPr/>
          <p:nvPr/>
        </p:nvSpPr>
        <p:spPr>
          <a:xfrm>
            <a:off x="4114800" y="25908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Request</a:t>
            </a:r>
            <a:endParaRPr lang="en-US" dirty="0"/>
          </a:p>
        </p:txBody>
      </p:sp>
      <p:cxnSp>
        <p:nvCxnSpPr>
          <p:cNvPr id="17" name="Elbow Connector 16"/>
          <p:cNvCxnSpPr>
            <a:stCxn id="10" idx="0"/>
            <a:endCxn id="8" idx="0"/>
          </p:cNvCxnSpPr>
          <p:nvPr/>
        </p:nvCxnSpPr>
        <p:spPr>
          <a:xfrm rot="5400000" flipH="1" flipV="1">
            <a:off x="6591300" y="876300"/>
            <a:ext cx="1588" cy="3429000"/>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8" idx="2"/>
          </p:cNvCxnSpPr>
          <p:nvPr/>
        </p:nvCxnSpPr>
        <p:spPr>
          <a:xfrm rot="16200000" flipH="1">
            <a:off x="6591300" y="1790700"/>
            <a:ext cx="1588" cy="3429000"/>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860752" y="1981200"/>
            <a:ext cx="1141786" cy="369332"/>
          </a:xfrm>
          <a:prstGeom prst="rect">
            <a:avLst/>
          </a:prstGeom>
        </p:spPr>
        <p:txBody>
          <a:bodyPr wrap="none">
            <a:spAutoFit/>
          </a:bodyPr>
          <a:lstStyle/>
          <a:p>
            <a:pPr algn="ctr"/>
            <a:r>
              <a:rPr lang="en-US" dirty="0" smtClean="0"/>
              <a:t>Performer</a:t>
            </a:r>
            <a:endParaRPr lang="en-US" dirty="0"/>
          </a:p>
        </p:txBody>
      </p:sp>
      <p:sp>
        <p:nvSpPr>
          <p:cNvPr id="21" name="Rectangle 20"/>
          <p:cNvSpPr/>
          <p:nvPr/>
        </p:nvSpPr>
        <p:spPr>
          <a:xfrm>
            <a:off x="6021244" y="3657600"/>
            <a:ext cx="1138903" cy="369332"/>
          </a:xfrm>
          <a:prstGeom prst="rect">
            <a:avLst/>
          </a:prstGeom>
        </p:spPr>
        <p:txBody>
          <a:bodyPr wrap="none">
            <a:spAutoFit/>
          </a:bodyPr>
          <a:lstStyle/>
          <a:p>
            <a:pPr algn="ctr"/>
            <a:r>
              <a:rPr lang="en-US" dirty="0" smtClean="0"/>
              <a:t>Originator</a:t>
            </a:r>
            <a:endParaRPr lang="en-US" dirty="0"/>
          </a:p>
        </p:txBody>
      </p:sp>
      <p:cxnSp>
        <p:nvCxnSpPr>
          <p:cNvPr id="22" name="Straight Arrow Connector 21"/>
          <p:cNvCxnSpPr>
            <a:stCxn id="7" idx="0"/>
            <a:endCxn id="10" idx="2"/>
          </p:cNvCxnSpPr>
          <p:nvPr/>
        </p:nvCxnSpPr>
        <p:spPr>
          <a:xfrm rot="5400000" flipH="1" flipV="1">
            <a:off x="3848100" y="3924300"/>
            <a:ext cx="1447800" cy="609600"/>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sp>
        <p:nvSpPr>
          <p:cNvPr id="23" name="Flowchart: Extract 22"/>
          <p:cNvSpPr/>
          <p:nvPr/>
        </p:nvSpPr>
        <p:spPr>
          <a:xfrm rot="1647040">
            <a:off x="4387531" y="4108128"/>
            <a:ext cx="332984" cy="272792"/>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ounded Rectangle 11"/>
          <p:cNvSpPr/>
          <p:nvPr/>
        </p:nvSpPr>
        <p:spPr>
          <a:xfrm>
            <a:off x="990600" y="25908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Queue</a:t>
            </a:r>
            <a:endParaRPr lang="en-US" dirty="0"/>
          </a:p>
        </p:txBody>
      </p:sp>
      <p:cxnSp>
        <p:nvCxnSpPr>
          <p:cNvPr id="14" name="Straight Connector 13"/>
          <p:cNvCxnSpPr>
            <a:stCxn id="12" idx="3"/>
            <a:endCxn id="10" idx="1"/>
          </p:cNvCxnSpPr>
          <p:nvPr/>
        </p:nvCxnSpPr>
        <p:spPr>
          <a:xfrm>
            <a:off x="2514600" y="3048000"/>
            <a:ext cx="1600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Request defines order for work from one person to another</a:t>
            </a:r>
            <a:endParaRPr lang="en-US" dirty="0"/>
          </a:p>
        </p:txBody>
      </p:sp>
      <p:sp>
        <p:nvSpPr>
          <p:cNvPr id="7" name="Rounded Rectangle 6"/>
          <p:cNvSpPr/>
          <p:nvPr/>
        </p:nvSpPr>
        <p:spPr>
          <a:xfrm>
            <a:off x="4800600" y="50292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Donation Request</a:t>
            </a:r>
            <a:endParaRPr lang="en-US" dirty="0"/>
          </a:p>
        </p:txBody>
      </p:sp>
      <p:sp>
        <p:nvSpPr>
          <p:cNvPr id="8" name="Rounded Rectangle 7"/>
          <p:cNvSpPr/>
          <p:nvPr/>
        </p:nvSpPr>
        <p:spPr>
          <a:xfrm>
            <a:off x="7543800" y="25908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sp>
        <p:nvSpPr>
          <p:cNvPr id="10" name="Rounded Rectangle 9"/>
          <p:cNvSpPr/>
          <p:nvPr/>
        </p:nvSpPr>
        <p:spPr>
          <a:xfrm>
            <a:off x="4800600" y="25908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Request</a:t>
            </a:r>
            <a:endParaRPr lang="en-US" dirty="0"/>
          </a:p>
        </p:txBody>
      </p:sp>
      <p:cxnSp>
        <p:nvCxnSpPr>
          <p:cNvPr id="17" name="Elbow Connector 16"/>
          <p:cNvCxnSpPr>
            <a:stCxn id="10" idx="0"/>
            <a:endCxn id="8" idx="0"/>
          </p:cNvCxnSpPr>
          <p:nvPr/>
        </p:nvCxnSpPr>
        <p:spPr>
          <a:xfrm rot="5400000" flipH="1" flipV="1">
            <a:off x="6934200" y="1219200"/>
            <a:ext cx="1588" cy="2743200"/>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8" idx="2"/>
          </p:cNvCxnSpPr>
          <p:nvPr/>
        </p:nvCxnSpPr>
        <p:spPr>
          <a:xfrm rot="16200000" flipH="1">
            <a:off x="6934200" y="2133600"/>
            <a:ext cx="1588" cy="2743200"/>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860752" y="1981200"/>
            <a:ext cx="1141786" cy="369332"/>
          </a:xfrm>
          <a:prstGeom prst="rect">
            <a:avLst/>
          </a:prstGeom>
        </p:spPr>
        <p:txBody>
          <a:bodyPr wrap="none">
            <a:spAutoFit/>
          </a:bodyPr>
          <a:lstStyle/>
          <a:p>
            <a:pPr algn="ctr"/>
            <a:r>
              <a:rPr lang="en-US" dirty="0" smtClean="0"/>
              <a:t>Performer</a:t>
            </a:r>
            <a:endParaRPr lang="en-US" dirty="0"/>
          </a:p>
        </p:txBody>
      </p:sp>
      <p:sp>
        <p:nvSpPr>
          <p:cNvPr id="21" name="Rectangle 20"/>
          <p:cNvSpPr/>
          <p:nvPr/>
        </p:nvSpPr>
        <p:spPr>
          <a:xfrm>
            <a:off x="6021244" y="3657600"/>
            <a:ext cx="1138903" cy="369332"/>
          </a:xfrm>
          <a:prstGeom prst="rect">
            <a:avLst/>
          </a:prstGeom>
        </p:spPr>
        <p:txBody>
          <a:bodyPr wrap="none">
            <a:spAutoFit/>
          </a:bodyPr>
          <a:lstStyle/>
          <a:p>
            <a:pPr algn="ctr"/>
            <a:r>
              <a:rPr lang="en-US" dirty="0" smtClean="0"/>
              <a:t>Originator</a:t>
            </a:r>
            <a:endParaRPr lang="en-US" dirty="0"/>
          </a:p>
        </p:txBody>
      </p:sp>
      <p:cxnSp>
        <p:nvCxnSpPr>
          <p:cNvPr id="22" name="Straight Arrow Connector 21"/>
          <p:cNvCxnSpPr>
            <a:stCxn id="7" idx="0"/>
            <a:endCxn id="10" idx="2"/>
          </p:cNvCxnSpPr>
          <p:nvPr/>
        </p:nvCxnSpPr>
        <p:spPr>
          <a:xfrm rot="5400000" flipH="1" flipV="1">
            <a:off x="4800600" y="4267200"/>
            <a:ext cx="1524000" cy="1588"/>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sp>
        <p:nvSpPr>
          <p:cNvPr id="23" name="Flowchart: Extract 22"/>
          <p:cNvSpPr/>
          <p:nvPr/>
        </p:nvSpPr>
        <p:spPr>
          <a:xfrm rot="174045">
            <a:off x="5416890" y="4176193"/>
            <a:ext cx="332984" cy="272792"/>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ounded Rectangle 11"/>
          <p:cNvSpPr/>
          <p:nvPr/>
        </p:nvSpPr>
        <p:spPr>
          <a:xfrm>
            <a:off x="2133600" y="25908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Queue</a:t>
            </a:r>
            <a:endParaRPr lang="en-US" dirty="0"/>
          </a:p>
        </p:txBody>
      </p:sp>
      <p:cxnSp>
        <p:nvCxnSpPr>
          <p:cNvPr id="14" name="Straight Connector 13"/>
          <p:cNvCxnSpPr>
            <a:stCxn id="12" idx="3"/>
            <a:endCxn id="10" idx="1"/>
          </p:cNvCxnSpPr>
          <p:nvPr/>
        </p:nvCxnSpPr>
        <p:spPr>
          <a:xfrm>
            <a:off x="3657600" y="3048000"/>
            <a:ext cx="1143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Areas Belong to Organization</a:t>
            </a:r>
            <a:endParaRPr lang="en-US" dirty="0"/>
          </a:p>
        </p:txBody>
      </p:sp>
      <p:sp>
        <p:nvSpPr>
          <p:cNvPr id="4" name="Rounded Rectangle 3"/>
          <p:cNvSpPr/>
          <p:nvPr/>
        </p:nvSpPr>
        <p:spPr>
          <a:xfrm>
            <a:off x="3429000" y="22860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Area</a:t>
            </a:r>
            <a:endParaRPr lang="en-US" dirty="0"/>
          </a:p>
        </p:txBody>
      </p:sp>
      <p:sp>
        <p:nvSpPr>
          <p:cNvPr id="5" name="Rounded Rectangle 4"/>
          <p:cNvSpPr/>
          <p:nvPr/>
        </p:nvSpPr>
        <p:spPr>
          <a:xfrm>
            <a:off x="381000" y="22860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Organization</a:t>
            </a:r>
            <a:endParaRPr lang="en-US" dirty="0"/>
          </a:p>
        </p:txBody>
      </p:sp>
      <p:sp>
        <p:nvSpPr>
          <p:cNvPr id="6" name="Rounded Rectangle 5"/>
          <p:cNvSpPr/>
          <p:nvPr/>
        </p:nvSpPr>
        <p:spPr>
          <a:xfrm>
            <a:off x="6553200" y="22860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Queue</a:t>
            </a:r>
            <a:endParaRPr lang="en-US" dirty="0"/>
          </a:p>
        </p:txBody>
      </p:sp>
      <p:sp>
        <p:nvSpPr>
          <p:cNvPr id="7" name="Rounded Rectangle 6"/>
          <p:cNvSpPr/>
          <p:nvPr/>
        </p:nvSpPr>
        <p:spPr>
          <a:xfrm>
            <a:off x="6553200" y="41148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Request</a:t>
            </a:r>
            <a:endParaRPr lang="en-US" dirty="0"/>
          </a:p>
        </p:txBody>
      </p:sp>
      <p:cxnSp>
        <p:nvCxnSpPr>
          <p:cNvPr id="9" name="Straight Connector 8"/>
          <p:cNvCxnSpPr>
            <a:stCxn id="6" idx="2"/>
            <a:endCxn id="7" idx="0"/>
          </p:cNvCxnSpPr>
          <p:nvPr/>
        </p:nvCxnSpPr>
        <p:spPr>
          <a:xfrm rot="5400000">
            <a:off x="6858000" y="36576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3"/>
            <a:endCxn id="6" idx="1"/>
          </p:cNvCxnSpPr>
          <p:nvPr/>
        </p:nvCxnSpPr>
        <p:spPr>
          <a:xfrm>
            <a:off x="4953000" y="27432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3"/>
            <a:endCxn id="4" idx="1"/>
          </p:cNvCxnSpPr>
          <p:nvPr/>
        </p:nvCxnSpPr>
        <p:spPr>
          <a:xfrm>
            <a:off x="1905000" y="2743200"/>
            <a:ext cx="152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600200" y="39624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Donor Service Area</a:t>
            </a:r>
            <a:endParaRPr lang="en-US" dirty="0"/>
          </a:p>
        </p:txBody>
      </p:sp>
      <p:sp>
        <p:nvSpPr>
          <p:cNvPr id="15" name="Rounded Rectangle 14"/>
          <p:cNvSpPr/>
          <p:nvPr/>
        </p:nvSpPr>
        <p:spPr>
          <a:xfrm>
            <a:off x="5029200" y="57150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Distribution Area</a:t>
            </a:r>
            <a:endParaRPr lang="en-US" dirty="0"/>
          </a:p>
        </p:txBody>
      </p:sp>
      <p:sp>
        <p:nvSpPr>
          <p:cNvPr id="16" name="Rounded Rectangle 15"/>
          <p:cNvSpPr/>
          <p:nvPr/>
        </p:nvSpPr>
        <p:spPr>
          <a:xfrm>
            <a:off x="3429000" y="49530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Laboratory Area</a:t>
            </a:r>
            <a:endParaRPr lang="en-US" dirty="0"/>
          </a:p>
        </p:txBody>
      </p:sp>
      <p:cxnSp>
        <p:nvCxnSpPr>
          <p:cNvPr id="19" name="Straight Arrow Connector 18"/>
          <p:cNvCxnSpPr>
            <a:stCxn id="15" idx="0"/>
          </p:cNvCxnSpPr>
          <p:nvPr/>
        </p:nvCxnSpPr>
        <p:spPr>
          <a:xfrm rot="16200000" flipV="1">
            <a:off x="3733800" y="3657600"/>
            <a:ext cx="2514600" cy="1600200"/>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sp>
        <p:nvSpPr>
          <p:cNvPr id="20" name="Flowchart: Extract 19"/>
          <p:cNvSpPr/>
          <p:nvPr/>
        </p:nvSpPr>
        <p:spPr>
          <a:xfrm rot="19989897">
            <a:off x="4881173" y="4405303"/>
            <a:ext cx="332984" cy="272792"/>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1" name="Straight Arrow Connector 20"/>
          <p:cNvCxnSpPr>
            <a:stCxn id="16" idx="0"/>
          </p:cNvCxnSpPr>
          <p:nvPr/>
        </p:nvCxnSpPr>
        <p:spPr>
          <a:xfrm rot="5400000" flipH="1" flipV="1">
            <a:off x="3315494" y="4076700"/>
            <a:ext cx="1751806" cy="794"/>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0"/>
          </p:cNvCxnSpPr>
          <p:nvPr/>
        </p:nvCxnSpPr>
        <p:spPr>
          <a:xfrm rot="5400000" flipH="1" flipV="1">
            <a:off x="2895600" y="2667000"/>
            <a:ext cx="762000" cy="1828800"/>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sp>
        <p:nvSpPr>
          <p:cNvPr id="23" name="Flowchart: Extract 22"/>
          <p:cNvSpPr/>
          <p:nvPr/>
        </p:nvSpPr>
        <p:spPr>
          <a:xfrm rot="21400448">
            <a:off x="4034358" y="4251470"/>
            <a:ext cx="332984" cy="272792"/>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Flowchart: Extract 23"/>
          <p:cNvSpPr/>
          <p:nvPr/>
        </p:nvSpPr>
        <p:spPr>
          <a:xfrm rot="4054984">
            <a:off x="3093115" y="3465719"/>
            <a:ext cx="332984" cy="272792"/>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6477000" y="20574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Organization</a:t>
            </a:r>
            <a:endParaRPr lang="en-US" dirty="0"/>
          </a:p>
        </p:txBody>
      </p:sp>
      <p:sp>
        <p:nvSpPr>
          <p:cNvPr id="23" name="Rounded Rectangle 22"/>
          <p:cNvSpPr/>
          <p:nvPr/>
        </p:nvSpPr>
        <p:spPr>
          <a:xfrm>
            <a:off x="3657600" y="15240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Staff Directory</a:t>
            </a:r>
            <a:endParaRPr lang="en-US" dirty="0"/>
          </a:p>
        </p:txBody>
      </p:sp>
      <p:sp>
        <p:nvSpPr>
          <p:cNvPr id="24" name="Rounded Rectangle 23"/>
          <p:cNvSpPr/>
          <p:nvPr/>
        </p:nvSpPr>
        <p:spPr>
          <a:xfrm>
            <a:off x="762000" y="18288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cxnSp>
        <p:nvCxnSpPr>
          <p:cNvPr id="25" name="Elbow Connector 24"/>
          <p:cNvCxnSpPr>
            <a:stCxn id="21" idx="1"/>
            <a:endCxn id="23" idx="3"/>
          </p:cNvCxnSpPr>
          <p:nvPr/>
        </p:nvCxnSpPr>
        <p:spPr>
          <a:xfrm rot="10800000">
            <a:off x="5181600" y="1981200"/>
            <a:ext cx="1295400" cy="533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3" idx="1"/>
            <a:endCxn id="24" idx="3"/>
          </p:cNvCxnSpPr>
          <p:nvPr/>
        </p:nvCxnSpPr>
        <p:spPr>
          <a:xfrm rot="10800000" flipV="1">
            <a:off x="2286000" y="1981200"/>
            <a:ext cx="1371600" cy="304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762000" y="38862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Account</a:t>
            </a:r>
            <a:endParaRPr lang="en-US" dirty="0"/>
          </a:p>
        </p:txBody>
      </p:sp>
      <p:cxnSp>
        <p:nvCxnSpPr>
          <p:cNvPr id="71" name="Elbow Connector 70"/>
          <p:cNvCxnSpPr>
            <a:stCxn id="24" idx="2"/>
            <a:endCxn id="69" idx="0"/>
          </p:cNvCxnSpPr>
          <p:nvPr/>
        </p:nvCxnSpPr>
        <p:spPr>
          <a:xfrm rot="5400000">
            <a:off x="952500" y="3314700"/>
            <a:ext cx="114300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78" idx="0"/>
          </p:cNvCxnSpPr>
          <p:nvPr/>
        </p:nvCxnSpPr>
        <p:spPr>
          <a:xfrm rot="5400000" flipH="1" flipV="1">
            <a:off x="4114800" y="2362200"/>
            <a:ext cx="2286000" cy="28956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3048000" y="49530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Area</a:t>
            </a:r>
            <a:endParaRPr lang="en-US" dirty="0"/>
          </a:p>
        </p:txBody>
      </p:sp>
      <p:cxnSp>
        <p:nvCxnSpPr>
          <p:cNvPr id="29" name="Elbow Connector 28"/>
          <p:cNvCxnSpPr/>
          <p:nvPr/>
        </p:nvCxnSpPr>
        <p:spPr>
          <a:xfrm rot="16200000" flipH="1">
            <a:off x="2057400" y="4419600"/>
            <a:ext cx="1066800" cy="1066800"/>
          </a:xfrm>
          <a:prstGeom prst="bentConnector3">
            <a:avLst>
              <a:gd name="adj1" fmla="val 97959"/>
            </a:avLst>
          </a:prstGeom>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6553200" y="47244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Enterprise</a:t>
            </a:r>
            <a:endParaRPr lang="en-US" dirty="0"/>
          </a:p>
        </p:txBody>
      </p:sp>
      <p:cxnSp>
        <p:nvCxnSpPr>
          <p:cNvPr id="26" name="Straight Arrow Connector 25"/>
          <p:cNvCxnSpPr/>
          <p:nvPr/>
        </p:nvCxnSpPr>
        <p:spPr>
          <a:xfrm rot="5400000" flipH="1" flipV="1">
            <a:off x="6408119" y="3847306"/>
            <a:ext cx="1751806" cy="794"/>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sp>
        <p:nvSpPr>
          <p:cNvPr id="28" name="Flowchart: Extract 27"/>
          <p:cNvSpPr/>
          <p:nvPr/>
        </p:nvSpPr>
        <p:spPr>
          <a:xfrm rot="21400448">
            <a:off x="7126983" y="4022076"/>
            <a:ext cx="332984" cy="272792"/>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ounded Rectangle 3"/>
          <p:cNvSpPr/>
          <p:nvPr/>
        </p:nvSpPr>
        <p:spPr>
          <a:xfrm>
            <a:off x="3352800" y="19050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Distribution Center Inventory Catalog</a:t>
            </a:r>
            <a:endParaRPr lang="en-US" sz="1600" dirty="0"/>
          </a:p>
        </p:txBody>
      </p:sp>
      <p:sp>
        <p:nvSpPr>
          <p:cNvPr id="5" name="Rounded Rectangle 4"/>
          <p:cNvSpPr/>
          <p:nvPr/>
        </p:nvSpPr>
        <p:spPr>
          <a:xfrm>
            <a:off x="609600" y="46482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Donation Request</a:t>
            </a:r>
            <a:endParaRPr lang="en-US" dirty="0"/>
          </a:p>
        </p:txBody>
      </p:sp>
      <p:sp>
        <p:nvSpPr>
          <p:cNvPr id="6" name="Rounded Rectangle 5"/>
          <p:cNvSpPr/>
          <p:nvPr/>
        </p:nvSpPr>
        <p:spPr>
          <a:xfrm>
            <a:off x="3352800" y="46482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Blood Donation</a:t>
            </a:r>
            <a:endParaRPr lang="en-US" dirty="0"/>
          </a:p>
        </p:txBody>
      </p:sp>
      <p:sp>
        <p:nvSpPr>
          <p:cNvPr id="7" name="Rounded Rectangle 6"/>
          <p:cNvSpPr/>
          <p:nvPr/>
        </p:nvSpPr>
        <p:spPr>
          <a:xfrm>
            <a:off x="6858000" y="46482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Blood Product Type</a:t>
            </a:r>
            <a:endParaRPr lang="en-US" dirty="0"/>
          </a:p>
        </p:txBody>
      </p:sp>
      <p:cxnSp>
        <p:nvCxnSpPr>
          <p:cNvPr id="8" name="Elbow Connector 7"/>
          <p:cNvCxnSpPr>
            <a:stCxn id="5" idx="2"/>
            <a:endCxn id="7" idx="2"/>
          </p:cNvCxnSpPr>
          <p:nvPr/>
        </p:nvCxnSpPr>
        <p:spPr>
          <a:xfrm rot="16200000" flipH="1">
            <a:off x="4495800" y="2438400"/>
            <a:ext cx="1588" cy="6248400"/>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a:endCxn id="6" idx="1"/>
          </p:cNvCxnSpPr>
          <p:nvPr/>
        </p:nvCxnSpPr>
        <p:spPr>
          <a:xfrm>
            <a:off x="2133600" y="51054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7" idx="1"/>
          </p:cNvCxnSpPr>
          <p:nvPr/>
        </p:nvCxnSpPr>
        <p:spPr>
          <a:xfrm>
            <a:off x="4876800" y="510540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6" idx="0"/>
          </p:cNvCxnSpPr>
          <p:nvPr/>
        </p:nvCxnSpPr>
        <p:spPr>
          <a:xfrm rot="5400000">
            <a:off x="3200400" y="3733800"/>
            <a:ext cx="1828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04799" y="1621972"/>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cxnSp>
        <p:nvCxnSpPr>
          <p:cNvPr id="7" name="Elbow Connector 6"/>
          <p:cNvCxnSpPr>
            <a:stCxn id="4" idx="1"/>
            <a:endCxn id="5" idx="3"/>
          </p:cNvCxnSpPr>
          <p:nvPr/>
        </p:nvCxnSpPr>
        <p:spPr>
          <a:xfrm rot="10800000" flipV="1">
            <a:off x="4191000" y="1088572"/>
            <a:ext cx="3124200" cy="685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5" idx="1"/>
            <a:endCxn id="6" idx="3"/>
          </p:cNvCxnSpPr>
          <p:nvPr/>
        </p:nvCxnSpPr>
        <p:spPr>
          <a:xfrm rot="10800000" flipV="1">
            <a:off x="1828800" y="1774372"/>
            <a:ext cx="838201" cy="304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6" idx="0"/>
            <a:endCxn id="4" idx="0"/>
          </p:cNvCxnSpPr>
          <p:nvPr/>
        </p:nvCxnSpPr>
        <p:spPr>
          <a:xfrm rot="5400000" flipH="1" flipV="1">
            <a:off x="4076699" y="-2378528"/>
            <a:ext cx="990600" cy="7010401"/>
          </a:xfrm>
          <a:prstGeom prst="bentConnector3">
            <a:avLst>
              <a:gd name="adj1" fmla="val 123077"/>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04799" y="2797626"/>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Account</a:t>
            </a:r>
            <a:endParaRPr lang="en-US" dirty="0"/>
          </a:p>
        </p:txBody>
      </p:sp>
      <p:cxnSp>
        <p:nvCxnSpPr>
          <p:cNvPr id="11" name="Elbow Connector 10"/>
          <p:cNvCxnSpPr>
            <a:stCxn id="6" idx="2"/>
            <a:endCxn id="10" idx="0"/>
          </p:cNvCxnSpPr>
          <p:nvPr/>
        </p:nvCxnSpPr>
        <p:spPr>
          <a:xfrm rot="5400000">
            <a:off x="936172" y="2666999"/>
            <a:ext cx="261254"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0" idx="3"/>
          </p:cNvCxnSpPr>
          <p:nvPr/>
        </p:nvCxnSpPr>
        <p:spPr>
          <a:xfrm flipV="1">
            <a:off x="1828799" y="1240972"/>
            <a:ext cx="5486401" cy="2013854"/>
          </a:xfrm>
          <a:prstGeom prst="bentConnector3">
            <a:avLst>
              <a:gd name="adj1" fmla="val 50000"/>
            </a:avLst>
          </a:prstGeom>
        </p:spPr>
        <p:style>
          <a:lnRef idx="2">
            <a:schemeClr val="accent6"/>
          </a:lnRef>
          <a:fillRef idx="0">
            <a:schemeClr val="accent6"/>
          </a:fillRef>
          <a:effectRef idx="1">
            <a:schemeClr val="accent6"/>
          </a:effectRef>
          <a:fontRef idx="minor">
            <a:schemeClr val="tx1"/>
          </a:fontRef>
        </p:style>
      </p:cxnSp>
      <p:sp>
        <p:nvSpPr>
          <p:cNvPr id="13" name="Rounded Rectangle 12"/>
          <p:cNvSpPr/>
          <p:nvPr/>
        </p:nvSpPr>
        <p:spPr>
          <a:xfrm>
            <a:off x="1981200" y="3603172"/>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Dept</a:t>
            </a:r>
            <a:endParaRPr lang="en-US" dirty="0"/>
          </a:p>
        </p:txBody>
      </p:sp>
      <p:cxnSp>
        <p:nvCxnSpPr>
          <p:cNvPr id="14" name="Elbow Connector 13"/>
          <p:cNvCxnSpPr>
            <a:stCxn id="10" idx="2"/>
          </p:cNvCxnSpPr>
          <p:nvPr/>
        </p:nvCxnSpPr>
        <p:spPr>
          <a:xfrm rot="16200000" flipH="1">
            <a:off x="1616526" y="3162299"/>
            <a:ext cx="272146" cy="13716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181600" y="4822372"/>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Donation Request</a:t>
            </a:r>
            <a:endParaRPr lang="en-US" dirty="0"/>
          </a:p>
        </p:txBody>
      </p:sp>
      <p:cxnSp>
        <p:nvCxnSpPr>
          <p:cNvPr id="36" name="Elbow Connector 35"/>
          <p:cNvCxnSpPr>
            <a:stCxn id="35" idx="3"/>
            <a:endCxn id="6" idx="0"/>
          </p:cNvCxnSpPr>
          <p:nvPr/>
        </p:nvCxnSpPr>
        <p:spPr>
          <a:xfrm flipH="1" flipV="1">
            <a:off x="1066799" y="1621972"/>
            <a:ext cx="5638801" cy="990600"/>
          </a:xfrm>
          <a:prstGeom prst="bentConnector4">
            <a:avLst>
              <a:gd name="adj1" fmla="val -4054"/>
              <a:gd name="adj2" fmla="val 123077"/>
            </a:avLst>
          </a:prstGeom>
        </p:spPr>
        <p:style>
          <a:lnRef idx="1">
            <a:schemeClr val="accent6"/>
          </a:lnRef>
          <a:fillRef idx="0">
            <a:schemeClr val="accent6"/>
          </a:fillRef>
          <a:effectRef idx="0">
            <a:schemeClr val="accent6"/>
          </a:effectRef>
          <a:fontRef idx="minor">
            <a:schemeClr val="tx1"/>
          </a:fontRef>
        </p:style>
      </p:cxnSp>
      <p:cxnSp>
        <p:nvCxnSpPr>
          <p:cNvPr id="37" name="Elbow Connector 36"/>
          <p:cNvCxnSpPr>
            <a:stCxn id="35" idx="0"/>
            <a:endCxn id="6" idx="0"/>
          </p:cNvCxnSpPr>
          <p:nvPr/>
        </p:nvCxnSpPr>
        <p:spPr>
          <a:xfrm rot="16200000" flipV="1">
            <a:off x="3238500" y="-549729"/>
            <a:ext cx="533400" cy="4876801"/>
          </a:xfrm>
          <a:prstGeom prst="bentConnector3">
            <a:avLst>
              <a:gd name="adj1" fmla="val 142857"/>
            </a:avLst>
          </a:prstGeom>
        </p:spPr>
        <p:style>
          <a:lnRef idx="1">
            <a:schemeClr val="accent2"/>
          </a:lnRef>
          <a:fillRef idx="0">
            <a:schemeClr val="accent2"/>
          </a:fillRef>
          <a:effectRef idx="0">
            <a:schemeClr val="accent2"/>
          </a:effectRef>
          <a:fontRef idx="minor">
            <a:schemeClr val="tx1"/>
          </a:fontRef>
        </p:style>
      </p:cxnSp>
      <p:sp>
        <p:nvSpPr>
          <p:cNvPr id="38" name="Rectangle 37"/>
          <p:cNvSpPr/>
          <p:nvPr/>
        </p:nvSpPr>
        <p:spPr>
          <a:xfrm>
            <a:off x="5410200" y="1774372"/>
            <a:ext cx="929100" cy="307777"/>
          </a:xfrm>
          <a:prstGeom prst="rect">
            <a:avLst/>
          </a:prstGeom>
        </p:spPr>
        <p:txBody>
          <a:bodyPr wrap="none">
            <a:spAutoFit/>
          </a:bodyPr>
          <a:lstStyle/>
          <a:p>
            <a:pPr algn="ctr"/>
            <a:r>
              <a:rPr lang="en-US" sz="1400" dirty="0" smtClean="0"/>
              <a:t>Performer</a:t>
            </a:r>
            <a:endParaRPr lang="en-US" sz="1400" dirty="0"/>
          </a:p>
        </p:txBody>
      </p:sp>
      <p:sp>
        <p:nvSpPr>
          <p:cNvPr id="39" name="Rectangle 38"/>
          <p:cNvSpPr/>
          <p:nvPr/>
        </p:nvSpPr>
        <p:spPr>
          <a:xfrm>
            <a:off x="6324600" y="1698172"/>
            <a:ext cx="929870" cy="307777"/>
          </a:xfrm>
          <a:prstGeom prst="rect">
            <a:avLst/>
          </a:prstGeom>
        </p:spPr>
        <p:txBody>
          <a:bodyPr wrap="none">
            <a:spAutoFit/>
          </a:bodyPr>
          <a:lstStyle/>
          <a:p>
            <a:pPr algn="ctr"/>
            <a:r>
              <a:rPr lang="en-US" sz="1400" dirty="0" smtClean="0"/>
              <a:t>Originator</a:t>
            </a:r>
            <a:endParaRPr lang="en-US" sz="1400" dirty="0"/>
          </a:p>
        </p:txBody>
      </p:sp>
      <p:cxnSp>
        <p:nvCxnSpPr>
          <p:cNvPr id="40" name="Straight Arrow Connector 39"/>
          <p:cNvCxnSpPr>
            <a:stCxn id="33" idx="0"/>
            <a:endCxn id="35" idx="2"/>
          </p:cNvCxnSpPr>
          <p:nvPr/>
        </p:nvCxnSpPr>
        <p:spPr>
          <a:xfrm rot="5400000" flipH="1" flipV="1">
            <a:off x="5067300" y="3946072"/>
            <a:ext cx="1752600" cy="1588"/>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sp>
        <p:nvSpPr>
          <p:cNvPr id="41" name="Flowchart: Extract 40"/>
          <p:cNvSpPr/>
          <p:nvPr/>
        </p:nvSpPr>
        <p:spPr>
          <a:xfrm>
            <a:off x="5773902" y="3733796"/>
            <a:ext cx="332984" cy="272792"/>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2" name="Rounded Rectangle 41"/>
          <p:cNvSpPr/>
          <p:nvPr/>
        </p:nvSpPr>
        <p:spPr>
          <a:xfrm>
            <a:off x="4038600" y="3526972"/>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Queue</a:t>
            </a:r>
            <a:endParaRPr lang="en-US" dirty="0"/>
          </a:p>
        </p:txBody>
      </p:sp>
      <p:sp>
        <p:nvSpPr>
          <p:cNvPr id="4" name="Rounded Rectangle 3"/>
          <p:cNvSpPr/>
          <p:nvPr/>
        </p:nvSpPr>
        <p:spPr>
          <a:xfrm>
            <a:off x="7315200" y="631372"/>
            <a:ext cx="1524000" cy="914400"/>
          </a:xfrm>
          <a:prstGeom prst="roundRect">
            <a:avLst>
              <a:gd name="adj" fmla="val 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Organization</a:t>
            </a:r>
            <a:endParaRPr lang="en-US" dirty="0"/>
          </a:p>
        </p:txBody>
      </p:sp>
      <p:sp>
        <p:nvSpPr>
          <p:cNvPr id="5" name="Rounded Rectangle 4"/>
          <p:cNvSpPr/>
          <p:nvPr/>
        </p:nvSpPr>
        <p:spPr>
          <a:xfrm>
            <a:off x="2667000" y="1317172"/>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Staff Directory</a:t>
            </a:r>
            <a:endParaRPr lang="en-US" dirty="0"/>
          </a:p>
        </p:txBody>
      </p:sp>
      <p:sp>
        <p:nvSpPr>
          <p:cNvPr id="35" name="Rounded Rectangle 34"/>
          <p:cNvSpPr/>
          <p:nvPr/>
        </p:nvSpPr>
        <p:spPr>
          <a:xfrm>
            <a:off x="5181600" y="2155372"/>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Request</a:t>
            </a:r>
            <a:endParaRPr lang="en-US" dirty="0"/>
          </a:p>
        </p:txBody>
      </p:sp>
      <p:cxnSp>
        <p:nvCxnSpPr>
          <p:cNvPr id="75" name="Elbow Connector 74"/>
          <p:cNvCxnSpPr>
            <a:stCxn id="42" idx="1"/>
            <a:endCxn id="13" idx="3"/>
          </p:cNvCxnSpPr>
          <p:nvPr/>
        </p:nvCxnSpPr>
        <p:spPr>
          <a:xfrm rot="10800000" flipV="1">
            <a:off x="3505200" y="3984172"/>
            <a:ext cx="533400" cy="762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2590800" y="4822372"/>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Blood Donation</a:t>
            </a:r>
            <a:endParaRPr lang="en-US" dirty="0"/>
          </a:p>
        </p:txBody>
      </p:sp>
      <p:sp>
        <p:nvSpPr>
          <p:cNvPr id="77" name="Rounded Rectangle 76"/>
          <p:cNvSpPr/>
          <p:nvPr/>
        </p:nvSpPr>
        <p:spPr>
          <a:xfrm>
            <a:off x="228599" y="4822372"/>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Blood Product Type</a:t>
            </a:r>
            <a:endParaRPr lang="en-US" dirty="0"/>
          </a:p>
        </p:txBody>
      </p:sp>
      <p:cxnSp>
        <p:nvCxnSpPr>
          <p:cNvPr id="78" name="Straight Connector 77"/>
          <p:cNvCxnSpPr>
            <a:stCxn id="76" idx="1"/>
            <a:endCxn id="77" idx="1"/>
          </p:cNvCxnSpPr>
          <p:nvPr/>
        </p:nvCxnSpPr>
        <p:spPr>
          <a:xfrm rot="10800000">
            <a:off x="228600" y="5279572"/>
            <a:ext cx="23622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33" idx="1"/>
          </p:cNvCxnSpPr>
          <p:nvPr/>
        </p:nvCxnSpPr>
        <p:spPr>
          <a:xfrm rot="10800000">
            <a:off x="3810000" y="5279572"/>
            <a:ext cx="137160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3886200" y="97972"/>
            <a:ext cx="1524000" cy="914400"/>
          </a:xfrm>
          <a:prstGeom prst="roundRect">
            <a:avLst>
              <a:gd name="adj" fmla="val 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Enterprise</a:t>
            </a:r>
            <a:endParaRPr lang="en-US" dirty="0"/>
          </a:p>
        </p:txBody>
      </p:sp>
      <p:cxnSp>
        <p:nvCxnSpPr>
          <p:cNvPr id="88" name="Shape 87"/>
          <p:cNvCxnSpPr>
            <a:stCxn id="86" idx="3"/>
            <a:endCxn id="4" idx="1"/>
          </p:cNvCxnSpPr>
          <p:nvPr/>
        </p:nvCxnSpPr>
        <p:spPr>
          <a:xfrm>
            <a:off x="5410200" y="555172"/>
            <a:ext cx="1905000" cy="5334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95" name="Rounded Rectangle 94"/>
          <p:cNvSpPr/>
          <p:nvPr/>
        </p:nvSpPr>
        <p:spPr>
          <a:xfrm>
            <a:off x="1371600" y="97972"/>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Catalog</a:t>
            </a:r>
            <a:endParaRPr lang="en-US" dirty="0"/>
          </a:p>
        </p:txBody>
      </p:sp>
      <p:cxnSp>
        <p:nvCxnSpPr>
          <p:cNvPr id="97" name="Elbow Connector 96"/>
          <p:cNvCxnSpPr>
            <a:stCxn id="95" idx="1"/>
            <a:endCxn id="77" idx="1"/>
          </p:cNvCxnSpPr>
          <p:nvPr/>
        </p:nvCxnSpPr>
        <p:spPr>
          <a:xfrm rot="10800000" flipV="1">
            <a:off x="228600" y="555172"/>
            <a:ext cx="1143001" cy="4724400"/>
          </a:xfrm>
          <a:prstGeom prst="bentConnector3">
            <a:avLst>
              <a:gd name="adj1" fmla="val 120000"/>
            </a:avLst>
          </a:prstGeom>
        </p:spPr>
        <p:style>
          <a:lnRef idx="2">
            <a:schemeClr val="accent6"/>
          </a:lnRef>
          <a:fillRef idx="0">
            <a:schemeClr val="accent6"/>
          </a:fillRef>
          <a:effectRef idx="1">
            <a:schemeClr val="accent6"/>
          </a:effectRef>
          <a:fontRef idx="minor">
            <a:schemeClr val="tx1"/>
          </a:fontRef>
        </p:style>
      </p:cxnSp>
      <p:cxnSp>
        <p:nvCxnSpPr>
          <p:cNvPr id="99" name="Elbow Connector 98"/>
          <p:cNvCxnSpPr>
            <a:stCxn id="86" idx="1"/>
            <a:endCxn id="95" idx="3"/>
          </p:cNvCxnSpPr>
          <p:nvPr/>
        </p:nvCxnSpPr>
        <p:spPr>
          <a:xfrm rot="10800000">
            <a:off x="2895600" y="555172"/>
            <a:ext cx="99060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7" name="Rounded Rectangle 126"/>
          <p:cNvSpPr/>
          <p:nvPr/>
        </p:nvSpPr>
        <p:spPr>
          <a:xfrm>
            <a:off x="6324600" y="3450772"/>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Donor Directory</a:t>
            </a:r>
            <a:endParaRPr lang="en-US" dirty="0"/>
          </a:p>
        </p:txBody>
      </p:sp>
      <p:cxnSp>
        <p:nvCxnSpPr>
          <p:cNvPr id="131" name="Elbow Connector 130"/>
          <p:cNvCxnSpPr>
            <a:stCxn id="86" idx="3"/>
            <a:endCxn id="127" idx="0"/>
          </p:cNvCxnSpPr>
          <p:nvPr/>
        </p:nvCxnSpPr>
        <p:spPr>
          <a:xfrm>
            <a:off x="5410200" y="555172"/>
            <a:ext cx="1676400" cy="2895600"/>
          </a:xfrm>
          <a:prstGeom prst="bentConnector2">
            <a:avLst/>
          </a:prstGeom>
        </p:spPr>
        <p:style>
          <a:lnRef idx="2">
            <a:schemeClr val="accent5"/>
          </a:lnRef>
          <a:fillRef idx="0">
            <a:schemeClr val="accent5"/>
          </a:fillRef>
          <a:effectRef idx="1">
            <a:schemeClr val="accent5"/>
          </a:effectRef>
          <a:fontRef idx="minor">
            <a:schemeClr val="tx1"/>
          </a:fontRef>
        </p:style>
      </p:cxnSp>
      <p:sp>
        <p:nvSpPr>
          <p:cNvPr id="132" name="Rounded Rectangle 131"/>
          <p:cNvSpPr/>
          <p:nvPr/>
        </p:nvSpPr>
        <p:spPr>
          <a:xfrm>
            <a:off x="7391400" y="5834742"/>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Donor</a:t>
            </a:r>
            <a:endParaRPr lang="en-US" dirty="0"/>
          </a:p>
        </p:txBody>
      </p:sp>
      <p:cxnSp>
        <p:nvCxnSpPr>
          <p:cNvPr id="134" name="Elbow Connector 133"/>
          <p:cNvCxnSpPr>
            <a:stCxn id="127" idx="2"/>
            <a:endCxn id="132" idx="0"/>
          </p:cNvCxnSpPr>
          <p:nvPr/>
        </p:nvCxnSpPr>
        <p:spPr>
          <a:xfrm rot="16200000" flipH="1">
            <a:off x="6885215" y="4566557"/>
            <a:ext cx="1469570"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50" name="Shape 149"/>
          <p:cNvCxnSpPr>
            <a:stCxn id="132" idx="1"/>
            <a:endCxn id="33" idx="2"/>
          </p:cNvCxnSpPr>
          <p:nvPr/>
        </p:nvCxnSpPr>
        <p:spPr>
          <a:xfrm rot="10800000">
            <a:off x="5943600" y="5736772"/>
            <a:ext cx="1447800" cy="55517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35" idx="1"/>
            <a:endCxn id="42" idx="0"/>
          </p:cNvCxnSpPr>
          <p:nvPr/>
        </p:nvCxnSpPr>
        <p:spPr>
          <a:xfrm rot="10800000" flipV="1">
            <a:off x="4800600" y="2612572"/>
            <a:ext cx="381000" cy="9144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1" name="Elbow Connector 160"/>
          <p:cNvCxnSpPr/>
          <p:nvPr/>
        </p:nvCxnSpPr>
        <p:spPr>
          <a:xfrm rot="10800000" flipV="1">
            <a:off x="6324600" y="6498772"/>
            <a:ext cx="1066800" cy="228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5867402" y="6445120"/>
            <a:ext cx="1090107" cy="369332"/>
          </a:xfrm>
          <a:prstGeom prst="rect">
            <a:avLst/>
          </a:prstGeom>
        </p:spPr>
        <p:txBody>
          <a:bodyPr wrap="none">
            <a:spAutoFit/>
          </a:bodyPr>
          <a:lstStyle/>
          <a:p>
            <a:pPr algn="ctr"/>
            <a:r>
              <a:rPr lang="en-US" dirty="0" smtClean="0"/>
              <a:t>To Person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ounded Rectangle 3"/>
          <p:cNvSpPr/>
          <p:nvPr/>
        </p:nvSpPr>
        <p:spPr>
          <a:xfrm>
            <a:off x="3429000" y="6858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Organization</a:t>
            </a:r>
            <a:endParaRPr lang="en-US" dirty="0"/>
          </a:p>
        </p:txBody>
      </p:sp>
      <p:sp>
        <p:nvSpPr>
          <p:cNvPr id="7" name="Rounded Rectangle 6"/>
          <p:cNvSpPr/>
          <p:nvPr/>
        </p:nvSpPr>
        <p:spPr>
          <a:xfrm>
            <a:off x="1600200" y="39624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Nurse Organization</a:t>
            </a:r>
            <a:endParaRPr lang="en-US" dirty="0"/>
          </a:p>
        </p:txBody>
      </p:sp>
      <p:sp>
        <p:nvSpPr>
          <p:cNvPr id="8" name="Rounded Rectangle 7"/>
          <p:cNvSpPr/>
          <p:nvPr/>
        </p:nvSpPr>
        <p:spPr>
          <a:xfrm>
            <a:off x="5029200" y="57150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Inventory Organization</a:t>
            </a:r>
            <a:endParaRPr lang="en-US" dirty="0"/>
          </a:p>
        </p:txBody>
      </p:sp>
      <p:sp>
        <p:nvSpPr>
          <p:cNvPr id="9" name="Rounded Rectangle 8"/>
          <p:cNvSpPr/>
          <p:nvPr/>
        </p:nvSpPr>
        <p:spPr>
          <a:xfrm>
            <a:off x="3429000" y="49530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Receptionist Service</a:t>
            </a:r>
            <a:endParaRPr lang="en-US" dirty="0"/>
          </a:p>
        </p:txBody>
      </p:sp>
      <p:cxnSp>
        <p:nvCxnSpPr>
          <p:cNvPr id="10" name="Straight Arrow Connector 9"/>
          <p:cNvCxnSpPr>
            <a:stCxn id="8" idx="0"/>
          </p:cNvCxnSpPr>
          <p:nvPr/>
        </p:nvCxnSpPr>
        <p:spPr>
          <a:xfrm rot="16200000" flipV="1">
            <a:off x="3733800" y="3657600"/>
            <a:ext cx="2514600" cy="1600200"/>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sp>
        <p:nvSpPr>
          <p:cNvPr id="11" name="Flowchart: Extract 10"/>
          <p:cNvSpPr/>
          <p:nvPr/>
        </p:nvSpPr>
        <p:spPr>
          <a:xfrm rot="19989897">
            <a:off x="4881173" y="4405303"/>
            <a:ext cx="332984" cy="272792"/>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2" name="Straight Arrow Connector 11"/>
          <p:cNvCxnSpPr>
            <a:stCxn id="9" idx="0"/>
          </p:cNvCxnSpPr>
          <p:nvPr/>
        </p:nvCxnSpPr>
        <p:spPr>
          <a:xfrm rot="5400000" flipH="1" flipV="1">
            <a:off x="3315494" y="4076700"/>
            <a:ext cx="1751806" cy="794"/>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rot="5400000" flipH="1" flipV="1">
            <a:off x="2895600" y="2667000"/>
            <a:ext cx="762000" cy="1828800"/>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sp>
        <p:nvSpPr>
          <p:cNvPr id="14" name="Flowchart: Extract 13"/>
          <p:cNvSpPr/>
          <p:nvPr/>
        </p:nvSpPr>
        <p:spPr>
          <a:xfrm rot="21400448">
            <a:off x="4034358" y="4251470"/>
            <a:ext cx="332984" cy="272792"/>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Flowchart: Extract 14"/>
          <p:cNvSpPr/>
          <p:nvPr/>
        </p:nvSpPr>
        <p:spPr>
          <a:xfrm rot="4054984">
            <a:off x="3093115" y="3465719"/>
            <a:ext cx="332984" cy="272792"/>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ounded Rectangle 15"/>
          <p:cNvSpPr/>
          <p:nvPr/>
        </p:nvSpPr>
        <p:spPr>
          <a:xfrm>
            <a:off x="3429000" y="22860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Dept</a:t>
            </a:r>
            <a:endParaRPr lang="en-US" dirty="0"/>
          </a:p>
        </p:txBody>
      </p:sp>
      <p:cxnSp>
        <p:nvCxnSpPr>
          <p:cNvPr id="18" name="Straight Connector 17"/>
          <p:cNvCxnSpPr>
            <a:stCxn id="4" idx="2"/>
          </p:cNvCxnSpPr>
          <p:nvPr/>
        </p:nvCxnSpPr>
        <p:spPr>
          <a:xfrm rot="5400000">
            <a:off x="3771900" y="2019300"/>
            <a:ext cx="83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1"/>
          <p:cNvSpPr>
            <a:spLocks noGrp="1"/>
          </p:cNvSpPr>
          <p:nvPr>
            <p:ph type="ftr" sz="quarter" idx="10"/>
          </p:nvPr>
        </p:nvSpPr>
        <p:spPr>
          <a:xfrm>
            <a:off x="1066800" y="6356350"/>
            <a:ext cx="2133600" cy="365125"/>
          </a:xfrm>
        </p:spPr>
        <p:txBody>
          <a:bodyPr/>
          <a:lstStyle/>
          <a:p>
            <a:r>
              <a:rPr lang="en-US"/>
              <a:t>Kal Bugrara, Ph.D.</a:t>
            </a:r>
          </a:p>
        </p:txBody>
      </p:sp>
      <p:sp>
        <p:nvSpPr>
          <p:cNvPr id="418818" name="Oval 2"/>
          <p:cNvSpPr>
            <a:spLocks noChangeArrowheads="1"/>
          </p:cNvSpPr>
          <p:nvPr/>
        </p:nvSpPr>
        <p:spPr bwMode="auto">
          <a:xfrm>
            <a:off x="2514600" y="1371600"/>
            <a:ext cx="2590800" cy="1676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dirty="0"/>
          </a:p>
        </p:txBody>
      </p:sp>
      <p:sp>
        <p:nvSpPr>
          <p:cNvPr id="418820" name="Rectangle 4"/>
          <p:cNvSpPr>
            <a:spLocks noChangeArrowheads="1"/>
          </p:cNvSpPr>
          <p:nvPr/>
        </p:nvSpPr>
        <p:spPr bwMode="auto">
          <a:xfrm>
            <a:off x="5029200" y="3962400"/>
            <a:ext cx="1524000" cy="457200"/>
          </a:xfrm>
          <a:prstGeom prst="rect">
            <a:avLst/>
          </a:prstGeom>
          <a:noFill/>
          <a:ln w="9525">
            <a:solidFill>
              <a:srgbClr val="C0C0C0"/>
            </a:solidFill>
            <a:miter lim="800000"/>
            <a:headEnd/>
            <a:tailEnd/>
          </a:ln>
          <a:effectLst/>
        </p:spPr>
        <p:txBody>
          <a:bodyPr wrap="none" anchor="ctr"/>
          <a:lstStyle/>
          <a:p>
            <a:endParaRPr lang="en-US"/>
          </a:p>
        </p:txBody>
      </p:sp>
      <p:sp>
        <p:nvSpPr>
          <p:cNvPr id="418821" name="Line 5"/>
          <p:cNvSpPr>
            <a:spLocks noChangeShapeType="1"/>
          </p:cNvSpPr>
          <p:nvPr/>
        </p:nvSpPr>
        <p:spPr bwMode="auto">
          <a:xfrm>
            <a:off x="5181600" y="3962400"/>
            <a:ext cx="0" cy="457200"/>
          </a:xfrm>
          <a:prstGeom prst="line">
            <a:avLst/>
          </a:prstGeom>
          <a:noFill/>
          <a:ln w="9525">
            <a:solidFill>
              <a:srgbClr val="969696"/>
            </a:solidFill>
            <a:round/>
            <a:headEnd/>
            <a:tailEnd/>
          </a:ln>
          <a:effectLst/>
        </p:spPr>
        <p:txBody>
          <a:bodyPr wrap="none" anchor="ctr"/>
          <a:lstStyle/>
          <a:p>
            <a:endParaRPr lang="en-US"/>
          </a:p>
        </p:txBody>
      </p:sp>
      <p:sp>
        <p:nvSpPr>
          <p:cNvPr id="418822" name="Line 6"/>
          <p:cNvSpPr>
            <a:spLocks noChangeShapeType="1"/>
          </p:cNvSpPr>
          <p:nvPr/>
        </p:nvSpPr>
        <p:spPr bwMode="auto">
          <a:xfrm>
            <a:off x="5334000" y="3962400"/>
            <a:ext cx="0" cy="457200"/>
          </a:xfrm>
          <a:prstGeom prst="line">
            <a:avLst/>
          </a:prstGeom>
          <a:noFill/>
          <a:ln w="9525">
            <a:solidFill>
              <a:srgbClr val="969696"/>
            </a:solidFill>
            <a:round/>
            <a:headEnd/>
            <a:tailEnd/>
          </a:ln>
          <a:effectLst/>
        </p:spPr>
        <p:txBody>
          <a:bodyPr wrap="none" anchor="ctr"/>
          <a:lstStyle/>
          <a:p>
            <a:endParaRPr lang="en-US"/>
          </a:p>
        </p:txBody>
      </p:sp>
      <p:sp>
        <p:nvSpPr>
          <p:cNvPr id="418823" name="Line 7"/>
          <p:cNvSpPr>
            <a:spLocks noChangeShapeType="1"/>
          </p:cNvSpPr>
          <p:nvPr/>
        </p:nvSpPr>
        <p:spPr bwMode="auto">
          <a:xfrm>
            <a:off x="5486400" y="3962400"/>
            <a:ext cx="0" cy="457200"/>
          </a:xfrm>
          <a:prstGeom prst="line">
            <a:avLst/>
          </a:prstGeom>
          <a:noFill/>
          <a:ln w="9525">
            <a:solidFill>
              <a:srgbClr val="969696"/>
            </a:solidFill>
            <a:round/>
            <a:headEnd/>
            <a:tailEnd/>
          </a:ln>
          <a:effectLst/>
        </p:spPr>
        <p:txBody>
          <a:bodyPr wrap="none" anchor="ctr"/>
          <a:lstStyle/>
          <a:p>
            <a:endParaRPr lang="en-US"/>
          </a:p>
        </p:txBody>
      </p:sp>
      <p:sp>
        <p:nvSpPr>
          <p:cNvPr id="418824" name="Line 8"/>
          <p:cNvSpPr>
            <a:spLocks noChangeShapeType="1"/>
          </p:cNvSpPr>
          <p:nvPr/>
        </p:nvSpPr>
        <p:spPr bwMode="auto">
          <a:xfrm>
            <a:off x="5638800" y="3962400"/>
            <a:ext cx="0" cy="457200"/>
          </a:xfrm>
          <a:prstGeom prst="line">
            <a:avLst/>
          </a:prstGeom>
          <a:noFill/>
          <a:ln w="9525">
            <a:solidFill>
              <a:srgbClr val="969696"/>
            </a:solidFill>
            <a:round/>
            <a:headEnd/>
            <a:tailEnd/>
          </a:ln>
          <a:effectLst/>
        </p:spPr>
        <p:txBody>
          <a:bodyPr wrap="none" anchor="ctr"/>
          <a:lstStyle/>
          <a:p>
            <a:endParaRPr lang="en-US"/>
          </a:p>
        </p:txBody>
      </p:sp>
      <p:sp>
        <p:nvSpPr>
          <p:cNvPr id="418825" name="Line 9"/>
          <p:cNvSpPr>
            <a:spLocks noChangeShapeType="1"/>
          </p:cNvSpPr>
          <p:nvPr/>
        </p:nvSpPr>
        <p:spPr bwMode="auto">
          <a:xfrm>
            <a:off x="5715000" y="3962400"/>
            <a:ext cx="0" cy="457200"/>
          </a:xfrm>
          <a:prstGeom prst="line">
            <a:avLst/>
          </a:prstGeom>
          <a:noFill/>
          <a:ln w="9525">
            <a:solidFill>
              <a:srgbClr val="969696"/>
            </a:solidFill>
            <a:round/>
            <a:headEnd/>
            <a:tailEnd/>
          </a:ln>
          <a:effectLst/>
        </p:spPr>
        <p:txBody>
          <a:bodyPr wrap="none" anchor="ctr"/>
          <a:lstStyle/>
          <a:p>
            <a:endParaRPr lang="en-US"/>
          </a:p>
        </p:txBody>
      </p:sp>
      <p:sp>
        <p:nvSpPr>
          <p:cNvPr id="418826" name="Line 10"/>
          <p:cNvSpPr>
            <a:spLocks noChangeShapeType="1"/>
          </p:cNvSpPr>
          <p:nvPr/>
        </p:nvSpPr>
        <p:spPr bwMode="auto">
          <a:xfrm>
            <a:off x="5791200" y="3962400"/>
            <a:ext cx="0" cy="457200"/>
          </a:xfrm>
          <a:prstGeom prst="line">
            <a:avLst/>
          </a:prstGeom>
          <a:noFill/>
          <a:ln w="9525">
            <a:solidFill>
              <a:srgbClr val="969696"/>
            </a:solidFill>
            <a:round/>
            <a:headEnd/>
            <a:tailEnd/>
          </a:ln>
          <a:effectLst/>
        </p:spPr>
        <p:txBody>
          <a:bodyPr wrap="none" anchor="ctr"/>
          <a:lstStyle/>
          <a:p>
            <a:endParaRPr lang="en-US"/>
          </a:p>
        </p:txBody>
      </p:sp>
      <p:sp>
        <p:nvSpPr>
          <p:cNvPr id="23" name="TextBox 22"/>
          <p:cNvSpPr txBox="1"/>
          <p:nvPr/>
        </p:nvSpPr>
        <p:spPr>
          <a:xfrm>
            <a:off x="1066800" y="1371600"/>
            <a:ext cx="1066800" cy="738664"/>
          </a:xfrm>
          <a:prstGeom prst="rect">
            <a:avLst/>
          </a:prstGeom>
          <a:noFill/>
        </p:spPr>
        <p:txBody>
          <a:bodyPr wrap="square" rtlCol="0">
            <a:spAutoFit/>
          </a:bodyPr>
          <a:lstStyle/>
          <a:p>
            <a:r>
              <a:rPr lang="en-US" sz="1400" dirty="0" smtClean="0"/>
              <a:t>The donor visits the blood clinic</a:t>
            </a:r>
            <a:endParaRPr lang="en-US" sz="1400" dirty="0"/>
          </a:p>
        </p:txBody>
      </p:sp>
      <p:sp>
        <p:nvSpPr>
          <p:cNvPr id="24" name="TextBox 23"/>
          <p:cNvSpPr txBox="1"/>
          <p:nvPr/>
        </p:nvSpPr>
        <p:spPr>
          <a:xfrm>
            <a:off x="3124200" y="1905000"/>
            <a:ext cx="1371599" cy="646331"/>
          </a:xfrm>
          <a:prstGeom prst="rect">
            <a:avLst/>
          </a:prstGeom>
          <a:noFill/>
        </p:spPr>
        <p:txBody>
          <a:bodyPr wrap="square" rtlCol="0">
            <a:spAutoFit/>
          </a:bodyPr>
          <a:lstStyle/>
          <a:p>
            <a:r>
              <a:rPr lang="en-US" dirty="0" smtClean="0"/>
              <a:t>Receptionist work area</a:t>
            </a:r>
            <a:endParaRPr lang="en-US" dirty="0"/>
          </a:p>
        </p:txBody>
      </p:sp>
      <p:sp>
        <p:nvSpPr>
          <p:cNvPr id="25" name="Oval 2"/>
          <p:cNvSpPr>
            <a:spLocks noChangeArrowheads="1"/>
          </p:cNvSpPr>
          <p:nvPr/>
        </p:nvSpPr>
        <p:spPr bwMode="auto">
          <a:xfrm>
            <a:off x="6248400" y="3352800"/>
            <a:ext cx="2590800" cy="1676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dirty="0"/>
          </a:p>
        </p:txBody>
      </p:sp>
      <p:cxnSp>
        <p:nvCxnSpPr>
          <p:cNvPr id="39" name="Shape 38"/>
          <p:cNvCxnSpPr>
            <a:stCxn id="62" idx="2"/>
            <a:endCxn id="418820" idx="1"/>
          </p:cNvCxnSpPr>
          <p:nvPr/>
        </p:nvCxnSpPr>
        <p:spPr>
          <a:xfrm rot="5400000">
            <a:off x="4629150" y="2990850"/>
            <a:ext cx="1600200" cy="800100"/>
          </a:xfrm>
          <a:prstGeom prst="bentConnector4">
            <a:avLst>
              <a:gd name="adj1" fmla="val 42857"/>
              <a:gd name="adj2" fmla="val 12857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0" name="Shape 39"/>
          <p:cNvCxnSpPr>
            <a:stCxn id="23" idx="3"/>
            <a:endCxn id="418818" idx="2"/>
          </p:cNvCxnSpPr>
          <p:nvPr/>
        </p:nvCxnSpPr>
        <p:spPr>
          <a:xfrm>
            <a:off x="2133600" y="1740932"/>
            <a:ext cx="381000" cy="468868"/>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
        <p:nvSpPr>
          <p:cNvPr id="44" name="TextBox 43"/>
          <p:cNvSpPr txBox="1"/>
          <p:nvPr/>
        </p:nvSpPr>
        <p:spPr>
          <a:xfrm>
            <a:off x="6400800" y="3962400"/>
            <a:ext cx="2362200" cy="369332"/>
          </a:xfrm>
          <a:prstGeom prst="rect">
            <a:avLst/>
          </a:prstGeom>
          <a:noFill/>
        </p:spPr>
        <p:txBody>
          <a:bodyPr wrap="square" rtlCol="0">
            <a:spAutoFit/>
          </a:bodyPr>
          <a:lstStyle/>
          <a:p>
            <a:pPr algn="ctr"/>
            <a:r>
              <a:rPr lang="en-US" dirty="0" smtClean="0"/>
              <a:t>Nurse work area</a:t>
            </a:r>
            <a:endParaRPr lang="en-US" dirty="0"/>
          </a:p>
        </p:txBody>
      </p:sp>
      <p:sp>
        <p:nvSpPr>
          <p:cNvPr id="45" name="Rounded Rectangle 44"/>
          <p:cNvSpPr/>
          <p:nvPr/>
        </p:nvSpPr>
        <p:spPr>
          <a:xfrm>
            <a:off x="0" y="228600"/>
            <a:ext cx="114300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Business Enterprise</a:t>
            </a:r>
            <a:endParaRPr lang="en-US" sz="1200" dirty="0"/>
          </a:p>
        </p:txBody>
      </p:sp>
      <p:sp>
        <p:nvSpPr>
          <p:cNvPr id="46" name="Rounded Rectangle 45"/>
          <p:cNvSpPr/>
          <p:nvPr/>
        </p:nvSpPr>
        <p:spPr>
          <a:xfrm>
            <a:off x="3657600" y="304800"/>
            <a:ext cx="114300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Donor Directory</a:t>
            </a:r>
            <a:endParaRPr lang="en-US" sz="1400" dirty="0"/>
          </a:p>
        </p:txBody>
      </p:sp>
      <p:sp>
        <p:nvSpPr>
          <p:cNvPr id="47" name="Rounded Rectangle 46"/>
          <p:cNvSpPr/>
          <p:nvPr/>
        </p:nvSpPr>
        <p:spPr>
          <a:xfrm>
            <a:off x="5029200" y="304800"/>
            <a:ext cx="114300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Donor</a:t>
            </a:r>
            <a:endParaRPr lang="en-US" sz="1400" dirty="0"/>
          </a:p>
        </p:txBody>
      </p:sp>
      <p:cxnSp>
        <p:nvCxnSpPr>
          <p:cNvPr id="51" name="Elbow Connector 50"/>
          <p:cNvCxnSpPr>
            <a:stCxn id="45" idx="3"/>
            <a:endCxn id="46" idx="1"/>
          </p:cNvCxnSpPr>
          <p:nvPr/>
        </p:nvCxnSpPr>
        <p:spPr>
          <a:xfrm>
            <a:off x="1143000" y="685800"/>
            <a:ext cx="2514600" cy="76200"/>
          </a:xfrm>
          <a:prstGeom prst="bentConnector3">
            <a:avLst>
              <a:gd name="adj1" fmla="val 50000"/>
            </a:avLst>
          </a:prstGeom>
          <a:ln>
            <a:tailEnd type="arrow"/>
          </a:ln>
        </p:spPr>
        <p:style>
          <a:lnRef idx="2">
            <a:schemeClr val="accent5"/>
          </a:lnRef>
          <a:fillRef idx="0">
            <a:schemeClr val="accent5"/>
          </a:fillRef>
          <a:effectRef idx="1">
            <a:schemeClr val="accent5"/>
          </a:effectRef>
          <a:fontRef idx="minor">
            <a:schemeClr val="tx1"/>
          </a:fontRef>
        </p:style>
      </p:cxnSp>
      <p:cxnSp>
        <p:nvCxnSpPr>
          <p:cNvPr id="53" name="Elbow Connector 52"/>
          <p:cNvCxnSpPr>
            <a:endCxn id="47" idx="0"/>
          </p:cNvCxnSpPr>
          <p:nvPr/>
        </p:nvCxnSpPr>
        <p:spPr>
          <a:xfrm flipV="1">
            <a:off x="4724400" y="304800"/>
            <a:ext cx="876300" cy="228600"/>
          </a:xfrm>
          <a:prstGeom prst="bentConnector4">
            <a:avLst>
              <a:gd name="adj1" fmla="val 17391"/>
              <a:gd name="adj2" fmla="val 200000"/>
            </a:avLst>
          </a:prstGeom>
          <a:ln>
            <a:tailEnd type="arrow"/>
          </a:ln>
        </p:spPr>
        <p:style>
          <a:lnRef idx="2">
            <a:schemeClr val="accent6"/>
          </a:lnRef>
          <a:fillRef idx="0">
            <a:schemeClr val="accent6"/>
          </a:fillRef>
          <a:effectRef idx="1">
            <a:schemeClr val="accent6"/>
          </a:effectRef>
          <a:fontRef idx="minor">
            <a:schemeClr val="tx1"/>
          </a:fontRef>
        </p:style>
      </p:cxnSp>
      <p:sp>
        <p:nvSpPr>
          <p:cNvPr id="62" name="Rounded Rectangle 61"/>
          <p:cNvSpPr/>
          <p:nvPr/>
        </p:nvSpPr>
        <p:spPr>
          <a:xfrm>
            <a:off x="5257800" y="1676400"/>
            <a:ext cx="114300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Work Request</a:t>
            </a:r>
            <a:endParaRPr lang="en-US" sz="1400" dirty="0"/>
          </a:p>
        </p:txBody>
      </p:sp>
      <p:cxnSp>
        <p:nvCxnSpPr>
          <p:cNvPr id="65" name="Shape 64"/>
          <p:cNvCxnSpPr>
            <a:stCxn id="47" idx="3"/>
            <a:endCxn id="62" idx="0"/>
          </p:cNvCxnSpPr>
          <p:nvPr/>
        </p:nvCxnSpPr>
        <p:spPr>
          <a:xfrm flipH="1">
            <a:off x="5829300" y="762000"/>
            <a:ext cx="342900" cy="914400"/>
          </a:xfrm>
          <a:prstGeom prst="bentConnector4">
            <a:avLst>
              <a:gd name="adj1" fmla="val -66667"/>
              <a:gd name="adj2" fmla="val 75000"/>
            </a:avLst>
          </a:prstGeom>
          <a:ln>
            <a:tailEnd type="arrow"/>
          </a:ln>
        </p:spPr>
        <p:style>
          <a:lnRef idx="2">
            <a:schemeClr val="accent4"/>
          </a:lnRef>
          <a:fillRef idx="0">
            <a:schemeClr val="accent4"/>
          </a:fillRef>
          <a:effectRef idx="1">
            <a:schemeClr val="accent4"/>
          </a:effectRef>
          <a:fontRef idx="minor">
            <a:schemeClr val="tx1"/>
          </a:fontRef>
        </p:style>
      </p:cxnSp>
      <p:sp>
        <p:nvSpPr>
          <p:cNvPr id="66" name="Rounded Rectangle 65"/>
          <p:cNvSpPr/>
          <p:nvPr/>
        </p:nvSpPr>
        <p:spPr>
          <a:xfrm>
            <a:off x="1066800" y="2743200"/>
            <a:ext cx="114300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 Account</a:t>
            </a:r>
            <a:endParaRPr lang="en-US" sz="1400" dirty="0"/>
          </a:p>
        </p:txBody>
      </p:sp>
      <p:sp>
        <p:nvSpPr>
          <p:cNvPr id="69" name="Rounded Rectangle 68"/>
          <p:cNvSpPr/>
          <p:nvPr/>
        </p:nvSpPr>
        <p:spPr>
          <a:xfrm>
            <a:off x="4495800" y="5181600"/>
            <a:ext cx="114300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 Account</a:t>
            </a:r>
            <a:endParaRPr lang="en-US" sz="1400" dirty="0"/>
          </a:p>
        </p:txBody>
      </p:sp>
      <p:sp>
        <p:nvSpPr>
          <p:cNvPr id="71" name="TextBox 70"/>
          <p:cNvSpPr txBox="1"/>
          <p:nvPr/>
        </p:nvSpPr>
        <p:spPr>
          <a:xfrm>
            <a:off x="3124200" y="6211669"/>
            <a:ext cx="990600" cy="646331"/>
          </a:xfrm>
          <a:prstGeom prst="rect">
            <a:avLst/>
          </a:prstGeom>
          <a:noFill/>
        </p:spPr>
        <p:txBody>
          <a:bodyPr wrap="square" rtlCol="0">
            <a:spAutoFit/>
          </a:bodyPr>
          <a:lstStyle/>
          <a:p>
            <a:r>
              <a:rPr lang="en-US" dirty="0" smtClean="0"/>
              <a:t>Nurse logs in</a:t>
            </a:r>
            <a:endParaRPr lang="en-US" dirty="0"/>
          </a:p>
        </p:txBody>
      </p:sp>
      <p:sp>
        <p:nvSpPr>
          <p:cNvPr id="72" name="Rounded Rectangle 71"/>
          <p:cNvSpPr/>
          <p:nvPr/>
        </p:nvSpPr>
        <p:spPr>
          <a:xfrm>
            <a:off x="5105400" y="3810000"/>
            <a:ext cx="114300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Work Queue</a:t>
            </a:r>
            <a:endParaRPr lang="en-US" sz="1400" dirty="0"/>
          </a:p>
        </p:txBody>
      </p:sp>
      <p:cxnSp>
        <p:nvCxnSpPr>
          <p:cNvPr id="75" name="Shape 74"/>
          <p:cNvCxnSpPr>
            <a:stCxn id="66" idx="3"/>
            <a:endCxn id="418818" idx="3"/>
          </p:cNvCxnSpPr>
          <p:nvPr/>
        </p:nvCxnSpPr>
        <p:spPr>
          <a:xfrm flipV="1">
            <a:off x="2209800" y="2802497"/>
            <a:ext cx="684214" cy="397903"/>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77" name="Rounded Rectangle 76"/>
          <p:cNvSpPr/>
          <p:nvPr/>
        </p:nvSpPr>
        <p:spPr>
          <a:xfrm>
            <a:off x="2667000" y="4114800"/>
            <a:ext cx="1143000" cy="9144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 Account Directory</a:t>
            </a:r>
            <a:endParaRPr lang="en-US" sz="1400" dirty="0"/>
          </a:p>
        </p:txBody>
      </p:sp>
      <p:cxnSp>
        <p:nvCxnSpPr>
          <p:cNvPr id="78" name="Elbow Connector 50"/>
          <p:cNvCxnSpPr>
            <a:stCxn id="45" idx="2"/>
            <a:endCxn id="77" idx="2"/>
          </p:cNvCxnSpPr>
          <p:nvPr/>
        </p:nvCxnSpPr>
        <p:spPr>
          <a:xfrm rot="16200000" flipH="1">
            <a:off x="-38100" y="1752600"/>
            <a:ext cx="3886200" cy="2667000"/>
          </a:xfrm>
          <a:prstGeom prst="bentConnector3">
            <a:avLst>
              <a:gd name="adj1" fmla="val 11148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0" name="Elbow Connector 50"/>
          <p:cNvCxnSpPr>
            <a:stCxn id="77" idx="0"/>
            <a:endCxn id="66" idx="2"/>
          </p:cNvCxnSpPr>
          <p:nvPr/>
        </p:nvCxnSpPr>
        <p:spPr>
          <a:xfrm rot="16200000" flipV="1">
            <a:off x="2209800" y="3086100"/>
            <a:ext cx="457200" cy="160020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3" name="Elbow Connector 50"/>
          <p:cNvCxnSpPr>
            <a:endCxn id="69" idx="1"/>
          </p:cNvCxnSpPr>
          <p:nvPr/>
        </p:nvCxnSpPr>
        <p:spPr>
          <a:xfrm>
            <a:off x="3429000" y="5029200"/>
            <a:ext cx="1066800" cy="60960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7" name="Elbow Connector 50"/>
          <p:cNvCxnSpPr>
            <a:stCxn id="69" idx="3"/>
            <a:endCxn id="25" idx="4"/>
          </p:cNvCxnSpPr>
          <p:nvPr/>
        </p:nvCxnSpPr>
        <p:spPr>
          <a:xfrm flipV="1">
            <a:off x="5638800" y="5029200"/>
            <a:ext cx="1905000" cy="609600"/>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0" name="Elbow Connector 50"/>
          <p:cNvCxnSpPr>
            <a:stCxn id="25" idx="3"/>
            <a:endCxn id="72" idx="2"/>
          </p:cNvCxnSpPr>
          <p:nvPr/>
        </p:nvCxnSpPr>
        <p:spPr>
          <a:xfrm rot="5400000" flipH="1">
            <a:off x="6122708" y="4278592"/>
            <a:ext cx="59297" cy="950914"/>
          </a:xfrm>
          <a:prstGeom prst="bentConnector3">
            <a:avLst>
              <a:gd name="adj1" fmla="val -377308"/>
            </a:avLst>
          </a:prstGeom>
          <a:ln>
            <a:tailEnd type="arrow"/>
          </a:ln>
        </p:spPr>
        <p:style>
          <a:lnRef idx="2">
            <a:schemeClr val="accent6"/>
          </a:lnRef>
          <a:fillRef idx="0">
            <a:schemeClr val="accent6"/>
          </a:fillRef>
          <a:effectRef idx="1">
            <a:schemeClr val="accent6"/>
          </a:effectRef>
          <a:fontRef idx="minor">
            <a:schemeClr val="tx1"/>
          </a:fontRef>
        </p:style>
      </p:cxnSp>
      <p:sp>
        <p:nvSpPr>
          <p:cNvPr id="94" name="TextBox 93"/>
          <p:cNvSpPr txBox="1"/>
          <p:nvPr/>
        </p:nvSpPr>
        <p:spPr>
          <a:xfrm>
            <a:off x="0" y="4343400"/>
            <a:ext cx="1371600" cy="646331"/>
          </a:xfrm>
          <a:prstGeom prst="rect">
            <a:avLst/>
          </a:prstGeom>
          <a:noFill/>
        </p:spPr>
        <p:txBody>
          <a:bodyPr wrap="square" rtlCol="0">
            <a:spAutoFit/>
          </a:bodyPr>
          <a:lstStyle/>
          <a:p>
            <a:r>
              <a:rPr lang="en-US" dirty="0" smtClean="0"/>
              <a:t>Receptionist logs in</a:t>
            </a:r>
            <a:endParaRPr lang="en-US" dirty="0"/>
          </a:p>
        </p:txBody>
      </p:sp>
      <p:cxnSp>
        <p:nvCxnSpPr>
          <p:cNvPr id="110" name="Elbow Connector 50"/>
          <p:cNvCxnSpPr>
            <a:endCxn id="62" idx="3"/>
          </p:cNvCxnSpPr>
          <p:nvPr/>
        </p:nvCxnSpPr>
        <p:spPr>
          <a:xfrm rot="5400000" flipH="1" flipV="1">
            <a:off x="5334000" y="2819402"/>
            <a:ext cx="1752601" cy="380999"/>
          </a:xfrm>
          <a:prstGeom prst="bentConnector4">
            <a:avLst>
              <a:gd name="adj1" fmla="val 36957"/>
              <a:gd name="adj2" fmla="val 160000"/>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Lightning Bolt 67"/>
          <p:cNvSpPr/>
          <p:nvPr/>
        </p:nvSpPr>
        <p:spPr>
          <a:xfrm>
            <a:off x="1600200" y="6172200"/>
            <a:ext cx="1143000" cy="685800"/>
          </a:xfrm>
          <a:prstGeom prst="lightningBol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4" name="Lightning Bolt 63"/>
          <p:cNvSpPr/>
          <p:nvPr/>
        </p:nvSpPr>
        <p:spPr>
          <a:xfrm>
            <a:off x="838200" y="4724400"/>
            <a:ext cx="1143000" cy="685800"/>
          </a:xfrm>
          <a:prstGeom prst="lightningBol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1" name="Lightning Bolt 60"/>
          <p:cNvSpPr/>
          <p:nvPr/>
        </p:nvSpPr>
        <p:spPr>
          <a:xfrm>
            <a:off x="1219200" y="2209800"/>
            <a:ext cx="1143000" cy="685800"/>
          </a:xfrm>
          <a:prstGeom prst="lightningBol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Footer Placeholder 1"/>
          <p:cNvSpPr>
            <a:spLocks noGrp="1"/>
          </p:cNvSpPr>
          <p:nvPr>
            <p:ph type="ftr" sz="quarter" idx="10"/>
          </p:nvPr>
        </p:nvSpPr>
        <p:spPr>
          <a:xfrm>
            <a:off x="1295400" y="6508750"/>
            <a:ext cx="2133600" cy="365125"/>
          </a:xfrm>
        </p:spPr>
        <p:txBody>
          <a:bodyPr/>
          <a:lstStyle/>
          <a:p>
            <a:r>
              <a:rPr lang="en-US"/>
              <a:t>Kal Bugrara, Ph.D.</a:t>
            </a:r>
          </a:p>
        </p:txBody>
      </p:sp>
      <p:sp>
        <p:nvSpPr>
          <p:cNvPr id="418818" name="Oval 2"/>
          <p:cNvSpPr>
            <a:spLocks noChangeArrowheads="1"/>
          </p:cNvSpPr>
          <p:nvPr/>
        </p:nvSpPr>
        <p:spPr bwMode="auto">
          <a:xfrm>
            <a:off x="2895600" y="2020669"/>
            <a:ext cx="2590800" cy="1676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dirty="0"/>
          </a:p>
        </p:txBody>
      </p:sp>
      <p:sp>
        <p:nvSpPr>
          <p:cNvPr id="418820" name="Rectangle 4"/>
          <p:cNvSpPr>
            <a:spLocks noChangeArrowheads="1"/>
          </p:cNvSpPr>
          <p:nvPr/>
        </p:nvSpPr>
        <p:spPr bwMode="auto">
          <a:xfrm>
            <a:off x="5410200" y="4611469"/>
            <a:ext cx="1524000" cy="457200"/>
          </a:xfrm>
          <a:prstGeom prst="rect">
            <a:avLst/>
          </a:prstGeom>
          <a:noFill/>
          <a:ln w="9525">
            <a:solidFill>
              <a:srgbClr val="C0C0C0"/>
            </a:solidFill>
            <a:miter lim="800000"/>
            <a:headEnd/>
            <a:tailEnd/>
          </a:ln>
          <a:effectLst/>
        </p:spPr>
        <p:txBody>
          <a:bodyPr wrap="none" anchor="ctr"/>
          <a:lstStyle/>
          <a:p>
            <a:endParaRPr lang="en-US"/>
          </a:p>
        </p:txBody>
      </p:sp>
      <p:sp>
        <p:nvSpPr>
          <p:cNvPr id="418821" name="Line 5"/>
          <p:cNvSpPr>
            <a:spLocks noChangeShapeType="1"/>
          </p:cNvSpPr>
          <p:nvPr/>
        </p:nvSpPr>
        <p:spPr bwMode="auto">
          <a:xfrm>
            <a:off x="5562600" y="4611469"/>
            <a:ext cx="0" cy="457200"/>
          </a:xfrm>
          <a:prstGeom prst="line">
            <a:avLst/>
          </a:prstGeom>
          <a:noFill/>
          <a:ln w="9525">
            <a:solidFill>
              <a:srgbClr val="969696"/>
            </a:solidFill>
            <a:round/>
            <a:headEnd/>
            <a:tailEnd/>
          </a:ln>
          <a:effectLst/>
        </p:spPr>
        <p:txBody>
          <a:bodyPr wrap="none" anchor="ctr"/>
          <a:lstStyle/>
          <a:p>
            <a:endParaRPr lang="en-US"/>
          </a:p>
        </p:txBody>
      </p:sp>
      <p:sp>
        <p:nvSpPr>
          <p:cNvPr id="418822" name="Line 6"/>
          <p:cNvSpPr>
            <a:spLocks noChangeShapeType="1"/>
          </p:cNvSpPr>
          <p:nvPr/>
        </p:nvSpPr>
        <p:spPr bwMode="auto">
          <a:xfrm>
            <a:off x="5715000" y="4611469"/>
            <a:ext cx="0" cy="457200"/>
          </a:xfrm>
          <a:prstGeom prst="line">
            <a:avLst/>
          </a:prstGeom>
          <a:noFill/>
          <a:ln w="9525">
            <a:solidFill>
              <a:srgbClr val="969696"/>
            </a:solidFill>
            <a:round/>
            <a:headEnd/>
            <a:tailEnd/>
          </a:ln>
          <a:effectLst/>
        </p:spPr>
        <p:txBody>
          <a:bodyPr wrap="none" anchor="ctr"/>
          <a:lstStyle/>
          <a:p>
            <a:endParaRPr lang="en-US"/>
          </a:p>
        </p:txBody>
      </p:sp>
      <p:sp>
        <p:nvSpPr>
          <p:cNvPr id="418823" name="Line 7"/>
          <p:cNvSpPr>
            <a:spLocks noChangeShapeType="1"/>
          </p:cNvSpPr>
          <p:nvPr/>
        </p:nvSpPr>
        <p:spPr bwMode="auto">
          <a:xfrm>
            <a:off x="5867400" y="4611469"/>
            <a:ext cx="0" cy="457200"/>
          </a:xfrm>
          <a:prstGeom prst="line">
            <a:avLst/>
          </a:prstGeom>
          <a:noFill/>
          <a:ln w="9525">
            <a:solidFill>
              <a:srgbClr val="969696"/>
            </a:solidFill>
            <a:round/>
            <a:headEnd/>
            <a:tailEnd/>
          </a:ln>
          <a:effectLst/>
        </p:spPr>
        <p:txBody>
          <a:bodyPr wrap="none" anchor="ctr"/>
          <a:lstStyle/>
          <a:p>
            <a:endParaRPr lang="en-US"/>
          </a:p>
        </p:txBody>
      </p:sp>
      <p:sp>
        <p:nvSpPr>
          <p:cNvPr id="418824" name="Line 8"/>
          <p:cNvSpPr>
            <a:spLocks noChangeShapeType="1"/>
          </p:cNvSpPr>
          <p:nvPr/>
        </p:nvSpPr>
        <p:spPr bwMode="auto">
          <a:xfrm>
            <a:off x="6019800" y="4611469"/>
            <a:ext cx="0" cy="457200"/>
          </a:xfrm>
          <a:prstGeom prst="line">
            <a:avLst/>
          </a:prstGeom>
          <a:noFill/>
          <a:ln w="9525">
            <a:solidFill>
              <a:srgbClr val="969696"/>
            </a:solidFill>
            <a:round/>
            <a:headEnd/>
            <a:tailEnd/>
          </a:ln>
          <a:effectLst/>
        </p:spPr>
        <p:txBody>
          <a:bodyPr wrap="none" anchor="ctr"/>
          <a:lstStyle/>
          <a:p>
            <a:endParaRPr lang="en-US"/>
          </a:p>
        </p:txBody>
      </p:sp>
      <p:sp>
        <p:nvSpPr>
          <p:cNvPr id="418825" name="Line 9"/>
          <p:cNvSpPr>
            <a:spLocks noChangeShapeType="1"/>
          </p:cNvSpPr>
          <p:nvPr/>
        </p:nvSpPr>
        <p:spPr bwMode="auto">
          <a:xfrm>
            <a:off x="6096000" y="4611469"/>
            <a:ext cx="0" cy="457200"/>
          </a:xfrm>
          <a:prstGeom prst="line">
            <a:avLst/>
          </a:prstGeom>
          <a:noFill/>
          <a:ln w="9525">
            <a:solidFill>
              <a:srgbClr val="969696"/>
            </a:solidFill>
            <a:round/>
            <a:headEnd/>
            <a:tailEnd/>
          </a:ln>
          <a:effectLst/>
        </p:spPr>
        <p:txBody>
          <a:bodyPr wrap="none" anchor="ctr"/>
          <a:lstStyle/>
          <a:p>
            <a:endParaRPr lang="en-US"/>
          </a:p>
        </p:txBody>
      </p:sp>
      <p:sp>
        <p:nvSpPr>
          <p:cNvPr id="418826" name="Line 10"/>
          <p:cNvSpPr>
            <a:spLocks noChangeShapeType="1"/>
          </p:cNvSpPr>
          <p:nvPr/>
        </p:nvSpPr>
        <p:spPr bwMode="auto">
          <a:xfrm>
            <a:off x="6172200" y="4611469"/>
            <a:ext cx="0" cy="457200"/>
          </a:xfrm>
          <a:prstGeom prst="line">
            <a:avLst/>
          </a:prstGeom>
          <a:noFill/>
          <a:ln w="9525">
            <a:solidFill>
              <a:srgbClr val="969696"/>
            </a:solidFill>
            <a:round/>
            <a:headEnd/>
            <a:tailEnd/>
          </a:ln>
          <a:effectLst/>
        </p:spPr>
        <p:txBody>
          <a:bodyPr wrap="none" anchor="ctr"/>
          <a:lstStyle/>
          <a:p>
            <a:endParaRPr lang="en-US"/>
          </a:p>
        </p:txBody>
      </p:sp>
      <p:sp>
        <p:nvSpPr>
          <p:cNvPr id="23" name="TextBox 22"/>
          <p:cNvSpPr txBox="1"/>
          <p:nvPr/>
        </p:nvSpPr>
        <p:spPr>
          <a:xfrm>
            <a:off x="1447800" y="2020669"/>
            <a:ext cx="1066800" cy="738664"/>
          </a:xfrm>
          <a:prstGeom prst="rect">
            <a:avLst/>
          </a:prstGeom>
          <a:noFill/>
        </p:spPr>
        <p:txBody>
          <a:bodyPr wrap="square" rtlCol="0">
            <a:spAutoFit/>
          </a:bodyPr>
          <a:lstStyle/>
          <a:p>
            <a:r>
              <a:rPr lang="en-US" sz="1400" b="1" dirty="0" smtClean="0"/>
              <a:t>The donor visits the blood clinic</a:t>
            </a:r>
            <a:endParaRPr lang="en-US" sz="1400" b="1" dirty="0"/>
          </a:p>
        </p:txBody>
      </p:sp>
      <p:sp>
        <p:nvSpPr>
          <p:cNvPr id="24" name="TextBox 23"/>
          <p:cNvSpPr txBox="1"/>
          <p:nvPr/>
        </p:nvSpPr>
        <p:spPr>
          <a:xfrm>
            <a:off x="3505200" y="2554069"/>
            <a:ext cx="1371599" cy="646331"/>
          </a:xfrm>
          <a:prstGeom prst="rect">
            <a:avLst/>
          </a:prstGeom>
          <a:noFill/>
        </p:spPr>
        <p:txBody>
          <a:bodyPr wrap="square" rtlCol="0">
            <a:spAutoFit/>
          </a:bodyPr>
          <a:lstStyle/>
          <a:p>
            <a:r>
              <a:rPr lang="en-US" dirty="0" smtClean="0"/>
              <a:t>Receptionist work area</a:t>
            </a:r>
            <a:endParaRPr lang="en-US" dirty="0"/>
          </a:p>
        </p:txBody>
      </p:sp>
      <p:sp>
        <p:nvSpPr>
          <p:cNvPr id="25" name="Oval 2"/>
          <p:cNvSpPr>
            <a:spLocks noChangeArrowheads="1"/>
          </p:cNvSpPr>
          <p:nvPr/>
        </p:nvSpPr>
        <p:spPr bwMode="auto">
          <a:xfrm>
            <a:off x="6553200" y="4001869"/>
            <a:ext cx="2590800" cy="1676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dirty="0"/>
          </a:p>
        </p:txBody>
      </p:sp>
      <p:cxnSp>
        <p:nvCxnSpPr>
          <p:cNvPr id="39" name="Shape 38"/>
          <p:cNvCxnSpPr>
            <a:stCxn id="62" idx="2"/>
            <a:endCxn id="418820" idx="1"/>
          </p:cNvCxnSpPr>
          <p:nvPr/>
        </p:nvCxnSpPr>
        <p:spPr>
          <a:xfrm rot="5400000">
            <a:off x="5010150" y="3639919"/>
            <a:ext cx="1600200" cy="800100"/>
          </a:xfrm>
          <a:prstGeom prst="bentConnector4">
            <a:avLst>
              <a:gd name="adj1" fmla="val 42857"/>
              <a:gd name="adj2" fmla="val 12857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0" name="Shape 39"/>
          <p:cNvCxnSpPr>
            <a:stCxn id="23" idx="3"/>
            <a:endCxn id="418818" idx="2"/>
          </p:cNvCxnSpPr>
          <p:nvPr/>
        </p:nvCxnSpPr>
        <p:spPr>
          <a:xfrm>
            <a:off x="2514600" y="2390001"/>
            <a:ext cx="381000" cy="468868"/>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
        <p:nvSpPr>
          <p:cNvPr id="44" name="TextBox 43"/>
          <p:cNvSpPr txBox="1"/>
          <p:nvPr/>
        </p:nvSpPr>
        <p:spPr>
          <a:xfrm>
            <a:off x="6781800" y="4611469"/>
            <a:ext cx="2362200" cy="369332"/>
          </a:xfrm>
          <a:prstGeom prst="rect">
            <a:avLst/>
          </a:prstGeom>
          <a:noFill/>
        </p:spPr>
        <p:txBody>
          <a:bodyPr wrap="square" rtlCol="0">
            <a:spAutoFit/>
          </a:bodyPr>
          <a:lstStyle/>
          <a:p>
            <a:pPr algn="ctr"/>
            <a:r>
              <a:rPr lang="en-US" dirty="0" smtClean="0"/>
              <a:t>Nurse work area</a:t>
            </a:r>
            <a:endParaRPr lang="en-US" dirty="0"/>
          </a:p>
        </p:txBody>
      </p:sp>
      <p:sp>
        <p:nvSpPr>
          <p:cNvPr id="45" name="Rounded Rectangle 44"/>
          <p:cNvSpPr/>
          <p:nvPr/>
        </p:nvSpPr>
        <p:spPr>
          <a:xfrm>
            <a:off x="381000" y="877669"/>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Business Enterprise</a:t>
            </a:r>
            <a:endParaRPr lang="en-US" sz="1200" dirty="0"/>
          </a:p>
        </p:txBody>
      </p:sp>
      <p:sp>
        <p:nvSpPr>
          <p:cNvPr id="46" name="Rounded Rectangle 45"/>
          <p:cNvSpPr/>
          <p:nvPr/>
        </p:nvSpPr>
        <p:spPr>
          <a:xfrm>
            <a:off x="4038600" y="953869"/>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Donor Directory</a:t>
            </a:r>
            <a:endParaRPr lang="en-US" sz="1400" dirty="0"/>
          </a:p>
        </p:txBody>
      </p:sp>
      <p:sp>
        <p:nvSpPr>
          <p:cNvPr id="47" name="Rounded Rectangle 46"/>
          <p:cNvSpPr/>
          <p:nvPr/>
        </p:nvSpPr>
        <p:spPr>
          <a:xfrm>
            <a:off x="5410200" y="953869"/>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Donor</a:t>
            </a:r>
            <a:endParaRPr lang="en-US" sz="1400" dirty="0"/>
          </a:p>
        </p:txBody>
      </p:sp>
      <p:cxnSp>
        <p:nvCxnSpPr>
          <p:cNvPr id="51" name="Elbow Connector 50"/>
          <p:cNvCxnSpPr>
            <a:stCxn id="45" idx="3"/>
            <a:endCxn id="46" idx="1"/>
          </p:cNvCxnSpPr>
          <p:nvPr/>
        </p:nvCxnSpPr>
        <p:spPr>
          <a:xfrm>
            <a:off x="1524000" y="1334869"/>
            <a:ext cx="2514600" cy="76200"/>
          </a:xfrm>
          <a:prstGeom prst="bentConnector3">
            <a:avLst>
              <a:gd name="adj1" fmla="val 50000"/>
            </a:avLst>
          </a:prstGeom>
          <a:ln>
            <a:tailEnd type="arrow"/>
          </a:ln>
        </p:spPr>
        <p:style>
          <a:lnRef idx="2">
            <a:schemeClr val="accent5"/>
          </a:lnRef>
          <a:fillRef idx="0">
            <a:schemeClr val="accent5"/>
          </a:fillRef>
          <a:effectRef idx="1">
            <a:schemeClr val="accent5"/>
          </a:effectRef>
          <a:fontRef idx="minor">
            <a:schemeClr val="tx1"/>
          </a:fontRef>
        </p:style>
      </p:cxnSp>
      <p:cxnSp>
        <p:nvCxnSpPr>
          <p:cNvPr id="53" name="Elbow Connector 52"/>
          <p:cNvCxnSpPr>
            <a:endCxn id="47" idx="0"/>
          </p:cNvCxnSpPr>
          <p:nvPr/>
        </p:nvCxnSpPr>
        <p:spPr>
          <a:xfrm flipV="1">
            <a:off x="5105400" y="953869"/>
            <a:ext cx="876300" cy="228600"/>
          </a:xfrm>
          <a:prstGeom prst="bentConnector4">
            <a:avLst>
              <a:gd name="adj1" fmla="val 17391"/>
              <a:gd name="adj2" fmla="val 200000"/>
            </a:avLst>
          </a:prstGeom>
          <a:ln>
            <a:tailEnd type="arrow"/>
          </a:ln>
        </p:spPr>
        <p:style>
          <a:lnRef idx="2">
            <a:schemeClr val="accent6"/>
          </a:lnRef>
          <a:fillRef idx="0">
            <a:schemeClr val="accent6"/>
          </a:fillRef>
          <a:effectRef idx="1">
            <a:schemeClr val="accent6"/>
          </a:effectRef>
          <a:fontRef idx="minor">
            <a:schemeClr val="tx1"/>
          </a:fontRef>
        </p:style>
      </p:cxnSp>
      <p:sp>
        <p:nvSpPr>
          <p:cNvPr id="62" name="Rounded Rectangle 61"/>
          <p:cNvSpPr/>
          <p:nvPr/>
        </p:nvSpPr>
        <p:spPr>
          <a:xfrm>
            <a:off x="5638800" y="2325469"/>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Work Request</a:t>
            </a:r>
            <a:endParaRPr lang="en-US" sz="1400" dirty="0"/>
          </a:p>
        </p:txBody>
      </p:sp>
      <p:cxnSp>
        <p:nvCxnSpPr>
          <p:cNvPr id="65" name="Shape 64"/>
          <p:cNvCxnSpPr>
            <a:stCxn id="47" idx="3"/>
            <a:endCxn id="62" idx="0"/>
          </p:cNvCxnSpPr>
          <p:nvPr/>
        </p:nvCxnSpPr>
        <p:spPr>
          <a:xfrm flipH="1">
            <a:off x="6210300" y="1411069"/>
            <a:ext cx="342900" cy="914400"/>
          </a:xfrm>
          <a:prstGeom prst="bentConnector4">
            <a:avLst>
              <a:gd name="adj1" fmla="val -66667"/>
              <a:gd name="adj2" fmla="val 75000"/>
            </a:avLst>
          </a:prstGeom>
          <a:ln>
            <a:tailEnd type="arrow"/>
          </a:ln>
        </p:spPr>
        <p:style>
          <a:lnRef idx="2">
            <a:schemeClr val="accent4"/>
          </a:lnRef>
          <a:fillRef idx="0">
            <a:schemeClr val="accent4"/>
          </a:fillRef>
          <a:effectRef idx="1">
            <a:schemeClr val="accent4"/>
          </a:effectRef>
          <a:fontRef idx="minor">
            <a:schemeClr val="tx1"/>
          </a:fontRef>
        </p:style>
      </p:cxnSp>
      <p:sp>
        <p:nvSpPr>
          <p:cNvPr id="66" name="Rounded Rectangle 65"/>
          <p:cNvSpPr/>
          <p:nvPr/>
        </p:nvSpPr>
        <p:spPr>
          <a:xfrm>
            <a:off x="1447800" y="3392269"/>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 Account</a:t>
            </a:r>
            <a:endParaRPr lang="en-US" sz="1400" dirty="0"/>
          </a:p>
        </p:txBody>
      </p:sp>
      <p:sp>
        <p:nvSpPr>
          <p:cNvPr id="69" name="Rounded Rectangle 68"/>
          <p:cNvSpPr/>
          <p:nvPr/>
        </p:nvSpPr>
        <p:spPr>
          <a:xfrm>
            <a:off x="4876800" y="5830669"/>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 Account</a:t>
            </a:r>
            <a:endParaRPr lang="en-US" sz="1400" dirty="0"/>
          </a:p>
        </p:txBody>
      </p:sp>
      <p:sp>
        <p:nvSpPr>
          <p:cNvPr id="71" name="TextBox 70"/>
          <p:cNvSpPr txBox="1"/>
          <p:nvPr/>
        </p:nvSpPr>
        <p:spPr>
          <a:xfrm>
            <a:off x="1752600" y="6135469"/>
            <a:ext cx="990600" cy="646331"/>
          </a:xfrm>
          <a:prstGeom prst="rect">
            <a:avLst/>
          </a:prstGeom>
          <a:noFill/>
        </p:spPr>
        <p:txBody>
          <a:bodyPr wrap="square" rtlCol="0">
            <a:spAutoFit/>
          </a:bodyPr>
          <a:lstStyle/>
          <a:p>
            <a:r>
              <a:rPr lang="en-US" b="1" dirty="0" smtClean="0"/>
              <a:t>Nurse logs in</a:t>
            </a:r>
            <a:endParaRPr lang="en-US" b="1" dirty="0"/>
          </a:p>
        </p:txBody>
      </p:sp>
      <p:sp>
        <p:nvSpPr>
          <p:cNvPr id="72" name="Rounded Rectangle 71"/>
          <p:cNvSpPr/>
          <p:nvPr/>
        </p:nvSpPr>
        <p:spPr>
          <a:xfrm>
            <a:off x="5486400" y="4459069"/>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Work Queue</a:t>
            </a:r>
            <a:endParaRPr lang="en-US" sz="1400" dirty="0"/>
          </a:p>
        </p:txBody>
      </p:sp>
      <p:cxnSp>
        <p:nvCxnSpPr>
          <p:cNvPr id="75" name="Shape 74"/>
          <p:cNvCxnSpPr>
            <a:stCxn id="66" idx="3"/>
            <a:endCxn id="418818" idx="3"/>
          </p:cNvCxnSpPr>
          <p:nvPr/>
        </p:nvCxnSpPr>
        <p:spPr>
          <a:xfrm flipV="1">
            <a:off x="2590800" y="3451566"/>
            <a:ext cx="684214" cy="397903"/>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77" name="Rounded Rectangle 76"/>
          <p:cNvSpPr/>
          <p:nvPr/>
        </p:nvSpPr>
        <p:spPr>
          <a:xfrm>
            <a:off x="3048000" y="4763869"/>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 Account Directory</a:t>
            </a:r>
            <a:endParaRPr lang="en-US" sz="1400" dirty="0"/>
          </a:p>
        </p:txBody>
      </p:sp>
      <p:cxnSp>
        <p:nvCxnSpPr>
          <p:cNvPr id="78" name="Elbow Connector 50"/>
          <p:cNvCxnSpPr>
            <a:stCxn id="45" idx="1"/>
            <a:endCxn id="77" idx="2"/>
          </p:cNvCxnSpPr>
          <p:nvPr/>
        </p:nvCxnSpPr>
        <p:spPr>
          <a:xfrm rot="10800000" flipH="1" flipV="1">
            <a:off x="381000" y="1334869"/>
            <a:ext cx="3238500" cy="4343400"/>
          </a:xfrm>
          <a:prstGeom prst="bentConnector4">
            <a:avLst>
              <a:gd name="adj1" fmla="val -7059"/>
              <a:gd name="adj2" fmla="val 105263"/>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0" name="Elbow Connector 50"/>
          <p:cNvCxnSpPr>
            <a:stCxn id="77" idx="0"/>
            <a:endCxn id="66" idx="2"/>
          </p:cNvCxnSpPr>
          <p:nvPr/>
        </p:nvCxnSpPr>
        <p:spPr>
          <a:xfrm rot="16200000" flipV="1">
            <a:off x="2590800" y="3735169"/>
            <a:ext cx="457200" cy="160020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3" name="Elbow Connector 50"/>
          <p:cNvCxnSpPr>
            <a:endCxn id="69" idx="1"/>
          </p:cNvCxnSpPr>
          <p:nvPr/>
        </p:nvCxnSpPr>
        <p:spPr>
          <a:xfrm>
            <a:off x="3810000" y="5678269"/>
            <a:ext cx="1066800" cy="60960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7" name="Elbow Connector 50"/>
          <p:cNvCxnSpPr>
            <a:stCxn id="69" idx="3"/>
            <a:endCxn id="25" idx="4"/>
          </p:cNvCxnSpPr>
          <p:nvPr/>
        </p:nvCxnSpPr>
        <p:spPr>
          <a:xfrm flipV="1">
            <a:off x="6019800" y="5678269"/>
            <a:ext cx="1828800" cy="609600"/>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0" name="Elbow Connector 50"/>
          <p:cNvCxnSpPr>
            <a:endCxn id="72" idx="2"/>
          </p:cNvCxnSpPr>
          <p:nvPr/>
        </p:nvCxnSpPr>
        <p:spPr>
          <a:xfrm rot="10800000">
            <a:off x="6057900" y="5373469"/>
            <a:ext cx="1028700" cy="152400"/>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94" name="TextBox 93"/>
          <p:cNvSpPr txBox="1"/>
          <p:nvPr/>
        </p:nvSpPr>
        <p:spPr>
          <a:xfrm>
            <a:off x="1066800" y="4763869"/>
            <a:ext cx="1371600" cy="646331"/>
          </a:xfrm>
          <a:prstGeom prst="rect">
            <a:avLst/>
          </a:prstGeom>
          <a:noFill/>
        </p:spPr>
        <p:txBody>
          <a:bodyPr wrap="square" rtlCol="0">
            <a:spAutoFit/>
          </a:bodyPr>
          <a:lstStyle/>
          <a:p>
            <a:r>
              <a:rPr lang="en-US" b="1" dirty="0" smtClean="0"/>
              <a:t>Receptionist logs in</a:t>
            </a:r>
            <a:endParaRPr lang="en-US" b="1" dirty="0"/>
          </a:p>
        </p:txBody>
      </p:sp>
      <p:sp>
        <p:nvSpPr>
          <p:cNvPr id="59" name="TextBox 58"/>
          <p:cNvSpPr txBox="1"/>
          <p:nvPr/>
        </p:nvSpPr>
        <p:spPr>
          <a:xfrm>
            <a:off x="0" y="0"/>
            <a:ext cx="9144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smtClean="0"/>
              <a:t>Shows the event flow for a donor: </a:t>
            </a:r>
            <a:r>
              <a:rPr lang="en-US" dirty="0" smtClean="0"/>
              <a:t>First a receptionist has to login, then welcome the donor. Simultaneously the nurse logs in, bring up the patient record, and then receives the patient </a:t>
            </a:r>
          </a:p>
        </p:txBody>
      </p:sp>
      <p:cxnSp>
        <p:nvCxnSpPr>
          <p:cNvPr id="73" name="Elbow Connector 50"/>
          <p:cNvCxnSpPr>
            <a:endCxn id="62" idx="3"/>
          </p:cNvCxnSpPr>
          <p:nvPr/>
        </p:nvCxnSpPr>
        <p:spPr>
          <a:xfrm rot="5400000" flipH="1" flipV="1">
            <a:off x="5772835" y="3563035"/>
            <a:ext cx="1789331" cy="228600"/>
          </a:xfrm>
          <a:prstGeom prst="bentConnector4">
            <a:avLst>
              <a:gd name="adj1" fmla="val 37224"/>
              <a:gd name="adj2" fmla="val 200000"/>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7162800" y="0"/>
            <a:ext cx="1981200" cy="9906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6" name="Footer Placeholder 1"/>
          <p:cNvSpPr>
            <a:spLocks noGrp="1"/>
          </p:cNvSpPr>
          <p:nvPr>
            <p:ph type="ftr" sz="quarter" idx="10"/>
          </p:nvPr>
        </p:nvSpPr>
        <p:spPr>
          <a:xfrm>
            <a:off x="1295400" y="6508750"/>
            <a:ext cx="2133600" cy="365125"/>
          </a:xfrm>
        </p:spPr>
        <p:txBody>
          <a:bodyPr/>
          <a:lstStyle/>
          <a:p>
            <a:r>
              <a:rPr lang="en-US"/>
              <a:t>Kal Bugrara, Ph.D.</a:t>
            </a:r>
          </a:p>
        </p:txBody>
      </p:sp>
      <p:sp>
        <p:nvSpPr>
          <p:cNvPr id="418818" name="Oval 2"/>
          <p:cNvSpPr>
            <a:spLocks noChangeArrowheads="1"/>
          </p:cNvSpPr>
          <p:nvPr/>
        </p:nvSpPr>
        <p:spPr bwMode="auto">
          <a:xfrm>
            <a:off x="2743200" y="1524000"/>
            <a:ext cx="2590800" cy="1676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dirty="0"/>
          </a:p>
        </p:txBody>
      </p:sp>
      <p:sp>
        <p:nvSpPr>
          <p:cNvPr id="418820" name="Rectangle 4"/>
          <p:cNvSpPr>
            <a:spLocks noChangeArrowheads="1"/>
          </p:cNvSpPr>
          <p:nvPr/>
        </p:nvSpPr>
        <p:spPr bwMode="auto">
          <a:xfrm>
            <a:off x="5257800" y="4114800"/>
            <a:ext cx="1524000" cy="457200"/>
          </a:xfrm>
          <a:prstGeom prst="rect">
            <a:avLst/>
          </a:prstGeom>
          <a:noFill/>
          <a:ln w="9525">
            <a:solidFill>
              <a:srgbClr val="C0C0C0"/>
            </a:solidFill>
            <a:miter lim="800000"/>
            <a:headEnd/>
            <a:tailEnd/>
          </a:ln>
          <a:effectLst/>
        </p:spPr>
        <p:txBody>
          <a:bodyPr wrap="none" anchor="ctr"/>
          <a:lstStyle/>
          <a:p>
            <a:endParaRPr lang="en-US"/>
          </a:p>
        </p:txBody>
      </p:sp>
      <p:sp>
        <p:nvSpPr>
          <p:cNvPr id="418821" name="Line 5"/>
          <p:cNvSpPr>
            <a:spLocks noChangeShapeType="1"/>
          </p:cNvSpPr>
          <p:nvPr/>
        </p:nvSpPr>
        <p:spPr bwMode="auto">
          <a:xfrm>
            <a:off x="5410200" y="4114800"/>
            <a:ext cx="0" cy="457200"/>
          </a:xfrm>
          <a:prstGeom prst="line">
            <a:avLst/>
          </a:prstGeom>
          <a:noFill/>
          <a:ln w="9525">
            <a:solidFill>
              <a:srgbClr val="969696"/>
            </a:solidFill>
            <a:round/>
            <a:headEnd/>
            <a:tailEnd/>
          </a:ln>
          <a:effectLst/>
        </p:spPr>
        <p:txBody>
          <a:bodyPr wrap="none" anchor="ctr"/>
          <a:lstStyle/>
          <a:p>
            <a:endParaRPr lang="en-US"/>
          </a:p>
        </p:txBody>
      </p:sp>
      <p:sp>
        <p:nvSpPr>
          <p:cNvPr id="418822" name="Line 6"/>
          <p:cNvSpPr>
            <a:spLocks noChangeShapeType="1"/>
          </p:cNvSpPr>
          <p:nvPr/>
        </p:nvSpPr>
        <p:spPr bwMode="auto">
          <a:xfrm>
            <a:off x="5562600" y="4114800"/>
            <a:ext cx="0" cy="457200"/>
          </a:xfrm>
          <a:prstGeom prst="line">
            <a:avLst/>
          </a:prstGeom>
          <a:noFill/>
          <a:ln w="9525">
            <a:solidFill>
              <a:srgbClr val="969696"/>
            </a:solidFill>
            <a:round/>
            <a:headEnd/>
            <a:tailEnd/>
          </a:ln>
          <a:effectLst/>
        </p:spPr>
        <p:txBody>
          <a:bodyPr wrap="none" anchor="ctr"/>
          <a:lstStyle/>
          <a:p>
            <a:endParaRPr lang="en-US"/>
          </a:p>
        </p:txBody>
      </p:sp>
      <p:sp>
        <p:nvSpPr>
          <p:cNvPr id="418823" name="Line 7"/>
          <p:cNvSpPr>
            <a:spLocks noChangeShapeType="1"/>
          </p:cNvSpPr>
          <p:nvPr/>
        </p:nvSpPr>
        <p:spPr bwMode="auto">
          <a:xfrm>
            <a:off x="5715000" y="4114800"/>
            <a:ext cx="0" cy="457200"/>
          </a:xfrm>
          <a:prstGeom prst="line">
            <a:avLst/>
          </a:prstGeom>
          <a:noFill/>
          <a:ln w="9525">
            <a:solidFill>
              <a:srgbClr val="969696"/>
            </a:solidFill>
            <a:round/>
            <a:headEnd/>
            <a:tailEnd/>
          </a:ln>
          <a:effectLst/>
        </p:spPr>
        <p:txBody>
          <a:bodyPr wrap="none" anchor="ctr"/>
          <a:lstStyle/>
          <a:p>
            <a:endParaRPr lang="en-US"/>
          </a:p>
        </p:txBody>
      </p:sp>
      <p:sp>
        <p:nvSpPr>
          <p:cNvPr id="418824" name="Line 8"/>
          <p:cNvSpPr>
            <a:spLocks noChangeShapeType="1"/>
          </p:cNvSpPr>
          <p:nvPr/>
        </p:nvSpPr>
        <p:spPr bwMode="auto">
          <a:xfrm>
            <a:off x="5867400" y="4114800"/>
            <a:ext cx="0" cy="457200"/>
          </a:xfrm>
          <a:prstGeom prst="line">
            <a:avLst/>
          </a:prstGeom>
          <a:noFill/>
          <a:ln w="9525">
            <a:solidFill>
              <a:srgbClr val="969696"/>
            </a:solidFill>
            <a:round/>
            <a:headEnd/>
            <a:tailEnd/>
          </a:ln>
          <a:effectLst/>
        </p:spPr>
        <p:txBody>
          <a:bodyPr wrap="none" anchor="ctr"/>
          <a:lstStyle/>
          <a:p>
            <a:endParaRPr lang="en-US"/>
          </a:p>
        </p:txBody>
      </p:sp>
      <p:sp>
        <p:nvSpPr>
          <p:cNvPr id="418825" name="Line 9"/>
          <p:cNvSpPr>
            <a:spLocks noChangeShapeType="1"/>
          </p:cNvSpPr>
          <p:nvPr/>
        </p:nvSpPr>
        <p:spPr bwMode="auto">
          <a:xfrm>
            <a:off x="5943600" y="4114800"/>
            <a:ext cx="0" cy="457200"/>
          </a:xfrm>
          <a:prstGeom prst="line">
            <a:avLst/>
          </a:prstGeom>
          <a:noFill/>
          <a:ln w="9525">
            <a:solidFill>
              <a:srgbClr val="969696"/>
            </a:solidFill>
            <a:round/>
            <a:headEnd/>
            <a:tailEnd/>
          </a:ln>
          <a:effectLst/>
        </p:spPr>
        <p:txBody>
          <a:bodyPr wrap="none" anchor="ctr"/>
          <a:lstStyle/>
          <a:p>
            <a:endParaRPr lang="en-US"/>
          </a:p>
        </p:txBody>
      </p:sp>
      <p:sp>
        <p:nvSpPr>
          <p:cNvPr id="418826" name="Line 10"/>
          <p:cNvSpPr>
            <a:spLocks noChangeShapeType="1"/>
          </p:cNvSpPr>
          <p:nvPr/>
        </p:nvSpPr>
        <p:spPr bwMode="auto">
          <a:xfrm>
            <a:off x="6019800" y="4114800"/>
            <a:ext cx="0" cy="457200"/>
          </a:xfrm>
          <a:prstGeom prst="line">
            <a:avLst/>
          </a:prstGeom>
          <a:noFill/>
          <a:ln w="9525">
            <a:solidFill>
              <a:srgbClr val="969696"/>
            </a:solidFill>
            <a:round/>
            <a:headEnd/>
            <a:tailEnd/>
          </a:ln>
          <a:effectLst/>
        </p:spPr>
        <p:txBody>
          <a:bodyPr wrap="none" anchor="ctr"/>
          <a:lstStyle/>
          <a:p>
            <a:endParaRPr lang="en-US"/>
          </a:p>
        </p:txBody>
      </p:sp>
      <p:sp>
        <p:nvSpPr>
          <p:cNvPr id="23" name="TextBox 22"/>
          <p:cNvSpPr txBox="1"/>
          <p:nvPr/>
        </p:nvSpPr>
        <p:spPr>
          <a:xfrm>
            <a:off x="1295400" y="1524000"/>
            <a:ext cx="1066800" cy="1077218"/>
          </a:xfrm>
          <a:prstGeom prst="rect">
            <a:avLst/>
          </a:prstGeom>
          <a:noFill/>
        </p:spPr>
        <p:txBody>
          <a:bodyPr wrap="square" rtlCol="0">
            <a:spAutoFit/>
          </a:bodyPr>
          <a:lstStyle/>
          <a:p>
            <a:r>
              <a:rPr lang="en-US" sz="1600" b="1" dirty="0" smtClean="0">
                <a:solidFill>
                  <a:srgbClr val="C00000"/>
                </a:solidFill>
              </a:rPr>
              <a:t>The donor visits the blood clinic</a:t>
            </a:r>
            <a:endParaRPr lang="en-US" sz="1600" b="1" dirty="0">
              <a:solidFill>
                <a:srgbClr val="C00000"/>
              </a:solidFill>
            </a:endParaRPr>
          </a:p>
        </p:txBody>
      </p:sp>
      <p:sp>
        <p:nvSpPr>
          <p:cNvPr id="24" name="TextBox 23"/>
          <p:cNvSpPr txBox="1"/>
          <p:nvPr/>
        </p:nvSpPr>
        <p:spPr>
          <a:xfrm>
            <a:off x="3352800" y="2057400"/>
            <a:ext cx="1371599" cy="646331"/>
          </a:xfrm>
          <a:prstGeom prst="rect">
            <a:avLst/>
          </a:prstGeom>
          <a:noFill/>
        </p:spPr>
        <p:txBody>
          <a:bodyPr wrap="square" rtlCol="0">
            <a:spAutoFit/>
          </a:bodyPr>
          <a:lstStyle/>
          <a:p>
            <a:r>
              <a:rPr lang="en-US" dirty="0" smtClean="0"/>
              <a:t>Receptionist work area</a:t>
            </a:r>
            <a:endParaRPr lang="en-US" dirty="0"/>
          </a:p>
        </p:txBody>
      </p:sp>
      <p:sp>
        <p:nvSpPr>
          <p:cNvPr id="25" name="Oval 2"/>
          <p:cNvSpPr>
            <a:spLocks noChangeArrowheads="1"/>
          </p:cNvSpPr>
          <p:nvPr/>
        </p:nvSpPr>
        <p:spPr bwMode="auto">
          <a:xfrm>
            <a:off x="6477000" y="3505200"/>
            <a:ext cx="2590800" cy="1676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dirty="0"/>
          </a:p>
        </p:txBody>
      </p:sp>
      <p:cxnSp>
        <p:nvCxnSpPr>
          <p:cNvPr id="39" name="Shape 38"/>
          <p:cNvCxnSpPr>
            <a:stCxn id="62" idx="2"/>
            <a:endCxn id="418820" idx="1"/>
          </p:cNvCxnSpPr>
          <p:nvPr/>
        </p:nvCxnSpPr>
        <p:spPr>
          <a:xfrm rot="5400000">
            <a:off x="4857750" y="3143250"/>
            <a:ext cx="1600200" cy="800100"/>
          </a:xfrm>
          <a:prstGeom prst="bentConnector4">
            <a:avLst>
              <a:gd name="adj1" fmla="val 42857"/>
              <a:gd name="adj2" fmla="val 12857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0" name="Shape 39"/>
          <p:cNvCxnSpPr>
            <a:stCxn id="23" idx="3"/>
            <a:endCxn id="418818" idx="2"/>
          </p:cNvCxnSpPr>
          <p:nvPr/>
        </p:nvCxnSpPr>
        <p:spPr>
          <a:xfrm>
            <a:off x="2362200" y="2062609"/>
            <a:ext cx="381000" cy="299591"/>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
        <p:nvSpPr>
          <p:cNvPr id="44" name="TextBox 43"/>
          <p:cNvSpPr txBox="1"/>
          <p:nvPr/>
        </p:nvSpPr>
        <p:spPr>
          <a:xfrm>
            <a:off x="6629400" y="4114800"/>
            <a:ext cx="2362200" cy="369332"/>
          </a:xfrm>
          <a:prstGeom prst="rect">
            <a:avLst/>
          </a:prstGeom>
          <a:noFill/>
        </p:spPr>
        <p:txBody>
          <a:bodyPr wrap="square" rtlCol="0">
            <a:spAutoFit/>
          </a:bodyPr>
          <a:lstStyle/>
          <a:p>
            <a:pPr algn="ctr"/>
            <a:r>
              <a:rPr lang="en-US" dirty="0" smtClean="0"/>
              <a:t>Nurse work area</a:t>
            </a:r>
            <a:endParaRPr lang="en-US" dirty="0"/>
          </a:p>
        </p:txBody>
      </p:sp>
      <p:sp>
        <p:nvSpPr>
          <p:cNvPr id="45" name="Rounded Rectangle 44"/>
          <p:cNvSpPr/>
          <p:nvPr/>
        </p:nvSpPr>
        <p:spPr>
          <a:xfrm>
            <a:off x="228600" y="3810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Business Enterprise</a:t>
            </a:r>
            <a:endParaRPr lang="en-US" sz="1200" dirty="0"/>
          </a:p>
        </p:txBody>
      </p:sp>
      <p:sp>
        <p:nvSpPr>
          <p:cNvPr id="46" name="Rounded Rectangle 45"/>
          <p:cNvSpPr/>
          <p:nvPr/>
        </p:nvSpPr>
        <p:spPr>
          <a:xfrm>
            <a:off x="3886200" y="4572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Donor Directory</a:t>
            </a:r>
            <a:endParaRPr lang="en-US" sz="1400" dirty="0"/>
          </a:p>
        </p:txBody>
      </p:sp>
      <p:sp>
        <p:nvSpPr>
          <p:cNvPr id="47" name="Rounded Rectangle 46"/>
          <p:cNvSpPr/>
          <p:nvPr/>
        </p:nvSpPr>
        <p:spPr>
          <a:xfrm>
            <a:off x="5257800" y="4572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Donor</a:t>
            </a:r>
            <a:endParaRPr lang="en-US" sz="1400" dirty="0"/>
          </a:p>
        </p:txBody>
      </p:sp>
      <p:cxnSp>
        <p:nvCxnSpPr>
          <p:cNvPr id="51" name="Elbow Connector 50"/>
          <p:cNvCxnSpPr>
            <a:stCxn id="45" idx="3"/>
            <a:endCxn id="46" idx="1"/>
          </p:cNvCxnSpPr>
          <p:nvPr/>
        </p:nvCxnSpPr>
        <p:spPr>
          <a:xfrm>
            <a:off x="1371600" y="838200"/>
            <a:ext cx="2514600" cy="76200"/>
          </a:xfrm>
          <a:prstGeom prst="bentConnector3">
            <a:avLst>
              <a:gd name="adj1" fmla="val 50000"/>
            </a:avLst>
          </a:prstGeom>
          <a:ln>
            <a:tailEnd type="arrow"/>
          </a:ln>
        </p:spPr>
        <p:style>
          <a:lnRef idx="2">
            <a:schemeClr val="accent5"/>
          </a:lnRef>
          <a:fillRef idx="0">
            <a:schemeClr val="accent5"/>
          </a:fillRef>
          <a:effectRef idx="1">
            <a:schemeClr val="accent5"/>
          </a:effectRef>
          <a:fontRef idx="minor">
            <a:schemeClr val="tx1"/>
          </a:fontRef>
        </p:style>
      </p:cxnSp>
      <p:cxnSp>
        <p:nvCxnSpPr>
          <p:cNvPr id="53" name="Elbow Connector 52"/>
          <p:cNvCxnSpPr>
            <a:endCxn id="47" idx="0"/>
          </p:cNvCxnSpPr>
          <p:nvPr/>
        </p:nvCxnSpPr>
        <p:spPr>
          <a:xfrm flipV="1">
            <a:off x="4953000" y="457200"/>
            <a:ext cx="876300" cy="228600"/>
          </a:xfrm>
          <a:prstGeom prst="bentConnector4">
            <a:avLst>
              <a:gd name="adj1" fmla="val 17391"/>
              <a:gd name="adj2" fmla="val 200000"/>
            </a:avLst>
          </a:prstGeom>
          <a:ln>
            <a:tailEnd type="arrow"/>
          </a:ln>
        </p:spPr>
        <p:style>
          <a:lnRef idx="2">
            <a:schemeClr val="accent6"/>
          </a:lnRef>
          <a:fillRef idx="0">
            <a:schemeClr val="accent6"/>
          </a:fillRef>
          <a:effectRef idx="1">
            <a:schemeClr val="accent6"/>
          </a:effectRef>
          <a:fontRef idx="minor">
            <a:schemeClr val="tx1"/>
          </a:fontRef>
        </p:style>
      </p:cxnSp>
      <p:sp>
        <p:nvSpPr>
          <p:cNvPr id="62" name="Rounded Rectangle 61"/>
          <p:cNvSpPr/>
          <p:nvPr/>
        </p:nvSpPr>
        <p:spPr>
          <a:xfrm>
            <a:off x="5486400" y="18288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Work Request</a:t>
            </a:r>
            <a:endParaRPr lang="en-US" sz="1400" dirty="0"/>
          </a:p>
        </p:txBody>
      </p:sp>
      <p:cxnSp>
        <p:nvCxnSpPr>
          <p:cNvPr id="65" name="Shape 64"/>
          <p:cNvCxnSpPr>
            <a:stCxn id="47" idx="3"/>
            <a:endCxn id="62" idx="0"/>
          </p:cNvCxnSpPr>
          <p:nvPr/>
        </p:nvCxnSpPr>
        <p:spPr>
          <a:xfrm flipH="1">
            <a:off x="6057900" y="914400"/>
            <a:ext cx="342900" cy="914400"/>
          </a:xfrm>
          <a:prstGeom prst="bentConnector4">
            <a:avLst>
              <a:gd name="adj1" fmla="val -66667"/>
              <a:gd name="adj2" fmla="val 75000"/>
            </a:avLst>
          </a:prstGeom>
          <a:ln>
            <a:tailEnd type="arrow"/>
          </a:ln>
        </p:spPr>
        <p:style>
          <a:lnRef idx="2">
            <a:schemeClr val="accent4"/>
          </a:lnRef>
          <a:fillRef idx="0">
            <a:schemeClr val="accent4"/>
          </a:fillRef>
          <a:effectRef idx="1">
            <a:schemeClr val="accent4"/>
          </a:effectRef>
          <a:fontRef idx="minor">
            <a:schemeClr val="tx1"/>
          </a:fontRef>
        </p:style>
      </p:cxnSp>
      <p:sp>
        <p:nvSpPr>
          <p:cNvPr id="66" name="Rounded Rectangle 65"/>
          <p:cNvSpPr/>
          <p:nvPr/>
        </p:nvSpPr>
        <p:spPr>
          <a:xfrm>
            <a:off x="1295400" y="28956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 Account</a:t>
            </a:r>
            <a:endParaRPr lang="en-US" sz="1400" dirty="0"/>
          </a:p>
        </p:txBody>
      </p:sp>
      <p:sp>
        <p:nvSpPr>
          <p:cNvPr id="69" name="Rounded Rectangle 68"/>
          <p:cNvSpPr/>
          <p:nvPr/>
        </p:nvSpPr>
        <p:spPr>
          <a:xfrm>
            <a:off x="4724400" y="53340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 Account</a:t>
            </a:r>
            <a:endParaRPr lang="en-US" sz="1400" dirty="0"/>
          </a:p>
        </p:txBody>
      </p:sp>
      <p:sp>
        <p:nvSpPr>
          <p:cNvPr id="71" name="TextBox 70"/>
          <p:cNvSpPr txBox="1"/>
          <p:nvPr/>
        </p:nvSpPr>
        <p:spPr>
          <a:xfrm>
            <a:off x="914400" y="6096000"/>
            <a:ext cx="990600" cy="646331"/>
          </a:xfrm>
          <a:prstGeom prst="rect">
            <a:avLst/>
          </a:prstGeom>
          <a:noFill/>
        </p:spPr>
        <p:txBody>
          <a:bodyPr wrap="square" rtlCol="0">
            <a:spAutoFit/>
          </a:bodyPr>
          <a:lstStyle/>
          <a:p>
            <a:r>
              <a:rPr lang="en-US" b="1" dirty="0" smtClean="0">
                <a:solidFill>
                  <a:srgbClr val="C00000"/>
                </a:solidFill>
              </a:rPr>
              <a:t>Nurse logs in</a:t>
            </a:r>
            <a:endParaRPr lang="en-US" b="1" dirty="0">
              <a:solidFill>
                <a:srgbClr val="C00000"/>
              </a:solidFill>
            </a:endParaRPr>
          </a:p>
        </p:txBody>
      </p:sp>
      <p:sp>
        <p:nvSpPr>
          <p:cNvPr id="72" name="Rounded Rectangle 71"/>
          <p:cNvSpPr/>
          <p:nvPr/>
        </p:nvSpPr>
        <p:spPr>
          <a:xfrm>
            <a:off x="5334000" y="39624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Work Queue</a:t>
            </a:r>
            <a:endParaRPr lang="en-US" sz="1400" dirty="0"/>
          </a:p>
        </p:txBody>
      </p:sp>
      <p:cxnSp>
        <p:nvCxnSpPr>
          <p:cNvPr id="75" name="Shape 74"/>
          <p:cNvCxnSpPr>
            <a:stCxn id="66" idx="3"/>
            <a:endCxn id="418818" idx="3"/>
          </p:cNvCxnSpPr>
          <p:nvPr/>
        </p:nvCxnSpPr>
        <p:spPr>
          <a:xfrm flipV="1">
            <a:off x="2438400" y="2954897"/>
            <a:ext cx="684214" cy="397903"/>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77" name="Rounded Rectangle 76"/>
          <p:cNvSpPr/>
          <p:nvPr/>
        </p:nvSpPr>
        <p:spPr>
          <a:xfrm>
            <a:off x="2895600" y="42672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 Account Directory</a:t>
            </a:r>
            <a:endParaRPr lang="en-US" sz="1400" dirty="0"/>
          </a:p>
        </p:txBody>
      </p:sp>
      <p:cxnSp>
        <p:nvCxnSpPr>
          <p:cNvPr id="78" name="Elbow Connector 50"/>
          <p:cNvCxnSpPr>
            <a:stCxn id="45" idx="2"/>
            <a:endCxn id="77" idx="2"/>
          </p:cNvCxnSpPr>
          <p:nvPr/>
        </p:nvCxnSpPr>
        <p:spPr>
          <a:xfrm rot="16200000" flipH="1">
            <a:off x="190500" y="1905000"/>
            <a:ext cx="3886200" cy="2667000"/>
          </a:xfrm>
          <a:prstGeom prst="bentConnector3">
            <a:avLst>
              <a:gd name="adj1" fmla="val 11148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0" name="Elbow Connector 50"/>
          <p:cNvCxnSpPr>
            <a:stCxn id="77" idx="0"/>
            <a:endCxn id="66" idx="2"/>
          </p:cNvCxnSpPr>
          <p:nvPr/>
        </p:nvCxnSpPr>
        <p:spPr>
          <a:xfrm rot="16200000" flipV="1">
            <a:off x="2438400" y="3238500"/>
            <a:ext cx="457200" cy="160020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3" name="Elbow Connector 50"/>
          <p:cNvCxnSpPr>
            <a:endCxn id="69" idx="1"/>
          </p:cNvCxnSpPr>
          <p:nvPr/>
        </p:nvCxnSpPr>
        <p:spPr>
          <a:xfrm>
            <a:off x="3657600" y="5181600"/>
            <a:ext cx="1066800" cy="60960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7" name="Elbow Connector 50"/>
          <p:cNvCxnSpPr>
            <a:stCxn id="69" idx="3"/>
            <a:endCxn id="25" idx="4"/>
          </p:cNvCxnSpPr>
          <p:nvPr/>
        </p:nvCxnSpPr>
        <p:spPr>
          <a:xfrm flipV="1">
            <a:off x="5867400" y="5181600"/>
            <a:ext cx="1905000" cy="609600"/>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0" name="Elbow Connector 50"/>
          <p:cNvCxnSpPr>
            <a:endCxn id="72" idx="2"/>
          </p:cNvCxnSpPr>
          <p:nvPr/>
        </p:nvCxnSpPr>
        <p:spPr>
          <a:xfrm rot="10800000">
            <a:off x="5905500" y="4876800"/>
            <a:ext cx="1028700" cy="152400"/>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94" name="TextBox 93"/>
          <p:cNvSpPr txBox="1"/>
          <p:nvPr/>
        </p:nvSpPr>
        <p:spPr>
          <a:xfrm>
            <a:off x="838200" y="4419600"/>
            <a:ext cx="1371600" cy="646331"/>
          </a:xfrm>
          <a:prstGeom prst="rect">
            <a:avLst/>
          </a:prstGeom>
          <a:noFill/>
        </p:spPr>
        <p:txBody>
          <a:bodyPr wrap="square" rtlCol="0">
            <a:spAutoFit/>
          </a:bodyPr>
          <a:lstStyle/>
          <a:p>
            <a:r>
              <a:rPr lang="en-US" b="1" dirty="0" smtClean="0">
                <a:solidFill>
                  <a:srgbClr val="C00000"/>
                </a:solidFill>
              </a:rPr>
              <a:t>Receptionist logs in</a:t>
            </a:r>
            <a:endParaRPr lang="en-US" b="1" dirty="0">
              <a:solidFill>
                <a:srgbClr val="C00000"/>
              </a:solidFill>
            </a:endParaRPr>
          </a:p>
        </p:txBody>
      </p:sp>
      <p:sp>
        <p:nvSpPr>
          <p:cNvPr id="106" name="Rounded Rectangle 105"/>
          <p:cNvSpPr/>
          <p:nvPr/>
        </p:nvSpPr>
        <p:spPr>
          <a:xfrm>
            <a:off x="1295400" y="152400"/>
            <a:ext cx="609600" cy="6096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0</a:t>
            </a:r>
            <a:endParaRPr lang="en-US" sz="2800" dirty="0"/>
          </a:p>
        </p:txBody>
      </p:sp>
      <p:sp>
        <p:nvSpPr>
          <p:cNvPr id="107" name="Rounded Rectangle 106"/>
          <p:cNvSpPr/>
          <p:nvPr/>
        </p:nvSpPr>
        <p:spPr>
          <a:xfrm>
            <a:off x="914400" y="3962400"/>
            <a:ext cx="609600" cy="6096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1</a:t>
            </a:r>
            <a:endParaRPr lang="en-US" sz="2800" dirty="0"/>
          </a:p>
        </p:txBody>
      </p:sp>
      <p:sp>
        <p:nvSpPr>
          <p:cNvPr id="108" name="Rounded Rectangle 107"/>
          <p:cNvSpPr/>
          <p:nvPr/>
        </p:nvSpPr>
        <p:spPr>
          <a:xfrm>
            <a:off x="3810000" y="5715000"/>
            <a:ext cx="609600" cy="609600"/>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smtClean="0"/>
              <a:t>1</a:t>
            </a:r>
            <a:endParaRPr lang="en-US" sz="2800" dirty="0"/>
          </a:p>
        </p:txBody>
      </p:sp>
      <p:sp>
        <p:nvSpPr>
          <p:cNvPr id="109" name="Rounded Rectangle 108"/>
          <p:cNvSpPr/>
          <p:nvPr/>
        </p:nvSpPr>
        <p:spPr>
          <a:xfrm>
            <a:off x="2133600" y="1295400"/>
            <a:ext cx="609600" cy="6096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2</a:t>
            </a:r>
            <a:endParaRPr lang="en-US" sz="2800" dirty="0"/>
          </a:p>
        </p:txBody>
      </p:sp>
      <p:sp>
        <p:nvSpPr>
          <p:cNvPr id="41" name="Rounded Rectangle 40"/>
          <p:cNvSpPr/>
          <p:nvPr/>
        </p:nvSpPr>
        <p:spPr>
          <a:xfrm>
            <a:off x="3581400" y="304800"/>
            <a:ext cx="609600" cy="6096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3</a:t>
            </a:r>
            <a:endParaRPr lang="en-US" sz="2800" dirty="0"/>
          </a:p>
        </p:txBody>
      </p:sp>
      <p:sp>
        <p:nvSpPr>
          <p:cNvPr id="42" name="Rounded Rectangle 41"/>
          <p:cNvSpPr/>
          <p:nvPr/>
        </p:nvSpPr>
        <p:spPr>
          <a:xfrm>
            <a:off x="5943600" y="152400"/>
            <a:ext cx="609600" cy="6096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4</a:t>
            </a:r>
            <a:endParaRPr lang="en-US" sz="2800" dirty="0"/>
          </a:p>
        </p:txBody>
      </p:sp>
      <p:sp>
        <p:nvSpPr>
          <p:cNvPr id="43" name="Rounded Rectangle 42"/>
          <p:cNvSpPr/>
          <p:nvPr/>
        </p:nvSpPr>
        <p:spPr>
          <a:xfrm>
            <a:off x="6477000" y="1295400"/>
            <a:ext cx="609600" cy="6096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5</a:t>
            </a:r>
            <a:endParaRPr lang="en-US" sz="2800" dirty="0"/>
          </a:p>
        </p:txBody>
      </p:sp>
      <p:sp>
        <p:nvSpPr>
          <p:cNvPr id="48" name="Rounded Rectangle 47"/>
          <p:cNvSpPr/>
          <p:nvPr/>
        </p:nvSpPr>
        <p:spPr>
          <a:xfrm>
            <a:off x="5257800" y="3200400"/>
            <a:ext cx="609600" cy="6096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6</a:t>
            </a:r>
            <a:endParaRPr lang="en-US" sz="2800" dirty="0"/>
          </a:p>
        </p:txBody>
      </p:sp>
      <p:sp>
        <p:nvSpPr>
          <p:cNvPr id="49" name="Rounded Rectangle 48"/>
          <p:cNvSpPr/>
          <p:nvPr/>
        </p:nvSpPr>
        <p:spPr>
          <a:xfrm>
            <a:off x="228600" y="1295400"/>
            <a:ext cx="609600" cy="609600"/>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smtClean="0"/>
              <a:t>0</a:t>
            </a:r>
            <a:endParaRPr lang="en-US" sz="2800" dirty="0"/>
          </a:p>
        </p:txBody>
      </p:sp>
      <p:sp>
        <p:nvSpPr>
          <p:cNvPr id="50" name="Rounded Rectangle 49"/>
          <p:cNvSpPr/>
          <p:nvPr/>
        </p:nvSpPr>
        <p:spPr>
          <a:xfrm>
            <a:off x="7620000" y="5715000"/>
            <a:ext cx="609600" cy="609600"/>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smtClean="0"/>
              <a:t>2</a:t>
            </a:r>
            <a:endParaRPr lang="en-US" sz="2800" dirty="0"/>
          </a:p>
        </p:txBody>
      </p:sp>
      <p:sp>
        <p:nvSpPr>
          <p:cNvPr id="52" name="Rounded Rectangle 51"/>
          <p:cNvSpPr/>
          <p:nvPr/>
        </p:nvSpPr>
        <p:spPr>
          <a:xfrm>
            <a:off x="6019800" y="4876800"/>
            <a:ext cx="609600" cy="609600"/>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smtClean="0"/>
              <a:t>3</a:t>
            </a:r>
            <a:endParaRPr lang="en-US" sz="2800" dirty="0"/>
          </a:p>
        </p:txBody>
      </p:sp>
      <p:cxnSp>
        <p:nvCxnSpPr>
          <p:cNvPr id="55" name="Elbow Connector 54"/>
          <p:cNvCxnSpPr>
            <a:stCxn id="106" idx="2"/>
            <a:endCxn id="107" idx="0"/>
          </p:cNvCxnSpPr>
          <p:nvPr/>
        </p:nvCxnSpPr>
        <p:spPr>
          <a:xfrm rot="5400000">
            <a:off x="-190500" y="2171700"/>
            <a:ext cx="32004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107" idx="3"/>
            <a:endCxn id="109" idx="2"/>
          </p:cNvCxnSpPr>
          <p:nvPr/>
        </p:nvCxnSpPr>
        <p:spPr>
          <a:xfrm flipV="1">
            <a:off x="1524000" y="1905000"/>
            <a:ext cx="914400" cy="2362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hape 59"/>
          <p:cNvCxnSpPr>
            <a:stCxn id="109" idx="0"/>
            <a:endCxn id="41" idx="1"/>
          </p:cNvCxnSpPr>
          <p:nvPr/>
        </p:nvCxnSpPr>
        <p:spPr>
          <a:xfrm rot="5400000" flipH="1" flipV="1">
            <a:off x="2667000" y="381000"/>
            <a:ext cx="685800" cy="1143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1" idx="0"/>
            <a:endCxn id="42" idx="0"/>
          </p:cNvCxnSpPr>
          <p:nvPr/>
        </p:nvCxnSpPr>
        <p:spPr>
          <a:xfrm rot="5400000" flipH="1" flipV="1">
            <a:off x="4991100" y="-952500"/>
            <a:ext cx="152400" cy="2362200"/>
          </a:xfrm>
          <a:prstGeom prst="bentConnector3">
            <a:avLst>
              <a:gd name="adj1" fmla="val 2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hape 66"/>
          <p:cNvCxnSpPr>
            <a:stCxn id="42" idx="3"/>
            <a:endCxn id="43" idx="0"/>
          </p:cNvCxnSpPr>
          <p:nvPr/>
        </p:nvCxnSpPr>
        <p:spPr>
          <a:xfrm>
            <a:off x="6553200" y="457200"/>
            <a:ext cx="228600" cy="838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43" idx="3"/>
            <a:endCxn id="48" idx="3"/>
          </p:cNvCxnSpPr>
          <p:nvPr/>
        </p:nvCxnSpPr>
        <p:spPr>
          <a:xfrm flipH="1">
            <a:off x="5867400" y="1600200"/>
            <a:ext cx="1219200" cy="1905000"/>
          </a:xfrm>
          <a:prstGeom prst="bentConnector3">
            <a:avLst>
              <a:gd name="adj1" fmla="val -1875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hape 73"/>
          <p:cNvCxnSpPr>
            <a:stCxn id="49" idx="2"/>
            <a:endCxn id="108" idx="1"/>
          </p:cNvCxnSpPr>
          <p:nvPr/>
        </p:nvCxnSpPr>
        <p:spPr>
          <a:xfrm rot="16200000" flipH="1">
            <a:off x="114300" y="2324100"/>
            <a:ext cx="4114800" cy="3276600"/>
          </a:xfrm>
          <a:prstGeom prst="bentConnector2">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9" name="Elbow Connector 78"/>
          <p:cNvCxnSpPr>
            <a:stCxn id="108" idx="3"/>
            <a:endCxn id="50" idx="3"/>
          </p:cNvCxnSpPr>
          <p:nvPr/>
        </p:nvCxnSpPr>
        <p:spPr>
          <a:xfrm>
            <a:off x="4419600" y="6019800"/>
            <a:ext cx="3810000" cy="1588"/>
          </a:xfrm>
          <a:prstGeom prst="bentConnector5">
            <a:avLst>
              <a:gd name="adj1" fmla="val 2286"/>
              <a:gd name="adj2" fmla="val 33589421"/>
              <a:gd name="adj3" fmla="val 106000"/>
            </a:avLst>
          </a:prstGeom>
          <a:ln>
            <a:tailEnd type="arrow"/>
          </a:ln>
        </p:spPr>
        <p:style>
          <a:lnRef idx="1">
            <a:schemeClr val="accent6"/>
          </a:lnRef>
          <a:fillRef idx="0">
            <a:schemeClr val="accent6"/>
          </a:fillRef>
          <a:effectRef idx="0">
            <a:schemeClr val="accent6"/>
          </a:effectRef>
          <a:fontRef idx="minor">
            <a:schemeClr val="tx1"/>
          </a:fontRef>
        </p:style>
      </p:cxnSp>
      <p:cxnSp>
        <p:nvCxnSpPr>
          <p:cNvPr id="84" name="Shape 83"/>
          <p:cNvCxnSpPr>
            <a:stCxn id="50" idx="0"/>
            <a:endCxn id="52" idx="3"/>
          </p:cNvCxnSpPr>
          <p:nvPr/>
        </p:nvCxnSpPr>
        <p:spPr>
          <a:xfrm rot="16200000" flipV="1">
            <a:off x="7010400" y="4800600"/>
            <a:ext cx="533400" cy="1295400"/>
          </a:xfrm>
          <a:prstGeom prst="bentConnector2">
            <a:avLst/>
          </a:prstGeom>
          <a:ln>
            <a:tailEnd type="arrow"/>
          </a:ln>
        </p:spPr>
        <p:style>
          <a:lnRef idx="1">
            <a:schemeClr val="accent6"/>
          </a:lnRef>
          <a:fillRef idx="0">
            <a:schemeClr val="accent6"/>
          </a:fillRef>
          <a:effectRef idx="0">
            <a:schemeClr val="accent6"/>
          </a:effectRef>
          <a:fontRef idx="minor">
            <a:schemeClr val="tx1"/>
          </a:fontRef>
        </p:style>
      </p:cxnSp>
      <p:sp>
        <p:nvSpPr>
          <p:cNvPr id="95" name="Rounded Rectangle 94"/>
          <p:cNvSpPr/>
          <p:nvPr/>
        </p:nvSpPr>
        <p:spPr>
          <a:xfrm>
            <a:off x="8001000" y="32004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Work Request</a:t>
            </a:r>
            <a:endParaRPr lang="en-US" sz="1400" dirty="0"/>
          </a:p>
        </p:txBody>
      </p:sp>
      <p:cxnSp>
        <p:nvCxnSpPr>
          <p:cNvPr id="96" name="Elbow Connector 50"/>
          <p:cNvCxnSpPr>
            <a:stCxn id="72" idx="3"/>
            <a:endCxn id="95" idx="1"/>
          </p:cNvCxnSpPr>
          <p:nvPr/>
        </p:nvCxnSpPr>
        <p:spPr>
          <a:xfrm flipV="1">
            <a:off x="6477000" y="3657600"/>
            <a:ext cx="1524000" cy="76200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00" name="Rounded Rectangle 99"/>
          <p:cNvSpPr/>
          <p:nvPr/>
        </p:nvSpPr>
        <p:spPr>
          <a:xfrm>
            <a:off x="7391400" y="3124200"/>
            <a:ext cx="609600" cy="609600"/>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smtClean="0"/>
              <a:t>4</a:t>
            </a:r>
            <a:endParaRPr lang="en-US" sz="2800" dirty="0"/>
          </a:p>
        </p:txBody>
      </p:sp>
      <p:sp>
        <p:nvSpPr>
          <p:cNvPr id="101" name="Right Arrow 100"/>
          <p:cNvSpPr/>
          <p:nvPr/>
        </p:nvSpPr>
        <p:spPr>
          <a:xfrm>
            <a:off x="304800" y="6248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ight Arrow 101"/>
          <p:cNvSpPr/>
          <p:nvPr/>
        </p:nvSpPr>
        <p:spPr>
          <a:xfrm>
            <a:off x="0" y="4572000"/>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Arrow 102"/>
          <p:cNvSpPr/>
          <p:nvPr/>
        </p:nvSpPr>
        <p:spPr>
          <a:xfrm>
            <a:off x="304800" y="1905000"/>
            <a:ext cx="990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7391400" y="0"/>
            <a:ext cx="457200" cy="457200"/>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dirty="0"/>
          </a:p>
        </p:txBody>
      </p:sp>
      <p:sp>
        <p:nvSpPr>
          <p:cNvPr id="105" name="Rounded Rectangle 104"/>
          <p:cNvSpPr/>
          <p:nvPr/>
        </p:nvSpPr>
        <p:spPr>
          <a:xfrm>
            <a:off x="7391400" y="457200"/>
            <a:ext cx="457200" cy="4572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000" dirty="0"/>
          </a:p>
        </p:txBody>
      </p:sp>
      <p:sp>
        <p:nvSpPr>
          <p:cNvPr id="110" name="TextBox 109"/>
          <p:cNvSpPr txBox="1"/>
          <p:nvPr/>
        </p:nvSpPr>
        <p:spPr>
          <a:xfrm>
            <a:off x="7825667" y="104001"/>
            <a:ext cx="861133" cy="276999"/>
          </a:xfrm>
          <a:prstGeom prst="rect">
            <a:avLst/>
          </a:prstGeom>
          <a:noFill/>
        </p:spPr>
        <p:txBody>
          <a:bodyPr wrap="none" rtlCol="0">
            <a:spAutoFit/>
          </a:bodyPr>
          <a:lstStyle/>
          <a:p>
            <a:r>
              <a:rPr lang="en-US" sz="1200" dirty="0" smtClean="0"/>
              <a:t>Nurse flow</a:t>
            </a:r>
            <a:endParaRPr lang="en-US" sz="1200" dirty="0"/>
          </a:p>
        </p:txBody>
      </p:sp>
      <p:sp>
        <p:nvSpPr>
          <p:cNvPr id="111" name="TextBox 110"/>
          <p:cNvSpPr txBox="1"/>
          <p:nvPr/>
        </p:nvSpPr>
        <p:spPr>
          <a:xfrm>
            <a:off x="7815944" y="457200"/>
            <a:ext cx="1199303" cy="461665"/>
          </a:xfrm>
          <a:prstGeom prst="rect">
            <a:avLst/>
          </a:prstGeom>
          <a:noFill/>
        </p:spPr>
        <p:txBody>
          <a:bodyPr wrap="square" rtlCol="0">
            <a:spAutoFit/>
          </a:bodyPr>
          <a:lstStyle/>
          <a:p>
            <a:r>
              <a:rPr lang="en-US" sz="1200" dirty="0" smtClean="0"/>
              <a:t>Receptionist flow</a:t>
            </a:r>
            <a:endParaRPr lang="en-US" sz="1200" dirty="0"/>
          </a:p>
        </p:txBody>
      </p:sp>
      <p:cxnSp>
        <p:nvCxnSpPr>
          <p:cNvPr id="113" name="Elbow Connector 50"/>
          <p:cNvCxnSpPr>
            <a:stCxn id="95" idx="0"/>
            <a:endCxn id="47" idx="3"/>
          </p:cNvCxnSpPr>
          <p:nvPr/>
        </p:nvCxnSpPr>
        <p:spPr>
          <a:xfrm rot="16200000" flipV="1">
            <a:off x="6343650" y="971550"/>
            <a:ext cx="2286000" cy="2171700"/>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116" name="Rounded Rectangle 115"/>
          <p:cNvSpPr/>
          <p:nvPr/>
        </p:nvSpPr>
        <p:spPr>
          <a:xfrm>
            <a:off x="8534400" y="1981200"/>
            <a:ext cx="609600" cy="609600"/>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smtClean="0"/>
              <a:t>5</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Donor Management</a:t>
            </a:r>
          </a:p>
          <a:p>
            <a:r>
              <a:rPr lang="en-US" dirty="0" smtClean="0"/>
              <a:t>Lab processing</a:t>
            </a:r>
          </a:p>
          <a:p>
            <a:r>
              <a:rPr lang="en-US" dirty="0" smtClean="0"/>
              <a:t>Inventory management</a:t>
            </a:r>
          </a:p>
          <a:p>
            <a:r>
              <a:rPr lang="en-US" dirty="0" smtClean="0"/>
              <a:t>Distribution</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2514600" y="1447800"/>
            <a:ext cx="2590800" cy="1676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dirty="0"/>
          </a:p>
        </p:txBody>
      </p:sp>
      <p:sp>
        <p:nvSpPr>
          <p:cNvPr id="3" name="TextBox 2"/>
          <p:cNvSpPr txBox="1"/>
          <p:nvPr/>
        </p:nvSpPr>
        <p:spPr>
          <a:xfrm>
            <a:off x="1066800" y="1447800"/>
            <a:ext cx="1066800" cy="1077218"/>
          </a:xfrm>
          <a:prstGeom prst="rect">
            <a:avLst/>
          </a:prstGeom>
          <a:noFill/>
        </p:spPr>
        <p:txBody>
          <a:bodyPr wrap="square" rtlCol="0">
            <a:spAutoFit/>
          </a:bodyPr>
          <a:lstStyle/>
          <a:p>
            <a:r>
              <a:rPr lang="en-US" sz="1600" b="1" dirty="0" smtClean="0">
                <a:solidFill>
                  <a:srgbClr val="C00000"/>
                </a:solidFill>
              </a:rPr>
              <a:t>The donor visits the blood clinic</a:t>
            </a:r>
            <a:endParaRPr lang="en-US" sz="1600" b="1" dirty="0">
              <a:solidFill>
                <a:srgbClr val="C00000"/>
              </a:solidFill>
            </a:endParaRPr>
          </a:p>
        </p:txBody>
      </p:sp>
      <p:sp>
        <p:nvSpPr>
          <p:cNvPr id="4" name="Oval 2"/>
          <p:cNvSpPr>
            <a:spLocks noChangeArrowheads="1"/>
          </p:cNvSpPr>
          <p:nvPr/>
        </p:nvSpPr>
        <p:spPr bwMode="auto">
          <a:xfrm>
            <a:off x="5410200" y="3429000"/>
            <a:ext cx="2590800" cy="1676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dirty="0"/>
          </a:p>
        </p:txBody>
      </p:sp>
      <p:cxnSp>
        <p:nvCxnSpPr>
          <p:cNvPr id="5" name="Shape 4"/>
          <p:cNvCxnSpPr>
            <a:stCxn id="12" idx="2"/>
          </p:cNvCxnSpPr>
          <p:nvPr/>
        </p:nvCxnSpPr>
        <p:spPr>
          <a:xfrm rot="5400000">
            <a:off x="4629150" y="3067050"/>
            <a:ext cx="1600200" cy="800100"/>
          </a:xfrm>
          <a:prstGeom prst="bentConnector4">
            <a:avLst>
              <a:gd name="adj1" fmla="val 42857"/>
              <a:gd name="adj2" fmla="val 12857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6" name="Shape 39"/>
          <p:cNvCxnSpPr>
            <a:stCxn id="3" idx="3"/>
            <a:endCxn id="2" idx="2"/>
          </p:cNvCxnSpPr>
          <p:nvPr/>
        </p:nvCxnSpPr>
        <p:spPr>
          <a:xfrm>
            <a:off x="2133600" y="1986409"/>
            <a:ext cx="381000" cy="299591"/>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
        <p:nvSpPr>
          <p:cNvPr id="7" name="Rounded Rectangle 6"/>
          <p:cNvSpPr/>
          <p:nvPr/>
        </p:nvSpPr>
        <p:spPr>
          <a:xfrm>
            <a:off x="0" y="3048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Business Enterprise</a:t>
            </a:r>
            <a:endParaRPr lang="en-US" sz="1200" dirty="0"/>
          </a:p>
        </p:txBody>
      </p:sp>
      <p:sp>
        <p:nvSpPr>
          <p:cNvPr id="8" name="Rounded Rectangle 7"/>
          <p:cNvSpPr/>
          <p:nvPr/>
        </p:nvSpPr>
        <p:spPr>
          <a:xfrm>
            <a:off x="3657600" y="3810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Donor Directory</a:t>
            </a:r>
            <a:endParaRPr lang="en-US" sz="1400" dirty="0"/>
          </a:p>
        </p:txBody>
      </p:sp>
      <p:sp>
        <p:nvSpPr>
          <p:cNvPr id="9" name="Rounded Rectangle 8"/>
          <p:cNvSpPr/>
          <p:nvPr/>
        </p:nvSpPr>
        <p:spPr>
          <a:xfrm>
            <a:off x="5029200" y="3810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Donor</a:t>
            </a:r>
            <a:endParaRPr lang="en-US" sz="1400" dirty="0"/>
          </a:p>
        </p:txBody>
      </p:sp>
      <p:cxnSp>
        <p:nvCxnSpPr>
          <p:cNvPr id="10" name="Elbow Connector 9"/>
          <p:cNvCxnSpPr>
            <a:stCxn id="7" idx="3"/>
            <a:endCxn id="8" idx="1"/>
          </p:cNvCxnSpPr>
          <p:nvPr/>
        </p:nvCxnSpPr>
        <p:spPr>
          <a:xfrm>
            <a:off x="1143000" y="762000"/>
            <a:ext cx="2514600" cy="76200"/>
          </a:xfrm>
          <a:prstGeom prst="bentConnector3">
            <a:avLst>
              <a:gd name="adj1" fmla="val 50000"/>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1" name="Elbow Connector 52"/>
          <p:cNvCxnSpPr>
            <a:endCxn id="9" idx="0"/>
          </p:cNvCxnSpPr>
          <p:nvPr/>
        </p:nvCxnSpPr>
        <p:spPr>
          <a:xfrm flipV="1">
            <a:off x="4724400" y="381000"/>
            <a:ext cx="876300" cy="228600"/>
          </a:xfrm>
          <a:prstGeom prst="bentConnector4">
            <a:avLst>
              <a:gd name="adj1" fmla="val 17391"/>
              <a:gd name="adj2" fmla="val 200000"/>
            </a:avLst>
          </a:prstGeom>
          <a:ln>
            <a:tailEnd type="arrow"/>
          </a:ln>
        </p:spPr>
        <p:style>
          <a:lnRef idx="2">
            <a:schemeClr val="accent6"/>
          </a:lnRef>
          <a:fillRef idx="0">
            <a:schemeClr val="accent6"/>
          </a:fillRef>
          <a:effectRef idx="1">
            <a:schemeClr val="accent6"/>
          </a:effectRef>
          <a:fontRef idx="minor">
            <a:schemeClr val="tx1"/>
          </a:fontRef>
        </p:style>
      </p:cxnSp>
      <p:sp>
        <p:nvSpPr>
          <p:cNvPr id="12" name="Rounded Rectangle 11"/>
          <p:cNvSpPr/>
          <p:nvPr/>
        </p:nvSpPr>
        <p:spPr>
          <a:xfrm>
            <a:off x="5257800" y="17526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Work Request</a:t>
            </a:r>
            <a:endParaRPr lang="en-US" sz="1400" dirty="0"/>
          </a:p>
        </p:txBody>
      </p:sp>
      <p:cxnSp>
        <p:nvCxnSpPr>
          <p:cNvPr id="13" name="Shape 12"/>
          <p:cNvCxnSpPr>
            <a:stCxn id="9" idx="3"/>
            <a:endCxn id="12" idx="0"/>
          </p:cNvCxnSpPr>
          <p:nvPr/>
        </p:nvCxnSpPr>
        <p:spPr>
          <a:xfrm flipH="1">
            <a:off x="5829300" y="838200"/>
            <a:ext cx="342900" cy="914400"/>
          </a:xfrm>
          <a:prstGeom prst="bentConnector4">
            <a:avLst>
              <a:gd name="adj1" fmla="val -66667"/>
              <a:gd name="adj2" fmla="val 75000"/>
            </a:avLst>
          </a:prstGeom>
          <a:ln>
            <a:tailEnd type="arrow"/>
          </a:ln>
        </p:spPr>
        <p:style>
          <a:lnRef idx="2">
            <a:schemeClr val="accent4"/>
          </a:lnRef>
          <a:fillRef idx="0">
            <a:schemeClr val="accent4"/>
          </a:fillRef>
          <a:effectRef idx="1">
            <a:schemeClr val="accent4"/>
          </a:effectRef>
          <a:fontRef idx="minor">
            <a:schemeClr val="tx1"/>
          </a:fontRef>
        </p:style>
      </p:cxnSp>
      <p:sp>
        <p:nvSpPr>
          <p:cNvPr id="14" name="Rounded Rectangle 13"/>
          <p:cNvSpPr/>
          <p:nvPr/>
        </p:nvSpPr>
        <p:spPr>
          <a:xfrm>
            <a:off x="1066800" y="28194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 Account</a:t>
            </a:r>
            <a:endParaRPr lang="en-US" sz="1400" dirty="0"/>
          </a:p>
        </p:txBody>
      </p:sp>
      <p:sp>
        <p:nvSpPr>
          <p:cNvPr id="15" name="Rounded Rectangle 14"/>
          <p:cNvSpPr/>
          <p:nvPr/>
        </p:nvSpPr>
        <p:spPr>
          <a:xfrm>
            <a:off x="5105400" y="38862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Work Queue</a:t>
            </a:r>
            <a:endParaRPr lang="en-US" sz="1400" dirty="0"/>
          </a:p>
        </p:txBody>
      </p:sp>
      <p:cxnSp>
        <p:nvCxnSpPr>
          <p:cNvPr id="16" name="Shape 15"/>
          <p:cNvCxnSpPr>
            <a:stCxn id="14" idx="3"/>
            <a:endCxn id="2" idx="3"/>
          </p:cNvCxnSpPr>
          <p:nvPr/>
        </p:nvCxnSpPr>
        <p:spPr>
          <a:xfrm flipV="1">
            <a:off x="2209800" y="2878697"/>
            <a:ext cx="684214" cy="397903"/>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17" name="Rounded Rectangle 16"/>
          <p:cNvSpPr/>
          <p:nvPr/>
        </p:nvSpPr>
        <p:spPr>
          <a:xfrm>
            <a:off x="2667000" y="41910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 Account Directory</a:t>
            </a:r>
            <a:endParaRPr lang="en-US" sz="1400" dirty="0"/>
          </a:p>
        </p:txBody>
      </p:sp>
      <p:cxnSp>
        <p:nvCxnSpPr>
          <p:cNvPr id="18" name="Elbow Connector 50"/>
          <p:cNvCxnSpPr>
            <a:stCxn id="7" idx="2"/>
            <a:endCxn id="17" idx="2"/>
          </p:cNvCxnSpPr>
          <p:nvPr/>
        </p:nvCxnSpPr>
        <p:spPr>
          <a:xfrm rot="16200000" flipH="1">
            <a:off x="-38100" y="1828800"/>
            <a:ext cx="3886200" cy="2667000"/>
          </a:xfrm>
          <a:prstGeom prst="bentConnector3">
            <a:avLst>
              <a:gd name="adj1" fmla="val 111484"/>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9" name="Elbow Connector 50"/>
          <p:cNvCxnSpPr>
            <a:stCxn id="17" idx="0"/>
            <a:endCxn id="14" idx="2"/>
          </p:cNvCxnSpPr>
          <p:nvPr/>
        </p:nvCxnSpPr>
        <p:spPr>
          <a:xfrm rot="16200000" flipV="1">
            <a:off x="2209800" y="3162300"/>
            <a:ext cx="457200" cy="1600200"/>
          </a:xfrm>
          <a:prstGeom prst="bentConnector3">
            <a:avLst>
              <a:gd name="adj1" fmla="val 50000"/>
            </a:avLst>
          </a:prstGeom>
          <a:ln>
            <a:tailEnd type="arrow"/>
          </a:ln>
        </p:spPr>
        <p:style>
          <a:lnRef idx="2">
            <a:schemeClr val="accent5"/>
          </a:lnRef>
          <a:fillRef idx="0">
            <a:schemeClr val="accent5"/>
          </a:fillRef>
          <a:effectRef idx="1">
            <a:schemeClr val="accent5"/>
          </a:effectRef>
          <a:fontRef idx="minor">
            <a:schemeClr val="tx1"/>
          </a:fontRef>
        </p:style>
      </p:cxnSp>
      <p:sp>
        <p:nvSpPr>
          <p:cNvPr id="20" name="Rounded Rectangle 19"/>
          <p:cNvSpPr/>
          <p:nvPr/>
        </p:nvSpPr>
        <p:spPr>
          <a:xfrm>
            <a:off x="1066800" y="76200"/>
            <a:ext cx="609600" cy="6096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0</a:t>
            </a:r>
            <a:endParaRPr lang="en-US" sz="2800" dirty="0"/>
          </a:p>
        </p:txBody>
      </p:sp>
      <p:sp>
        <p:nvSpPr>
          <p:cNvPr id="21" name="Rounded Rectangle 20"/>
          <p:cNvSpPr/>
          <p:nvPr/>
        </p:nvSpPr>
        <p:spPr>
          <a:xfrm>
            <a:off x="1905000" y="1219200"/>
            <a:ext cx="609600" cy="6096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2</a:t>
            </a:r>
            <a:endParaRPr lang="en-US" sz="2800" dirty="0"/>
          </a:p>
        </p:txBody>
      </p:sp>
      <p:sp>
        <p:nvSpPr>
          <p:cNvPr id="22" name="Rounded Rectangle 21"/>
          <p:cNvSpPr/>
          <p:nvPr/>
        </p:nvSpPr>
        <p:spPr>
          <a:xfrm>
            <a:off x="3352800" y="228600"/>
            <a:ext cx="609600" cy="6096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3</a:t>
            </a:r>
            <a:endParaRPr lang="en-US" sz="2800" dirty="0"/>
          </a:p>
        </p:txBody>
      </p:sp>
      <p:sp>
        <p:nvSpPr>
          <p:cNvPr id="23" name="Rounded Rectangle 22"/>
          <p:cNvSpPr/>
          <p:nvPr/>
        </p:nvSpPr>
        <p:spPr>
          <a:xfrm>
            <a:off x="5715000" y="76200"/>
            <a:ext cx="609600" cy="6096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4</a:t>
            </a:r>
            <a:endParaRPr lang="en-US" sz="2800" dirty="0"/>
          </a:p>
        </p:txBody>
      </p:sp>
      <p:sp>
        <p:nvSpPr>
          <p:cNvPr id="24" name="Rounded Rectangle 23"/>
          <p:cNvSpPr/>
          <p:nvPr/>
        </p:nvSpPr>
        <p:spPr>
          <a:xfrm>
            <a:off x="6248400" y="1219200"/>
            <a:ext cx="609600" cy="6096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5</a:t>
            </a:r>
            <a:endParaRPr lang="en-US" sz="2800" dirty="0"/>
          </a:p>
        </p:txBody>
      </p:sp>
      <p:sp>
        <p:nvSpPr>
          <p:cNvPr id="25" name="Rounded Rectangle 24"/>
          <p:cNvSpPr/>
          <p:nvPr/>
        </p:nvSpPr>
        <p:spPr>
          <a:xfrm>
            <a:off x="5029200" y="3124200"/>
            <a:ext cx="609600" cy="6096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6</a:t>
            </a:r>
            <a:endParaRPr lang="en-US" sz="2800" dirty="0"/>
          </a:p>
        </p:txBody>
      </p:sp>
      <p:cxnSp>
        <p:nvCxnSpPr>
          <p:cNvPr id="26" name="Shape 25"/>
          <p:cNvCxnSpPr>
            <a:stCxn id="21" idx="0"/>
            <a:endCxn id="22" idx="1"/>
          </p:cNvCxnSpPr>
          <p:nvPr/>
        </p:nvCxnSpPr>
        <p:spPr>
          <a:xfrm rot="5400000" flipH="1" flipV="1">
            <a:off x="2438400" y="304800"/>
            <a:ext cx="685800" cy="1143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629400" y="0"/>
            <a:ext cx="2514600" cy="7201972"/>
          </a:xfrm>
          <a:prstGeom prst="rect">
            <a:avLst/>
          </a:prstGeom>
          <a:noFill/>
        </p:spPr>
        <p:txBody>
          <a:bodyPr wrap="square" rtlCol="0">
            <a:spAutoFit/>
          </a:bodyPr>
          <a:lstStyle/>
          <a:p>
            <a:r>
              <a:rPr lang="en-US" sz="1400" dirty="0" smtClean="0"/>
              <a:t>Receptionist logs in to their work area</a:t>
            </a:r>
          </a:p>
          <a:p>
            <a:r>
              <a:rPr lang="en-US" sz="1400" dirty="0" smtClean="0"/>
              <a:t>System uses the business enterprise object to find and authenticate used. The user account object is returned which is then user to connect the user to their corresponding receptionist work area.</a:t>
            </a:r>
          </a:p>
          <a:p>
            <a:r>
              <a:rPr lang="en-US" sz="1400" dirty="0" smtClean="0"/>
              <a:t>A donor shows up to the office.</a:t>
            </a:r>
          </a:p>
          <a:p>
            <a:r>
              <a:rPr lang="en-US" sz="1400" dirty="0" smtClean="0"/>
              <a:t>The receptionist searches for donor starting with the business enterprise object followed by the donor directory and then the donor object. The area code (receptionist-side) takes the Nurse organization object then retrieves the Nurse work area object. The work queue object is extracted. Then it is used to create a work request. The newly created work request is linked to the donor (along with the person linked to the user account object. When the work request is created the donor object is assigned to the work request.</a:t>
            </a:r>
          </a:p>
          <a:p>
            <a:r>
              <a:rPr lang="en-US" sz="1400" dirty="0" smtClean="0"/>
              <a:t>Since the Nurse work area is used to create the request, it is already connected to the Nurse work area. </a:t>
            </a:r>
          </a:p>
          <a:p>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6477000" y="3505200"/>
            <a:ext cx="2590800" cy="1676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dirty="0"/>
          </a:p>
        </p:txBody>
      </p:sp>
      <p:sp>
        <p:nvSpPr>
          <p:cNvPr id="3" name="Rounded Rectangle 2"/>
          <p:cNvSpPr/>
          <p:nvPr/>
        </p:nvSpPr>
        <p:spPr>
          <a:xfrm>
            <a:off x="4724400" y="53340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 Account</a:t>
            </a:r>
            <a:endParaRPr lang="en-US" sz="1400" dirty="0"/>
          </a:p>
        </p:txBody>
      </p:sp>
      <p:sp>
        <p:nvSpPr>
          <p:cNvPr id="4" name="Rounded Rectangle 3"/>
          <p:cNvSpPr/>
          <p:nvPr/>
        </p:nvSpPr>
        <p:spPr>
          <a:xfrm>
            <a:off x="5334000" y="39624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Work Queue</a:t>
            </a:r>
            <a:endParaRPr lang="en-US" sz="1400" dirty="0"/>
          </a:p>
        </p:txBody>
      </p:sp>
      <p:cxnSp>
        <p:nvCxnSpPr>
          <p:cNvPr id="5" name="Elbow Connector 50"/>
          <p:cNvCxnSpPr>
            <a:stCxn id="3" idx="3"/>
            <a:endCxn id="18" idx="2"/>
          </p:cNvCxnSpPr>
          <p:nvPr/>
        </p:nvCxnSpPr>
        <p:spPr>
          <a:xfrm flipV="1">
            <a:off x="5867400" y="5638800"/>
            <a:ext cx="2552700" cy="152400"/>
          </a:xfrm>
          <a:prstGeom prst="bentConnector2">
            <a:avLst/>
          </a:prstGeom>
          <a:ln>
            <a:tailEnd type="arrow"/>
          </a:ln>
        </p:spPr>
        <p:style>
          <a:lnRef idx="2">
            <a:schemeClr val="accent5"/>
          </a:lnRef>
          <a:fillRef idx="0">
            <a:schemeClr val="accent5"/>
          </a:fillRef>
          <a:effectRef idx="1">
            <a:schemeClr val="accent5"/>
          </a:effectRef>
          <a:fontRef idx="minor">
            <a:schemeClr val="tx1"/>
          </a:fontRef>
        </p:style>
      </p:cxnSp>
      <p:sp>
        <p:nvSpPr>
          <p:cNvPr id="6" name="Rounded Rectangle 5"/>
          <p:cNvSpPr/>
          <p:nvPr/>
        </p:nvSpPr>
        <p:spPr>
          <a:xfrm>
            <a:off x="3810000" y="5715000"/>
            <a:ext cx="609600" cy="609600"/>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smtClean="0"/>
              <a:t>1</a:t>
            </a:r>
            <a:endParaRPr lang="en-US" sz="2800" dirty="0"/>
          </a:p>
        </p:txBody>
      </p:sp>
      <p:sp>
        <p:nvSpPr>
          <p:cNvPr id="7" name="Rounded Rectangle 6"/>
          <p:cNvSpPr/>
          <p:nvPr/>
        </p:nvSpPr>
        <p:spPr>
          <a:xfrm>
            <a:off x="228600" y="1295400"/>
            <a:ext cx="609600" cy="609600"/>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smtClean="0"/>
              <a:t>0</a:t>
            </a:r>
            <a:endParaRPr lang="en-US" sz="2800" dirty="0"/>
          </a:p>
        </p:txBody>
      </p:sp>
      <p:sp>
        <p:nvSpPr>
          <p:cNvPr id="8" name="Rounded Rectangle 7"/>
          <p:cNvSpPr/>
          <p:nvPr/>
        </p:nvSpPr>
        <p:spPr>
          <a:xfrm>
            <a:off x="7620000" y="5715000"/>
            <a:ext cx="609600" cy="609600"/>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smtClean="0"/>
              <a:t>2</a:t>
            </a:r>
            <a:endParaRPr lang="en-US" sz="2800" dirty="0"/>
          </a:p>
        </p:txBody>
      </p:sp>
      <p:cxnSp>
        <p:nvCxnSpPr>
          <p:cNvPr id="10" name="Shape 9"/>
          <p:cNvCxnSpPr>
            <a:stCxn id="7" idx="2"/>
            <a:endCxn id="6" idx="1"/>
          </p:cNvCxnSpPr>
          <p:nvPr/>
        </p:nvCxnSpPr>
        <p:spPr>
          <a:xfrm rot="16200000" flipH="1">
            <a:off x="114300" y="2324100"/>
            <a:ext cx="4114800" cy="3276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8001000" y="32004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Work Request</a:t>
            </a:r>
            <a:endParaRPr lang="en-US" sz="1400" dirty="0"/>
          </a:p>
        </p:txBody>
      </p:sp>
      <p:sp>
        <p:nvSpPr>
          <p:cNvPr id="13" name="Rounded Rectangle 12"/>
          <p:cNvSpPr/>
          <p:nvPr/>
        </p:nvSpPr>
        <p:spPr>
          <a:xfrm>
            <a:off x="2895600" y="42672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User Account Directory</a:t>
            </a:r>
            <a:endParaRPr lang="en-US" sz="1400" dirty="0"/>
          </a:p>
        </p:txBody>
      </p:sp>
      <p:cxnSp>
        <p:nvCxnSpPr>
          <p:cNvPr id="14" name="Elbow Connector 50"/>
          <p:cNvCxnSpPr>
            <a:endCxn id="13" idx="2"/>
          </p:cNvCxnSpPr>
          <p:nvPr/>
        </p:nvCxnSpPr>
        <p:spPr>
          <a:xfrm rot="16200000" flipH="1">
            <a:off x="190500" y="1905000"/>
            <a:ext cx="3886200" cy="2667000"/>
          </a:xfrm>
          <a:prstGeom prst="bentConnector3">
            <a:avLst>
              <a:gd name="adj1" fmla="val 111484"/>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5" name="Elbow Connector 50"/>
          <p:cNvCxnSpPr/>
          <p:nvPr/>
        </p:nvCxnSpPr>
        <p:spPr>
          <a:xfrm>
            <a:off x="3657600" y="5181600"/>
            <a:ext cx="1066800" cy="609600"/>
          </a:xfrm>
          <a:prstGeom prst="bentConnector3">
            <a:avLst>
              <a:gd name="adj1" fmla="val 50000"/>
            </a:avLst>
          </a:prstGeom>
          <a:ln>
            <a:tailEnd type="arrow"/>
          </a:ln>
        </p:spPr>
        <p:style>
          <a:lnRef idx="2">
            <a:schemeClr val="accent5"/>
          </a:lnRef>
          <a:fillRef idx="0">
            <a:schemeClr val="accent5"/>
          </a:fillRef>
          <a:effectRef idx="1">
            <a:schemeClr val="accent5"/>
          </a:effectRef>
          <a:fontRef idx="minor">
            <a:schemeClr val="tx1"/>
          </a:fontRef>
        </p:style>
      </p:cxnSp>
      <p:sp>
        <p:nvSpPr>
          <p:cNvPr id="16" name="Rounded Rectangle 15"/>
          <p:cNvSpPr/>
          <p:nvPr/>
        </p:nvSpPr>
        <p:spPr>
          <a:xfrm>
            <a:off x="228600" y="3810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Business Enterprise</a:t>
            </a:r>
            <a:endParaRPr lang="en-US" sz="1200" dirty="0"/>
          </a:p>
        </p:txBody>
      </p:sp>
      <p:sp>
        <p:nvSpPr>
          <p:cNvPr id="17" name="TextBox 16"/>
          <p:cNvSpPr txBox="1"/>
          <p:nvPr/>
        </p:nvSpPr>
        <p:spPr>
          <a:xfrm>
            <a:off x="990600" y="1066800"/>
            <a:ext cx="6781800" cy="3293209"/>
          </a:xfrm>
          <a:prstGeom prst="rect">
            <a:avLst/>
          </a:prstGeom>
          <a:noFill/>
        </p:spPr>
        <p:txBody>
          <a:bodyPr wrap="square" rtlCol="0">
            <a:spAutoFit/>
          </a:bodyPr>
          <a:lstStyle/>
          <a:p>
            <a:r>
              <a:rPr lang="en-US" sz="1600" b="1" dirty="0" smtClean="0"/>
              <a:t>Nurse Procedure:</a:t>
            </a:r>
          </a:p>
          <a:p>
            <a:endParaRPr lang="en-US" sz="1600" b="1" dirty="0" smtClean="0"/>
          </a:p>
          <a:p>
            <a:r>
              <a:rPr lang="en-US" sz="1600" dirty="0" smtClean="0"/>
              <a:t>The system starts up with the business enterprise object</a:t>
            </a:r>
          </a:p>
          <a:p>
            <a:r>
              <a:rPr lang="en-US" sz="1600" dirty="0" smtClean="0"/>
              <a:t>The nurse login the system. The sys object is user to authenticate </a:t>
            </a:r>
          </a:p>
          <a:p>
            <a:r>
              <a:rPr lang="en-US" sz="1600" dirty="0" smtClean="0"/>
              <a:t>The nurse using the user directory object. A user account is returned which is then used to retrieve the work area for the nurse.</a:t>
            </a:r>
          </a:p>
          <a:p>
            <a:r>
              <a:rPr lang="en-US" sz="1600" dirty="0" smtClean="0"/>
              <a:t>The work queue is used to display all work requests coming from the receptionist.</a:t>
            </a:r>
          </a:p>
          <a:p>
            <a:r>
              <a:rPr lang="en-US" sz="1600" dirty="0" smtClean="0"/>
              <a:t>The work </a:t>
            </a:r>
            <a:r>
              <a:rPr lang="en-US" sz="1600" dirty="0" err="1" smtClean="0"/>
              <a:t>reques</a:t>
            </a:r>
            <a:r>
              <a:rPr lang="en-US" sz="1600" dirty="0" smtClean="0"/>
              <a:t> is selected for viewing along with donor info.</a:t>
            </a:r>
          </a:p>
          <a:p>
            <a:r>
              <a:rPr lang="en-US" sz="1600" dirty="0" smtClean="0"/>
              <a:t>The nurse browses donor info</a:t>
            </a:r>
          </a:p>
          <a:p>
            <a:r>
              <a:rPr lang="en-US" sz="1600" dirty="0" smtClean="0"/>
              <a:t>The nurse creates donation object that links to the </a:t>
            </a:r>
            <a:r>
              <a:rPr lang="en-US" sz="1600" dirty="0" smtClean="0"/>
              <a:t>request and fills </a:t>
            </a:r>
          </a:p>
          <a:p>
            <a:r>
              <a:rPr lang="en-US" sz="1600" dirty="0" smtClean="0"/>
              <a:t>blood type info as well as the bar code for the associate pint of blood</a:t>
            </a:r>
            <a:endParaRPr lang="en-US" sz="1600" dirty="0" smtClean="0"/>
          </a:p>
          <a:p>
            <a:endParaRPr lang="en-US" sz="1600" dirty="0"/>
          </a:p>
        </p:txBody>
      </p:sp>
      <p:sp>
        <p:nvSpPr>
          <p:cNvPr id="18" name="Rounded Rectangle 17"/>
          <p:cNvSpPr/>
          <p:nvPr/>
        </p:nvSpPr>
        <p:spPr>
          <a:xfrm>
            <a:off x="7848600" y="47244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Work area</a:t>
            </a:r>
            <a:endParaRPr lang="en-US" sz="1400" dirty="0"/>
          </a:p>
        </p:txBody>
      </p:sp>
      <p:sp>
        <p:nvSpPr>
          <p:cNvPr id="21" name="Rounded Rectangle 20"/>
          <p:cNvSpPr/>
          <p:nvPr/>
        </p:nvSpPr>
        <p:spPr>
          <a:xfrm>
            <a:off x="7239000" y="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Donor</a:t>
            </a:r>
            <a:endParaRPr lang="en-US" sz="1400" dirty="0"/>
          </a:p>
        </p:txBody>
      </p:sp>
      <p:cxnSp>
        <p:nvCxnSpPr>
          <p:cNvPr id="22" name="Elbow Connector 50"/>
          <p:cNvCxnSpPr>
            <a:stCxn id="11" idx="0"/>
            <a:endCxn id="21" idx="3"/>
          </p:cNvCxnSpPr>
          <p:nvPr/>
        </p:nvCxnSpPr>
        <p:spPr>
          <a:xfrm rot="16200000" flipV="1">
            <a:off x="7105650" y="1733550"/>
            <a:ext cx="2743200" cy="190500"/>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23" name="Rounded Rectangle 22"/>
          <p:cNvSpPr/>
          <p:nvPr/>
        </p:nvSpPr>
        <p:spPr>
          <a:xfrm>
            <a:off x="8534400" y="1981200"/>
            <a:ext cx="609600" cy="609600"/>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smtClean="0"/>
              <a:t>5</a:t>
            </a:r>
            <a:endParaRPr lang="en-US" sz="2800" dirty="0"/>
          </a:p>
        </p:txBody>
      </p:sp>
      <p:sp>
        <p:nvSpPr>
          <p:cNvPr id="25" name="Rounded Rectangle 24"/>
          <p:cNvSpPr/>
          <p:nvPr/>
        </p:nvSpPr>
        <p:spPr>
          <a:xfrm>
            <a:off x="3886200" y="457200"/>
            <a:ext cx="1143000" cy="91440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Donor Directory</a:t>
            </a:r>
            <a:endParaRPr lang="en-US" sz="1400" dirty="0"/>
          </a:p>
        </p:txBody>
      </p:sp>
      <p:cxnSp>
        <p:nvCxnSpPr>
          <p:cNvPr id="26" name="Elbow Connector 25"/>
          <p:cNvCxnSpPr>
            <a:endCxn id="25" idx="1"/>
          </p:cNvCxnSpPr>
          <p:nvPr/>
        </p:nvCxnSpPr>
        <p:spPr>
          <a:xfrm>
            <a:off x="1371600" y="838200"/>
            <a:ext cx="2514600" cy="76200"/>
          </a:xfrm>
          <a:prstGeom prst="bentConnector3">
            <a:avLst>
              <a:gd name="adj1" fmla="val 50000"/>
            </a:avLst>
          </a:prstGeom>
          <a:ln>
            <a:prstDash val="dashDot"/>
            <a:tailEnd type="arrow"/>
          </a:ln>
        </p:spPr>
        <p:style>
          <a:lnRef idx="1">
            <a:schemeClr val="accent6"/>
          </a:lnRef>
          <a:fillRef idx="0">
            <a:schemeClr val="accent6"/>
          </a:fillRef>
          <a:effectRef idx="0">
            <a:schemeClr val="accent6"/>
          </a:effectRef>
          <a:fontRef idx="minor">
            <a:schemeClr val="tx1"/>
          </a:fontRef>
        </p:style>
      </p:cxnSp>
      <p:cxnSp>
        <p:nvCxnSpPr>
          <p:cNvPr id="27" name="Elbow Connector 52"/>
          <p:cNvCxnSpPr>
            <a:endCxn id="21" idx="1"/>
          </p:cNvCxnSpPr>
          <p:nvPr/>
        </p:nvCxnSpPr>
        <p:spPr>
          <a:xfrm flipV="1">
            <a:off x="4953000" y="457200"/>
            <a:ext cx="2286000" cy="228600"/>
          </a:xfrm>
          <a:prstGeom prst="bentConnector3">
            <a:avLst>
              <a:gd name="adj1" fmla="val 50000"/>
            </a:avLst>
          </a:prstGeom>
          <a:ln>
            <a:prstDash val="lgDashDot"/>
            <a:tailEnd type="arrow"/>
          </a:ln>
        </p:spPr>
        <p:style>
          <a:lnRef idx="1">
            <a:schemeClr val="accent6"/>
          </a:lnRef>
          <a:fillRef idx="0">
            <a:schemeClr val="accent6"/>
          </a:fillRef>
          <a:effectRef idx="0">
            <a:schemeClr val="accent6"/>
          </a:effectRef>
          <a:fontRef idx="minor">
            <a:schemeClr val="tx1"/>
          </a:fontRef>
        </p:style>
      </p:cxnSp>
      <p:cxnSp>
        <p:nvCxnSpPr>
          <p:cNvPr id="29" name="Elbow Connector 50"/>
          <p:cNvCxnSpPr>
            <a:stCxn id="18" idx="1"/>
            <a:endCxn id="4" idx="2"/>
          </p:cNvCxnSpPr>
          <p:nvPr/>
        </p:nvCxnSpPr>
        <p:spPr>
          <a:xfrm rot="10800000">
            <a:off x="5905500" y="4876800"/>
            <a:ext cx="1943100" cy="304800"/>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0" name="Elbow Connector 50"/>
          <p:cNvCxnSpPr/>
          <p:nvPr/>
        </p:nvCxnSpPr>
        <p:spPr>
          <a:xfrm flipV="1">
            <a:off x="6477000" y="3657600"/>
            <a:ext cx="1524000" cy="76200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9" name="Rounded Rectangle 8"/>
          <p:cNvSpPr/>
          <p:nvPr/>
        </p:nvSpPr>
        <p:spPr>
          <a:xfrm>
            <a:off x="6400800" y="5105400"/>
            <a:ext cx="609600" cy="609600"/>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smtClean="0"/>
              <a:t>3</a:t>
            </a:r>
            <a:endParaRPr lang="en-US" sz="2800" dirty="0"/>
          </a:p>
        </p:txBody>
      </p:sp>
      <p:sp>
        <p:nvSpPr>
          <p:cNvPr id="12" name="Rounded Rectangle 11"/>
          <p:cNvSpPr/>
          <p:nvPr/>
        </p:nvSpPr>
        <p:spPr>
          <a:xfrm>
            <a:off x="7315200" y="3124200"/>
            <a:ext cx="609600" cy="609600"/>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smtClean="0"/>
              <a:t>4</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Identify players</a:t>
            </a:r>
          </a:p>
          <a:p>
            <a:pPr lvl="1"/>
            <a:r>
              <a:rPr lang="en-US" dirty="0" smtClean="0"/>
              <a:t>Create system</a:t>
            </a:r>
          </a:p>
          <a:p>
            <a:pPr lvl="1"/>
            <a:r>
              <a:rPr lang="en-US" dirty="0" smtClean="0"/>
              <a:t>Create enterprises</a:t>
            </a:r>
          </a:p>
          <a:p>
            <a:pPr lvl="1"/>
            <a:r>
              <a:rPr lang="en-US" dirty="0" smtClean="0"/>
              <a:t>Define organizations</a:t>
            </a:r>
          </a:p>
          <a:p>
            <a:pPr lvl="1">
              <a:buNone/>
            </a:pPr>
            <a:endParaRPr lang="en-US" dirty="0" smtClean="0"/>
          </a:p>
          <a:p>
            <a:r>
              <a:rPr lang="en-US" dirty="0" smtClean="0"/>
              <a:t>Identify the process</a:t>
            </a:r>
          </a:p>
          <a:p>
            <a:pPr lvl="1"/>
            <a:r>
              <a:rPr lang="en-US" dirty="0" smtClean="0"/>
              <a:t>Create Work areas</a:t>
            </a:r>
          </a:p>
          <a:p>
            <a:pPr lvl="1">
              <a:buNone/>
            </a:pPr>
            <a:endParaRPr lang="en-US" dirty="0" smtClean="0"/>
          </a:p>
          <a:p>
            <a:r>
              <a:rPr lang="en-US" dirty="0" smtClean="0"/>
              <a:t>Identify roles and work responsibilities</a:t>
            </a:r>
          </a:p>
          <a:p>
            <a:pPr lvl="1"/>
            <a:r>
              <a:rPr lang="en-US" dirty="0" smtClean="0"/>
              <a:t>Manage Persons</a:t>
            </a:r>
          </a:p>
          <a:p>
            <a:pPr lvl="1"/>
            <a:r>
              <a:rPr lang="en-US" dirty="0" smtClean="0"/>
              <a:t>Manage user accounts</a:t>
            </a:r>
          </a:p>
          <a:p>
            <a:pPr lvl="1"/>
            <a:r>
              <a:rPr lang="en-US" dirty="0" smtClean="0"/>
              <a:t>Assign work responsibilities to work areas</a:t>
            </a:r>
          </a:p>
          <a:p>
            <a:pPr lvl="1"/>
            <a:r>
              <a:rPr lang="en-US" dirty="0" smtClean="0"/>
              <a:t>Assign user accounts to work areas</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rot="16200000" flipH="1">
            <a:off x="1570382" y="3361082"/>
            <a:ext cx="5565545" cy="56690"/>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8"/>
          <p:cNvGrpSpPr/>
          <p:nvPr/>
        </p:nvGrpSpPr>
        <p:grpSpPr>
          <a:xfrm>
            <a:off x="3600910" y="606655"/>
            <a:ext cx="1447800" cy="762000"/>
            <a:chOff x="3356461" y="1066800"/>
            <a:chExt cx="1447800" cy="762000"/>
          </a:xfrm>
        </p:grpSpPr>
        <p:sp>
          <p:nvSpPr>
            <p:cNvPr id="6" name="Oval 5"/>
            <p:cNvSpPr/>
            <p:nvPr/>
          </p:nvSpPr>
          <p:spPr>
            <a:xfrm>
              <a:off x="3356461" y="1066800"/>
              <a:ext cx="14478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7" name="TextBox 6"/>
            <p:cNvSpPr txBox="1"/>
            <p:nvPr/>
          </p:nvSpPr>
          <p:spPr>
            <a:xfrm>
              <a:off x="3657600" y="1219200"/>
              <a:ext cx="851130" cy="369332"/>
            </a:xfrm>
            <a:prstGeom prst="rect">
              <a:avLst/>
            </a:prstGeom>
            <a:noFill/>
          </p:spPr>
          <p:txBody>
            <a:bodyPr wrap="none" rtlCol="0">
              <a:spAutoFit/>
            </a:bodyPr>
            <a:lstStyle/>
            <a:p>
              <a:r>
                <a:rPr lang="en-US" dirty="0" smtClean="0">
                  <a:solidFill>
                    <a:schemeClr val="bg1"/>
                  </a:solidFill>
                </a:rPr>
                <a:t>System</a:t>
              </a:r>
              <a:endParaRPr lang="en-US" dirty="0">
                <a:solidFill>
                  <a:schemeClr val="bg1"/>
                </a:solidFill>
              </a:endParaRPr>
            </a:p>
          </p:txBody>
        </p:sp>
      </p:grpSp>
      <p:sp>
        <p:nvSpPr>
          <p:cNvPr id="8" name="Oval 7"/>
          <p:cNvSpPr/>
          <p:nvPr/>
        </p:nvSpPr>
        <p:spPr>
          <a:xfrm>
            <a:off x="3623097" y="1521055"/>
            <a:ext cx="14478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9" name="TextBox 8"/>
          <p:cNvSpPr txBox="1"/>
          <p:nvPr/>
        </p:nvSpPr>
        <p:spPr>
          <a:xfrm>
            <a:off x="3876736" y="1709080"/>
            <a:ext cx="994055" cy="369332"/>
          </a:xfrm>
          <a:prstGeom prst="rect">
            <a:avLst/>
          </a:prstGeom>
          <a:noFill/>
        </p:spPr>
        <p:txBody>
          <a:bodyPr wrap="none" rtlCol="0">
            <a:spAutoFit/>
          </a:bodyPr>
          <a:lstStyle/>
          <a:p>
            <a:r>
              <a:rPr lang="en-US" dirty="0" smtClean="0">
                <a:solidFill>
                  <a:schemeClr val="bg1"/>
                </a:solidFill>
              </a:rPr>
              <a:t>Network</a:t>
            </a:r>
            <a:endParaRPr lang="en-US" dirty="0">
              <a:solidFill>
                <a:schemeClr val="bg1"/>
              </a:solidFill>
            </a:endParaRPr>
          </a:p>
        </p:txBody>
      </p:sp>
      <p:sp>
        <p:nvSpPr>
          <p:cNvPr id="10" name="Oval 9"/>
          <p:cNvSpPr/>
          <p:nvPr/>
        </p:nvSpPr>
        <p:spPr>
          <a:xfrm>
            <a:off x="3623097" y="2511655"/>
            <a:ext cx="14478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 name="TextBox 10"/>
          <p:cNvSpPr txBox="1"/>
          <p:nvPr/>
        </p:nvSpPr>
        <p:spPr>
          <a:xfrm>
            <a:off x="3807255" y="2675930"/>
            <a:ext cx="1146661" cy="369332"/>
          </a:xfrm>
          <a:prstGeom prst="rect">
            <a:avLst/>
          </a:prstGeom>
          <a:noFill/>
        </p:spPr>
        <p:txBody>
          <a:bodyPr wrap="none" rtlCol="0">
            <a:spAutoFit/>
          </a:bodyPr>
          <a:lstStyle/>
          <a:p>
            <a:r>
              <a:rPr lang="en-US" dirty="0" smtClean="0">
                <a:solidFill>
                  <a:schemeClr val="bg1"/>
                </a:solidFill>
              </a:rPr>
              <a:t>Enterprise</a:t>
            </a:r>
            <a:endParaRPr lang="en-US" dirty="0">
              <a:solidFill>
                <a:schemeClr val="bg1"/>
              </a:solidFill>
            </a:endParaRPr>
          </a:p>
        </p:txBody>
      </p:sp>
      <p:sp>
        <p:nvSpPr>
          <p:cNvPr id="12" name="Oval 11"/>
          <p:cNvSpPr/>
          <p:nvPr/>
        </p:nvSpPr>
        <p:spPr>
          <a:xfrm>
            <a:off x="3657600" y="3450012"/>
            <a:ext cx="14478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3" name="TextBox 12"/>
          <p:cNvSpPr txBox="1"/>
          <p:nvPr/>
        </p:nvSpPr>
        <p:spPr>
          <a:xfrm>
            <a:off x="3715412" y="3614287"/>
            <a:ext cx="1373518" cy="369332"/>
          </a:xfrm>
          <a:prstGeom prst="rect">
            <a:avLst/>
          </a:prstGeom>
          <a:noFill/>
        </p:spPr>
        <p:txBody>
          <a:bodyPr wrap="none" rtlCol="0">
            <a:spAutoFit/>
          </a:bodyPr>
          <a:lstStyle/>
          <a:p>
            <a:r>
              <a:rPr lang="en-US" dirty="0" smtClean="0">
                <a:solidFill>
                  <a:schemeClr val="bg1"/>
                </a:solidFill>
              </a:rPr>
              <a:t>Organization</a:t>
            </a:r>
            <a:endParaRPr lang="en-US" dirty="0">
              <a:solidFill>
                <a:schemeClr val="bg1"/>
              </a:solidFill>
            </a:endParaRPr>
          </a:p>
        </p:txBody>
      </p:sp>
      <p:grpSp>
        <p:nvGrpSpPr>
          <p:cNvPr id="14" name="Group 19"/>
          <p:cNvGrpSpPr/>
          <p:nvPr/>
        </p:nvGrpSpPr>
        <p:grpSpPr>
          <a:xfrm>
            <a:off x="930095" y="3056723"/>
            <a:ext cx="1447800" cy="762000"/>
            <a:chOff x="930095" y="1893539"/>
            <a:chExt cx="1447800" cy="762000"/>
          </a:xfrm>
        </p:grpSpPr>
        <p:sp>
          <p:nvSpPr>
            <p:cNvPr id="15" name="Oval 14"/>
            <p:cNvSpPr/>
            <p:nvPr/>
          </p:nvSpPr>
          <p:spPr>
            <a:xfrm>
              <a:off x="930095" y="1893539"/>
              <a:ext cx="14478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6" name="TextBox 15"/>
            <p:cNvSpPr txBox="1"/>
            <p:nvPr/>
          </p:nvSpPr>
          <p:spPr>
            <a:xfrm>
              <a:off x="1083830" y="2081564"/>
              <a:ext cx="1125969" cy="369332"/>
            </a:xfrm>
            <a:prstGeom prst="rect">
              <a:avLst/>
            </a:prstGeom>
            <a:noFill/>
          </p:spPr>
          <p:txBody>
            <a:bodyPr wrap="square" rtlCol="0">
              <a:spAutoFit/>
            </a:bodyPr>
            <a:lstStyle/>
            <a:p>
              <a:r>
                <a:rPr lang="en-US" dirty="0" smtClean="0">
                  <a:solidFill>
                    <a:schemeClr val="bg1"/>
                  </a:solidFill>
                </a:rPr>
                <a:t>Industry</a:t>
              </a:r>
              <a:endParaRPr lang="en-US" dirty="0">
                <a:solidFill>
                  <a:schemeClr val="bg1"/>
                </a:solidFill>
              </a:endParaRPr>
            </a:p>
          </p:txBody>
        </p:sp>
      </p:grpSp>
      <p:sp>
        <p:nvSpPr>
          <p:cNvPr id="17" name="Oval 16"/>
          <p:cNvSpPr/>
          <p:nvPr/>
        </p:nvSpPr>
        <p:spPr>
          <a:xfrm>
            <a:off x="3657600" y="4439784"/>
            <a:ext cx="14478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8" name="TextBox 17"/>
          <p:cNvSpPr txBox="1"/>
          <p:nvPr/>
        </p:nvSpPr>
        <p:spPr>
          <a:xfrm>
            <a:off x="3770508" y="4507675"/>
            <a:ext cx="1263642" cy="646331"/>
          </a:xfrm>
          <a:prstGeom prst="rect">
            <a:avLst/>
          </a:prstGeom>
          <a:noFill/>
        </p:spPr>
        <p:txBody>
          <a:bodyPr wrap="square" rtlCol="0">
            <a:spAutoFit/>
          </a:bodyPr>
          <a:lstStyle/>
          <a:p>
            <a:r>
              <a:rPr lang="en-US" dirty="0" smtClean="0">
                <a:solidFill>
                  <a:schemeClr val="bg1"/>
                </a:solidFill>
              </a:rPr>
              <a:t>Operation Workspace</a:t>
            </a:r>
            <a:endParaRPr lang="en-US" dirty="0">
              <a:solidFill>
                <a:schemeClr val="bg1"/>
              </a:solidFill>
            </a:endParaRPr>
          </a:p>
        </p:txBody>
      </p:sp>
      <p:grpSp>
        <p:nvGrpSpPr>
          <p:cNvPr id="19" name="Group 22"/>
          <p:cNvGrpSpPr/>
          <p:nvPr/>
        </p:nvGrpSpPr>
        <p:grpSpPr>
          <a:xfrm>
            <a:off x="6096000" y="4439784"/>
            <a:ext cx="1447800" cy="762000"/>
            <a:chOff x="930095" y="1893539"/>
            <a:chExt cx="1447800" cy="762000"/>
          </a:xfrm>
        </p:grpSpPr>
        <p:sp>
          <p:nvSpPr>
            <p:cNvPr id="20" name="Oval 19"/>
            <p:cNvSpPr/>
            <p:nvPr/>
          </p:nvSpPr>
          <p:spPr>
            <a:xfrm>
              <a:off x="930095" y="1893539"/>
              <a:ext cx="14478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1" name="TextBox 20"/>
            <p:cNvSpPr txBox="1"/>
            <p:nvPr/>
          </p:nvSpPr>
          <p:spPr>
            <a:xfrm>
              <a:off x="1083830" y="2081564"/>
              <a:ext cx="1125969" cy="369332"/>
            </a:xfrm>
            <a:prstGeom prst="rect">
              <a:avLst/>
            </a:prstGeom>
            <a:noFill/>
          </p:spPr>
          <p:txBody>
            <a:bodyPr wrap="square" rtlCol="0">
              <a:spAutoFit/>
            </a:bodyPr>
            <a:lstStyle/>
            <a:p>
              <a:r>
                <a:rPr lang="en-US" dirty="0" smtClean="0">
                  <a:solidFill>
                    <a:schemeClr val="bg1"/>
                  </a:solidFill>
                </a:rPr>
                <a:t>Processes</a:t>
              </a:r>
              <a:endParaRPr lang="en-US" dirty="0">
                <a:solidFill>
                  <a:schemeClr val="bg1"/>
                </a:solidFill>
              </a:endParaRPr>
            </a:p>
          </p:txBody>
        </p:sp>
      </p:grpSp>
      <p:grpSp>
        <p:nvGrpSpPr>
          <p:cNvPr id="22" name="Group 25"/>
          <p:cNvGrpSpPr/>
          <p:nvPr/>
        </p:nvGrpSpPr>
        <p:grpSpPr>
          <a:xfrm>
            <a:off x="6096000" y="5354184"/>
            <a:ext cx="1447800" cy="762000"/>
            <a:chOff x="930095" y="1893539"/>
            <a:chExt cx="1447800" cy="762000"/>
          </a:xfrm>
        </p:grpSpPr>
        <p:sp>
          <p:nvSpPr>
            <p:cNvPr id="23" name="Oval 22"/>
            <p:cNvSpPr/>
            <p:nvPr/>
          </p:nvSpPr>
          <p:spPr>
            <a:xfrm>
              <a:off x="930095" y="1893539"/>
              <a:ext cx="14478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4" name="TextBox 23"/>
            <p:cNvSpPr txBox="1"/>
            <p:nvPr/>
          </p:nvSpPr>
          <p:spPr>
            <a:xfrm>
              <a:off x="1158695" y="2081564"/>
              <a:ext cx="1125969" cy="369332"/>
            </a:xfrm>
            <a:prstGeom prst="rect">
              <a:avLst/>
            </a:prstGeom>
            <a:noFill/>
          </p:spPr>
          <p:txBody>
            <a:bodyPr wrap="square" rtlCol="0">
              <a:spAutoFit/>
            </a:bodyPr>
            <a:lstStyle/>
            <a:p>
              <a:r>
                <a:rPr lang="en-US" dirty="0" smtClean="0">
                  <a:solidFill>
                    <a:schemeClr val="bg1"/>
                  </a:solidFill>
                </a:rPr>
                <a:t>Activity</a:t>
              </a:r>
              <a:endParaRPr lang="en-US" dirty="0">
                <a:solidFill>
                  <a:schemeClr val="bg1"/>
                </a:solidFill>
              </a:endParaRPr>
            </a:p>
          </p:txBody>
        </p:sp>
      </p:grpSp>
      <p:grpSp>
        <p:nvGrpSpPr>
          <p:cNvPr id="25" name="Group 28"/>
          <p:cNvGrpSpPr/>
          <p:nvPr/>
        </p:nvGrpSpPr>
        <p:grpSpPr>
          <a:xfrm>
            <a:off x="914400" y="4439784"/>
            <a:ext cx="1447800" cy="762000"/>
            <a:chOff x="930095" y="1893539"/>
            <a:chExt cx="1447800" cy="762000"/>
          </a:xfrm>
        </p:grpSpPr>
        <p:sp>
          <p:nvSpPr>
            <p:cNvPr id="26" name="Oval 25"/>
            <p:cNvSpPr/>
            <p:nvPr/>
          </p:nvSpPr>
          <p:spPr>
            <a:xfrm>
              <a:off x="930095" y="1893539"/>
              <a:ext cx="14478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7" name="TextBox 26"/>
            <p:cNvSpPr txBox="1"/>
            <p:nvPr/>
          </p:nvSpPr>
          <p:spPr>
            <a:xfrm>
              <a:off x="1083830" y="2081564"/>
              <a:ext cx="1125969" cy="369332"/>
            </a:xfrm>
            <a:prstGeom prst="rect">
              <a:avLst/>
            </a:prstGeom>
            <a:noFill/>
          </p:spPr>
          <p:txBody>
            <a:bodyPr wrap="square" rtlCol="0">
              <a:spAutoFit/>
            </a:bodyPr>
            <a:lstStyle/>
            <a:p>
              <a:r>
                <a:rPr lang="en-US" dirty="0" smtClean="0">
                  <a:solidFill>
                    <a:schemeClr val="bg1"/>
                  </a:solidFill>
                </a:rPr>
                <a:t>Location</a:t>
              </a:r>
              <a:endParaRPr lang="en-US" dirty="0">
                <a:solidFill>
                  <a:schemeClr val="bg1"/>
                </a:solidFill>
              </a:endParaRPr>
            </a:p>
          </p:txBody>
        </p:sp>
      </p:grpSp>
      <p:grpSp>
        <p:nvGrpSpPr>
          <p:cNvPr id="28" name="Group 31"/>
          <p:cNvGrpSpPr/>
          <p:nvPr/>
        </p:nvGrpSpPr>
        <p:grpSpPr>
          <a:xfrm>
            <a:off x="3657600" y="5410200"/>
            <a:ext cx="1447800" cy="762000"/>
            <a:chOff x="930095" y="1893539"/>
            <a:chExt cx="1447800" cy="762000"/>
          </a:xfrm>
        </p:grpSpPr>
        <p:sp>
          <p:nvSpPr>
            <p:cNvPr id="29" name="Oval 28"/>
            <p:cNvSpPr/>
            <p:nvPr/>
          </p:nvSpPr>
          <p:spPr>
            <a:xfrm>
              <a:off x="930095" y="1893539"/>
              <a:ext cx="14478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30" name="TextBox 29"/>
            <p:cNvSpPr txBox="1"/>
            <p:nvPr/>
          </p:nvSpPr>
          <p:spPr>
            <a:xfrm>
              <a:off x="1111195" y="2081564"/>
              <a:ext cx="1125969" cy="369332"/>
            </a:xfrm>
            <a:prstGeom prst="rect">
              <a:avLst/>
            </a:prstGeom>
            <a:noFill/>
          </p:spPr>
          <p:txBody>
            <a:bodyPr wrap="square" rtlCol="0">
              <a:spAutoFit/>
            </a:bodyPr>
            <a:lstStyle/>
            <a:p>
              <a:pPr algn="ctr"/>
              <a:r>
                <a:rPr lang="en-US" dirty="0" smtClean="0">
                  <a:solidFill>
                    <a:schemeClr val="bg1"/>
                  </a:solidFill>
                </a:rPr>
                <a:t>People</a:t>
              </a:r>
              <a:endParaRPr lang="en-US" dirty="0">
                <a:solidFill>
                  <a:schemeClr val="bg1"/>
                </a:solidFill>
              </a:endParaRPr>
            </a:p>
          </p:txBody>
        </p:sp>
      </p:grpSp>
      <p:sp>
        <p:nvSpPr>
          <p:cNvPr id="31" name="Oval 30"/>
          <p:cNvSpPr/>
          <p:nvPr/>
        </p:nvSpPr>
        <p:spPr>
          <a:xfrm>
            <a:off x="6096000" y="3484809"/>
            <a:ext cx="14478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32" name="TextBox 31"/>
          <p:cNvSpPr txBox="1"/>
          <p:nvPr/>
        </p:nvSpPr>
        <p:spPr>
          <a:xfrm>
            <a:off x="6153811" y="3649084"/>
            <a:ext cx="1296757" cy="369332"/>
          </a:xfrm>
          <a:prstGeom prst="rect">
            <a:avLst/>
          </a:prstGeom>
          <a:noFill/>
        </p:spPr>
        <p:txBody>
          <a:bodyPr wrap="square" rtlCol="0">
            <a:spAutoFit/>
          </a:bodyPr>
          <a:lstStyle/>
          <a:p>
            <a:pPr algn="ctr"/>
            <a:r>
              <a:rPr lang="en-US" dirty="0" smtClean="0">
                <a:solidFill>
                  <a:schemeClr val="bg1"/>
                </a:solidFill>
              </a:rPr>
              <a:t>Jobs</a:t>
            </a:r>
            <a:endParaRPr lang="en-US" dirty="0">
              <a:solidFill>
                <a:schemeClr val="bg1"/>
              </a:solidFill>
            </a:endParaRPr>
          </a:p>
        </p:txBody>
      </p:sp>
      <p:sp>
        <p:nvSpPr>
          <p:cNvPr id="33" name="Oval 32"/>
          <p:cNvSpPr/>
          <p:nvPr/>
        </p:nvSpPr>
        <p:spPr>
          <a:xfrm>
            <a:off x="6002768" y="629784"/>
            <a:ext cx="14478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34" name="TextBox 33"/>
          <p:cNvSpPr txBox="1"/>
          <p:nvPr/>
        </p:nvSpPr>
        <p:spPr>
          <a:xfrm>
            <a:off x="6060579" y="794059"/>
            <a:ext cx="1296757" cy="369332"/>
          </a:xfrm>
          <a:prstGeom prst="rect">
            <a:avLst/>
          </a:prstGeom>
          <a:noFill/>
        </p:spPr>
        <p:txBody>
          <a:bodyPr wrap="square" rtlCol="0">
            <a:spAutoFit/>
          </a:bodyPr>
          <a:lstStyle/>
          <a:p>
            <a:pPr algn="ctr"/>
            <a:r>
              <a:rPr lang="en-US" dirty="0" smtClean="0">
                <a:solidFill>
                  <a:schemeClr val="bg1"/>
                </a:solidFill>
              </a:rPr>
              <a:t>Disease</a:t>
            </a:r>
            <a:endParaRPr lang="en-US" dirty="0">
              <a:solidFill>
                <a:schemeClr val="bg1"/>
              </a:solidFill>
            </a:endParaRPr>
          </a:p>
        </p:txBody>
      </p:sp>
      <p:sp>
        <p:nvSpPr>
          <p:cNvPr id="35" name="Oval 34"/>
          <p:cNvSpPr/>
          <p:nvPr/>
        </p:nvSpPr>
        <p:spPr>
          <a:xfrm>
            <a:off x="761999" y="606655"/>
            <a:ext cx="14478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36" name="TextBox 35"/>
          <p:cNvSpPr txBox="1"/>
          <p:nvPr/>
        </p:nvSpPr>
        <p:spPr>
          <a:xfrm>
            <a:off x="819810" y="770930"/>
            <a:ext cx="1296757" cy="369332"/>
          </a:xfrm>
          <a:prstGeom prst="rect">
            <a:avLst/>
          </a:prstGeom>
          <a:noFill/>
        </p:spPr>
        <p:txBody>
          <a:bodyPr wrap="square" rtlCol="0">
            <a:spAutoFit/>
          </a:bodyPr>
          <a:lstStyle/>
          <a:p>
            <a:pPr algn="ctr"/>
            <a:r>
              <a:rPr lang="en-US" dirty="0" smtClean="0">
                <a:solidFill>
                  <a:schemeClr val="bg1"/>
                </a:solidFill>
              </a:rPr>
              <a:t>Vaccine</a:t>
            </a:r>
            <a:endParaRPr lang="en-US" dirty="0">
              <a:solidFill>
                <a:schemeClr val="bg1"/>
              </a:solidFill>
            </a:endParaRPr>
          </a:p>
        </p:txBody>
      </p:sp>
      <p:cxnSp>
        <p:nvCxnSpPr>
          <p:cNvPr id="37" name="Straight Connector 36"/>
          <p:cNvCxnSpPr>
            <a:endCxn id="34" idx="1"/>
          </p:cNvCxnSpPr>
          <p:nvPr/>
        </p:nvCxnSpPr>
        <p:spPr>
          <a:xfrm flipV="1">
            <a:off x="5048710" y="978725"/>
            <a:ext cx="1011869" cy="89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endCxn id="35" idx="6"/>
          </p:cNvCxnSpPr>
          <p:nvPr/>
        </p:nvCxnSpPr>
        <p:spPr>
          <a:xfrm rot="10800000">
            <a:off x="2209800" y="987655"/>
            <a:ext cx="13911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0" idx="2"/>
          </p:cNvCxnSpPr>
          <p:nvPr/>
        </p:nvCxnSpPr>
        <p:spPr>
          <a:xfrm rot="10800000" flipV="1">
            <a:off x="2377895" y="2892655"/>
            <a:ext cx="1245202" cy="545068"/>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2" idx="6"/>
            <a:endCxn id="32" idx="1"/>
          </p:cNvCxnSpPr>
          <p:nvPr/>
        </p:nvCxnSpPr>
        <p:spPr>
          <a:xfrm>
            <a:off x="5105400" y="3831012"/>
            <a:ext cx="1048411" cy="2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7" idx="6"/>
          </p:cNvCxnSpPr>
          <p:nvPr/>
        </p:nvCxnSpPr>
        <p:spPr>
          <a:xfrm>
            <a:off x="5105400" y="4820784"/>
            <a:ext cx="990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endCxn id="12" idx="2"/>
          </p:cNvCxnSpPr>
          <p:nvPr/>
        </p:nvCxnSpPr>
        <p:spPr>
          <a:xfrm>
            <a:off x="2377895" y="3437723"/>
            <a:ext cx="1279705" cy="393289"/>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7" idx="2"/>
          </p:cNvCxnSpPr>
          <p:nvPr/>
        </p:nvCxnSpPr>
        <p:spPr>
          <a:xfrm rot="10800000">
            <a:off x="2362200" y="4820784"/>
            <a:ext cx="1295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5400000">
            <a:off x="6743700" y="5277984"/>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4736275" y="4812475"/>
            <a:ext cx="195745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46" name="Straight Connector 45"/>
          <p:cNvCxnSpPr/>
          <p:nvPr/>
        </p:nvCxnSpPr>
        <p:spPr>
          <a:xfrm rot="10800000">
            <a:off x="5105400" y="5791200"/>
            <a:ext cx="609600" cy="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04799" y="30480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cxnSp>
        <p:nvCxnSpPr>
          <p:cNvPr id="7" name="Elbow Connector 6"/>
          <p:cNvCxnSpPr>
            <a:endCxn id="5" idx="3"/>
          </p:cNvCxnSpPr>
          <p:nvPr/>
        </p:nvCxnSpPr>
        <p:spPr>
          <a:xfrm rot="10800000" flipV="1">
            <a:off x="4191000" y="2667000"/>
            <a:ext cx="3124200" cy="5334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8" name="Elbow Connector 7"/>
          <p:cNvCxnSpPr>
            <a:stCxn id="5" idx="1"/>
            <a:endCxn id="6" idx="3"/>
          </p:cNvCxnSpPr>
          <p:nvPr/>
        </p:nvCxnSpPr>
        <p:spPr>
          <a:xfrm rot="10800000" flipV="1">
            <a:off x="1828800" y="3200400"/>
            <a:ext cx="838201" cy="3048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9" name="Elbow Connector 8"/>
          <p:cNvCxnSpPr>
            <a:stCxn id="6" idx="0"/>
            <a:endCxn id="4" idx="0"/>
          </p:cNvCxnSpPr>
          <p:nvPr/>
        </p:nvCxnSpPr>
        <p:spPr>
          <a:xfrm rot="5400000" flipH="1" flipV="1">
            <a:off x="4076699" y="-952500"/>
            <a:ext cx="990600" cy="7010401"/>
          </a:xfrm>
          <a:prstGeom prst="bentConnector3">
            <a:avLst>
              <a:gd name="adj1" fmla="val 118519"/>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04799" y="4223654"/>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Account</a:t>
            </a:r>
            <a:endParaRPr lang="en-US" dirty="0"/>
          </a:p>
        </p:txBody>
      </p:sp>
      <p:cxnSp>
        <p:nvCxnSpPr>
          <p:cNvPr id="11" name="Elbow Connector 10"/>
          <p:cNvCxnSpPr>
            <a:stCxn id="6" idx="2"/>
            <a:endCxn id="10" idx="0"/>
          </p:cNvCxnSpPr>
          <p:nvPr/>
        </p:nvCxnSpPr>
        <p:spPr>
          <a:xfrm rot="5400000">
            <a:off x="936172" y="4093027"/>
            <a:ext cx="261254" cy="1588"/>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42" name="Rounded Rectangle 41"/>
          <p:cNvSpPr/>
          <p:nvPr/>
        </p:nvSpPr>
        <p:spPr>
          <a:xfrm>
            <a:off x="6172200" y="49530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Queue</a:t>
            </a:r>
            <a:endParaRPr lang="en-US" dirty="0"/>
          </a:p>
        </p:txBody>
      </p:sp>
      <p:sp>
        <p:nvSpPr>
          <p:cNvPr id="4" name="Rounded Rectangle 3"/>
          <p:cNvSpPr/>
          <p:nvPr/>
        </p:nvSpPr>
        <p:spPr>
          <a:xfrm>
            <a:off x="7315200" y="2057400"/>
            <a:ext cx="1524000" cy="914400"/>
          </a:xfrm>
          <a:prstGeom prst="roundRect">
            <a:avLst>
              <a:gd name="adj" fmla="val 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Organization</a:t>
            </a:r>
            <a:endParaRPr lang="en-US" dirty="0"/>
          </a:p>
        </p:txBody>
      </p:sp>
      <p:sp>
        <p:nvSpPr>
          <p:cNvPr id="5" name="Rounded Rectangle 4"/>
          <p:cNvSpPr/>
          <p:nvPr/>
        </p:nvSpPr>
        <p:spPr>
          <a:xfrm>
            <a:off x="2667000" y="27432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Staff Directory</a:t>
            </a:r>
            <a:endParaRPr lang="en-US" dirty="0"/>
          </a:p>
        </p:txBody>
      </p:sp>
      <p:cxnSp>
        <p:nvCxnSpPr>
          <p:cNvPr id="75" name="Elbow Connector 74"/>
          <p:cNvCxnSpPr>
            <a:stCxn id="42" idx="1"/>
            <a:endCxn id="10" idx="2"/>
          </p:cNvCxnSpPr>
          <p:nvPr/>
        </p:nvCxnSpPr>
        <p:spPr>
          <a:xfrm rot="10800000">
            <a:off x="1066800" y="5138054"/>
            <a:ext cx="5105401" cy="272146"/>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86" name="Rounded Rectangle 85"/>
          <p:cNvSpPr/>
          <p:nvPr/>
        </p:nvSpPr>
        <p:spPr>
          <a:xfrm>
            <a:off x="3429000" y="228600"/>
            <a:ext cx="1524000" cy="914400"/>
          </a:xfrm>
          <a:prstGeom prst="roundRect">
            <a:avLst>
              <a:gd name="adj" fmla="val 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Enterprise</a:t>
            </a:r>
            <a:endParaRPr lang="en-US" dirty="0"/>
          </a:p>
        </p:txBody>
      </p:sp>
      <p:cxnSp>
        <p:nvCxnSpPr>
          <p:cNvPr id="88" name="Shape 87"/>
          <p:cNvCxnSpPr>
            <a:stCxn id="86" idx="3"/>
            <a:endCxn id="4" idx="0"/>
          </p:cNvCxnSpPr>
          <p:nvPr/>
        </p:nvCxnSpPr>
        <p:spPr>
          <a:xfrm>
            <a:off x="4953000" y="685800"/>
            <a:ext cx="3124200" cy="137160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165" name="Rectangle 164"/>
          <p:cNvSpPr/>
          <p:nvPr/>
        </p:nvSpPr>
        <p:spPr>
          <a:xfrm>
            <a:off x="5867402" y="6445120"/>
            <a:ext cx="1090107" cy="369332"/>
          </a:xfrm>
          <a:prstGeom prst="rect">
            <a:avLst/>
          </a:prstGeom>
        </p:spPr>
        <p:txBody>
          <a:bodyPr wrap="none">
            <a:spAutoFit/>
          </a:bodyPr>
          <a:lstStyle/>
          <a:p>
            <a:pPr algn="ctr"/>
            <a:r>
              <a:rPr lang="en-US" dirty="0" smtClean="0"/>
              <a:t>To Person</a:t>
            </a:r>
            <a:endParaRPr lang="en-US" dirty="0"/>
          </a:p>
        </p:txBody>
      </p:sp>
      <p:sp>
        <p:nvSpPr>
          <p:cNvPr id="44" name="Rectangle 43"/>
          <p:cNvSpPr/>
          <p:nvPr/>
        </p:nvSpPr>
        <p:spPr>
          <a:xfrm>
            <a:off x="5562600" y="1524000"/>
            <a:ext cx="825868" cy="369332"/>
          </a:xfrm>
          <a:prstGeom prst="rect">
            <a:avLst/>
          </a:prstGeom>
        </p:spPr>
        <p:txBody>
          <a:bodyPr wrap="none">
            <a:spAutoFit/>
          </a:bodyPr>
          <a:lstStyle/>
          <a:p>
            <a:pPr algn="ctr"/>
            <a:r>
              <a:rPr lang="en-US" dirty="0" smtClean="0"/>
              <a:t>Leader</a:t>
            </a:r>
            <a:endParaRPr lang="en-US" dirty="0"/>
          </a:p>
        </p:txBody>
      </p:sp>
      <p:sp>
        <p:nvSpPr>
          <p:cNvPr id="65" name="Rectangle 64"/>
          <p:cNvSpPr/>
          <p:nvPr/>
        </p:nvSpPr>
        <p:spPr>
          <a:xfrm>
            <a:off x="5418700" y="304800"/>
            <a:ext cx="1418465" cy="369332"/>
          </a:xfrm>
          <a:prstGeom prst="rect">
            <a:avLst/>
          </a:prstGeom>
        </p:spPr>
        <p:txBody>
          <a:bodyPr wrap="none">
            <a:spAutoFit/>
          </a:bodyPr>
          <a:lstStyle/>
          <a:p>
            <a:pPr algn="ctr"/>
            <a:r>
              <a:rPr lang="en-US" dirty="0" smtClean="0"/>
              <a:t>Departments</a:t>
            </a:r>
            <a:endParaRPr lang="en-US" dirty="0"/>
          </a:p>
        </p:txBody>
      </p:sp>
      <p:sp>
        <p:nvSpPr>
          <p:cNvPr id="66" name="Rounded Rectangle 65"/>
          <p:cNvSpPr/>
          <p:nvPr/>
        </p:nvSpPr>
        <p:spPr>
          <a:xfrm>
            <a:off x="2819400" y="49530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WorkArea</a:t>
            </a:r>
            <a:endParaRPr lang="en-US" dirty="0"/>
          </a:p>
        </p:txBody>
      </p:sp>
      <p:sp>
        <p:nvSpPr>
          <p:cNvPr id="69" name="Rectangle 68"/>
          <p:cNvSpPr/>
          <p:nvPr/>
        </p:nvSpPr>
        <p:spPr>
          <a:xfrm>
            <a:off x="4303700" y="5105400"/>
            <a:ext cx="1944700" cy="307777"/>
          </a:xfrm>
          <a:prstGeom prst="rect">
            <a:avLst/>
          </a:prstGeom>
        </p:spPr>
        <p:txBody>
          <a:bodyPr wrap="none">
            <a:spAutoFit/>
          </a:bodyPr>
          <a:lstStyle/>
          <a:p>
            <a:pPr algn="ctr"/>
            <a:r>
              <a:rPr lang="en-US" sz="1400" dirty="0" smtClean="0"/>
              <a:t>Assigned work to others</a:t>
            </a:r>
            <a:endParaRPr lang="en-US" sz="1400" dirty="0"/>
          </a:p>
        </p:txBody>
      </p:sp>
      <p:cxnSp>
        <p:nvCxnSpPr>
          <p:cNvPr id="79" name="Elbow Connector 74"/>
          <p:cNvCxnSpPr>
            <a:stCxn id="42" idx="2"/>
            <a:endCxn id="66" idx="2"/>
          </p:cNvCxnSpPr>
          <p:nvPr/>
        </p:nvCxnSpPr>
        <p:spPr>
          <a:xfrm rot="5400000">
            <a:off x="5257800" y="4191000"/>
            <a:ext cx="12700" cy="3352800"/>
          </a:xfrm>
          <a:prstGeom prst="bentConnector3">
            <a:avLst>
              <a:gd name="adj1" fmla="val 1800000"/>
            </a:avLst>
          </a:prstGeom>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4209306" y="6096000"/>
            <a:ext cx="1966372" cy="307777"/>
          </a:xfrm>
          <a:prstGeom prst="rect">
            <a:avLst/>
          </a:prstGeom>
        </p:spPr>
        <p:txBody>
          <a:bodyPr wrap="none">
            <a:spAutoFit/>
          </a:bodyPr>
          <a:lstStyle/>
          <a:p>
            <a:pPr algn="ctr"/>
            <a:r>
              <a:rPr lang="en-US" sz="1400" dirty="0" smtClean="0"/>
              <a:t>Assigned work by others</a:t>
            </a:r>
            <a:endParaRPr lang="en-US" sz="1400" dirty="0"/>
          </a:p>
        </p:txBody>
      </p:sp>
      <p:cxnSp>
        <p:nvCxnSpPr>
          <p:cNvPr id="93" name="Shape 92"/>
          <p:cNvCxnSpPr>
            <a:stCxn id="4" idx="2"/>
            <a:endCxn id="66" idx="0"/>
          </p:cNvCxnSpPr>
          <p:nvPr/>
        </p:nvCxnSpPr>
        <p:spPr>
          <a:xfrm rot="5400000">
            <a:off x="4838700" y="1714500"/>
            <a:ext cx="1981200" cy="4495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ounded Rectangle 3"/>
          <p:cNvSpPr/>
          <p:nvPr/>
        </p:nvSpPr>
        <p:spPr>
          <a:xfrm>
            <a:off x="5181600" y="53340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Vaccine Request</a:t>
            </a:r>
            <a:endParaRPr lang="en-US" dirty="0"/>
          </a:p>
        </p:txBody>
      </p:sp>
      <p:cxnSp>
        <p:nvCxnSpPr>
          <p:cNvPr id="5" name="Straight Arrow Connector 4"/>
          <p:cNvCxnSpPr>
            <a:stCxn id="4" idx="0"/>
            <a:endCxn id="7" idx="2"/>
          </p:cNvCxnSpPr>
          <p:nvPr/>
        </p:nvCxnSpPr>
        <p:spPr>
          <a:xfrm flipV="1">
            <a:off x="5943600" y="3733800"/>
            <a:ext cx="0" cy="1600200"/>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1295400" y="2819400"/>
            <a:ext cx="1524000" cy="9144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Queue</a:t>
            </a:r>
            <a:endParaRPr lang="en-US" dirty="0"/>
          </a:p>
        </p:txBody>
      </p:sp>
      <p:sp>
        <p:nvSpPr>
          <p:cNvPr id="7" name="Rounded Rectangle 6"/>
          <p:cNvSpPr/>
          <p:nvPr/>
        </p:nvSpPr>
        <p:spPr>
          <a:xfrm>
            <a:off x="5181600" y="28194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Request</a:t>
            </a:r>
            <a:endParaRPr lang="en-US" dirty="0"/>
          </a:p>
        </p:txBody>
      </p:sp>
      <p:sp>
        <p:nvSpPr>
          <p:cNvPr id="9" name="Flowchart: Extract 8"/>
          <p:cNvSpPr/>
          <p:nvPr/>
        </p:nvSpPr>
        <p:spPr>
          <a:xfrm>
            <a:off x="5791200" y="4419600"/>
            <a:ext cx="332984" cy="272792"/>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1" name="Straight Connector 10"/>
          <p:cNvCxnSpPr>
            <a:stCxn id="6" idx="3"/>
            <a:endCxn id="7" idx="1"/>
          </p:cNvCxnSpPr>
          <p:nvPr/>
        </p:nvCxnSpPr>
        <p:spPr>
          <a:xfrm>
            <a:off x="2819400" y="3276600"/>
            <a:ext cx="2362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9496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Donor Management</a:t>
            </a:r>
          </a:p>
          <a:p>
            <a:pPr lvl="1"/>
            <a:r>
              <a:rPr lang="en-US" dirty="0" smtClean="0"/>
              <a:t>Registration</a:t>
            </a:r>
          </a:p>
          <a:p>
            <a:pPr lvl="1"/>
            <a:r>
              <a:rPr lang="en-US" dirty="0" smtClean="0"/>
              <a:t>Appointments</a:t>
            </a:r>
          </a:p>
          <a:p>
            <a:pPr lvl="1"/>
            <a:r>
              <a:rPr lang="en-US" dirty="0" smtClean="0"/>
              <a:t>Promotion</a:t>
            </a:r>
          </a:p>
          <a:p>
            <a:pPr lvl="1"/>
            <a:r>
              <a:rPr lang="en-US" dirty="0" smtClean="0"/>
              <a:t>Follow up</a:t>
            </a:r>
          </a:p>
          <a:p>
            <a:pPr lvl="1"/>
            <a:r>
              <a:rPr lang="en-US" dirty="0" smtClean="0"/>
              <a:t>Payment?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Donor Management</a:t>
            </a:r>
            <a:br>
              <a:rPr lang="en-US" dirty="0" smtClean="0"/>
            </a:br>
            <a:endParaRPr lang="en-US" dirty="0"/>
          </a:p>
        </p:txBody>
      </p:sp>
      <p:sp>
        <p:nvSpPr>
          <p:cNvPr id="3" name="Content Placeholder 2"/>
          <p:cNvSpPr>
            <a:spLocks noGrp="1"/>
          </p:cNvSpPr>
          <p:nvPr>
            <p:ph idx="1"/>
          </p:nvPr>
        </p:nvSpPr>
        <p:spPr>
          <a:xfrm>
            <a:off x="381000" y="3429000"/>
            <a:ext cx="7315200" cy="2392363"/>
          </a:xfrm>
        </p:spPr>
        <p:txBody>
          <a:bodyPr>
            <a:normAutofit fontScale="62500" lnSpcReduction="20000"/>
          </a:bodyPr>
          <a:lstStyle/>
          <a:p>
            <a:r>
              <a:rPr lang="en-US" dirty="0" smtClean="0"/>
              <a:t>Donor Management</a:t>
            </a:r>
          </a:p>
          <a:p>
            <a:pPr lvl="1"/>
            <a:r>
              <a:rPr lang="en-US" dirty="0" smtClean="0"/>
              <a:t>Registration</a:t>
            </a:r>
          </a:p>
          <a:p>
            <a:pPr lvl="1"/>
            <a:r>
              <a:rPr lang="en-US" dirty="0" smtClean="0"/>
              <a:t>Appointments</a:t>
            </a:r>
          </a:p>
          <a:p>
            <a:pPr lvl="1"/>
            <a:r>
              <a:rPr lang="en-US" dirty="0" smtClean="0"/>
              <a:t>Visits</a:t>
            </a:r>
          </a:p>
          <a:p>
            <a:pPr lvl="1"/>
            <a:r>
              <a:rPr lang="en-US" dirty="0" smtClean="0"/>
              <a:t>Promotion</a:t>
            </a:r>
          </a:p>
          <a:p>
            <a:pPr lvl="1"/>
            <a:r>
              <a:rPr lang="en-US" dirty="0" smtClean="0"/>
              <a:t>Follow up</a:t>
            </a:r>
          </a:p>
          <a:p>
            <a:pPr lvl="1"/>
            <a:r>
              <a:rPr lang="en-US" dirty="0" smtClean="0"/>
              <a:t>Pack and ship for processing</a:t>
            </a:r>
          </a:p>
          <a:p>
            <a:pPr lvl="1"/>
            <a:r>
              <a:rPr lang="en-US" dirty="0" smtClean="0"/>
              <a:t>Payment?</a:t>
            </a:r>
          </a:p>
          <a:p>
            <a:pPr lvl="1"/>
            <a:endParaRPr lang="en-US" dirty="0" smtClean="0"/>
          </a:p>
        </p:txBody>
      </p:sp>
      <p:sp>
        <p:nvSpPr>
          <p:cNvPr id="5" name="Rectangle 4"/>
          <p:cNvSpPr/>
          <p:nvPr/>
        </p:nvSpPr>
        <p:spPr>
          <a:xfrm>
            <a:off x="0" y="167640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 name="Rectangle 5"/>
          <p:cNvSpPr/>
          <p:nvPr/>
        </p:nvSpPr>
        <p:spPr>
          <a:xfrm>
            <a:off x="64634" y="1896776"/>
            <a:ext cx="1557338"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a:solidFill>
                  <a:prstClr val="black"/>
                </a:solidFill>
              </a:rPr>
              <a:t>Registration</a:t>
            </a:r>
          </a:p>
        </p:txBody>
      </p:sp>
      <p:sp>
        <p:nvSpPr>
          <p:cNvPr id="7" name="Rectangle 6"/>
          <p:cNvSpPr/>
          <p:nvPr/>
        </p:nvSpPr>
        <p:spPr>
          <a:xfrm>
            <a:off x="1676400" y="1905000"/>
            <a:ext cx="16764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Appointments</a:t>
            </a:r>
            <a:endParaRPr lang="en-US" sz="2000" dirty="0">
              <a:solidFill>
                <a:prstClr val="black"/>
              </a:solidFill>
            </a:endParaRPr>
          </a:p>
        </p:txBody>
      </p:sp>
      <p:sp>
        <p:nvSpPr>
          <p:cNvPr id="8" name="Rectangle 7"/>
          <p:cNvSpPr/>
          <p:nvPr/>
        </p:nvSpPr>
        <p:spPr>
          <a:xfrm>
            <a:off x="3395662" y="1905000"/>
            <a:ext cx="2090738"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Visits</a:t>
            </a:r>
            <a:endParaRPr lang="en-US" sz="2000" dirty="0">
              <a:solidFill>
                <a:prstClr val="black"/>
              </a:solidFill>
            </a:endParaRPr>
          </a:p>
        </p:txBody>
      </p:sp>
      <p:sp>
        <p:nvSpPr>
          <p:cNvPr id="9" name="Rectangle 8"/>
          <p:cNvSpPr/>
          <p:nvPr/>
        </p:nvSpPr>
        <p:spPr>
          <a:xfrm>
            <a:off x="5562600" y="1905000"/>
            <a:ext cx="17526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Promotion</a:t>
            </a:r>
            <a:endParaRPr lang="en-US" sz="2000" dirty="0">
              <a:solidFill>
                <a:prstClr val="black"/>
              </a:solidFill>
            </a:endParaRPr>
          </a:p>
        </p:txBody>
      </p:sp>
      <p:sp>
        <p:nvSpPr>
          <p:cNvPr id="10" name="Rectangle 9"/>
          <p:cNvSpPr/>
          <p:nvPr/>
        </p:nvSpPr>
        <p:spPr>
          <a:xfrm>
            <a:off x="7391400" y="1905000"/>
            <a:ext cx="17526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Follow up</a:t>
            </a:r>
            <a:endParaRPr lang="en-US" sz="2000" dirty="0">
              <a:solidFill>
                <a:prstClr val="black"/>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Donor Management</a:t>
            </a:r>
            <a:br>
              <a:rPr lang="en-US" dirty="0" smtClean="0"/>
            </a:br>
            <a:endParaRPr lang="en-US" dirty="0"/>
          </a:p>
        </p:txBody>
      </p:sp>
      <p:sp>
        <p:nvSpPr>
          <p:cNvPr id="5" name="Rectangle 4"/>
          <p:cNvSpPr/>
          <p:nvPr/>
        </p:nvSpPr>
        <p:spPr>
          <a:xfrm>
            <a:off x="0" y="167640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 name="Rectangle 5"/>
          <p:cNvSpPr/>
          <p:nvPr/>
        </p:nvSpPr>
        <p:spPr>
          <a:xfrm>
            <a:off x="64634" y="1896776"/>
            <a:ext cx="1557338"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a:solidFill>
                  <a:prstClr val="black"/>
                </a:solidFill>
              </a:rPr>
              <a:t>Registration</a:t>
            </a:r>
          </a:p>
        </p:txBody>
      </p:sp>
      <p:sp>
        <p:nvSpPr>
          <p:cNvPr id="7" name="Rectangle 6"/>
          <p:cNvSpPr/>
          <p:nvPr/>
        </p:nvSpPr>
        <p:spPr>
          <a:xfrm>
            <a:off x="1676400" y="1905000"/>
            <a:ext cx="16764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Appointments</a:t>
            </a:r>
            <a:endParaRPr lang="en-US" sz="2000" dirty="0">
              <a:solidFill>
                <a:prstClr val="black"/>
              </a:solidFill>
            </a:endParaRPr>
          </a:p>
        </p:txBody>
      </p:sp>
      <p:sp>
        <p:nvSpPr>
          <p:cNvPr id="8" name="Rectangle 7"/>
          <p:cNvSpPr/>
          <p:nvPr/>
        </p:nvSpPr>
        <p:spPr>
          <a:xfrm>
            <a:off x="3395662" y="1905000"/>
            <a:ext cx="2090738"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Visits</a:t>
            </a:r>
            <a:endParaRPr lang="en-US" sz="2000" dirty="0">
              <a:solidFill>
                <a:prstClr val="black"/>
              </a:solidFill>
            </a:endParaRPr>
          </a:p>
        </p:txBody>
      </p:sp>
      <p:sp>
        <p:nvSpPr>
          <p:cNvPr id="9" name="Rectangle 8"/>
          <p:cNvSpPr/>
          <p:nvPr/>
        </p:nvSpPr>
        <p:spPr>
          <a:xfrm>
            <a:off x="5562600" y="1905000"/>
            <a:ext cx="17526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Promotion</a:t>
            </a:r>
            <a:endParaRPr lang="en-US" sz="2000" dirty="0">
              <a:solidFill>
                <a:prstClr val="black"/>
              </a:solidFill>
            </a:endParaRPr>
          </a:p>
        </p:txBody>
      </p:sp>
      <p:sp>
        <p:nvSpPr>
          <p:cNvPr id="10" name="Rectangle 9"/>
          <p:cNvSpPr/>
          <p:nvPr/>
        </p:nvSpPr>
        <p:spPr>
          <a:xfrm>
            <a:off x="7391400" y="1905000"/>
            <a:ext cx="17526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Follow up</a:t>
            </a:r>
            <a:endParaRPr lang="en-US" sz="2000" dirty="0">
              <a:solidFill>
                <a:prstClr val="black"/>
              </a:solidFill>
            </a:endParaRPr>
          </a:p>
        </p:txBody>
      </p:sp>
      <p:sp>
        <p:nvSpPr>
          <p:cNvPr id="11" name="Rectangle 10"/>
          <p:cNvSpPr/>
          <p:nvPr/>
        </p:nvSpPr>
        <p:spPr>
          <a:xfrm>
            <a:off x="4038600" y="3352800"/>
            <a:ext cx="17526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Demand</a:t>
            </a:r>
            <a:endParaRPr lang="en-US" sz="2000" dirty="0">
              <a:solidFill>
                <a:prstClr val="black"/>
              </a:solidFill>
            </a:endParaRPr>
          </a:p>
        </p:txBody>
      </p:sp>
      <p:sp>
        <p:nvSpPr>
          <p:cNvPr id="12" name="Rectangle 11"/>
          <p:cNvSpPr/>
          <p:nvPr/>
        </p:nvSpPr>
        <p:spPr>
          <a:xfrm>
            <a:off x="5867400" y="3352800"/>
            <a:ext cx="17526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Shipping</a:t>
            </a:r>
            <a:endParaRPr lang="en-US" sz="2000" dirty="0">
              <a:solidFill>
                <a:prstClr val="black"/>
              </a:solidFill>
            </a:endParaRPr>
          </a:p>
        </p:txBody>
      </p:sp>
      <p:sp>
        <p:nvSpPr>
          <p:cNvPr id="13" name="Down Arrow 12"/>
          <p:cNvSpPr/>
          <p:nvPr/>
        </p:nvSpPr>
        <p:spPr>
          <a:xfrm>
            <a:off x="7696200" y="3429000"/>
            <a:ext cx="3048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riped Right Arrow 13"/>
          <p:cNvSpPr/>
          <p:nvPr/>
        </p:nvSpPr>
        <p:spPr>
          <a:xfrm rot="16200000">
            <a:off x="2781300" y="4305300"/>
            <a:ext cx="2057400" cy="3048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43600" y="4572000"/>
            <a:ext cx="22860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Laboratory</a:t>
            </a:r>
            <a:endParaRPr lang="en-US" sz="2000" dirty="0">
              <a:solidFill>
                <a:prstClr val="black"/>
              </a:solidFill>
            </a:endParaRPr>
          </a:p>
        </p:txBody>
      </p:sp>
      <p:sp>
        <p:nvSpPr>
          <p:cNvPr id="16" name="Rectangle 15"/>
          <p:cNvSpPr/>
          <p:nvPr/>
        </p:nvSpPr>
        <p:spPr>
          <a:xfrm>
            <a:off x="3657600" y="5715000"/>
            <a:ext cx="54102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Distribution Center</a:t>
            </a:r>
            <a:endParaRPr lang="en-US" sz="2000" dirty="0">
              <a:solidFill>
                <a:prstClr val="black"/>
              </a:solidFill>
            </a:endParaRPr>
          </a:p>
        </p:txBody>
      </p:sp>
      <p:sp>
        <p:nvSpPr>
          <p:cNvPr id="17" name="Down Arrow 16"/>
          <p:cNvSpPr/>
          <p:nvPr/>
        </p:nvSpPr>
        <p:spPr>
          <a:xfrm>
            <a:off x="8305800" y="4572000"/>
            <a:ext cx="3048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Laboratory Management</a:t>
            </a:r>
            <a:br>
              <a:rPr lang="en-US" dirty="0" smtClean="0"/>
            </a:br>
            <a:endParaRPr lang="en-US" dirty="0"/>
          </a:p>
        </p:txBody>
      </p:sp>
      <p:sp>
        <p:nvSpPr>
          <p:cNvPr id="5" name="Rectangle 4"/>
          <p:cNvSpPr/>
          <p:nvPr/>
        </p:nvSpPr>
        <p:spPr>
          <a:xfrm>
            <a:off x="0" y="167640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 name="Rectangle 5"/>
          <p:cNvSpPr/>
          <p:nvPr/>
        </p:nvSpPr>
        <p:spPr>
          <a:xfrm>
            <a:off x="1752600" y="1905000"/>
            <a:ext cx="1557338"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Testing</a:t>
            </a:r>
            <a:endParaRPr lang="en-US" sz="2000" dirty="0">
              <a:solidFill>
                <a:prstClr val="black"/>
              </a:solidFill>
            </a:endParaRPr>
          </a:p>
        </p:txBody>
      </p:sp>
      <p:sp>
        <p:nvSpPr>
          <p:cNvPr id="7" name="Rectangle 6"/>
          <p:cNvSpPr/>
          <p:nvPr/>
        </p:nvSpPr>
        <p:spPr>
          <a:xfrm>
            <a:off x="0" y="1905000"/>
            <a:ext cx="16764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Receiving</a:t>
            </a:r>
            <a:endParaRPr lang="en-US" sz="2000" dirty="0">
              <a:solidFill>
                <a:prstClr val="black"/>
              </a:solidFill>
            </a:endParaRPr>
          </a:p>
        </p:txBody>
      </p:sp>
      <p:sp>
        <p:nvSpPr>
          <p:cNvPr id="8" name="Rectangle 7"/>
          <p:cNvSpPr/>
          <p:nvPr/>
        </p:nvSpPr>
        <p:spPr>
          <a:xfrm>
            <a:off x="3395662" y="1905000"/>
            <a:ext cx="2090738"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Packing</a:t>
            </a:r>
            <a:endParaRPr lang="en-US" sz="2000" dirty="0">
              <a:solidFill>
                <a:prstClr val="black"/>
              </a:solidFill>
            </a:endParaRPr>
          </a:p>
        </p:txBody>
      </p:sp>
      <p:sp>
        <p:nvSpPr>
          <p:cNvPr id="9" name="Rectangle 8"/>
          <p:cNvSpPr/>
          <p:nvPr/>
        </p:nvSpPr>
        <p:spPr>
          <a:xfrm>
            <a:off x="5562600" y="1905000"/>
            <a:ext cx="17526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Shipping</a:t>
            </a:r>
            <a:endParaRPr lang="en-US" sz="2000" dirty="0">
              <a:solidFill>
                <a:prstClr val="black"/>
              </a:solidFill>
            </a:endParaRPr>
          </a:p>
        </p:txBody>
      </p:sp>
      <p:sp>
        <p:nvSpPr>
          <p:cNvPr id="10" name="Rectangle 9"/>
          <p:cNvSpPr/>
          <p:nvPr/>
        </p:nvSpPr>
        <p:spPr>
          <a:xfrm>
            <a:off x="7391400" y="1905000"/>
            <a:ext cx="17526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Facility</a:t>
            </a:r>
            <a:endParaRPr lang="en-US" sz="2000" dirty="0">
              <a:solidFill>
                <a:prstClr val="black"/>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Management</a:t>
            </a:r>
            <a:br>
              <a:rPr lang="en-US" dirty="0" smtClean="0"/>
            </a:br>
            <a:endParaRPr lang="en-US" dirty="0"/>
          </a:p>
        </p:txBody>
      </p:sp>
      <p:sp>
        <p:nvSpPr>
          <p:cNvPr id="3" name="Content Placeholder 2"/>
          <p:cNvSpPr>
            <a:spLocks noGrp="1"/>
          </p:cNvSpPr>
          <p:nvPr>
            <p:ph idx="1"/>
          </p:nvPr>
        </p:nvSpPr>
        <p:spPr>
          <a:xfrm>
            <a:off x="457200" y="3733800"/>
            <a:ext cx="8229600" cy="2392363"/>
          </a:xfrm>
        </p:spPr>
        <p:txBody>
          <a:bodyPr>
            <a:normAutofit fontScale="92500" lnSpcReduction="10000"/>
          </a:bodyPr>
          <a:lstStyle/>
          <a:p>
            <a:r>
              <a:rPr lang="en-US" dirty="0" smtClean="0"/>
              <a:t>Distribution Management</a:t>
            </a:r>
          </a:p>
          <a:p>
            <a:pPr lvl="1"/>
            <a:r>
              <a:rPr lang="en-US" dirty="0" smtClean="0"/>
              <a:t>Receiving</a:t>
            </a:r>
          </a:p>
          <a:p>
            <a:pPr lvl="1"/>
            <a:r>
              <a:rPr lang="en-US" dirty="0" smtClean="0"/>
              <a:t>Shipping</a:t>
            </a:r>
          </a:p>
          <a:p>
            <a:pPr lvl="1"/>
            <a:r>
              <a:rPr lang="en-US" dirty="0" smtClean="0"/>
              <a:t>Demand</a:t>
            </a:r>
          </a:p>
          <a:p>
            <a:pPr lvl="1"/>
            <a:r>
              <a:rPr lang="en-US" dirty="0" smtClean="0"/>
              <a:t>Invoicing</a:t>
            </a:r>
          </a:p>
        </p:txBody>
      </p:sp>
      <p:sp>
        <p:nvSpPr>
          <p:cNvPr id="5" name="Rectangle 4"/>
          <p:cNvSpPr/>
          <p:nvPr/>
        </p:nvSpPr>
        <p:spPr>
          <a:xfrm>
            <a:off x="0" y="167640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 name="Rectangle 5"/>
          <p:cNvSpPr/>
          <p:nvPr/>
        </p:nvSpPr>
        <p:spPr>
          <a:xfrm>
            <a:off x="64634" y="1896776"/>
            <a:ext cx="1557338"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Receiving</a:t>
            </a:r>
            <a:endParaRPr lang="en-US" sz="2000" dirty="0">
              <a:solidFill>
                <a:prstClr val="black"/>
              </a:solidFill>
            </a:endParaRPr>
          </a:p>
        </p:txBody>
      </p:sp>
      <p:sp>
        <p:nvSpPr>
          <p:cNvPr id="7" name="Rectangle 6"/>
          <p:cNvSpPr/>
          <p:nvPr/>
        </p:nvSpPr>
        <p:spPr>
          <a:xfrm>
            <a:off x="1676400" y="1905000"/>
            <a:ext cx="16764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Distributing</a:t>
            </a:r>
            <a:endParaRPr lang="en-US" sz="2000" dirty="0">
              <a:solidFill>
                <a:prstClr val="black"/>
              </a:solidFill>
            </a:endParaRPr>
          </a:p>
        </p:txBody>
      </p:sp>
      <p:sp>
        <p:nvSpPr>
          <p:cNvPr id="8" name="Rectangle 7"/>
          <p:cNvSpPr/>
          <p:nvPr/>
        </p:nvSpPr>
        <p:spPr>
          <a:xfrm>
            <a:off x="3395662" y="1905000"/>
            <a:ext cx="2090738"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Demand</a:t>
            </a:r>
            <a:endParaRPr lang="en-US" sz="2000" dirty="0">
              <a:solidFill>
                <a:prstClr val="black"/>
              </a:solidFill>
            </a:endParaRPr>
          </a:p>
        </p:txBody>
      </p:sp>
      <p:sp>
        <p:nvSpPr>
          <p:cNvPr id="9" name="Rectangle 8"/>
          <p:cNvSpPr/>
          <p:nvPr/>
        </p:nvSpPr>
        <p:spPr>
          <a:xfrm>
            <a:off x="5562600" y="1905000"/>
            <a:ext cx="17526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Invoicing</a:t>
            </a:r>
            <a:endParaRPr lang="en-US" sz="2000" dirty="0">
              <a:solidFill>
                <a:prstClr val="black"/>
              </a:solidFill>
            </a:endParaRPr>
          </a:p>
        </p:txBody>
      </p:sp>
      <p:sp>
        <p:nvSpPr>
          <p:cNvPr id="10" name="Rectangle 9"/>
          <p:cNvSpPr/>
          <p:nvPr/>
        </p:nvSpPr>
        <p:spPr>
          <a:xfrm>
            <a:off x="7391400" y="1905000"/>
            <a:ext cx="1752600"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ctr">
              <a:spcBef>
                <a:spcPct val="20000"/>
              </a:spcBef>
            </a:pPr>
            <a:r>
              <a:rPr lang="en-US" sz="2000" dirty="0" smtClean="0">
                <a:solidFill>
                  <a:prstClr val="black"/>
                </a:solidFill>
              </a:rPr>
              <a:t>Follow up</a:t>
            </a:r>
            <a:endParaRPr lang="en-US" sz="2000" dirty="0">
              <a:solidFill>
                <a:prstClr val="black"/>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Request defines order for work from one person to another</a:t>
            </a:r>
            <a:endParaRPr lang="en-US" dirty="0"/>
          </a:p>
        </p:txBody>
      </p:sp>
      <p:sp>
        <p:nvSpPr>
          <p:cNvPr id="7" name="Rounded Rectangle 6"/>
          <p:cNvSpPr/>
          <p:nvPr/>
        </p:nvSpPr>
        <p:spPr>
          <a:xfrm>
            <a:off x="1981200" y="48006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Donation Request</a:t>
            </a:r>
            <a:endParaRPr lang="en-US" dirty="0"/>
          </a:p>
        </p:txBody>
      </p:sp>
      <p:sp>
        <p:nvSpPr>
          <p:cNvPr id="8" name="Rounded Rectangle 7"/>
          <p:cNvSpPr/>
          <p:nvPr/>
        </p:nvSpPr>
        <p:spPr>
          <a:xfrm>
            <a:off x="6019800" y="24384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sp>
        <p:nvSpPr>
          <p:cNvPr id="10" name="Rounded Rectangle 9"/>
          <p:cNvSpPr/>
          <p:nvPr/>
        </p:nvSpPr>
        <p:spPr>
          <a:xfrm>
            <a:off x="2590800" y="24384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Request</a:t>
            </a:r>
            <a:endParaRPr lang="en-US" dirty="0"/>
          </a:p>
        </p:txBody>
      </p:sp>
      <p:cxnSp>
        <p:nvCxnSpPr>
          <p:cNvPr id="17" name="Elbow Connector 16"/>
          <p:cNvCxnSpPr>
            <a:stCxn id="10" idx="0"/>
            <a:endCxn id="8" idx="0"/>
          </p:cNvCxnSpPr>
          <p:nvPr/>
        </p:nvCxnSpPr>
        <p:spPr>
          <a:xfrm rot="5400000" flipH="1" flipV="1">
            <a:off x="5067300" y="723900"/>
            <a:ext cx="1588" cy="3429000"/>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8" idx="2"/>
          </p:cNvCxnSpPr>
          <p:nvPr/>
        </p:nvCxnSpPr>
        <p:spPr>
          <a:xfrm rot="16200000" flipH="1">
            <a:off x="5067300" y="1638300"/>
            <a:ext cx="1588" cy="3429000"/>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336752" y="1828800"/>
            <a:ext cx="1141786" cy="369332"/>
          </a:xfrm>
          <a:prstGeom prst="rect">
            <a:avLst/>
          </a:prstGeom>
        </p:spPr>
        <p:txBody>
          <a:bodyPr wrap="none">
            <a:spAutoFit/>
          </a:bodyPr>
          <a:lstStyle/>
          <a:p>
            <a:pPr algn="ctr"/>
            <a:r>
              <a:rPr lang="en-US" dirty="0" smtClean="0"/>
              <a:t>Performer</a:t>
            </a:r>
            <a:endParaRPr lang="en-US" dirty="0"/>
          </a:p>
        </p:txBody>
      </p:sp>
      <p:sp>
        <p:nvSpPr>
          <p:cNvPr id="21" name="Rectangle 20"/>
          <p:cNvSpPr/>
          <p:nvPr/>
        </p:nvSpPr>
        <p:spPr>
          <a:xfrm>
            <a:off x="4497244" y="3505200"/>
            <a:ext cx="1138903" cy="369332"/>
          </a:xfrm>
          <a:prstGeom prst="rect">
            <a:avLst/>
          </a:prstGeom>
        </p:spPr>
        <p:txBody>
          <a:bodyPr wrap="none">
            <a:spAutoFit/>
          </a:bodyPr>
          <a:lstStyle/>
          <a:p>
            <a:pPr algn="ctr"/>
            <a:r>
              <a:rPr lang="en-US" dirty="0" smtClean="0"/>
              <a:t>Originator</a:t>
            </a:r>
            <a:endParaRPr lang="en-US" dirty="0"/>
          </a:p>
        </p:txBody>
      </p:sp>
      <p:cxnSp>
        <p:nvCxnSpPr>
          <p:cNvPr id="22" name="Straight Arrow Connector 21"/>
          <p:cNvCxnSpPr>
            <a:stCxn id="7" idx="0"/>
            <a:endCxn id="10" idx="2"/>
          </p:cNvCxnSpPr>
          <p:nvPr/>
        </p:nvCxnSpPr>
        <p:spPr>
          <a:xfrm rot="5400000" flipH="1" flipV="1">
            <a:off x="2324100" y="3771900"/>
            <a:ext cx="1447800" cy="609600"/>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sp>
        <p:nvSpPr>
          <p:cNvPr id="23" name="Flowchart: Extract 22"/>
          <p:cNvSpPr/>
          <p:nvPr/>
        </p:nvSpPr>
        <p:spPr>
          <a:xfrm rot="1647040">
            <a:off x="2863531" y="3955728"/>
            <a:ext cx="332984" cy="272792"/>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Request defines order for work from one person to another</a:t>
            </a:r>
            <a:endParaRPr lang="en-US" dirty="0"/>
          </a:p>
        </p:txBody>
      </p:sp>
      <p:sp>
        <p:nvSpPr>
          <p:cNvPr id="7" name="Rounded Rectangle 6"/>
          <p:cNvSpPr/>
          <p:nvPr/>
        </p:nvSpPr>
        <p:spPr>
          <a:xfrm>
            <a:off x="609600" y="46482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Donation Request</a:t>
            </a:r>
            <a:endParaRPr lang="en-US" dirty="0"/>
          </a:p>
        </p:txBody>
      </p:sp>
      <p:sp>
        <p:nvSpPr>
          <p:cNvPr id="8" name="Rounded Rectangle 7"/>
          <p:cNvSpPr/>
          <p:nvPr/>
        </p:nvSpPr>
        <p:spPr>
          <a:xfrm>
            <a:off x="4648200" y="22860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sp>
        <p:nvSpPr>
          <p:cNvPr id="10" name="Rounded Rectangle 9"/>
          <p:cNvSpPr/>
          <p:nvPr/>
        </p:nvSpPr>
        <p:spPr>
          <a:xfrm>
            <a:off x="1219200" y="22860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Request</a:t>
            </a:r>
            <a:endParaRPr lang="en-US" dirty="0"/>
          </a:p>
        </p:txBody>
      </p:sp>
      <p:cxnSp>
        <p:nvCxnSpPr>
          <p:cNvPr id="17" name="Elbow Connector 16"/>
          <p:cNvCxnSpPr>
            <a:stCxn id="10" idx="0"/>
            <a:endCxn id="8" idx="0"/>
          </p:cNvCxnSpPr>
          <p:nvPr/>
        </p:nvCxnSpPr>
        <p:spPr>
          <a:xfrm rot="5400000" flipH="1" flipV="1">
            <a:off x="3695700" y="571500"/>
            <a:ext cx="1588" cy="3429000"/>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a:endCxn id="8" idx="2"/>
          </p:cNvCxnSpPr>
          <p:nvPr/>
        </p:nvCxnSpPr>
        <p:spPr>
          <a:xfrm rot="16200000" flipH="1">
            <a:off x="3695700" y="1485900"/>
            <a:ext cx="1588" cy="3429000"/>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65152" y="1676400"/>
            <a:ext cx="1141786" cy="369332"/>
          </a:xfrm>
          <a:prstGeom prst="rect">
            <a:avLst/>
          </a:prstGeom>
        </p:spPr>
        <p:txBody>
          <a:bodyPr wrap="none">
            <a:spAutoFit/>
          </a:bodyPr>
          <a:lstStyle/>
          <a:p>
            <a:pPr algn="ctr"/>
            <a:r>
              <a:rPr lang="en-US" dirty="0" smtClean="0"/>
              <a:t>Performer</a:t>
            </a:r>
            <a:endParaRPr lang="en-US" dirty="0"/>
          </a:p>
        </p:txBody>
      </p:sp>
      <p:sp>
        <p:nvSpPr>
          <p:cNvPr id="21" name="Rectangle 20"/>
          <p:cNvSpPr/>
          <p:nvPr/>
        </p:nvSpPr>
        <p:spPr>
          <a:xfrm>
            <a:off x="3125644" y="3352800"/>
            <a:ext cx="1138903" cy="369332"/>
          </a:xfrm>
          <a:prstGeom prst="rect">
            <a:avLst/>
          </a:prstGeom>
        </p:spPr>
        <p:txBody>
          <a:bodyPr wrap="none">
            <a:spAutoFit/>
          </a:bodyPr>
          <a:lstStyle/>
          <a:p>
            <a:pPr algn="ctr"/>
            <a:r>
              <a:rPr lang="en-US" dirty="0" smtClean="0"/>
              <a:t>Originator</a:t>
            </a:r>
            <a:endParaRPr lang="en-US" dirty="0"/>
          </a:p>
        </p:txBody>
      </p:sp>
      <p:cxnSp>
        <p:nvCxnSpPr>
          <p:cNvPr id="22" name="Straight Arrow Connector 21"/>
          <p:cNvCxnSpPr>
            <a:stCxn id="7" idx="0"/>
            <a:endCxn id="10" idx="2"/>
          </p:cNvCxnSpPr>
          <p:nvPr/>
        </p:nvCxnSpPr>
        <p:spPr>
          <a:xfrm rot="5400000" flipH="1" flipV="1">
            <a:off x="952500" y="3619500"/>
            <a:ext cx="1447800" cy="609600"/>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sp>
        <p:nvSpPr>
          <p:cNvPr id="23" name="Flowchart: Extract 22"/>
          <p:cNvSpPr/>
          <p:nvPr/>
        </p:nvSpPr>
        <p:spPr>
          <a:xfrm rot="1647040">
            <a:off x="1491931" y="3803328"/>
            <a:ext cx="332984" cy="272792"/>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Rounded Rectangle 26"/>
          <p:cNvSpPr/>
          <p:nvPr/>
        </p:nvSpPr>
        <p:spPr>
          <a:xfrm>
            <a:off x="3352800" y="46482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Blood Donation</a:t>
            </a:r>
            <a:endParaRPr lang="en-US" dirty="0"/>
          </a:p>
        </p:txBody>
      </p:sp>
      <p:sp>
        <p:nvSpPr>
          <p:cNvPr id="28" name="Rounded Rectangle 27"/>
          <p:cNvSpPr/>
          <p:nvPr/>
        </p:nvSpPr>
        <p:spPr>
          <a:xfrm>
            <a:off x="6858000" y="4648200"/>
            <a:ext cx="1524000" cy="914400"/>
          </a:xfrm>
          <a:prstGeom prst="roundRect">
            <a:avLst>
              <a:gd name="adj" fmla="val 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Blood Product Type</a:t>
            </a:r>
            <a:endParaRPr lang="en-US" dirty="0"/>
          </a:p>
        </p:txBody>
      </p:sp>
      <p:cxnSp>
        <p:nvCxnSpPr>
          <p:cNvPr id="30" name="Elbow Connector 29"/>
          <p:cNvCxnSpPr>
            <a:stCxn id="7" idx="2"/>
            <a:endCxn id="28" idx="2"/>
          </p:cNvCxnSpPr>
          <p:nvPr/>
        </p:nvCxnSpPr>
        <p:spPr>
          <a:xfrm rot="16200000" flipH="1">
            <a:off x="4495800" y="2438400"/>
            <a:ext cx="1588" cy="6248400"/>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3"/>
            <a:endCxn id="27" idx="1"/>
          </p:cNvCxnSpPr>
          <p:nvPr/>
        </p:nvCxnSpPr>
        <p:spPr>
          <a:xfrm>
            <a:off x="2133600" y="51054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3"/>
            <a:endCxn id="28" idx="1"/>
          </p:cNvCxnSpPr>
          <p:nvPr/>
        </p:nvCxnSpPr>
        <p:spPr>
          <a:xfrm>
            <a:off x="4876800" y="5105400"/>
            <a:ext cx="1981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13142</TotalTime>
  <Words>820</Words>
  <Application>Microsoft Office PowerPoint</Application>
  <PresentationFormat>On-screen Show (4:3)</PresentationFormat>
  <Paragraphs>266</Paragraphs>
  <Slides>27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Application Engineering</vt:lpstr>
      <vt:lpstr>PowerPoint Presentation</vt:lpstr>
      <vt:lpstr>PowerPoint Presentation</vt:lpstr>
      <vt:lpstr>Donor Management </vt:lpstr>
      <vt:lpstr>Donor Management </vt:lpstr>
      <vt:lpstr>Laboratory Management </vt:lpstr>
      <vt:lpstr>Distribution Management </vt:lpstr>
      <vt:lpstr>Work Request defines order for work from one person to another</vt:lpstr>
      <vt:lpstr>Work Request defines order for work from one person to another</vt:lpstr>
      <vt:lpstr>Work Request defines order for work from one person to another</vt:lpstr>
      <vt:lpstr>Work Request defines order for work from one person to another</vt:lpstr>
      <vt:lpstr>Work Areas Belong to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Kal B.</dc:creator>
  <cp:lastModifiedBy>Bugrara, Kal</cp:lastModifiedBy>
  <cp:revision>24</cp:revision>
  <dcterms:created xsi:type="dcterms:W3CDTF">2010-11-16T11:27:22Z</dcterms:created>
  <dcterms:modified xsi:type="dcterms:W3CDTF">2015-10-25T23:00:07Z</dcterms:modified>
</cp:coreProperties>
</file>