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8" r:id="rId3"/>
    <p:sldId id="261" r:id="rId4"/>
    <p:sldId id="269" r:id="rId5"/>
    <p:sldId id="260" r:id="rId6"/>
    <p:sldId id="27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Agarwal" initials="SA" lastIdx="1" clrIdx="0">
    <p:extLst>
      <p:ext uri="{19B8F6BF-5375-455C-9EA6-DF929625EA0E}">
        <p15:presenceInfo xmlns:p15="http://schemas.microsoft.com/office/powerpoint/2012/main" userId="0412e34a420b9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8T15:45:32.65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512DD-D101-4E17-9FC6-0BF9CCCC7490}"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AFFD9-9FD1-4A68-B2AE-ACBE248A1432}" type="slidenum">
              <a:rPr lang="en-US" smtClean="0"/>
              <a:t>‹#›</a:t>
            </a:fld>
            <a:endParaRPr lang="en-US"/>
          </a:p>
        </p:txBody>
      </p:sp>
    </p:spTree>
    <p:extLst>
      <p:ext uri="{BB962C8B-B14F-4D97-AF65-F5344CB8AC3E}">
        <p14:creationId xmlns:p14="http://schemas.microsoft.com/office/powerpoint/2010/main" val="1263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9AFFD9-9FD1-4A68-B2AE-ACBE248A1432}" type="slidenum">
              <a:rPr lang="en-US" smtClean="0"/>
              <a:t>1</a:t>
            </a:fld>
            <a:endParaRPr lang="en-US"/>
          </a:p>
        </p:txBody>
      </p:sp>
    </p:spTree>
    <p:extLst>
      <p:ext uri="{BB962C8B-B14F-4D97-AF65-F5344CB8AC3E}">
        <p14:creationId xmlns:p14="http://schemas.microsoft.com/office/powerpoint/2010/main" val="188303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4BE5A3A-4F91-433E-8096-985D47BCFBE8}"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92406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85804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84BE5A3A-4F91-433E-8096-985D47BCFBE8}"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434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829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4BE5A3A-4F91-433E-8096-985D47BCFBE8}"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1095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155597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71363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99055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285364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20287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01724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4BE5A3A-4F91-433E-8096-985D47BCFBE8}"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819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data"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68" y="984268"/>
            <a:ext cx="9824253" cy="2673332"/>
          </a:xfrm>
        </p:spPr>
        <p:txBody>
          <a:bodyPr>
            <a:noAutofit/>
          </a:bodyPr>
          <a:lstStyle/>
          <a:p>
            <a:pPr algn="ctr"/>
            <a:r>
              <a:rPr lang="en-US" sz="4000" i="0" dirty="0"/>
              <a:t>Machine learning</a:t>
            </a:r>
            <a:br>
              <a:rPr lang="en-US" sz="4000" i="0" dirty="0"/>
            </a:br>
            <a:r>
              <a:rPr lang="en-US" sz="4000" i="0" dirty="0"/>
              <a:t> on </a:t>
            </a:r>
            <a:br>
              <a:rPr lang="en-US" sz="4000" i="0" dirty="0"/>
            </a:br>
            <a:r>
              <a:rPr lang="en-US" sz="4000" i="0" dirty="0"/>
              <a:t>Chicago Crime Dataset</a:t>
            </a:r>
            <a:br>
              <a:rPr lang="en-US" sz="5400" i="0" dirty="0"/>
            </a:br>
            <a:br>
              <a:rPr lang="en-US" sz="6600" i="0" dirty="0"/>
            </a:br>
            <a:r>
              <a:rPr lang="en-US" sz="3600" dirty="0"/>
              <a:t>Final Project Proposal</a:t>
            </a:r>
            <a:br>
              <a:rPr lang="en-US" sz="4000" dirty="0"/>
            </a:br>
            <a:br>
              <a:rPr lang="en-US" sz="4000" dirty="0"/>
            </a:br>
            <a:r>
              <a:rPr lang="en-US" sz="2000" i="0" dirty="0"/>
              <a:t>Advance Data Science &amp; architecture</a:t>
            </a:r>
            <a:endParaRPr lang="en-US" sz="6600" i="0" dirty="0"/>
          </a:p>
        </p:txBody>
      </p:sp>
      <p:sp>
        <p:nvSpPr>
          <p:cNvPr id="3" name="Subtitle 2"/>
          <p:cNvSpPr>
            <a:spLocks noGrp="1"/>
          </p:cNvSpPr>
          <p:nvPr>
            <p:ph type="subTitle" idx="1"/>
          </p:nvPr>
        </p:nvSpPr>
        <p:spPr>
          <a:xfrm>
            <a:off x="9504044" y="4810540"/>
            <a:ext cx="2422913" cy="1821368"/>
          </a:xfrm>
        </p:spPr>
        <p:txBody>
          <a:bodyPr>
            <a:normAutofit/>
          </a:bodyPr>
          <a:lstStyle/>
          <a:p>
            <a:r>
              <a:rPr lang="en-US" b="1" dirty="0"/>
              <a:t>Team9:</a:t>
            </a:r>
          </a:p>
          <a:p>
            <a:r>
              <a:rPr lang="en-US" dirty="0"/>
              <a:t>- Aashri Tandon</a:t>
            </a:r>
          </a:p>
          <a:p>
            <a:r>
              <a:rPr lang="en-US" dirty="0"/>
              <a:t>- Pragati Shaw</a:t>
            </a:r>
          </a:p>
          <a:p>
            <a:r>
              <a:rPr lang="en-US" dirty="0"/>
              <a:t>- Sarthak Agarwal</a:t>
            </a:r>
          </a:p>
        </p:txBody>
      </p:sp>
    </p:spTree>
    <p:extLst>
      <p:ext uri="{BB962C8B-B14F-4D97-AF65-F5344CB8AC3E}">
        <p14:creationId xmlns:p14="http://schemas.microsoft.com/office/powerpoint/2010/main" val="420881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fontScale="90000"/>
          </a:bodyPr>
          <a:lstStyle/>
          <a:p>
            <a:pPr algn="l"/>
            <a:r>
              <a:rPr lang="en-US" b="1" dirty="0"/>
              <a:t>Infrastructure</a:t>
            </a:r>
            <a:br>
              <a:rPr lang="en-US" b="1" dirty="0"/>
            </a:br>
            <a:br>
              <a:rPr lang="en-US" b="1" dirty="0"/>
            </a:br>
            <a:endParaRPr lang="en-US" b="1" dirty="0"/>
          </a:p>
        </p:txBody>
      </p:sp>
      <p:sp>
        <p:nvSpPr>
          <p:cNvPr id="3" name="Content Placeholder 2"/>
          <p:cNvSpPr>
            <a:spLocks noGrp="1"/>
          </p:cNvSpPr>
          <p:nvPr>
            <p:ph sz="half" idx="1"/>
          </p:nvPr>
        </p:nvSpPr>
        <p:spPr>
          <a:xfrm>
            <a:off x="762000" y="1679510"/>
            <a:ext cx="10668000" cy="4320074"/>
          </a:xfrm>
        </p:spPr>
        <p:txBody>
          <a:bodyPr/>
          <a:lstStyle/>
          <a:p>
            <a:r>
              <a:rPr lang="en-US" dirty="0"/>
              <a:t>Python – Data processing and Machine Learning.</a:t>
            </a:r>
          </a:p>
          <a:p>
            <a:r>
              <a:rPr lang="en-US" dirty="0"/>
              <a:t>Docker – For easy distribution and submission.</a:t>
            </a:r>
          </a:p>
          <a:p>
            <a:r>
              <a:rPr lang="en-US" dirty="0"/>
              <a:t>Java – Web application.</a:t>
            </a:r>
          </a:p>
          <a:p>
            <a:r>
              <a:rPr lang="en-US" dirty="0"/>
              <a:t>Microsoft Azure – Machine learning Rest API</a:t>
            </a:r>
          </a:p>
          <a:p>
            <a:r>
              <a:rPr lang="en-US" dirty="0"/>
              <a:t>Tableau/Plotly – Data Visualization</a:t>
            </a:r>
          </a:p>
        </p:txBody>
      </p:sp>
    </p:spTree>
    <p:extLst>
      <p:ext uri="{BB962C8B-B14F-4D97-AF65-F5344CB8AC3E}">
        <p14:creationId xmlns:p14="http://schemas.microsoft.com/office/powerpoint/2010/main" val="281270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9" y="2425800"/>
            <a:ext cx="8696130" cy="858576"/>
          </a:xfrm>
        </p:spPr>
        <p:txBody>
          <a:bodyPr>
            <a:normAutofit fontScale="90000"/>
          </a:bodyPr>
          <a:lstStyle/>
          <a:p>
            <a:pPr algn="l"/>
            <a:r>
              <a:rPr lang="en-US" b="1" dirty="0"/>
              <a:t>Thank You!</a:t>
            </a:r>
            <a:br>
              <a:rPr lang="en-US" b="1" dirty="0"/>
            </a:br>
            <a:br>
              <a:rPr lang="en-US" b="1" dirty="0"/>
            </a:br>
            <a:endParaRPr lang="en-US" b="1" dirty="0"/>
          </a:p>
        </p:txBody>
      </p:sp>
    </p:spTree>
    <p:extLst>
      <p:ext uri="{BB962C8B-B14F-4D97-AF65-F5344CB8AC3E}">
        <p14:creationId xmlns:p14="http://schemas.microsoft.com/office/powerpoint/2010/main" val="188857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Introduction to data</a:t>
            </a:r>
          </a:p>
        </p:txBody>
      </p:sp>
      <p:sp>
        <p:nvSpPr>
          <p:cNvPr id="3" name="Content Placeholder 2"/>
          <p:cNvSpPr>
            <a:spLocks noGrp="1"/>
          </p:cNvSpPr>
          <p:nvPr>
            <p:ph sz="half" idx="1"/>
          </p:nvPr>
        </p:nvSpPr>
        <p:spPr>
          <a:xfrm>
            <a:off x="762000" y="1539004"/>
            <a:ext cx="10668000" cy="4460580"/>
          </a:xfrm>
        </p:spPr>
        <p:txBody>
          <a:bodyPr/>
          <a:lstStyle/>
          <a:p>
            <a:r>
              <a:rPr lang="en-US" dirty="0"/>
              <a:t>The main idea behind this project is to perform </a:t>
            </a:r>
            <a:r>
              <a:rPr lang="en-US" b="1" dirty="0"/>
              <a:t>geospatial analytics </a:t>
            </a:r>
            <a:r>
              <a:rPr lang="en-US" dirty="0"/>
              <a:t>and </a:t>
            </a:r>
            <a:r>
              <a:rPr lang="en-US" b="1" dirty="0"/>
              <a:t>machine learning</a:t>
            </a:r>
            <a:r>
              <a:rPr lang="en-US" dirty="0"/>
              <a:t> on Chicago Crime dataset.</a:t>
            </a:r>
          </a:p>
          <a:p>
            <a:r>
              <a:rPr lang="en-US" dirty="0"/>
              <a:t>This dataset reflects reported incidents of crime (with the exception of murders where data exists for each victim) that occurred in the City of Chicago from 2001 to present. Data is extracted from the Chicago Police Department's CLEAR (Citizen Law Enforcement Analysis and Reporting) system from the below URL.</a:t>
            </a:r>
            <a:endParaRPr lang="en-US" dirty="0"/>
          </a:p>
          <a:p>
            <a:pPr lvl="1"/>
            <a:r>
              <a:rPr lang="en-US" altLang="en-US" dirty="0">
                <a:hlinkClick r:id="rId2"/>
              </a:rPr>
              <a:t>https://data.cityofchicago.org/Public-Safety/Crimes-2001-to-present/ijzp-q8t2/data</a:t>
            </a:r>
            <a:endParaRPr lang="en-US" dirty="0"/>
          </a:p>
          <a:p>
            <a:r>
              <a:rPr lang="en-US" dirty="0"/>
              <a:t>Dataset Size: 1.4 Gigabytes</a:t>
            </a:r>
          </a:p>
          <a:p>
            <a:r>
              <a:rPr lang="en-US" dirty="0"/>
              <a:t>No. of records: ~6.3 million</a:t>
            </a:r>
          </a:p>
          <a:p>
            <a:r>
              <a:rPr lang="en-US" dirty="0"/>
              <a:t>No of columns: 22</a:t>
            </a:r>
          </a:p>
          <a:p>
            <a:endParaRPr lang="en-US" dirty="0"/>
          </a:p>
        </p:txBody>
      </p:sp>
    </p:spTree>
    <p:extLst>
      <p:ext uri="{BB962C8B-B14F-4D97-AF65-F5344CB8AC3E}">
        <p14:creationId xmlns:p14="http://schemas.microsoft.com/office/powerpoint/2010/main" val="14505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9713177"/>
              </p:ext>
            </p:extLst>
          </p:nvPr>
        </p:nvGraphicFramePr>
        <p:xfrm>
          <a:off x="566530" y="696853"/>
          <a:ext cx="11161644" cy="5972503"/>
        </p:xfrm>
        <a:graphic>
          <a:graphicData uri="http://schemas.openxmlformats.org/drawingml/2006/table">
            <a:tbl>
              <a:tblPr firstRow="1" firstCol="1" bandRow="1">
                <a:tableStyleId>{3C2FFA5D-87B4-456A-9821-1D502468CF0F}</a:tableStyleId>
              </a:tblPr>
              <a:tblGrid>
                <a:gridCol w="1957483">
                  <a:extLst>
                    <a:ext uri="{9D8B030D-6E8A-4147-A177-3AD203B41FA5}">
                      <a16:colId xmlns:a16="http://schemas.microsoft.com/office/drawing/2014/main" val="2503651679"/>
                    </a:ext>
                  </a:extLst>
                </a:gridCol>
                <a:gridCol w="9204161">
                  <a:extLst>
                    <a:ext uri="{9D8B030D-6E8A-4147-A177-3AD203B41FA5}">
                      <a16:colId xmlns:a16="http://schemas.microsoft.com/office/drawing/2014/main" val="1972725758"/>
                    </a:ext>
                  </a:extLst>
                </a:gridCol>
              </a:tblGrid>
              <a:tr h="219875">
                <a:tc>
                  <a:txBody>
                    <a:bodyPr/>
                    <a:lstStyle/>
                    <a:p>
                      <a:pPr marL="0" marR="0">
                        <a:lnSpc>
                          <a:spcPct val="107000"/>
                        </a:lnSpc>
                        <a:spcBef>
                          <a:spcPts val="0"/>
                        </a:spcBef>
                        <a:spcAft>
                          <a:spcPts val="0"/>
                        </a:spcAft>
                      </a:pPr>
                      <a:r>
                        <a:rPr lang="en-US" sz="1600" dirty="0">
                          <a:effectLst/>
                        </a:rPr>
                        <a:t>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6734419"/>
                  </a:ext>
                </a:extLst>
              </a:tr>
              <a:tr h="219875">
                <a:tc>
                  <a:txBody>
                    <a:bodyPr/>
                    <a:lstStyle/>
                    <a:p>
                      <a:pPr marL="0" marR="0">
                        <a:lnSpc>
                          <a:spcPct val="107000"/>
                        </a:lnSpc>
                        <a:spcBef>
                          <a:spcPts val="0"/>
                        </a:spcBef>
                        <a:spcAft>
                          <a:spcPts val="0"/>
                        </a:spcAft>
                      </a:pPr>
                      <a:r>
                        <a:rPr lang="en-US" sz="1400" dirty="0">
                          <a:effectLst/>
                        </a:rPr>
                        <a:t>ID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Unique identifier for the record.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2333067"/>
                  </a:ext>
                </a:extLst>
              </a:tr>
              <a:tr h="219875">
                <a:tc>
                  <a:txBody>
                    <a:bodyPr/>
                    <a:lstStyle/>
                    <a:p>
                      <a:pPr marL="0" marR="0">
                        <a:lnSpc>
                          <a:spcPct val="107000"/>
                        </a:lnSpc>
                        <a:spcBef>
                          <a:spcPts val="0"/>
                        </a:spcBef>
                        <a:spcAft>
                          <a:spcPts val="0"/>
                        </a:spcAft>
                      </a:pPr>
                      <a:r>
                        <a:rPr lang="en-US" sz="1400" dirty="0">
                          <a:effectLst/>
                        </a:rPr>
                        <a:t>Case Number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Chicago Police Department RD Number (Records Division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1052069"/>
                  </a:ext>
                </a:extLst>
              </a:tr>
              <a:tr h="219875">
                <a:tc>
                  <a:txBody>
                    <a:bodyPr/>
                    <a:lstStyle/>
                    <a:p>
                      <a:pPr marL="0" marR="0">
                        <a:lnSpc>
                          <a:spcPct val="107000"/>
                        </a:lnSpc>
                        <a:spcBef>
                          <a:spcPts val="0"/>
                        </a:spcBef>
                        <a:spcAft>
                          <a:spcPts val="0"/>
                        </a:spcAft>
                      </a:pPr>
                      <a:r>
                        <a:rPr lang="en-US" sz="1400" dirty="0">
                          <a:effectLst/>
                        </a:rPr>
                        <a:t>Date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Date when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9917878"/>
                  </a:ext>
                </a:extLst>
              </a:tr>
              <a:tr h="219875">
                <a:tc>
                  <a:txBody>
                    <a:bodyPr/>
                    <a:lstStyle/>
                    <a:p>
                      <a:pPr marL="0" marR="0">
                        <a:lnSpc>
                          <a:spcPct val="107000"/>
                        </a:lnSpc>
                        <a:spcBef>
                          <a:spcPts val="0"/>
                        </a:spcBef>
                        <a:spcAft>
                          <a:spcPts val="0"/>
                        </a:spcAft>
                      </a:pPr>
                      <a:r>
                        <a:rPr lang="en-US" sz="1400" dirty="0">
                          <a:effectLst/>
                        </a:rPr>
                        <a:t>Block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partially redacted address where the incident occurred, placing it on the same block as the actual address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724880"/>
                  </a:ext>
                </a:extLst>
              </a:tr>
              <a:tr h="219875">
                <a:tc>
                  <a:txBody>
                    <a:bodyPr/>
                    <a:lstStyle/>
                    <a:p>
                      <a:pPr marL="0" marR="0">
                        <a:lnSpc>
                          <a:spcPct val="107000"/>
                        </a:lnSpc>
                        <a:spcBef>
                          <a:spcPts val="0"/>
                        </a:spcBef>
                        <a:spcAft>
                          <a:spcPts val="0"/>
                        </a:spcAft>
                      </a:pPr>
                      <a:r>
                        <a:rPr lang="en-US" sz="1400" dirty="0">
                          <a:effectLst/>
                        </a:rPr>
                        <a:t>IUCR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Illinois Uniform Crime Reporting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9572168"/>
                  </a:ext>
                </a:extLst>
              </a:tr>
              <a:tr h="219875">
                <a:tc>
                  <a:txBody>
                    <a:bodyPr/>
                    <a:lstStyle/>
                    <a:p>
                      <a:pPr marL="0" marR="0">
                        <a:lnSpc>
                          <a:spcPct val="107000"/>
                        </a:lnSpc>
                        <a:spcBef>
                          <a:spcPts val="0"/>
                        </a:spcBef>
                        <a:spcAft>
                          <a:spcPts val="0"/>
                        </a:spcAft>
                      </a:pPr>
                      <a:r>
                        <a:rPr lang="en-US" sz="1400" dirty="0">
                          <a:effectLst/>
                        </a:rPr>
                        <a:t>Primary Type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primary description of the IUCR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4323393"/>
                  </a:ext>
                </a:extLst>
              </a:tr>
              <a:tr h="219875">
                <a:tc>
                  <a:txBody>
                    <a:bodyPr/>
                    <a:lstStyle/>
                    <a:p>
                      <a:pPr marL="0" marR="0">
                        <a:lnSpc>
                          <a:spcPct val="107000"/>
                        </a:lnSpc>
                        <a:spcBef>
                          <a:spcPts val="0"/>
                        </a:spcBef>
                        <a:spcAft>
                          <a:spcPts val="0"/>
                        </a:spcAft>
                      </a:pPr>
                      <a:r>
                        <a:rPr lang="en-US" sz="1400" dirty="0">
                          <a:effectLst/>
                        </a:rPr>
                        <a:t>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secondary description of the IUCR code, a subcategory of the primary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6835216"/>
                  </a:ext>
                </a:extLst>
              </a:tr>
              <a:tr h="205480">
                <a:tc>
                  <a:txBody>
                    <a:bodyPr/>
                    <a:lstStyle/>
                    <a:p>
                      <a:pPr marL="0" marR="0">
                        <a:lnSpc>
                          <a:spcPct val="100000"/>
                        </a:lnSpc>
                        <a:spcBef>
                          <a:spcPts val="0"/>
                        </a:spcBef>
                        <a:spcAft>
                          <a:spcPts val="0"/>
                        </a:spcAft>
                      </a:pPr>
                      <a:r>
                        <a:rPr lang="en-US" sz="1400" dirty="0">
                          <a:effectLst/>
                        </a:rPr>
                        <a:t>Location 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Description of 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284406"/>
                  </a:ext>
                </a:extLst>
              </a:tr>
              <a:tr h="219875">
                <a:tc>
                  <a:txBody>
                    <a:bodyPr/>
                    <a:lstStyle/>
                    <a:p>
                      <a:pPr marL="0" marR="0">
                        <a:lnSpc>
                          <a:spcPct val="107000"/>
                        </a:lnSpc>
                        <a:spcBef>
                          <a:spcPts val="0"/>
                        </a:spcBef>
                        <a:spcAft>
                          <a:spcPts val="0"/>
                        </a:spcAft>
                      </a:pPr>
                      <a:r>
                        <a:rPr lang="en-US" sz="1400" dirty="0">
                          <a:effectLst/>
                        </a:rPr>
                        <a:t>Arrest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whether an arrest was made.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0618684"/>
                  </a:ext>
                </a:extLst>
              </a:tr>
              <a:tr h="219875">
                <a:tc>
                  <a:txBody>
                    <a:bodyPr/>
                    <a:lstStyle/>
                    <a:p>
                      <a:pPr marL="0" marR="0">
                        <a:lnSpc>
                          <a:spcPct val="107000"/>
                        </a:lnSpc>
                        <a:spcBef>
                          <a:spcPts val="0"/>
                        </a:spcBef>
                        <a:spcAft>
                          <a:spcPts val="0"/>
                        </a:spcAft>
                      </a:pPr>
                      <a:r>
                        <a:rPr lang="en-US" sz="1400" dirty="0">
                          <a:effectLst/>
                        </a:rPr>
                        <a:t>Domestic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whether the incident was domestic-related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830769"/>
                  </a:ext>
                </a:extLst>
              </a:tr>
              <a:tr h="219875">
                <a:tc>
                  <a:txBody>
                    <a:bodyPr/>
                    <a:lstStyle/>
                    <a:p>
                      <a:pPr marL="0" marR="0">
                        <a:lnSpc>
                          <a:spcPct val="107000"/>
                        </a:lnSpc>
                        <a:spcBef>
                          <a:spcPts val="0"/>
                        </a:spcBef>
                        <a:spcAft>
                          <a:spcPts val="0"/>
                        </a:spcAft>
                      </a:pPr>
                      <a:r>
                        <a:rPr lang="en-US" sz="1400" dirty="0">
                          <a:effectLst/>
                        </a:rPr>
                        <a:t>Beat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beat is the smallest police geographic area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587316"/>
                  </a:ext>
                </a:extLst>
              </a:tr>
              <a:tr h="219875">
                <a:tc>
                  <a:txBody>
                    <a:bodyPr/>
                    <a:lstStyle/>
                    <a:p>
                      <a:pPr marL="0" marR="0">
                        <a:lnSpc>
                          <a:spcPct val="107000"/>
                        </a:lnSpc>
                        <a:spcBef>
                          <a:spcPts val="0"/>
                        </a:spcBef>
                        <a:spcAft>
                          <a:spcPts val="0"/>
                        </a:spcAft>
                      </a:pPr>
                      <a:r>
                        <a:rPr lang="en-US" sz="1400" dirty="0">
                          <a:effectLst/>
                        </a:rPr>
                        <a:t>District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police district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3067561"/>
                  </a:ext>
                </a:extLst>
              </a:tr>
              <a:tr h="219875">
                <a:tc>
                  <a:txBody>
                    <a:bodyPr/>
                    <a:lstStyle/>
                    <a:p>
                      <a:pPr marL="0" marR="0">
                        <a:lnSpc>
                          <a:spcPct val="107000"/>
                        </a:lnSpc>
                        <a:spcBef>
                          <a:spcPts val="0"/>
                        </a:spcBef>
                        <a:spcAft>
                          <a:spcPts val="0"/>
                        </a:spcAft>
                      </a:pPr>
                      <a:r>
                        <a:rPr lang="en-US" sz="1400" dirty="0">
                          <a:effectLst/>
                        </a:rPr>
                        <a:t>Ward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ward (City Council district)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0955371"/>
                  </a:ext>
                </a:extLst>
              </a:tr>
              <a:tr h="219875">
                <a:tc>
                  <a:txBody>
                    <a:bodyPr/>
                    <a:lstStyle/>
                    <a:p>
                      <a:pPr marL="0" marR="0">
                        <a:lnSpc>
                          <a:spcPct val="107000"/>
                        </a:lnSpc>
                        <a:spcBef>
                          <a:spcPts val="0"/>
                        </a:spcBef>
                        <a:spcAft>
                          <a:spcPts val="0"/>
                        </a:spcAft>
                      </a:pPr>
                      <a:r>
                        <a:rPr lang="en-US" sz="1400" dirty="0">
                          <a:effectLst/>
                        </a:rPr>
                        <a:t>Community Area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community area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0418821"/>
                  </a:ext>
                </a:extLst>
              </a:tr>
              <a:tr h="219875">
                <a:tc>
                  <a:txBody>
                    <a:bodyPr/>
                    <a:lstStyle/>
                    <a:p>
                      <a:pPr marL="0" marR="0">
                        <a:lnSpc>
                          <a:spcPct val="107000"/>
                        </a:lnSpc>
                        <a:spcBef>
                          <a:spcPts val="0"/>
                        </a:spcBef>
                        <a:spcAft>
                          <a:spcPts val="0"/>
                        </a:spcAft>
                      </a:pPr>
                      <a:r>
                        <a:rPr lang="en-US" sz="1400" dirty="0">
                          <a:effectLst/>
                        </a:rPr>
                        <a:t>FBI Code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crime classification as outlined in the FBI's National Incident-Based Reporting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7972537"/>
                  </a:ext>
                </a:extLst>
              </a:tr>
              <a:tr h="219875">
                <a:tc>
                  <a:txBody>
                    <a:bodyPr/>
                    <a:lstStyle/>
                    <a:p>
                      <a:pPr marL="0" marR="0">
                        <a:lnSpc>
                          <a:spcPct val="107000"/>
                        </a:lnSpc>
                        <a:spcBef>
                          <a:spcPts val="0"/>
                        </a:spcBef>
                        <a:spcAft>
                          <a:spcPts val="0"/>
                        </a:spcAft>
                      </a:pPr>
                      <a:r>
                        <a:rPr lang="en-US" sz="1400" dirty="0">
                          <a:effectLst/>
                        </a:rPr>
                        <a:t>X Coordinate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x coordinate of 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33519"/>
                  </a:ext>
                </a:extLst>
              </a:tr>
              <a:tr h="219875">
                <a:tc>
                  <a:txBody>
                    <a:bodyPr/>
                    <a:lstStyle/>
                    <a:p>
                      <a:pPr marL="0" marR="0">
                        <a:lnSpc>
                          <a:spcPct val="107000"/>
                        </a:lnSpc>
                        <a:spcBef>
                          <a:spcPts val="0"/>
                        </a:spcBef>
                        <a:spcAft>
                          <a:spcPts val="0"/>
                        </a:spcAft>
                      </a:pPr>
                      <a:r>
                        <a:rPr lang="en-US" sz="1400" dirty="0">
                          <a:effectLst/>
                        </a:rPr>
                        <a:t>Y Coordinate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y coordinate of 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8302841"/>
                  </a:ext>
                </a:extLst>
              </a:tr>
              <a:tr h="219875">
                <a:tc>
                  <a:txBody>
                    <a:bodyPr/>
                    <a:lstStyle/>
                    <a:p>
                      <a:pPr marL="0" marR="0">
                        <a:lnSpc>
                          <a:spcPct val="107000"/>
                        </a:lnSpc>
                        <a:spcBef>
                          <a:spcPts val="0"/>
                        </a:spcBef>
                        <a:spcAft>
                          <a:spcPts val="0"/>
                        </a:spcAft>
                      </a:pPr>
                      <a:r>
                        <a:rPr lang="en-US" sz="1400" dirty="0">
                          <a:effectLst/>
                        </a:rPr>
                        <a:t>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Year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1712494"/>
                  </a:ext>
                </a:extLst>
              </a:tr>
              <a:tr h="219875">
                <a:tc>
                  <a:txBody>
                    <a:bodyPr/>
                    <a:lstStyle/>
                    <a:p>
                      <a:pPr marL="0" marR="0">
                        <a:lnSpc>
                          <a:spcPct val="107000"/>
                        </a:lnSpc>
                        <a:spcBef>
                          <a:spcPts val="0"/>
                        </a:spcBef>
                        <a:spcAft>
                          <a:spcPts val="0"/>
                        </a:spcAft>
                      </a:pPr>
                      <a:r>
                        <a:rPr lang="en-US" sz="1400" dirty="0">
                          <a:effectLst/>
                        </a:rPr>
                        <a:t>Updated 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Date and time the record was last updated.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2527713"/>
                  </a:ext>
                </a:extLst>
              </a:tr>
              <a:tr h="219875">
                <a:tc>
                  <a:txBody>
                    <a:bodyPr/>
                    <a:lstStyle/>
                    <a:p>
                      <a:pPr marL="0" marR="0">
                        <a:lnSpc>
                          <a:spcPct val="107000"/>
                        </a:lnSpc>
                        <a:spcBef>
                          <a:spcPts val="0"/>
                        </a:spcBef>
                        <a:spcAft>
                          <a:spcPts val="0"/>
                        </a:spcAft>
                      </a:pPr>
                      <a:r>
                        <a:rPr lang="en-US" sz="1400" dirty="0">
                          <a:effectLst/>
                        </a:rPr>
                        <a:t>Latitude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latitude of 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560677"/>
                  </a:ext>
                </a:extLst>
              </a:tr>
              <a:tr h="219875">
                <a:tc>
                  <a:txBody>
                    <a:bodyPr/>
                    <a:lstStyle/>
                    <a:p>
                      <a:pPr marL="0" marR="0">
                        <a:lnSpc>
                          <a:spcPct val="107000"/>
                        </a:lnSpc>
                        <a:spcBef>
                          <a:spcPts val="0"/>
                        </a:spcBef>
                        <a:spcAft>
                          <a:spcPts val="0"/>
                        </a:spcAft>
                      </a:pPr>
                      <a:r>
                        <a:rPr lang="en-US" sz="1400" dirty="0">
                          <a:effectLst/>
                        </a:rPr>
                        <a:t>Longitude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longitude of 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6109062"/>
                  </a:ext>
                </a:extLst>
              </a:tr>
              <a:tr h="219875">
                <a:tc>
                  <a:txBody>
                    <a:bodyPr/>
                    <a:lstStyle/>
                    <a:p>
                      <a:pPr marL="0" marR="0">
                        <a:lnSpc>
                          <a:spcPct val="107000"/>
                        </a:lnSpc>
                        <a:spcBef>
                          <a:spcPts val="0"/>
                        </a:spcBef>
                        <a:spcAft>
                          <a:spcPts val="0"/>
                        </a:spcAft>
                      </a:pPr>
                      <a:r>
                        <a:rPr lang="en-US" sz="1400" dirty="0">
                          <a:effectLst/>
                        </a:rPr>
                        <a:t>Location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location where the incident occurred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8891315"/>
                  </a:ext>
                </a:extLst>
              </a:tr>
            </a:tbl>
          </a:graphicData>
        </a:graphic>
      </p:graphicFrame>
      <p:sp>
        <p:nvSpPr>
          <p:cNvPr id="3" name="Rectangle 1"/>
          <p:cNvSpPr>
            <a:spLocks noChangeArrowheads="1"/>
          </p:cNvSpPr>
          <p:nvPr/>
        </p:nvSpPr>
        <p:spPr bwMode="auto">
          <a:xfrm>
            <a:off x="1131726" y="173633"/>
            <a:ext cx="92812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Diving</a:t>
            </a:r>
            <a:r>
              <a:rPr kumimoji="0" lang="en-US" altLang="en-US" sz="2800" b="1" i="0" u="none" strike="noStrike" cap="none" normalizeH="0" dirty="0">
                <a:ln>
                  <a:noFill/>
                </a:ln>
                <a:solidFill>
                  <a:schemeClr val="tx1"/>
                </a:solidFill>
                <a:effectLst/>
                <a:latin typeface="+mj-lt"/>
                <a:ea typeface="Calibri" panose="020F0502020204030204" pitchFamily="34" charset="0"/>
                <a:cs typeface="Times New Roman" panose="02020603050405020304" pitchFamily="18" charset="0"/>
              </a:rPr>
              <a:t> Deep into the features</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9735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559678"/>
            <a:ext cx="10668000" cy="774600"/>
          </a:xfrm>
          <a:prstGeom prst="rect">
            <a:avLst/>
          </a:prstGeom>
        </p:spPr>
        <p:txBody>
          <a:bodyPr>
            <a:normAutofit fontScale="975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i="0" dirty="0"/>
              <a:t>Problem Statement</a:t>
            </a:r>
          </a:p>
        </p:txBody>
      </p:sp>
      <p:sp>
        <p:nvSpPr>
          <p:cNvPr id="3" name="Content Placeholder 2"/>
          <p:cNvSpPr txBox="1">
            <a:spLocks/>
          </p:cNvSpPr>
          <p:nvPr/>
        </p:nvSpPr>
        <p:spPr>
          <a:xfrm>
            <a:off x="781878" y="1548943"/>
            <a:ext cx="10668000" cy="4460580"/>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Our goal is to create a web application that would give insights to its user about the crime scenario and its various aspects in Chicago.</a:t>
            </a:r>
          </a:p>
          <a:p>
            <a:r>
              <a:rPr lang="en-US" dirty="0"/>
              <a:t>Our application will contain:</a:t>
            </a:r>
          </a:p>
          <a:p>
            <a:pPr lvl="1"/>
            <a:r>
              <a:rPr lang="en-US" dirty="0"/>
              <a:t>A search box/drop down list where user can select a district.</a:t>
            </a:r>
          </a:p>
          <a:p>
            <a:pPr lvl="1"/>
            <a:r>
              <a:rPr lang="en-US" dirty="0"/>
              <a:t>Geospatial analysis using ArcGIS maps and visualizations that are embedded into the web app which will be dynamically updated to show most interesting patterns or heat maps for that district.</a:t>
            </a:r>
          </a:p>
          <a:p>
            <a:pPr lvl="1"/>
            <a:r>
              <a:rPr lang="en-US" dirty="0"/>
              <a:t>Statistical analysis and </a:t>
            </a:r>
            <a:r>
              <a:rPr lang="en-US" dirty="0"/>
              <a:t>visualizations </a:t>
            </a:r>
            <a:r>
              <a:rPr lang="en-US" dirty="0"/>
              <a:t>on historical data to the user.</a:t>
            </a:r>
          </a:p>
          <a:p>
            <a:pPr lvl="1"/>
            <a:r>
              <a:rPr lang="en-US" dirty="0"/>
              <a:t>Prediction of the date when the next crime will happen and its probability.</a:t>
            </a:r>
          </a:p>
        </p:txBody>
      </p:sp>
    </p:spTree>
    <p:extLst>
      <p:ext uri="{BB962C8B-B14F-4D97-AF65-F5344CB8AC3E}">
        <p14:creationId xmlns:p14="http://schemas.microsoft.com/office/powerpoint/2010/main" val="37756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Part1: </a:t>
            </a:r>
            <a:r>
              <a:rPr lang="en-US" sz="4900" i="0" dirty="0"/>
              <a:t>Data Download &amp; Preprocessing</a:t>
            </a:r>
            <a:endParaRPr lang="en-US" i="0" dirty="0"/>
          </a:p>
        </p:txBody>
      </p:sp>
      <p:sp>
        <p:nvSpPr>
          <p:cNvPr id="3" name="Content Placeholder 2"/>
          <p:cNvSpPr>
            <a:spLocks noGrp="1"/>
          </p:cNvSpPr>
          <p:nvPr>
            <p:ph sz="half" idx="1"/>
          </p:nvPr>
        </p:nvSpPr>
        <p:spPr>
          <a:xfrm>
            <a:off x="762000" y="1570384"/>
            <a:ext cx="10668000" cy="4429200"/>
          </a:xfrm>
        </p:spPr>
        <p:txBody>
          <a:bodyPr/>
          <a:lstStyle/>
          <a:p>
            <a:r>
              <a:rPr lang="en-US" b="1" dirty="0"/>
              <a:t>Data Download</a:t>
            </a:r>
          </a:p>
          <a:p>
            <a:pPr lvl="1"/>
            <a:r>
              <a:rPr lang="en-US" dirty="0"/>
              <a:t>Write a python script that automatically downloads the data from the website to a particular location. </a:t>
            </a:r>
            <a:r>
              <a:rPr lang="en-US" u="sng" dirty="0">
                <a:hlinkClick r:id="rId2"/>
              </a:rPr>
              <a:t>https://data.cityofchicago.org/Public-Safety/Crimes-2001-to-present/ijzp-q8t2/data</a:t>
            </a:r>
            <a:endParaRPr lang="en-US" dirty="0"/>
          </a:p>
          <a:p>
            <a:pPr lvl="0"/>
            <a:r>
              <a:rPr lang="en-US" b="1" dirty="0"/>
              <a:t>Handle Missing Values</a:t>
            </a:r>
          </a:p>
          <a:p>
            <a:pPr lvl="1"/>
            <a:r>
              <a:rPr lang="en-US" dirty="0"/>
              <a:t>Check the percentage of missing values and their </a:t>
            </a:r>
            <a:r>
              <a:rPr lang="en-US" dirty="0"/>
              <a:t>frequency distribution. Then </a:t>
            </a:r>
            <a:r>
              <a:rPr lang="en-US" dirty="0"/>
              <a:t>choose appropriate technique to handle missing data.</a:t>
            </a:r>
          </a:p>
          <a:p>
            <a:r>
              <a:rPr lang="en-US" b="1" dirty="0"/>
              <a:t>Feature Engineering. </a:t>
            </a:r>
          </a:p>
          <a:p>
            <a:pPr lvl="1"/>
            <a:r>
              <a:rPr lang="en-US" dirty="0"/>
              <a:t>Check for data correlation and eliminate or create new features as needed. These features will be selected keeping in mind the machine learning component of the application.</a:t>
            </a:r>
          </a:p>
        </p:txBody>
      </p:sp>
    </p:spTree>
    <p:extLst>
      <p:ext uri="{BB962C8B-B14F-4D97-AF65-F5344CB8AC3E}">
        <p14:creationId xmlns:p14="http://schemas.microsoft.com/office/powerpoint/2010/main" val="13112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Part2: </a:t>
            </a:r>
            <a:r>
              <a:rPr lang="en-US" sz="4900" i="0" dirty="0"/>
              <a:t>Geospatial Analysis</a:t>
            </a:r>
            <a:endParaRPr lang="en-US" i="0" dirty="0"/>
          </a:p>
        </p:txBody>
      </p:sp>
      <p:sp>
        <p:nvSpPr>
          <p:cNvPr id="3" name="Content Placeholder 2"/>
          <p:cNvSpPr>
            <a:spLocks noGrp="1"/>
          </p:cNvSpPr>
          <p:nvPr>
            <p:ph sz="half" idx="1"/>
          </p:nvPr>
        </p:nvSpPr>
        <p:spPr>
          <a:xfrm>
            <a:off x="762000" y="1570384"/>
            <a:ext cx="10668000" cy="4429200"/>
          </a:xfrm>
        </p:spPr>
        <p:txBody>
          <a:bodyPr/>
          <a:lstStyle/>
          <a:p>
            <a:r>
              <a:rPr lang="en-US" dirty="0"/>
              <a:t>Setup </a:t>
            </a:r>
            <a:r>
              <a:rPr lang="en-US" b="1" dirty="0"/>
              <a:t>ArcGIS </a:t>
            </a:r>
            <a:r>
              <a:rPr lang="en-US" dirty="0"/>
              <a:t>account and integrate </a:t>
            </a:r>
            <a:r>
              <a:rPr lang="en-US" b="1" dirty="0"/>
              <a:t>ArcPy</a:t>
            </a:r>
            <a:r>
              <a:rPr lang="en-US" dirty="0"/>
              <a:t> which is a ArcGIS </a:t>
            </a:r>
            <a:r>
              <a:rPr lang="en-US" dirty="0"/>
              <a:t> Python site package that provides a useful and productive way to perform geographic data analysis, data conversion, data management, and map automation with Python.</a:t>
            </a:r>
            <a:endParaRPr lang="en-US" dirty="0"/>
          </a:p>
          <a:p>
            <a:r>
              <a:rPr lang="en-US" dirty="0"/>
              <a:t>Load the data into ArcGIS and write scripts that are most interesting to the end user.</a:t>
            </a:r>
            <a:endParaRPr lang="en-US" b="1" dirty="0"/>
          </a:p>
          <a:p>
            <a:r>
              <a:rPr lang="en-US" dirty="0"/>
              <a:t>Some of the initial ideas are as follows, but they are subject to change as we play more with the data and ArcGIS.</a:t>
            </a:r>
          </a:p>
          <a:p>
            <a:pPr lvl="1"/>
            <a:r>
              <a:rPr lang="en-US" dirty="0"/>
              <a:t>What are the effects that a district with high criminal activity has on its neighbors.</a:t>
            </a:r>
          </a:p>
          <a:p>
            <a:pPr lvl="1"/>
            <a:r>
              <a:rPr lang="en-US" dirty="0"/>
              <a:t>From 2001 to 2017, how the crime has spread and what are its affects on the demographics.</a:t>
            </a:r>
          </a:p>
          <a:p>
            <a:pPr lvl="1"/>
            <a:r>
              <a:rPr lang="en-US" dirty="0"/>
              <a:t>Hot Spot Analysis of events or incidents.</a:t>
            </a:r>
            <a:endParaRPr lang="en-US" dirty="0"/>
          </a:p>
        </p:txBody>
      </p:sp>
    </p:spTree>
    <p:extLst>
      <p:ext uri="{BB962C8B-B14F-4D97-AF65-F5344CB8AC3E}">
        <p14:creationId xmlns:p14="http://schemas.microsoft.com/office/powerpoint/2010/main" val="285974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7"/>
            <a:ext cx="10668000" cy="1409081"/>
          </a:xfrm>
        </p:spPr>
        <p:txBody>
          <a:bodyPr>
            <a:normAutofit/>
          </a:bodyPr>
          <a:lstStyle/>
          <a:p>
            <a:pPr algn="l"/>
            <a:r>
              <a:rPr lang="en-US" i="0" dirty="0"/>
              <a:t>Part3: Data Visualization</a:t>
            </a:r>
          </a:p>
        </p:txBody>
      </p:sp>
      <p:sp>
        <p:nvSpPr>
          <p:cNvPr id="3" name="Content Placeholder 2"/>
          <p:cNvSpPr>
            <a:spLocks noGrp="1"/>
          </p:cNvSpPr>
          <p:nvPr>
            <p:ph sz="half" idx="1"/>
          </p:nvPr>
        </p:nvSpPr>
        <p:spPr>
          <a:xfrm>
            <a:off x="762000" y="1868557"/>
            <a:ext cx="10668000" cy="4131027"/>
          </a:xfrm>
        </p:spPr>
        <p:txBody>
          <a:bodyPr/>
          <a:lstStyle/>
          <a:p>
            <a:r>
              <a:rPr lang="en-US" dirty="0"/>
              <a:t>Exploratory data analysis will serve two purpose. Firstly, we will learn insights about the data and secondly we will display the best analysis that will be beneficial to our end user in the web application. </a:t>
            </a:r>
          </a:p>
          <a:p>
            <a:r>
              <a:rPr lang="en-US" dirty="0"/>
              <a:t>We will do the following types of analysis:</a:t>
            </a:r>
          </a:p>
          <a:p>
            <a:pPr lvl="1"/>
            <a:r>
              <a:rPr lang="en-US" dirty="0"/>
              <a:t>Perform univariate and bivariate data analysis to get insights about the data.</a:t>
            </a:r>
          </a:p>
          <a:p>
            <a:pPr lvl="1"/>
            <a:r>
              <a:rPr lang="en-US" dirty="0"/>
              <a:t>Plot data visualization. E.g.</a:t>
            </a:r>
          </a:p>
          <a:p>
            <a:pPr lvl="2"/>
            <a:r>
              <a:rPr lang="en-US" dirty="0"/>
              <a:t>How has crime changed over the years?</a:t>
            </a:r>
          </a:p>
          <a:p>
            <a:pPr lvl="2"/>
            <a:r>
              <a:rPr lang="en-US" dirty="0"/>
              <a:t>Which areas have evolved over the time span of 2001 to 2017?</a:t>
            </a:r>
          </a:p>
          <a:p>
            <a:endParaRPr lang="en-US" dirty="0"/>
          </a:p>
        </p:txBody>
      </p:sp>
    </p:spTree>
    <p:extLst>
      <p:ext uri="{BB962C8B-B14F-4D97-AF65-F5344CB8AC3E}">
        <p14:creationId xmlns:p14="http://schemas.microsoft.com/office/powerpoint/2010/main" val="223756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a:bodyPr>
          <a:lstStyle/>
          <a:p>
            <a:pPr algn="l"/>
            <a:r>
              <a:rPr lang="en-US" sz="4500" i="0" dirty="0"/>
              <a:t>Part 4: Machine Learning</a:t>
            </a:r>
            <a:endParaRPr lang="en-US" sz="4500" b="1" i="0" dirty="0"/>
          </a:p>
        </p:txBody>
      </p:sp>
      <p:sp>
        <p:nvSpPr>
          <p:cNvPr id="3" name="Content Placeholder 2"/>
          <p:cNvSpPr>
            <a:spLocks noGrp="1"/>
          </p:cNvSpPr>
          <p:nvPr>
            <p:ph sz="half" idx="1"/>
          </p:nvPr>
        </p:nvSpPr>
        <p:spPr>
          <a:xfrm>
            <a:off x="762000" y="1719470"/>
            <a:ext cx="10668000" cy="4280114"/>
          </a:xfrm>
        </p:spPr>
        <p:txBody>
          <a:bodyPr/>
          <a:lstStyle/>
          <a:p>
            <a:pPr marL="0" indent="0">
              <a:buNone/>
            </a:pPr>
            <a:r>
              <a:rPr lang="en-US" b="1" dirty="0"/>
              <a:t>The machine learning engine in our application will have two parts:</a:t>
            </a:r>
          </a:p>
          <a:p>
            <a:pPr marL="457200" indent="-457200">
              <a:buFont typeface="+mj-lt"/>
              <a:buAutoNum type="arabicPeriod"/>
            </a:pPr>
            <a:r>
              <a:rPr lang="en-US" b="1" dirty="0"/>
              <a:t>Clustering</a:t>
            </a:r>
            <a:r>
              <a:rPr lang="en-US" dirty="0"/>
              <a:t>: We will divide the regions in Chicago into different clusters based on districts. It will result in 20 clusters. </a:t>
            </a:r>
          </a:p>
          <a:p>
            <a:pPr marL="457200" indent="-457200">
              <a:buFont typeface="+mj-lt"/>
              <a:buAutoNum type="arabicPeriod"/>
            </a:pPr>
            <a:r>
              <a:rPr lang="en-US" b="1" dirty="0"/>
              <a:t>Prediction</a:t>
            </a:r>
            <a:r>
              <a:rPr lang="en-US" dirty="0"/>
              <a:t>: We will then build prediction models for each cluster that will </a:t>
            </a:r>
            <a:r>
              <a:rPr lang="en-US" dirty="0"/>
              <a:t>predict the date when the next crime will happen and its probability. </a:t>
            </a:r>
          </a:p>
          <a:p>
            <a:pPr lvl="1"/>
            <a:r>
              <a:rPr lang="en-US" dirty="0"/>
              <a:t>We will try different models like Linear Regression, Random forest and SVM and will c</a:t>
            </a:r>
            <a:r>
              <a:rPr lang="en-US" dirty="0"/>
              <a:t>hoose the best prediction model.</a:t>
            </a:r>
          </a:p>
          <a:p>
            <a:pPr lvl="1"/>
            <a:r>
              <a:rPr lang="en-US" dirty="0"/>
              <a:t>The final model will be deployed in Azure and a REST API will be created to be called from the web application.</a:t>
            </a:r>
          </a:p>
          <a:p>
            <a:pPr marL="859536"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69375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fontScale="90000"/>
          </a:bodyPr>
          <a:lstStyle/>
          <a:p>
            <a:pPr algn="l"/>
            <a:r>
              <a:rPr lang="en-US" i="0" dirty="0"/>
              <a:t>System Architecture</a:t>
            </a:r>
            <a:br>
              <a:rPr lang="en-US" b="1" dirty="0"/>
            </a:br>
            <a:endParaRPr lang="en-US" b="1" dirty="0"/>
          </a:p>
        </p:txBody>
      </p:sp>
      <p:sp>
        <p:nvSpPr>
          <p:cNvPr id="5" name="Rectangle 4"/>
          <p:cNvSpPr/>
          <p:nvPr/>
        </p:nvSpPr>
        <p:spPr>
          <a:xfrm>
            <a:off x="2355574" y="1418254"/>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6" name="Rectangle 5"/>
          <p:cNvSpPr/>
          <p:nvPr/>
        </p:nvSpPr>
        <p:spPr>
          <a:xfrm>
            <a:off x="2355574" y="2375452"/>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sp>
        <p:nvSpPr>
          <p:cNvPr id="7" name="Rectangle 6"/>
          <p:cNvSpPr/>
          <p:nvPr/>
        </p:nvSpPr>
        <p:spPr>
          <a:xfrm>
            <a:off x="1152940" y="3332650"/>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 Studio</a:t>
            </a:r>
          </a:p>
        </p:txBody>
      </p:sp>
      <p:sp>
        <p:nvSpPr>
          <p:cNvPr id="8" name="Rectangle 7"/>
          <p:cNvSpPr/>
          <p:nvPr/>
        </p:nvSpPr>
        <p:spPr>
          <a:xfrm>
            <a:off x="3458818" y="3332650"/>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ArcGIS</a:t>
            </a:r>
          </a:p>
        </p:txBody>
      </p:sp>
      <p:sp>
        <p:nvSpPr>
          <p:cNvPr id="9" name="Rectangle 8"/>
          <p:cNvSpPr/>
          <p:nvPr/>
        </p:nvSpPr>
        <p:spPr>
          <a:xfrm>
            <a:off x="2355573" y="4518719"/>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10" name="Rectangle 9"/>
          <p:cNvSpPr/>
          <p:nvPr/>
        </p:nvSpPr>
        <p:spPr>
          <a:xfrm>
            <a:off x="2355573" y="5475917"/>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cxnSp>
        <p:nvCxnSpPr>
          <p:cNvPr id="12" name="Straight Arrow Connector 11"/>
          <p:cNvCxnSpPr>
            <a:stCxn id="5" idx="2"/>
            <a:endCxn id="6" idx="0"/>
          </p:cNvCxnSpPr>
          <p:nvPr/>
        </p:nvCxnSpPr>
        <p:spPr>
          <a:xfrm>
            <a:off x="3299792" y="2034480"/>
            <a:ext cx="0"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a:stCxn id="6" idx="2"/>
            <a:endCxn id="7" idx="0"/>
          </p:cNvCxnSpPr>
          <p:nvPr/>
        </p:nvCxnSpPr>
        <p:spPr>
          <a:xfrm flipH="1">
            <a:off x="2097158" y="2991678"/>
            <a:ext cx="1202634"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a:stCxn id="6" idx="2"/>
            <a:endCxn id="8" idx="0"/>
          </p:cNvCxnSpPr>
          <p:nvPr/>
        </p:nvCxnSpPr>
        <p:spPr>
          <a:xfrm>
            <a:off x="3299792" y="2991678"/>
            <a:ext cx="1103244"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stCxn id="7" idx="2"/>
            <a:endCxn id="9" idx="0"/>
          </p:cNvCxnSpPr>
          <p:nvPr/>
        </p:nvCxnSpPr>
        <p:spPr>
          <a:xfrm>
            <a:off x="2097158" y="3948876"/>
            <a:ext cx="1202633" cy="56984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a:stCxn id="8" idx="2"/>
            <a:endCxn id="9" idx="0"/>
          </p:cNvCxnSpPr>
          <p:nvPr/>
        </p:nvCxnSpPr>
        <p:spPr>
          <a:xfrm flipH="1">
            <a:off x="3299791" y="3948876"/>
            <a:ext cx="1103245" cy="56984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9" idx="2"/>
            <a:endCxn id="10" idx="0"/>
          </p:cNvCxnSpPr>
          <p:nvPr/>
        </p:nvCxnSpPr>
        <p:spPr>
          <a:xfrm>
            <a:off x="3299791" y="5134945"/>
            <a:ext cx="0"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347253" y="1414941"/>
            <a:ext cx="4492486" cy="646331"/>
          </a:xfrm>
          <a:prstGeom prst="rect">
            <a:avLst/>
          </a:prstGeom>
          <a:noFill/>
        </p:spPr>
        <p:txBody>
          <a:bodyPr wrap="square" rtlCol="0">
            <a:spAutoFit/>
          </a:bodyPr>
          <a:lstStyle/>
          <a:p>
            <a:r>
              <a:rPr lang="en-US" dirty="0"/>
              <a:t>Data loading, pre-processing will happen in Docker image</a:t>
            </a:r>
          </a:p>
        </p:txBody>
      </p:sp>
      <p:sp>
        <p:nvSpPr>
          <p:cNvPr id="27" name="TextBox 26"/>
          <p:cNvSpPr txBox="1"/>
          <p:nvPr/>
        </p:nvSpPr>
        <p:spPr>
          <a:xfrm>
            <a:off x="5347253" y="2373795"/>
            <a:ext cx="4492486" cy="369332"/>
          </a:xfrm>
          <a:prstGeom prst="rect">
            <a:avLst/>
          </a:prstGeom>
          <a:noFill/>
        </p:spPr>
        <p:txBody>
          <a:bodyPr wrap="square" rtlCol="0">
            <a:spAutoFit/>
          </a:bodyPr>
          <a:lstStyle/>
          <a:p>
            <a:r>
              <a:rPr lang="en-US" dirty="0"/>
              <a:t>Cleaned files will be loaded to S3.</a:t>
            </a:r>
          </a:p>
        </p:txBody>
      </p:sp>
      <p:sp>
        <p:nvSpPr>
          <p:cNvPr id="28" name="TextBox 27"/>
          <p:cNvSpPr txBox="1"/>
          <p:nvPr/>
        </p:nvSpPr>
        <p:spPr>
          <a:xfrm>
            <a:off x="5973418" y="3327680"/>
            <a:ext cx="4492486" cy="646331"/>
          </a:xfrm>
          <a:prstGeom prst="rect">
            <a:avLst/>
          </a:prstGeom>
          <a:noFill/>
        </p:spPr>
        <p:txBody>
          <a:bodyPr wrap="square" rtlCol="0">
            <a:spAutoFit/>
          </a:bodyPr>
          <a:lstStyle/>
          <a:p>
            <a:r>
              <a:rPr lang="en-US" dirty="0"/>
              <a:t>Cleaned files will be used to build ML models and ArcGIS visualization.</a:t>
            </a:r>
          </a:p>
        </p:txBody>
      </p:sp>
      <p:sp>
        <p:nvSpPr>
          <p:cNvPr id="29" name="TextBox 28"/>
          <p:cNvSpPr txBox="1"/>
          <p:nvPr/>
        </p:nvSpPr>
        <p:spPr>
          <a:xfrm>
            <a:off x="5754757" y="4917253"/>
            <a:ext cx="4492486" cy="646331"/>
          </a:xfrm>
          <a:prstGeom prst="rect">
            <a:avLst/>
          </a:prstGeom>
          <a:noFill/>
        </p:spPr>
        <p:txBody>
          <a:bodyPr wrap="square" rtlCol="0">
            <a:spAutoFit/>
          </a:bodyPr>
          <a:lstStyle/>
          <a:p>
            <a:r>
              <a:rPr lang="en-US" dirty="0"/>
              <a:t>Rest APIs will be created for ML model and ArcGIS and called into the web application.</a:t>
            </a:r>
          </a:p>
        </p:txBody>
      </p:sp>
      <p:sp>
        <p:nvSpPr>
          <p:cNvPr id="30" name="Right Brace 29"/>
          <p:cNvSpPr/>
          <p:nvPr/>
        </p:nvSpPr>
        <p:spPr>
          <a:xfrm>
            <a:off x="4790661" y="1490870"/>
            <a:ext cx="268356" cy="5436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4899991" y="2323793"/>
            <a:ext cx="258418" cy="5486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5635487" y="3360503"/>
            <a:ext cx="258418" cy="5486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5213071" y="4657522"/>
            <a:ext cx="283267" cy="12057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052541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107</TotalTime>
  <Words>842</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Corbel</vt:lpstr>
      <vt:lpstr>Times New Roman</vt:lpstr>
      <vt:lpstr>Headlines</vt:lpstr>
      <vt:lpstr>Machine learning  on  Chicago Crime Dataset  Final Project Proposal  Advance Data Science &amp; architecture</vt:lpstr>
      <vt:lpstr>Introduction to data</vt:lpstr>
      <vt:lpstr>PowerPoint Presentation</vt:lpstr>
      <vt:lpstr>PowerPoint Presentation</vt:lpstr>
      <vt:lpstr>Part1: Data Download &amp; Preprocessing</vt:lpstr>
      <vt:lpstr>Part2: Geospatial Analysis</vt:lpstr>
      <vt:lpstr>Part3: Data Visualization</vt:lpstr>
      <vt:lpstr>Part 4: Machine Learning</vt:lpstr>
      <vt:lpstr>System Architecture </vt:lpstr>
      <vt:lpstr>Infrastructure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 Analysis</dc:title>
  <dc:creator>Pragati Shaw</dc:creator>
  <cp:lastModifiedBy>Sarthak Agarwal</cp:lastModifiedBy>
  <cp:revision>13</cp:revision>
  <dcterms:created xsi:type="dcterms:W3CDTF">2017-04-15T13:45:46Z</dcterms:created>
  <dcterms:modified xsi:type="dcterms:W3CDTF">2017-04-18T19:49:19Z</dcterms:modified>
</cp:coreProperties>
</file>