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1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52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5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9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3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5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2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04EF6-9B96-4982-BF10-A9F9DAFBA98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A3FF-0DD3-4FE7-BC96-E9670EE3DD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4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Keypoint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Sarthak Agarwal</a:t>
            </a:r>
          </a:p>
        </p:txBody>
      </p:sp>
    </p:spTree>
    <p:extLst>
      <p:ext uri="{BB962C8B-B14F-4D97-AF65-F5344CB8AC3E}">
        <p14:creationId xmlns:p14="http://schemas.microsoft.com/office/powerpoint/2010/main" val="114061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9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was to detect facial key-points on greyscale images of faces.</a:t>
            </a:r>
          </a:p>
          <a:p>
            <a:r>
              <a:rPr lang="en-US" dirty="0"/>
              <a:t>Facial key-points are centers and corners of the eyes, eyebrows, nose and mouth, among other facial features.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912" y="3737342"/>
            <a:ext cx="7913804" cy="199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00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Keras 1.2.2</a:t>
            </a:r>
          </a:p>
          <a:p>
            <a:r>
              <a:rPr lang="en-US" dirty="0"/>
              <a:t>Tensorflow 1.0.1</a:t>
            </a:r>
          </a:p>
          <a:p>
            <a:r>
              <a:rPr lang="en-US" dirty="0"/>
              <a:t>AWS GPU g2.2xlarge</a:t>
            </a:r>
          </a:p>
          <a:p>
            <a:r>
              <a:rPr lang="en-US" dirty="0"/>
              <a:t>CUDA 8.0</a:t>
            </a:r>
          </a:p>
          <a:p>
            <a:r>
              <a:rPr lang="en-US" dirty="0"/>
              <a:t>Python 3.5.2</a:t>
            </a:r>
          </a:p>
          <a:p>
            <a:endParaRPr lang="en-US" dirty="0"/>
          </a:p>
          <a:p>
            <a:r>
              <a:rPr lang="en-US" dirty="0"/>
              <a:t>Challenge: Finding an AMI on AWS which had all the above versions. </a:t>
            </a:r>
          </a:p>
          <a:p>
            <a:pPr lvl="1"/>
            <a:r>
              <a:rPr lang="en-US" dirty="0"/>
              <a:t>Solution: Updated all the packages in my own AMI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4649821"/>
          </a:xfrm>
        </p:spPr>
        <p:txBody>
          <a:bodyPr>
            <a:normAutofit/>
          </a:bodyPr>
          <a:lstStyle/>
          <a:p>
            <a:r>
              <a:rPr lang="en-US" dirty="0"/>
              <a:t>Total Images: 7049 with dimensions: 96x96x1</a:t>
            </a:r>
          </a:p>
          <a:p>
            <a:r>
              <a:rPr lang="en-US" dirty="0"/>
              <a:t>Input (X) =&gt; Array of flattened images.</a:t>
            </a:r>
          </a:p>
          <a:p>
            <a:pPr lvl="1"/>
            <a:r>
              <a:rPr lang="en-US" dirty="0"/>
              <a:t>X is between 0 to 255 because greyscale images.</a:t>
            </a:r>
          </a:p>
          <a:p>
            <a:pPr lvl="1"/>
            <a:r>
              <a:rPr lang="en-US" dirty="0"/>
              <a:t>Scaled the input to float values between [0,1]</a:t>
            </a:r>
          </a:p>
          <a:p>
            <a:pPr lvl="1"/>
            <a:r>
              <a:rPr lang="en-US" dirty="0"/>
              <a:t>Shape of X for NN is (# of images, 9216)</a:t>
            </a:r>
          </a:p>
          <a:p>
            <a:pPr lvl="1"/>
            <a:r>
              <a:rPr lang="en-US" dirty="0"/>
              <a:t>Shape of X for CNN is (# of images, 96, 96, 1)</a:t>
            </a:r>
          </a:p>
          <a:p>
            <a:pPr lvl="1"/>
            <a:endParaRPr lang="en-US" dirty="0"/>
          </a:p>
          <a:p>
            <a:r>
              <a:rPr lang="en-US" dirty="0"/>
              <a:t>Output(Y) =&gt; 30 (x, y) coordinates of the 15 facial keypoints.</a:t>
            </a:r>
          </a:p>
          <a:p>
            <a:pPr lvl="1"/>
            <a:r>
              <a:rPr lang="en-US" dirty="0"/>
              <a:t>Range of Y is from 0 to 96</a:t>
            </a:r>
          </a:p>
          <a:p>
            <a:pPr lvl="1"/>
            <a:r>
              <a:rPr lang="en-US" dirty="0"/>
              <a:t>Scaled the target o float values between [-1, 1]</a:t>
            </a:r>
          </a:p>
          <a:p>
            <a:pPr lvl="1"/>
            <a:r>
              <a:rPr lang="en-US" dirty="0"/>
              <a:t>Finally, shape of Y is (# of images, 30)</a:t>
            </a:r>
          </a:p>
        </p:txBody>
      </p:sp>
    </p:spTree>
    <p:extLst>
      <p:ext uri="{BB962C8B-B14F-4D97-AF65-F5344CB8AC3E}">
        <p14:creationId xmlns:p14="http://schemas.microsoft.com/office/powerpoint/2010/main" val="329738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r>
              <a:rPr lang="en-US" dirty="0"/>
              <a:t>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4668674"/>
          </a:xfrm>
        </p:spPr>
        <p:txBody>
          <a:bodyPr/>
          <a:lstStyle/>
          <a:p>
            <a:r>
              <a:rPr lang="en-US" sz="2400" dirty="0"/>
              <a:t>Basic Neural Network with 1 hidden layer having 100 nodes with two sets of hyperparameters.</a:t>
            </a:r>
          </a:p>
          <a:p>
            <a:r>
              <a:rPr lang="en-US" sz="2400" dirty="0"/>
              <a:t>Execution time = 3 secs on CPU with 100 epochs.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313"/>
              </p:ext>
            </p:extLst>
          </p:nvPr>
        </p:nvGraphicFramePr>
        <p:xfrm>
          <a:off x="6843791" y="3043199"/>
          <a:ext cx="3489758" cy="1868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879">
                  <a:extLst>
                    <a:ext uri="{9D8B030D-6E8A-4147-A177-3AD203B41FA5}">
                      <a16:colId xmlns:a16="http://schemas.microsoft.com/office/drawing/2014/main" val="1907059905"/>
                    </a:ext>
                  </a:extLst>
                </a:gridCol>
                <a:gridCol w="1744879">
                  <a:extLst>
                    <a:ext uri="{9D8B030D-6E8A-4147-A177-3AD203B41FA5}">
                      <a16:colId xmlns:a16="http://schemas.microsoft.com/office/drawing/2014/main" val="2193117593"/>
                    </a:ext>
                  </a:extLst>
                </a:gridCol>
              </a:tblGrid>
              <a:tr h="34012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Parameter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Value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460330"/>
                  </a:ext>
                </a:extLst>
              </a:tr>
              <a:tr h="5093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Learning rate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0.01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07543"/>
                  </a:ext>
                </a:extLst>
              </a:tr>
              <a:tr h="5093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Momentum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0.0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009610"/>
                  </a:ext>
                </a:extLst>
              </a:tr>
              <a:tr h="50934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Nesterov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False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3854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77838"/>
              </p:ext>
            </p:extLst>
          </p:nvPr>
        </p:nvGraphicFramePr>
        <p:xfrm>
          <a:off x="1343014" y="3043199"/>
          <a:ext cx="3530644" cy="1868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5322">
                  <a:extLst>
                    <a:ext uri="{9D8B030D-6E8A-4147-A177-3AD203B41FA5}">
                      <a16:colId xmlns:a16="http://schemas.microsoft.com/office/drawing/2014/main" val="1907059905"/>
                    </a:ext>
                  </a:extLst>
                </a:gridCol>
                <a:gridCol w="1765322">
                  <a:extLst>
                    <a:ext uri="{9D8B030D-6E8A-4147-A177-3AD203B41FA5}">
                      <a16:colId xmlns:a16="http://schemas.microsoft.com/office/drawing/2014/main" val="2193117593"/>
                    </a:ext>
                  </a:extLst>
                </a:gridCol>
              </a:tblGrid>
              <a:tr h="3817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Parameter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Value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6460330"/>
                  </a:ext>
                </a:extLst>
              </a:tr>
              <a:tr h="4954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Learning rate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0.01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07543"/>
                  </a:ext>
                </a:extLst>
              </a:tr>
              <a:tr h="4954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Momentum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0.9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009610"/>
                  </a:ext>
                </a:extLst>
              </a:tr>
              <a:tr h="495463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Nesterov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b="0" spc="-5" dirty="0">
                          <a:effectLst/>
                        </a:rPr>
                        <a:t>True</a:t>
                      </a:r>
                      <a:endParaRPr lang="en-US" sz="1600" b="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3854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3992" y="5360974"/>
            <a:ext cx="259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Loss: 0.0070</a:t>
            </a:r>
          </a:p>
          <a:p>
            <a:r>
              <a:rPr lang="en-US" dirty="0"/>
              <a:t>Val Loss: 0.0080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5112" y="5360974"/>
            <a:ext cx="259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Loss: 0.0024</a:t>
            </a:r>
          </a:p>
          <a:p>
            <a:r>
              <a:rPr lang="en-US" dirty="0"/>
              <a:t>Val Loss: 0.0037</a:t>
            </a:r>
          </a:p>
        </p:txBody>
      </p:sp>
    </p:spTree>
    <p:extLst>
      <p:ext uri="{BB962C8B-B14F-4D97-AF65-F5344CB8AC3E}">
        <p14:creationId xmlns:p14="http://schemas.microsoft.com/office/powerpoint/2010/main" val="13632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3" y="1248465"/>
            <a:ext cx="8107051" cy="51823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59118" y="433633"/>
            <a:ext cx="8295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Performance comparison of the two baseline models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2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11764"/>
              </p:ext>
            </p:extLst>
          </p:nvPr>
        </p:nvGraphicFramePr>
        <p:xfrm>
          <a:off x="1084075" y="1530428"/>
          <a:ext cx="6052016" cy="4455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566">
                  <a:extLst>
                    <a:ext uri="{9D8B030D-6E8A-4147-A177-3AD203B41FA5}">
                      <a16:colId xmlns:a16="http://schemas.microsoft.com/office/drawing/2014/main" val="2386163015"/>
                    </a:ext>
                  </a:extLst>
                </a:gridCol>
                <a:gridCol w="1821892">
                  <a:extLst>
                    <a:ext uri="{9D8B030D-6E8A-4147-A177-3AD203B41FA5}">
                      <a16:colId xmlns:a16="http://schemas.microsoft.com/office/drawing/2014/main" val="2723466466"/>
                    </a:ext>
                  </a:extLst>
                </a:gridCol>
                <a:gridCol w="1887554">
                  <a:extLst>
                    <a:ext uri="{9D8B030D-6E8A-4147-A177-3AD203B41FA5}">
                      <a16:colId xmlns:a16="http://schemas.microsoft.com/office/drawing/2014/main" val="3966195365"/>
                    </a:ext>
                  </a:extLst>
                </a:gridCol>
                <a:gridCol w="1513004">
                  <a:extLst>
                    <a:ext uri="{9D8B030D-6E8A-4147-A177-3AD203B41FA5}">
                      <a16:colId xmlns:a16="http://schemas.microsoft.com/office/drawing/2014/main" val="3018624597"/>
                    </a:ext>
                  </a:extLst>
                </a:gridCol>
              </a:tblGrid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Layer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Name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Outputs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029292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0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Input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1x96x96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7231389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1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Conv2d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32 filters of 3x3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32x94x94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3834715"/>
                  </a:ext>
                </a:extLst>
              </a:tr>
              <a:tr h="36255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Maxpool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Size 2x2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32x47x47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595180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3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Con2d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64 filters of 2x2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64x46x46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4532024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4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Maxpool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Size 2x2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64x23x23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764372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5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Conv2d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128 filters of</a:t>
                      </a:r>
                      <a:r>
                        <a:rPr lang="en-US" sz="1600" spc="-5" baseline="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 2x2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128x22x22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9646626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6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Maxpool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82880" algn="l"/>
                        </a:tabLst>
                        <a:defRPr/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Size 2x2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128x11x11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533803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7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Flatten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+mn-lt"/>
                          <a:ea typeface="+mn-ea"/>
                          <a:cs typeface="+mn-cs"/>
                        </a:rPr>
                        <a:t>15488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554802"/>
                  </a:ext>
                </a:extLst>
              </a:tr>
              <a:tr h="36255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8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Dense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500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1403812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9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Dense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500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1985481"/>
                  </a:ext>
                </a:extLst>
              </a:tr>
              <a:tr h="37304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10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Output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600" spc="-5" dirty="0">
                          <a:effectLst/>
                        </a:rPr>
                        <a:t>30</a:t>
                      </a:r>
                      <a:endParaRPr lang="en-US" sz="1600" spc="-5" dirty="0"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467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3017" y="1530428"/>
            <a:ext cx="3440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of epochs =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taken to run = 40mins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Loss = 0.0012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 Loss = 0.0020</a:t>
            </a:r>
          </a:p>
        </p:txBody>
      </p:sp>
    </p:spTree>
    <p:extLst>
      <p:ext uri="{BB962C8B-B14F-4D97-AF65-F5344CB8AC3E}">
        <p14:creationId xmlns:p14="http://schemas.microsoft.com/office/powerpoint/2010/main" val="16116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</a:t>
            </a:r>
            <a:r>
              <a:rPr lang="en-US"/>
              <a:t>performance comparison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87715"/>
              </p:ext>
            </p:extLst>
          </p:nvPr>
        </p:nvGraphicFramePr>
        <p:xfrm>
          <a:off x="1300898" y="2450969"/>
          <a:ext cx="9323108" cy="3629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765">
                  <a:extLst>
                    <a:ext uri="{9D8B030D-6E8A-4147-A177-3AD203B41FA5}">
                      <a16:colId xmlns:a16="http://schemas.microsoft.com/office/drawing/2014/main" val="279841630"/>
                    </a:ext>
                  </a:extLst>
                </a:gridCol>
                <a:gridCol w="2043972">
                  <a:extLst>
                    <a:ext uri="{9D8B030D-6E8A-4147-A177-3AD203B41FA5}">
                      <a16:colId xmlns:a16="http://schemas.microsoft.com/office/drawing/2014/main" val="1695611080"/>
                    </a:ext>
                  </a:extLst>
                </a:gridCol>
                <a:gridCol w="1558574">
                  <a:extLst>
                    <a:ext uri="{9D8B030D-6E8A-4147-A177-3AD203B41FA5}">
                      <a16:colId xmlns:a16="http://schemas.microsoft.com/office/drawing/2014/main" val="2140243886"/>
                    </a:ext>
                  </a:extLst>
                </a:gridCol>
                <a:gridCol w="1585083">
                  <a:extLst>
                    <a:ext uri="{9D8B030D-6E8A-4147-A177-3AD203B41FA5}">
                      <a16:colId xmlns:a16="http://schemas.microsoft.com/office/drawing/2014/main" val="3527309340"/>
                    </a:ext>
                  </a:extLst>
                </a:gridCol>
                <a:gridCol w="1576857">
                  <a:extLst>
                    <a:ext uri="{9D8B030D-6E8A-4147-A177-3AD203B41FA5}">
                      <a16:colId xmlns:a16="http://schemas.microsoft.com/office/drawing/2014/main" val="3110200320"/>
                    </a:ext>
                  </a:extLst>
                </a:gridCol>
                <a:gridCol w="1576857">
                  <a:extLst>
                    <a:ext uri="{9D8B030D-6E8A-4147-A177-3AD203B41FA5}">
                      <a16:colId xmlns:a16="http://schemas.microsoft.com/office/drawing/2014/main" val="778805179"/>
                    </a:ext>
                  </a:extLst>
                </a:gridCol>
              </a:tblGrid>
              <a:tr h="4561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Epoch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 Loss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 Loss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64131"/>
                  </a:ext>
                </a:extLst>
              </a:tr>
              <a:tr h="931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NN with 1 hidden layer, 100 nodes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3mins CPU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0.0037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93517"/>
                  </a:ext>
                </a:extLst>
              </a:tr>
              <a:tr h="1128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1 + momentum=0, decay=0, nesterov=False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3mins CPU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305520"/>
                  </a:ext>
                </a:extLst>
              </a:tr>
              <a:tr h="556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CNN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40mins GPU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664674"/>
                  </a:ext>
                </a:extLst>
              </a:tr>
              <a:tr h="556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Model 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CNN – Flipped images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Yet to run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927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6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dirty="0"/>
              <a:t>Predicted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961534"/>
          </a:xfrm>
        </p:spPr>
        <p:txBody>
          <a:bodyPr>
            <a:normAutofit/>
          </a:bodyPr>
          <a:lstStyle/>
          <a:p>
            <a:r>
              <a:rPr lang="en-US" sz="2400" dirty="0"/>
              <a:t>For each model, I saved the model structure and weights for future prediction.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41" y="1780221"/>
            <a:ext cx="3195639" cy="3195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80222"/>
            <a:ext cx="3391216" cy="3577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305" y="1780221"/>
            <a:ext cx="3198495" cy="31984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1939" y="5754166"/>
            <a:ext cx="24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NN version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7990" y="5770880"/>
            <a:ext cx="221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NN version2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68051" y="5738614"/>
            <a:ext cx="199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9004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431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MS Mincho</vt:lpstr>
      <vt:lpstr>Times New Roman</vt:lpstr>
      <vt:lpstr>Wingdings 3</vt:lpstr>
      <vt:lpstr>Ion</vt:lpstr>
      <vt:lpstr>Facial Keypoint Detection</vt:lpstr>
      <vt:lpstr>Problem</vt:lpstr>
      <vt:lpstr>Tools and Infrastructure</vt:lpstr>
      <vt:lpstr>Dataset</vt:lpstr>
      <vt:lpstr>Baseline Model</vt:lpstr>
      <vt:lpstr>PowerPoint Presentation</vt:lpstr>
      <vt:lpstr>CNN Model</vt:lpstr>
      <vt:lpstr>Models performance comparison</vt:lpstr>
      <vt:lpstr>Predicted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Keypoint Detection</dc:title>
  <dc:creator>Sarthak Agarwal</dc:creator>
  <cp:lastModifiedBy>Sarthak Agarwal</cp:lastModifiedBy>
  <cp:revision>17</cp:revision>
  <dcterms:created xsi:type="dcterms:W3CDTF">2017-03-18T05:31:10Z</dcterms:created>
  <dcterms:modified xsi:type="dcterms:W3CDTF">2017-03-18T14:51:03Z</dcterms:modified>
</cp:coreProperties>
</file>