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0" r:id="rId3"/>
    <p:sldId id="261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8" r:id="rId13"/>
    <p:sldId id="269" r:id="rId14"/>
    <p:sldId id="272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74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1666-074A-4C7A-A21E-1D8AB4BD447F}" type="datetimeFigureOut">
              <a:rPr lang="es-AR" smtClean="0"/>
              <a:pPr/>
              <a:t>23/08/2019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612E-60D0-477D-96C1-814E66D41C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8825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0612E-60D0-477D-96C1-814E66D41CA9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6319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612E-60D0-477D-96C1-814E66D41CA9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2D38DB-1FBB-4E75-9269-C4A180C6D8E1}" type="datetimeFigureOut">
              <a:rPr lang="es-ES" smtClean="0"/>
              <a:pPr/>
              <a:t>23/08/2019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F33CB7-29EE-4046-B327-7283A9DF314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ALGORITMOS Y ESTRUCTURAS DE DATOS II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534472" cy="164038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Serie Práctica 2: Listas, Pilas y Colas implementadas 		con arreglos.</a:t>
            </a:r>
          </a:p>
          <a:p>
            <a:endParaRPr lang="es-ES" dirty="0"/>
          </a:p>
          <a:p>
            <a:r>
              <a:rPr lang="es-ES" dirty="0"/>
              <a:t>Docentes: Burghardt  – Zacarías</a:t>
            </a:r>
          </a:p>
          <a:p>
            <a:pPr algn="r"/>
            <a:r>
              <a:rPr lang="es-ES_tradnl" dirty="0"/>
              <a:t>2018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11288"/>
          </a:xfrm>
        </p:spPr>
        <p:txBody>
          <a:bodyPr>
            <a:normAutofit fontScale="90000"/>
          </a:bodyPr>
          <a:lstStyle/>
          <a:p>
            <a:pPr algn="just"/>
            <a:r>
              <a:rPr lang="es-ES" u="sng" dirty="0"/>
              <a:t>Ejemplo:</a:t>
            </a:r>
            <a:r>
              <a:rPr lang="es-ES" dirty="0"/>
              <a:t> crear una pila de números enteros, desarrollando las funciones básicas para manejo de pilas.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1538" y="192880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CrearPilaVacia</a:t>
            </a:r>
            <a:r>
              <a:rPr lang="es-ES" sz="2800" dirty="0"/>
              <a:t>();</a:t>
            </a:r>
          </a:p>
          <a:p>
            <a:r>
              <a:rPr lang="es-ES" sz="2800" dirty="0" err="1"/>
              <a:t>bool</a:t>
            </a:r>
            <a:r>
              <a:rPr lang="es-ES" sz="2800" dirty="0"/>
              <a:t> </a:t>
            </a:r>
            <a:r>
              <a:rPr lang="es-ES" sz="2800" dirty="0" err="1"/>
              <a:t>PilaVacia</a:t>
            </a:r>
            <a:r>
              <a:rPr lang="es-ES" sz="2800" dirty="0"/>
              <a:t>(); </a:t>
            </a:r>
          </a:p>
          <a:p>
            <a:r>
              <a:rPr lang="es-ES" sz="2800" dirty="0" err="1"/>
              <a:t>bool</a:t>
            </a:r>
            <a:r>
              <a:rPr lang="es-ES" sz="2800" dirty="0"/>
              <a:t> </a:t>
            </a:r>
            <a:r>
              <a:rPr lang="es-ES" sz="2800" dirty="0" err="1"/>
              <a:t>PilaLlena</a:t>
            </a:r>
            <a:r>
              <a:rPr lang="es-ES" sz="2800" dirty="0"/>
              <a:t>();</a:t>
            </a:r>
          </a:p>
          <a:p>
            <a:r>
              <a:rPr lang="es-ES" sz="2800" dirty="0" err="1"/>
              <a:t>void</a:t>
            </a:r>
            <a:r>
              <a:rPr lang="es-ES" sz="2800" dirty="0"/>
              <a:t> Apilar(</a:t>
            </a:r>
            <a:r>
              <a:rPr lang="es-ES" sz="2800" dirty="0" err="1"/>
              <a:t>int</a:t>
            </a:r>
            <a:r>
              <a:rPr lang="es-ES" sz="2800" dirty="0"/>
              <a:t>);</a:t>
            </a:r>
          </a:p>
          <a:p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Desapilar</a:t>
            </a:r>
            <a:r>
              <a:rPr lang="es-ES" sz="2800" dirty="0"/>
              <a:t>();</a:t>
            </a:r>
          </a:p>
          <a:p>
            <a:r>
              <a:rPr lang="es-ES" sz="2800" dirty="0" err="1"/>
              <a:t>int</a:t>
            </a:r>
            <a:r>
              <a:rPr lang="es-ES" sz="2800" dirty="0"/>
              <a:t> cima();</a:t>
            </a:r>
          </a:p>
          <a:p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visualizarElementos</a:t>
            </a:r>
            <a:r>
              <a:rPr lang="es-ES" sz="2800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6473C-3625-4C84-9CF1-7B747B1A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Colas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2BDE71-5B19-4F44-9448-B922F2D5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367" y="1628800"/>
            <a:ext cx="3200356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6CF19-7383-4E9C-8CAB-13AFAF147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1010297"/>
            <a:ext cx="3312368" cy="1957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7C04E5-CA52-46D5-AAC1-7F2385F4D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140" y="2153297"/>
            <a:ext cx="2966168" cy="2053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E1DBFB-E2F6-41C2-A622-8094F0A5E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4437112"/>
            <a:ext cx="3024336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73B7E6-561F-4C0A-BF05-A1A84C754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3737794"/>
            <a:ext cx="3579905" cy="2045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886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/>
              <a:t>Las </a:t>
            </a:r>
            <a:r>
              <a:rPr lang="es-ES_tradnl" b="1" dirty="0"/>
              <a:t>COLAS</a:t>
            </a:r>
            <a:r>
              <a:rPr lang="es-ES_tradnl" dirty="0"/>
              <a:t> son </a:t>
            </a:r>
            <a:r>
              <a:rPr lang="es-ES_tradnl" b="1" dirty="0"/>
              <a:t>LISTAS</a:t>
            </a:r>
            <a:r>
              <a:rPr lang="es-ES_tradnl" dirty="0"/>
              <a:t> de elementos en la que estos se introducen por un extremo (</a:t>
            </a:r>
            <a:r>
              <a:rPr lang="es-ES_tradnl" u="sng" dirty="0"/>
              <a:t>final</a:t>
            </a:r>
            <a:r>
              <a:rPr lang="es-ES_tradnl" dirty="0"/>
              <a:t>) y se eliminan por otro (</a:t>
            </a:r>
            <a:r>
              <a:rPr lang="es-ES_tradnl" u="sng" dirty="0"/>
              <a:t>frente</a:t>
            </a:r>
            <a:r>
              <a:rPr lang="es-ES_tradnl" dirty="0"/>
              <a:t>). </a:t>
            </a:r>
            <a:r>
              <a:rPr lang="es-ES_tradnl" b="1" dirty="0"/>
              <a:t>FIFO</a:t>
            </a:r>
          </a:p>
          <a:p>
            <a:endParaRPr lang="es-ES_tradnl" dirty="0"/>
          </a:p>
          <a:p>
            <a:r>
              <a:rPr lang="es-ES_tradnl" dirty="0"/>
              <a:t>Por esta característica este tipo de estructura se utiliza para almacenar datos que necesitan ser procesados según el orden de llegada.</a:t>
            </a:r>
          </a:p>
          <a:p>
            <a:endParaRPr lang="es-ES_tradnl" dirty="0"/>
          </a:p>
          <a:p>
            <a:r>
              <a:rPr lang="es-ES_tradnl" dirty="0"/>
              <a:t>Ejemplos:</a:t>
            </a:r>
          </a:p>
          <a:p>
            <a:pPr lvl="1"/>
            <a:r>
              <a:rPr lang="es-ES_tradnl" dirty="0"/>
              <a:t>Cola de supermercado.</a:t>
            </a:r>
          </a:p>
          <a:p>
            <a:pPr lvl="1"/>
            <a:r>
              <a:rPr lang="es-ES_tradnl" dirty="0"/>
              <a:t>Cola de impresión.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Colas – Representación 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500166" y="2285992"/>
          <a:ext cx="785818" cy="3643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111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222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333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….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999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428728" y="184522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COLA</a:t>
            </a:r>
            <a:endParaRPr lang="es-ES" b="1" dirty="0"/>
          </a:p>
        </p:txBody>
      </p:sp>
      <p:grpSp>
        <p:nvGrpSpPr>
          <p:cNvPr id="11" name="10 Grupo"/>
          <p:cNvGrpSpPr/>
          <p:nvPr/>
        </p:nvGrpSpPr>
        <p:grpSpPr>
          <a:xfrm>
            <a:off x="214282" y="2406843"/>
            <a:ext cx="1214446" cy="309365"/>
            <a:chOff x="214282" y="2406843"/>
            <a:chExt cx="1214446" cy="309365"/>
          </a:xfrm>
        </p:grpSpPr>
        <p:sp>
          <p:nvSpPr>
            <p:cNvPr id="6" name="5 CuadroTexto"/>
            <p:cNvSpPr txBox="1"/>
            <p:nvPr/>
          </p:nvSpPr>
          <p:spPr>
            <a:xfrm>
              <a:off x="214282" y="2406843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FRENTE</a:t>
              </a:r>
              <a:endParaRPr lang="es-ES" sz="1200" b="1" i="1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285720" y="271462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13 Grupo"/>
          <p:cNvGrpSpPr/>
          <p:nvPr/>
        </p:nvGrpSpPr>
        <p:grpSpPr>
          <a:xfrm>
            <a:off x="214282" y="5405651"/>
            <a:ext cx="1214446" cy="309365"/>
            <a:chOff x="214282" y="5335801"/>
            <a:chExt cx="1214446" cy="309365"/>
          </a:xfrm>
        </p:grpSpPr>
        <p:sp>
          <p:nvSpPr>
            <p:cNvPr id="7" name="6 CuadroTexto"/>
            <p:cNvSpPr txBox="1"/>
            <p:nvPr/>
          </p:nvSpPr>
          <p:spPr>
            <a:xfrm>
              <a:off x="214282" y="5335801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FINAL = MAX</a:t>
              </a:r>
              <a:endParaRPr lang="es-ES" sz="1200" b="1" i="1" dirty="0"/>
            </a:p>
          </p:txBody>
        </p:sp>
        <p:cxnSp>
          <p:nvCxnSpPr>
            <p:cNvPr id="10" name="9 Conector recto de flecha"/>
            <p:cNvCxnSpPr/>
            <p:nvPr/>
          </p:nvCxnSpPr>
          <p:spPr>
            <a:xfrm>
              <a:off x="285720" y="56435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3 Marcador de contenido"/>
          <p:cNvGraphicFramePr>
            <a:graphicFrameLocks/>
          </p:cNvGraphicFramePr>
          <p:nvPr/>
        </p:nvGraphicFramePr>
        <p:xfrm>
          <a:off x="4071934" y="2285992"/>
          <a:ext cx="785818" cy="3643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111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222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….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6" name="15 Grupo"/>
          <p:cNvGrpSpPr/>
          <p:nvPr/>
        </p:nvGrpSpPr>
        <p:grpSpPr>
          <a:xfrm>
            <a:off x="2714612" y="2476693"/>
            <a:ext cx="1214446" cy="309365"/>
            <a:chOff x="214282" y="2406843"/>
            <a:chExt cx="1214446" cy="309365"/>
          </a:xfrm>
        </p:grpSpPr>
        <p:sp>
          <p:nvSpPr>
            <p:cNvPr id="17" name="16 CuadroTexto"/>
            <p:cNvSpPr txBox="1"/>
            <p:nvPr/>
          </p:nvSpPr>
          <p:spPr>
            <a:xfrm>
              <a:off x="214282" y="2406843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FRENTE</a:t>
              </a:r>
              <a:endParaRPr lang="es-ES" sz="1200" b="1" i="1" dirty="0"/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>
              <a:off x="285720" y="271462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o"/>
          <p:cNvGrpSpPr/>
          <p:nvPr/>
        </p:nvGrpSpPr>
        <p:grpSpPr>
          <a:xfrm>
            <a:off x="2714612" y="3143248"/>
            <a:ext cx="1214446" cy="309365"/>
            <a:chOff x="214282" y="2406843"/>
            <a:chExt cx="1214446" cy="309365"/>
          </a:xfrm>
        </p:grpSpPr>
        <p:sp>
          <p:nvSpPr>
            <p:cNvPr id="20" name="19 CuadroTexto"/>
            <p:cNvSpPr txBox="1"/>
            <p:nvPr/>
          </p:nvSpPr>
          <p:spPr>
            <a:xfrm>
              <a:off x="214282" y="2406843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FINAL</a:t>
              </a:r>
              <a:endParaRPr lang="es-ES" sz="1200" b="1" i="1" dirty="0"/>
            </a:p>
          </p:txBody>
        </p:sp>
        <p:cxnSp>
          <p:nvCxnSpPr>
            <p:cNvPr id="21" name="20 Conector recto de flecha"/>
            <p:cNvCxnSpPr/>
            <p:nvPr/>
          </p:nvCxnSpPr>
          <p:spPr>
            <a:xfrm>
              <a:off x="285720" y="271462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2714612" y="5429264"/>
            <a:ext cx="1214446" cy="309365"/>
            <a:chOff x="214282" y="2406843"/>
            <a:chExt cx="1214446" cy="309365"/>
          </a:xfrm>
        </p:grpSpPr>
        <p:sp>
          <p:nvSpPr>
            <p:cNvPr id="23" name="22 CuadroTexto"/>
            <p:cNvSpPr txBox="1"/>
            <p:nvPr/>
          </p:nvSpPr>
          <p:spPr>
            <a:xfrm>
              <a:off x="214282" y="2406843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MAX</a:t>
              </a:r>
              <a:endParaRPr lang="es-ES" sz="1200" b="1" i="1" dirty="0"/>
            </a:p>
          </p:txBody>
        </p:sp>
        <p:cxnSp>
          <p:nvCxnSpPr>
            <p:cNvPr id="24" name="23 Conector recto de flecha"/>
            <p:cNvCxnSpPr/>
            <p:nvPr/>
          </p:nvCxnSpPr>
          <p:spPr>
            <a:xfrm>
              <a:off x="285720" y="271462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24 CuadroTexto"/>
          <p:cNvSpPr txBox="1"/>
          <p:nvPr/>
        </p:nvSpPr>
        <p:spPr>
          <a:xfrm>
            <a:off x="3929058" y="18573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COLA</a:t>
            </a:r>
            <a:endParaRPr lang="es-ES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715140" y="191666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COLA</a:t>
            </a:r>
            <a:endParaRPr lang="es-ES" b="1" dirty="0"/>
          </a:p>
        </p:txBody>
      </p:sp>
      <p:graphicFrame>
        <p:nvGraphicFramePr>
          <p:cNvPr id="27" name="3 Marcador de contenido"/>
          <p:cNvGraphicFramePr>
            <a:graphicFrameLocks/>
          </p:cNvGraphicFramePr>
          <p:nvPr/>
        </p:nvGraphicFramePr>
        <p:xfrm>
          <a:off x="6786578" y="2285992"/>
          <a:ext cx="785818" cy="3643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baseline="0" dirty="0"/>
                        <a:t>….</a:t>
                      </a:r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8668">
                <a:tc>
                  <a:txBody>
                    <a:bodyPr/>
                    <a:lstStyle/>
                    <a:p>
                      <a:pPr algn="ctr"/>
                      <a:endParaRPr lang="es-ES" b="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5000628" y="2366183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b="1" i="1" dirty="0"/>
              <a:t>FRENTE = FINAL = 0</a:t>
            </a:r>
            <a:endParaRPr lang="es-ES" sz="1200" b="1" i="1" dirty="0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5500694" y="266520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5429256" y="5429264"/>
            <a:ext cx="1214446" cy="309365"/>
            <a:chOff x="214282" y="2406843"/>
            <a:chExt cx="1214446" cy="309365"/>
          </a:xfrm>
        </p:grpSpPr>
        <p:sp>
          <p:nvSpPr>
            <p:cNvPr id="32" name="31 CuadroTexto"/>
            <p:cNvSpPr txBox="1"/>
            <p:nvPr/>
          </p:nvSpPr>
          <p:spPr>
            <a:xfrm>
              <a:off x="214282" y="2406843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b="1" i="1" dirty="0"/>
                <a:t>MAX</a:t>
              </a:r>
              <a:endParaRPr lang="es-ES" sz="1200" b="1" i="1" dirty="0"/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>
              <a:off x="285720" y="2714620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/>
              <a:t>Crear la cola.</a:t>
            </a:r>
          </a:p>
          <a:p>
            <a:r>
              <a:rPr lang="es-ES_tradnl" dirty="0"/>
              <a:t>Saber si la cola esta vacía.</a:t>
            </a:r>
          </a:p>
          <a:p>
            <a:r>
              <a:rPr lang="es-ES_tradnl" dirty="0"/>
              <a:t>Saber si la cola esta llena. </a:t>
            </a:r>
          </a:p>
          <a:p>
            <a:r>
              <a:rPr lang="es-ES_tradnl" dirty="0"/>
              <a:t>Agregar un elemento.</a:t>
            </a:r>
          </a:p>
          <a:p>
            <a:r>
              <a:rPr lang="es-ES_tradnl" dirty="0"/>
              <a:t>Eliminar  un elemento.</a:t>
            </a:r>
          </a:p>
          <a:p>
            <a:r>
              <a:rPr lang="es-ES_tradnl" dirty="0"/>
              <a:t>Recorrer:</a:t>
            </a:r>
          </a:p>
          <a:p>
            <a:pPr lvl="1"/>
            <a:r>
              <a:rPr lang="es-ES_tradnl" dirty="0"/>
              <a:t>Mostrar los elementos.</a:t>
            </a:r>
          </a:p>
          <a:p>
            <a:pPr lvl="1"/>
            <a:r>
              <a:rPr lang="es-ES_tradnl" dirty="0"/>
              <a:t>Buscar un elemento. </a:t>
            </a:r>
          </a:p>
          <a:p>
            <a:pPr lvl="1"/>
            <a:r>
              <a:rPr lang="es-ES_tradnl" dirty="0"/>
              <a:t>Etc.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42900"/>
            <a:ext cx="7467600" cy="1143000"/>
          </a:xfrm>
        </p:spPr>
        <p:txBody>
          <a:bodyPr/>
          <a:lstStyle/>
          <a:p>
            <a:r>
              <a:rPr lang="es-ES_tradnl" dirty="0"/>
              <a:t>Colas – Operaciones: </a:t>
            </a:r>
            <a:r>
              <a:rPr lang="es-ES_tradnl" sz="2500" dirty="0"/>
              <a:t>Agregar Elemento</a:t>
            </a:r>
            <a:endParaRPr lang="es-ES" sz="25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071546"/>
            <a:ext cx="2786082" cy="534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1857364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/>
              <a:t>PONER</a:t>
            </a:r>
          </a:p>
          <a:p>
            <a:r>
              <a:rPr lang="es-AR" sz="1600" b="1" dirty="0"/>
              <a:t>Si</a:t>
            </a:r>
            <a:r>
              <a:rPr lang="es-AR" sz="1600" dirty="0"/>
              <a:t> FINAL &lt; MAX </a:t>
            </a:r>
            <a:r>
              <a:rPr lang="es-AR" sz="1400" dirty="0"/>
              <a:t>(verifica que haya espacio libre)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FINAL = FINAL + 1 </a:t>
            </a:r>
            <a:r>
              <a:rPr lang="es-AR" sz="1400" dirty="0"/>
              <a:t>(actualiza FINAL)</a:t>
            </a:r>
          </a:p>
          <a:p>
            <a:r>
              <a:rPr lang="es-AR" sz="1600" dirty="0"/>
              <a:t>         COLA(FINAL) = DATO</a:t>
            </a:r>
          </a:p>
          <a:p>
            <a:r>
              <a:rPr lang="es-AR" sz="1600" b="1" dirty="0"/>
              <a:t>   Si</a:t>
            </a:r>
            <a:r>
              <a:rPr lang="es-AR" sz="1600" dirty="0"/>
              <a:t> FINAL = 1</a:t>
            </a:r>
          </a:p>
          <a:p>
            <a:r>
              <a:rPr lang="es-AR" sz="1600" dirty="0"/>
              <a:t>   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    FRENTE = 1</a:t>
            </a:r>
          </a:p>
          <a:p>
            <a:r>
              <a:rPr lang="es-AR" sz="1600" b="1" dirty="0"/>
              <a:t>       </a:t>
            </a:r>
            <a:r>
              <a:rPr lang="es-AR" sz="1600" b="1" dirty="0" err="1"/>
              <a:t>fin_si</a:t>
            </a:r>
            <a:endParaRPr lang="es-AR" sz="1600" b="1" dirty="0"/>
          </a:p>
          <a:p>
            <a:r>
              <a:rPr lang="es-AR" sz="1600" dirty="0"/>
              <a:t>    </a:t>
            </a:r>
            <a:r>
              <a:rPr lang="es-AR" sz="1600" b="1" dirty="0"/>
              <a:t>sino</a:t>
            </a:r>
          </a:p>
          <a:p>
            <a:r>
              <a:rPr lang="es-AR" sz="1600" dirty="0"/>
              <a:t>         escribir </a:t>
            </a:r>
            <a:r>
              <a:rPr lang="es-AR" sz="1600" i="1" dirty="0"/>
              <a:t>“Desbordamiento”</a:t>
            </a:r>
          </a:p>
          <a:p>
            <a:r>
              <a:rPr lang="es-AR" sz="1600" b="1" dirty="0" err="1"/>
              <a:t>Fin_si</a:t>
            </a:r>
            <a:endParaRPr lang="es-AR" sz="1600" b="1" dirty="0"/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14338"/>
            <a:ext cx="7467600" cy="1143000"/>
          </a:xfrm>
        </p:spPr>
        <p:txBody>
          <a:bodyPr/>
          <a:lstStyle/>
          <a:p>
            <a:r>
              <a:rPr lang="es-ES_tradnl" dirty="0"/>
              <a:t>Colas – Operaciones: </a:t>
            </a:r>
            <a:r>
              <a:rPr lang="es-ES_tradnl" sz="2500" dirty="0"/>
              <a:t>Quitar Elemento</a:t>
            </a:r>
            <a:r>
              <a:rPr lang="es-ES_tradnl" dirty="0"/>
              <a:t> 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107265"/>
            <a:ext cx="2928958" cy="553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28596" y="1357298"/>
            <a:ext cx="42862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/>
              <a:t>QUITAR</a:t>
            </a:r>
          </a:p>
          <a:p>
            <a:r>
              <a:rPr lang="es-AR" sz="1600" b="1" dirty="0"/>
              <a:t>Si</a:t>
            </a:r>
            <a:r>
              <a:rPr lang="es-AR" sz="1600" dirty="0"/>
              <a:t> FRENTE&lt;&gt; -1 </a:t>
            </a:r>
            <a:r>
              <a:rPr lang="es-AR" sz="1400" dirty="0"/>
              <a:t>(verifica que no esté vacía)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 DATO = COLA(FRENTE)</a:t>
            </a:r>
          </a:p>
          <a:p>
            <a:r>
              <a:rPr lang="es-AR" sz="1600" b="1" dirty="0"/>
              <a:t>   Si</a:t>
            </a:r>
            <a:r>
              <a:rPr lang="es-AR" sz="1600" dirty="0"/>
              <a:t> FRENTE = FINAL </a:t>
            </a:r>
            <a:r>
              <a:rPr lang="es-AR" sz="1400" dirty="0"/>
              <a:t>(si hay un solo elemento)</a:t>
            </a:r>
          </a:p>
          <a:p>
            <a:r>
              <a:rPr lang="es-AR" sz="1600" dirty="0"/>
              <a:t>   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    FRENTE = -1 </a:t>
            </a:r>
          </a:p>
          <a:p>
            <a:r>
              <a:rPr lang="es-AR" sz="1600" dirty="0"/>
              <a:t>             FINAL = -1</a:t>
            </a:r>
          </a:p>
          <a:p>
            <a:r>
              <a:rPr lang="es-AR" sz="1600" b="1" dirty="0"/>
              <a:t>       sino</a:t>
            </a:r>
          </a:p>
          <a:p>
            <a:r>
              <a:rPr lang="es-AR" sz="1600" b="1" dirty="0"/>
              <a:t>              </a:t>
            </a:r>
            <a:r>
              <a:rPr lang="es-AR" sz="1600" dirty="0"/>
              <a:t>FRENTE = FRENTE + 1</a:t>
            </a:r>
          </a:p>
          <a:p>
            <a:r>
              <a:rPr lang="es-AR" sz="1600" dirty="0"/>
              <a:t>    </a:t>
            </a:r>
            <a:r>
              <a:rPr lang="es-AR" sz="1600" b="1" dirty="0" err="1"/>
              <a:t>fin_si</a:t>
            </a:r>
            <a:endParaRPr lang="es-AR" sz="1600" b="1" dirty="0"/>
          </a:p>
          <a:p>
            <a:r>
              <a:rPr lang="es-AR" sz="1600" b="1" dirty="0"/>
              <a:t>sino   </a:t>
            </a:r>
          </a:p>
          <a:p>
            <a:r>
              <a:rPr lang="es-AR" sz="1600" dirty="0"/>
              <a:t>         escribir </a:t>
            </a:r>
            <a:r>
              <a:rPr lang="es-AR" sz="1600" i="1" dirty="0"/>
              <a:t>“Subdesbordamiento”</a:t>
            </a:r>
          </a:p>
          <a:p>
            <a:r>
              <a:rPr lang="es-AR" sz="1600" b="1" dirty="0" err="1"/>
              <a:t>Fin_si</a:t>
            </a:r>
            <a:endParaRPr lang="es-AR" sz="1600" b="1" dirty="0"/>
          </a:p>
          <a:p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16782-322C-40EF-A170-E466F103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Colas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A2AB0-27CC-4C5B-BD04-564F1CBF59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/>
              <a:t>Definición de la estructura: 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b="1" dirty="0" err="1"/>
              <a:t>typedef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b="1" dirty="0" err="1"/>
              <a:t>tCola</a:t>
            </a:r>
            <a:r>
              <a:rPr lang="es-AR" dirty="0"/>
              <a:t> [5];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b="1" dirty="0" err="1"/>
              <a:t>tCola</a:t>
            </a:r>
            <a:r>
              <a:rPr lang="es-AR" dirty="0"/>
              <a:t> cola;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b="1" dirty="0"/>
              <a:t>frente</a:t>
            </a:r>
            <a:r>
              <a:rPr lang="es-AR" dirty="0"/>
              <a:t>, </a:t>
            </a:r>
            <a:r>
              <a:rPr lang="es-AR" b="1" dirty="0"/>
              <a:t>final</a:t>
            </a:r>
            <a:r>
              <a:rPr lang="es-AR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02045D-39CA-4043-9E96-FD9F903F2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2924944"/>
            <a:ext cx="41830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8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2AEB4-8481-44B5-8F32-98EEBCB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s-AR" dirty="0"/>
              <a:t>Colas: Operaciones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E1585B-61C0-4919-9997-D5867108C054}"/>
              </a:ext>
            </a:extLst>
          </p:cNvPr>
          <p:cNvSpPr/>
          <p:nvPr/>
        </p:nvSpPr>
        <p:spPr>
          <a:xfrm>
            <a:off x="457200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b="1" dirty="0" err="1"/>
              <a:t>crearColaVacia</a:t>
            </a:r>
            <a:r>
              <a:rPr lang="es-AR" dirty="0"/>
              <a:t>() {</a:t>
            </a:r>
          </a:p>
          <a:p>
            <a:r>
              <a:rPr lang="es-AR" dirty="0"/>
              <a:t>	frente = -1;	</a:t>
            </a:r>
          </a:p>
          <a:p>
            <a:r>
              <a:rPr lang="es-AR" dirty="0"/>
              <a:t>	final = -1;	</a:t>
            </a:r>
          </a:p>
          <a:p>
            <a:r>
              <a:rPr lang="es-AR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256C64-CE47-4046-B76C-71B0BC7ED6C7}"/>
              </a:ext>
            </a:extLst>
          </p:cNvPr>
          <p:cNvSpPr/>
          <p:nvPr/>
        </p:nvSpPr>
        <p:spPr>
          <a:xfrm>
            <a:off x="441710" y="2564904"/>
            <a:ext cx="5022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bool</a:t>
            </a:r>
            <a:r>
              <a:rPr lang="es-AR" dirty="0"/>
              <a:t> </a:t>
            </a:r>
            <a:r>
              <a:rPr lang="es-AR" b="1" dirty="0" err="1"/>
              <a:t>colaVacia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 ((frente == -1) &amp;&amp; (final == -1))</a:t>
            </a:r>
          </a:p>
          <a:p>
            <a:r>
              <a:rPr lang="es-AR" dirty="0"/>
              <a:t>		</a:t>
            </a:r>
            <a:r>
              <a:rPr lang="es-AR" dirty="0" err="1"/>
              <a:t>return</a:t>
            </a:r>
            <a:r>
              <a:rPr lang="es-AR" dirty="0"/>
              <a:t> true;</a:t>
            </a:r>
          </a:p>
          <a:p>
            <a:r>
              <a:rPr lang="es-AR" dirty="0"/>
              <a:t>	</a:t>
            </a:r>
            <a:r>
              <a:rPr lang="es-AR" dirty="0" err="1"/>
              <a:t>else</a:t>
            </a:r>
            <a:endParaRPr lang="es-AR" dirty="0"/>
          </a:p>
          <a:p>
            <a:r>
              <a:rPr lang="es-AR" dirty="0"/>
              <a:t>		</a:t>
            </a:r>
            <a:r>
              <a:rPr lang="es-AR" dirty="0" err="1"/>
              <a:t>return</a:t>
            </a:r>
            <a:r>
              <a:rPr lang="es-AR" dirty="0"/>
              <a:t> false;</a:t>
            </a:r>
          </a:p>
          <a:p>
            <a:r>
              <a:rPr lang="es-AR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287D11-7E68-4F39-8FD3-4308E04891B3}"/>
              </a:ext>
            </a:extLst>
          </p:cNvPr>
          <p:cNvSpPr/>
          <p:nvPr/>
        </p:nvSpPr>
        <p:spPr>
          <a:xfrm>
            <a:off x="434567" y="4319230"/>
            <a:ext cx="6390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bool</a:t>
            </a:r>
            <a:r>
              <a:rPr lang="es-AR" dirty="0"/>
              <a:t> </a:t>
            </a:r>
            <a:r>
              <a:rPr lang="es-AR" b="1" dirty="0" err="1"/>
              <a:t>colaLlena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 (final == (max-1)) </a:t>
            </a:r>
          </a:p>
          <a:p>
            <a:r>
              <a:rPr lang="es-AR" dirty="0"/>
              <a:t>		</a:t>
            </a:r>
            <a:r>
              <a:rPr lang="es-AR" dirty="0" err="1"/>
              <a:t>return</a:t>
            </a:r>
            <a:r>
              <a:rPr lang="es-AR" dirty="0"/>
              <a:t> true;</a:t>
            </a:r>
          </a:p>
          <a:p>
            <a:r>
              <a:rPr lang="es-AR" dirty="0"/>
              <a:t>	</a:t>
            </a:r>
            <a:r>
              <a:rPr lang="es-AR" dirty="0" err="1"/>
              <a:t>else</a:t>
            </a:r>
            <a:endParaRPr lang="es-AR" dirty="0"/>
          </a:p>
          <a:p>
            <a:r>
              <a:rPr lang="es-AR" dirty="0"/>
              <a:t>		</a:t>
            </a:r>
            <a:r>
              <a:rPr lang="es-AR" dirty="0" err="1"/>
              <a:t>return</a:t>
            </a:r>
            <a:r>
              <a:rPr lang="es-AR" dirty="0"/>
              <a:t> false;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381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A00F-D2E0-4EA0-8B0F-8E7348EC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Colas: Operaciones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AD8BFB-44E9-448D-8E1B-ACF6043E18B5}"/>
              </a:ext>
            </a:extLst>
          </p:cNvPr>
          <p:cNvSpPr/>
          <p:nvPr/>
        </p:nvSpPr>
        <p:spPr>
          <a:xfrm>
            <a:off x="611560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b="1" dirty="0" err="1"/>
              <a:t>primerElemento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return</a:t>
            </a:r>
            <a:r>
              <a:rPr lang="es-AR" dirty="0"/>
              <a:t> cola[frente];</a:t>
            </a:r>
          </a:p>
          <a:p>
            <a:r>
              <a:rPr lang="es-AR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62033C-FCC6-4A33-AF1B-865850D9AEA0}"/>
              </a:ext>
            </a:extLst>
          </p:cNvPr>
          <p:cNvSpPr/>
          <p:nvPr/>
        </p:nvSpPr>
        <p:spPr>
          <a:xfrm>
            <a:off x="643280" y="2907308"/>
            <a:ext cx="5944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b="1" dirty="0" err="1"/>
              <a:t>visualizarElementos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i;</a:t>
            </a:r>
          </a:p>
          <a:p>
            <a:r>
              <a:rPr lang="es-AR" dirty="0"/>
              <a:t>	</a:t>
            </a:r>
            <a:r>
              <a:rPr lang="es-AR" dirty="0" err="1"/>
              <a:t>printf</a:t>
            </a:r>
            <a:r>
              <a:rPr lang="es-AR" dirty="0"/>
              <a:t>("Elementos en cola: \n");</a:t>
            </a:r>
          </a:p>
          <a:p>
            <a:r>
              <a:rPr lang="es-AR" dirty="0"/>
              <a:t>	</a:t>
            </a:r>
            <a:r>
              <a:rPr lang="es-AR" dirty="0" err="1"/>
              <a:t>for</a:t>
            </a:r>
            <a:r>
              <a:rPr lang="es-AR" dirty="0"/>
              <a:t> (i = frente; i &lt;= final; i++) {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("%d ", cola[i]);</a:t>
            </a:r>
          </a:p>
          <a:p>
            <a:r>
              <a:rPr lang="es-AR" dirty="0"/>
              <a:t>	}</a:t>
            </a:r>
          </a:p>
          <a:p>
            <a:r>
              <a:rPr lang="es-AR" dirty="0"/>
              <a:t>	</a:t>
            </a:r>
            <a:r>
              <a:rPr lang="es-AR" dirty="0" err="1"/>
              <a:t>printf</a:t>
            </a:r>
            <a:r>
              <a:rPr lang="es-AR" dirty="0"/>
              <a:t>("\n\n");	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025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Estructuras de Datos Dinámicas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Las estructuras de datos dinámicas son una colección de elementos, que normalmente son registros, con la particularidad que crecen a medida que se ejecuta un programa.</a:t>
            </a:r>
          </a:p>
          <a:p>
            <a:pPr algn="just"/>
            <a:r>
              <a:rPr lang="es-ES" dirty="0"/>
              <a:t>La estructura de datos dinámica se amplia y se contrae a medida que se ejecuta el programa. </a:t>
            </a:r>
          </a:p>
          <a:p>
            <a:pPr algn="just"/>
            <a:r>
              <a:rPr lang="es-ES" dirty="0"/>
              <a:t>Se pueden dividir en dos grandes grupos:</a:t>
            </a:r>
          </a:p>
          <a:p>
            <a:pPr algn="just"/>
            <a:endParaRPr lang="es-ES" dirty="0"/>
          </a:p>
        </p:txBody>
      </p: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928662" y="4714884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Lineales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Lineales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Pilas</a:t>
                      </a:r>
                    </a:p>
                    <a:p>
                      <a:r>
                        <a:rPr lang="es-ES" dirty="0"/>
                        <a:t>Colas</a:t>
                      </a:r>
                    </a:p>
                    <a:p>
                      <a:r>
                        <a:rPr lang="es-ES" dirty="0"/>
                        <a:t>Listas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Árboles </a:t>
                      </a:r>
                    </a:p>
                    <a:p>
                      <a:r>
                        <a:rPr lang="es-ES" dirty="0"/>
                        <a:t>Grafos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F832C-FDD0-4032-9419-2730B70E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Colas: Operaciones – Insertar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F0805E-B8A3-4F98-9A52-352BB7D7D442}"/>
              </a:ext>
            </a:extLst>
          </p:cNvPr>
          <p:cNvSpPr/>
          <p:nvPr/>
        </p:nvSpPr>
        <p:spPr>
          <a:xfrm>
            <a:off x="611560" y="1556792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b="1" dirty="0" err="1"/>
              <a:t>agregarElemento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pElemento</a:t>
            </a:r>
            <a:r>
              <a:rPr lang="es-AR" dirty="0"/>
              <a:t>) 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 (</a:t>
            </a:r>
            <a:r>
              <a:rPr lang="es-AR" dirty="0" err="1"/>
              <a:t>colaLlena</a:t>
            </a:r>
            <a:r>
              <a:rPr lang="es-AR" dirty="0"/>
              <a:t>() != true) {		</a:t>
            </a:r>
          </a:p>
          <a:p>
            <a:r>
              <a:rPr lang="es-AR" dirty="0"/>
              <a:t>		final = final + 1;</a:t>
            </a:r>
          </a:p>
          <a:p>
            <a:r>
              <a:rPr lang="es-AR" dirty="0"/>
              <a:t>		cola[final] = </a:t>
            </a:r>
            <a:r>
              <a:rPr lang="es-AR" dirty="0" err="1"/>
              <a:t>pElemento</a:t>
            </a:r>
            <a:r>
              <a:rPr lang="es-AR" dirty="0"/>
              <a:t>;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("Elemento Insertado! %d\n", cola[final]);</a:t>
            </a:r>
          </a:p>
          <a:p>
            <a:r>
              <a:rPr lang="es-AR" dirty="0"/>
              <a:t>		//significa que es el primer elemento</a:t>
            </a:r>
          </a:p>
          <a:p>
            <a:r>
              <a:rPr lang="es-AR" dirty="0"/>
              <a:t>		</a:t>
            </a:r>
            <a:r>
              <a:rPr lang="es-AR" dirty="0" err="1"/>
              <a:t>if</a:t>
            </a:r>
            <a:r>
              <a:rPr lang="es-AR" dirty="0"/>
              <a:t> (final == 0 ) {</a:t>
            </a:r>
          </a:p>
          <a:p>
            <a:r>
              <a:rPr lang="es-AR" dirty="0"/>
              <a:t>			frente = 0;</a:t>
            </a:r>
          </a:p>
          <a:p>
            <a:r>
              <a:rPr lang="es-AR" dirty="0"/>
              <a:t>		}				</a:t>
            </a:r>
          </a:p>
          <a:p>
            <a:r>
              <a:rPr lang="es-AR" dirty="0"/>
              <a:t>	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("No hay lugar!\n");</a:t>
            </a:r>
          </a:p>
          <a:p>
            <a:r>
              <a:rPr lang="es-AR" dirty="0"/>
              <a:t>	}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64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62614-2550-47B7-BD58-79C9BE4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559"/>
            <a:ext cx="8219256" cy="735153"/>
          </a:xfrm>
        </p:spPr>
        <p:txBody>
          <a:bodyPr/>
          <a:lstStyle/>
          <a:p>
            <a:r>
              <a:rPr lang="es-AR" dirty="0"/>
              <a:t>Colas: Operaciones – Eliminar </a:t>
            </a:r>
            <a:r>
              <a:rPr lang="es-AR" sz="2000" dirty="0"/>
              <a:t>(frente móvil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D0837D-2D36-47B6-B680-E0B25E3CDB11}"/>
              </a:ext>
            </a:extLst>
          </p:cNvPr>
          <p:cNvSpPr/>
          <p:nvPr/>
        </p:nvSpPr>
        <p:spPr>
          <a:xfrm>
            <a:off x="457200" y="836712"/>
            <a:ext cx="84352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eliminarElementoFrenteMovil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 (</a:t>
            </a:r>
            <a:r>
              <a:rPr lang="es-AR" dirty="0" err="1"/>
              <a:t>colaVacia</a:t>
            </a:r>
            <a:r>
              <a:rPr lang="es-AR" dirty="0"/>
              <a:t>() == true) {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("No hay elementos por eliminar!!!\n");</a:t>
            </a:r>
          </a:p>
          <a:p>
            <a:r>
              <a:rPr lang="es-AR" dirty="0"/>
              <a:t>	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		//poner en cero o vacío el elemento del frente</a:t>
            </a:r>
          </a:p>
          <a:p>
            <a:r>
              <a:rPr lang="es-AR" dirty="0"/>
              <a:t>		cola[frente] = 0;</a:t>
            </a:r>
          </a:p>
          <a:p>
            <a:r>
              <a:rPr lang="es-AR" dirty="0"/>
              <a:t>		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("Elemento eliminado!!!\n");		</a:t>
            </a:r>
          </a:p>
          <a:p>
            <a:r>
              <a:rPr lang="es-AR" dirty="0"/>
              <a:t>		</a:t>
            </a:r>
          </a:p>
          <a:p>
            <a:r>
              <a:rPr lang="es-AR" dirty="0"/>
              <a:t>		//si frente y final son iguales significa que elimine el ultimo		</a:t>
            </a:r>
          </a:p>
          <a:p>
            <a:r>
              <a:rPr lang="es-AR" dirty="0"/>
              <a:t>		</a:t>
            </a:r>
            <a:r>
              <a:rPr lang="es-AR" dirty="0" err="1"/>
              <a:t>if</a:t>
            </a:r>
            <a:r>
              <a:rPr lang="es-AR" dirty="0"/>
              <a:t> (frente == final) {</a:t>
            </a:r>
          </a:p>
          <a:p>
            <a:r>
              <a:rPr lang="es-AR" dirty="0"/>
              <a:t>			frente = -1;</a:t>
            </a:r>
          </a:p>
          <a:p>
            <a:r>
              <a:rPr lang="es-AR" dirty="0"/>
              <a:t>			final = -1;</a:t>
            </a:r>
          </a:p>
          <a:p>
            <a:r>
              <a:rPr lang="es-AR" dirty="0"/>
              <a:t>		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			frente =  frente + 1;						}</a:t>
            </a:r>
          </a:p>
          <a:p>
            <a:r>
              <a:rPr lang="es-AR" dirty="0"/>
              <a:t>	}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392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37C5ACF-1C97-4DD9-A1DF-1BADF4A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559"/>
            <a:ext cx="8219256" cy="735153"/>
          </a:xfrm>
        </p:spPr>
        <p:txBody>
          <a:bodyPr/>
          <a:lstStyle/>
          <a:p>
            <a:r>
              <a:rPr lang="es-AR" dirty="0"/>
              <a:t>Colas: Operaciones – Eliminar </a:t>
            </a:r>
            <a:r>
              <a:rPr lang="es-AR" sz="2000" dirty="0"/>
              <a:t>(frente fijo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DC22007-1CCB-4937-9747-BD08AC84C069}"/>
              </a:ext>
            </a:extLst>
          </p:cNvPr>
          <p:cNvSpPr/>
          <p:nvPr/>
        </p:nvSpPr>
        <p:spPr>
          <a:xfrm>
            <a:off x="457200" y="940847"/>
            <a:ext cx="82192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eliminarElementoFrenteFijo</a:t>
            </a:r>
            <a:r>
              <a:rPr lang="es-AR" dirty="0"/>
              <a:t>() {</a:t>
            </a:r>
          </a:p>
          <a:p>
            <a:r>
              <a:rPr lang="es-AR" dirty="0"/>
              <a:t>	</a:t>
            </a:r>
            <a:r>
              <a:rPr lang="es-AR" dirty="0" err="1"/>
              <a:t>if</a:t>
            </a:r>
            <a:r>
              <a:rPr lang="es-AR" dirty="0"/>
              <a:t> (</a:t>
            </a:r>
            <a:r>
              <a:rPr lang="es-AR" dirty="0" err="1"/>
              <a:t>colaVacia</a:t>
            </a:r>
            <a:r>
              <a:rPr lang="es-AR" dirty="0"/>
              <a:t>() == true) {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("No hay elementos por eliminar!!!\n");</a:t>
            </a:r>
          </a:p>
          <a:p>
            <a:r>
              <a:rPr lang="es-AR" dirty="0"/>
              <a:t>	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		//poner en cero o </a:t>
            </a:r>
            <a:r>
              <a:rPr lang="es-AR" dirty="0" err="1"/>
              <a:t>vacio</a:t>
            </a:r>
            <a:r>
              <a:rPr lang="es-AR" dirty="0"/>
              <a:t> el elemento del frente</a:t>
            </a:r>
          </a:p>
          <a:p>
            <a:r>
              <a:rPr lang="es-AR" dirty="0"/>
              <a:t>		cola[frente] = 0;</a:t>
            </a:r>
          </a:p>
          <a:p>
            <a:r>
              <a:rPr lang="es-AR" dirty="0"/>
              <a:t>		</a:t>
            </a:r>
            <a:r>
              <a:rPr lang="es-AR" dirty="0" err="1"/>
              <a:t>printf</a:t>
            </a:r>
            <a:r>
              <a:rPr lang="es-AR" dirty="0"/>
              <a:t>("Elemento eliminado!!!\n");		</a:t>
            </a:r>
          </a:p>
          <a:p>
            <a:r>
              <a:rPr lang="es-AR" dirty="0"/>
              <a:t>		//reacomodando...</a:t>
            </a:r>
          </a:p>
          <a:p>
            <a:r>
              <a:rPr lang="es-AR" dirty="0"/>
              <a:t>		</a:t>
            </a:r>
            <a:r>
              <a:rPr lang="es-AR" dirty="0" err="1"/>
              <a:t>for</a:t>
            </a:r>
            <a:r>
              <a:rPr lang="es-AR" dirty="0"/>
              <a:t> (i = frente; i &lt;= final-1; i++) {</a:t>
            </a:r>
          </a:p>
          <a:p>
            <a:r>
              <a:rPr lang="es-AR" dirty="0"/>
              <a:t>			cola[i] = cola[i + 1];</a:t>
            </a:r>
          </a:p>
          <a:p>
            <a:r>
              <a:rPr lang="es-AR" dirty="0"/>
              <a:t>		}			</a:t>
            </a:r>
          </a:p>
          <a:p>
            <a:r>
              <a:rPr lang="es-AR" dirty="0"/>
              <a:t>		cola[final] = 0;</a:t>
            </a:r>
          </a:p>
          <a:p>
            <a:r>
              <a:rPr lang="es-AR" dirty="0"/>
              <a:t>		</a:t>
            </a:r>
            <a:r>
              <a:rPr lang="es-AR" dirty="0" err="1"/>
              <a:t>if</a:t>
            </a:r>
            <a:r>
              <a:rPr lang="es-AR" dirty="0"/>
              <a:t> (frente == final) {</a:t>
            </a:r>
          </a:p>
          <a:p>
            <a:r>
              <a:rPr lang="es-AR" dirty="0"/>
              <a:t>			frente = -1;</a:t>
            </a:r>
          </a:p>
          <a:p>
            <a:r>
              <a:rPr lang="es-AR" dirty="0"/>
              <a:t>			final = -1;</a:t>
            </a:r>
          </a:p>
          <a:p>
            <a:r>
              <a:rPr lang="es-AR" dirty="0"/>
              <a:t>		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			final = final - 1;</a:t>
            </a:r>
          </a:p>
          <a:p>
            <a:r>
              <a:rPr lang="es-AR" dirty="0"/>
              <a:t>		}</a:t>
            </a:r>
          </a:p>
          <a:p>
            <a:r>
              <a:rPr lang="es-AR" dirty="0"/>
              <a:t>	}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830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BFF70-E343-458D-8A1A-0DB4642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0DBB4-824F-45E6-9CFF-79493D8DC0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/>
              <a:t>Material de teoría de la catedra Algoritmos y Estructuras de Datos II.</a:t>
            </a:r>
          </a:p>
          <a:p>
            <a:r>
              <a:rPr lang="es-AR" dirty="0"/>
              <a:t>Pablo A. </a:t>
            </a:r>
            <a:r>
              <a:rPr lang="es-AR" dirty="0" err="1"/>
              <a:t>Sznajdleder</a:t>
            </a:r>
            <a:r>
              <a:rPr lang="es-AR" dirty="0"/>
              <a:t>. Algoritmos a fondo, con implementaciones en C y Java. Editorial Alfaomega. 2012.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7058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Estructuras de Datos Dinámicas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A cada elemento de la estructura lo denominamos </a:t>
            </a:r>
            <a:r>
              <a:rPr lang="es-ES" b="1" dirty="0"/>
              <a:t>NODO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Una </a:t>
            </a:r>
            <a:r>
              <a:rPr lang="es-ES" b="1" dirty="0"/>
              <a:t>Estructura de Datos Dinámica </a:t>
            </a:r>
            <a:r>
              <a:rPr lang="es-ES" dirty="0"/>
              <a:t>puede modificar su estructura mediante el programa, puede </a:t>
            </a:r>
            <a:r>
              <a:rPr lang="es-ES" b="1" dirty="0"/>
              <a:t>modificar su tamaño </a:t>
            </a:r>
            <a:r>
              <a:rPr lang="es-ES" dirty="0"/>
              <a:t>añadiendo o eliminando Nodos mientras esta en ejecución el programa. </a:t>
            </a:r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F14D8B29-1E61-43CA-9274-A691BE40B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1480585"/>
              </p:ext>
            </p:extLst>
          </p:nvPr>
        </p:nvGraphicFramePr>
        <p:xfrm>
          <a:off x="748049" y="3594500"/>
          <a:ext cx="4933002" cy="131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67">
                  <a:extLst>
                    <a:ext uri="{9D8B030D-6E8A-4147-A177-3AD203B41FA5}">
                      <a16:colId xmlns:a16="http://schemas.microsoft.com/office/drawing/2014/main" xmlns="" val="2578907753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96568782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3614706182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102818986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304971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181264045"/>
                    </a:ext>
                  </a:extLst>
                </a:gridCol>
              </a:tblGrid>
              <a:tr h="99315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98718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20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2303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72CAE-D23F-4A1F-B175-97F16F9D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8" y="91262"/>
            <a:ext cx="7467600" cy="562074"/>
          </a:xfrm>
        </p:spPr>
        <p:txBody>
          <a:bodyPr/>
          <a:lstStyle/>
          <a:p>
            <a:r>
              <a:rPr lang="es-AR" dirty="0" err="1"/>
              <a:t>Avengers</a:t>
            </a:r>
            <a:r>
              <a:rPr lang="es-AR" dirty="0"/>
              <a:t>: </a:t>
            </a:r>
            <a:r>
              <a:rPr lang="es-AR" dirty="0" err="1"/>
              <a:t>Infinity</a:t>
            </a:r>
            <a:r>
              <a:rPr lang="es-AR" dirty="0"/>
              <a:t> </a:t>
            </a:r>
            <a:r>
              <a:rPr lang="es-AR" dirty="0" err="1"/>
              <a:t>War</a:t>
            </a:r>
            <a:endParaRPr lang="es-AR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E1530E0-901A-4F02-A86D-55AE3ADF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130181"/>
              </p:ext>
            </p:extLst>
          </p:nvPr>
        </p:nvGraphicFramePr>
        <p:xfrm>
          <a:off x="761044" y="836713"/>
          <a:ext cx="5755169" cy="131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67">
                  <a:extLst>
                    <a:ext uri="{9D8B030D-6E8A-4147-A177-3AD203B41FA5}">
                      <a16:colId xmlns:a16="http://schemas.microsoft.com/office/drawing/2014/main" xmlns="" val="2578907753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96568782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3614706182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102818986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304971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181264045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2476494854"/>
                    </a:ext>
                  </a:extLst>
                </a:gridCol>
              </a:tblGrid>
              <a:tr h="98931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987189"/>
                  </a:ext>
                </a:extLst>
              </a:tr>
              <a:tr h="323874"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23033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B6CC5A-5566-466A-A828-F2D761F8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07" y="936737"/>
            <a:ext cx="678757" cy="79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820FD9-E9E0-4D38-939D-4A31DC09C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91" y="945915"/>
            <a:ext cx="636335" cy="790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E96AFB-DE51-490D-9E3B-5F5DF95CA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096" y="958109"/>
            <a:ext cx="643721" cy="799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661D8E-AE9E-4394-BD10-B5D7292A3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082" y="929716"/>
            <a:ext cx="606033" cy="793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FEC56A-615F-4A01-8C7D-D9AB1108B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071" y="918674"/>
            <a:ext cx="636335" cy="799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F61DA9-7B87-49CA-8EA5-49F5353E7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7380" y="931912"/>
            <a:ext cx="636335" cy="80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74981B-F104-4A26-AF6A-724BADE43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8687" y="900492"/>
            <a:ext cx="624215" cy="836327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67992F36-9497-4AFD-85B8-D846E070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0882580"/>
              </p:ext>
            </p:extLst>
          </p:nvPr>
        </p:nvGraphicFramePr>
        <p:xfrm>
          <a:off x="755577" y="2204864"/>
          <a:ext cx="5755169" cy="131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67">
                  <a:extLst>
                    <a:ext uri="{9D8B030D-6E8A-4147-A177-3AD203B41FA5}">
                      <a16:colId xmlns:a16="http://schemas.microsoft.com/office/drawing/2014/main" xmlns="" val="2578907753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96568782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3614706182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1102818986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3049717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4181264045"/>
                    </a:ext>
                  </a:extLst>
                </a:gridCol>
                <a:gridCol w="822167">
                  <a:extLst>
                    <a:ext uri="{9D8B030D-6E8A-4147-A177-3AD203B41FA5}">
                      <a16:colId xmlns:a16="http://schemas.microsoft.com/office/drawing/2014/main" xmlns="" val="2476494854"/>
                    </a:ext>
                  </a:extLst>
                </a:gridCol>
              </a:tblGrid>
              <a:tr h="99315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98718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b="1" baseline="0" dirty="0"/>
                        <a:t>14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23033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D76FE9-58F6-4596-A142-EF4C5D85BF6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377"/>
          <a:stretch/>
        </p:blipFill>
        <p:spPr>
          <a:xfrm>
            <a:off x="2476577" y="2260639"/>
            <a:ext cx="642396" cy="858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6F9E641-31AC-42C9-BA12-80C677FAE2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996" y="2272015"/>
            <a:ext cx="636335" cy="842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971F094-4039-4540-AC38-E7E39957F3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" r="7402"/>
          <a:stretch/>
        </p:blipFill>
        <p:spPr>
          <a:xfrm>
            <a:off x="4961428" y="2260639"/>
            <a:ext cx="642395" cy="860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AF09F7D-AD21-43B3-AE1B-2575916C1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2506" y="2270309"/>
            <a:ext cx="646256" cy="854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B62FB1A-CDC0-4637-A7BF-D9099D4C64D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091"/>
          <a:stretch/>
        </p:blipFill>
        <p:spPr>
          <a:xfrm>
            <a:off x="4147035" y="2270309"/>
            <a:ext cx="595918" cy="8388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0EBE7A9-16F2-4422-915F-5A8E017ED1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16574" y="3644551"/>
            <a:ext cx="606033" cy="8484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C43CF562-1297-4693-A482-B4BC1938D2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5701" y="2267125"/>
            <a:ext cx="612094" cy="8294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0EB9D0DC-7000-408F-A705-593B4B685E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4863" y="3663586"/>
            <a:ext cx="658263" cy="8294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A41FA0CB-2E41-4E85-8A4C-EF37742A7F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10783" y="3652665"/>
            <a:ext cx="606034" cy="8242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9A57CD36-2C16-477F-A2F8-79FA2CC407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7340" y="3663586"/>
            <a:ext cx="606033" cy="848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E9A87751-2E00-48F4-B41E-0A8F532BEAE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489" t="4814" r="1305"/>
          <a:stretch/>
        </p:blipFill>
        <p:spPr>
          <a:xfrm>
            <a:off x="890582" y="2260727"/>
            <a:ext cx="625534" cy="84220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7611C9E-AA03-43EA-AB24-BC4691A5EE1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/>
          <a:srcRect l="6402" t="1131" r="10103" b="-1131"/>
          <a:stretch/>
        </p:blipFill>
        <p:spPr>
          <a:xfrm>
            <a:off x="4132675" y="3652665"/>
            <a:ext cx="610278" cy="8541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298741AD-497E-458C-9CF7-C4D911E60ADC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987465" y="3663586"/>
            <a:ext cx="630735" cy="872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E9F960E6-836A-4368-8204-CA3A1FD5AD4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62712" y="3649109"/>
            <a:ext cx="629668" cy="870423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0D15CDE7-0176-4D02-9831-D8546BC9CC83}"/>
              </a:ext>
            </a:extLst>
          </p:cNvPr>
          <p:cNvGrpSpPr/>
          <p:nvPr/>
        </p:nvGrpSpPr>
        <p:grpSpPr>
          <a:xfrm>
            <a:off x="6751165" y="2260639"/>
            <a:ext cx="2198464" cy="1910369"/>
            <a:chOff x="4710717" y="4203353"/>
            <a:chExt cx="2198464" cy="191036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4D037817-DCBB-4547-82F4-49E41520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710717" y="4685151"/>
              <a:ext cx="1142857" cy="14285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5" name="Speech Bubble: Oval 44">
              <a:extLst>
                <a:ext uri="{FF2B5EF4-FFF2-40B4-BE49-F238E27FC236}">
                  <a16:creationId xmlns:a16="http://schemas.microsoft.com/office/drawing/2014/main" xmlns="" id="{9392BEAD-DBE9-40E9-830D-1C7BD434498F}"/>
                </a:ext>
              </a:extLst>
            </p:cNvPr>
            <p:cNvSpPr/>
            <p:nvPr/>
          </p:nvSpPr>
          <p:spPr>
            <a:xfrm>
              <a:off x="5282145" y="4203353"/>
              <a:ext cx="1627036" cy="669310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UPS!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154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un conjunto ordenados de elementos de un tipo.</a:t>
            </a:r>
          </a:p>
          <a:p>
            <a:r>
              <a:rPr lang="es-ES" dirty="0"/>
              <a:t>Representación:</a:t>
            </a:r>
          </a:p>
          <a:p>
            <a:pPr>
              <a:buNone/>
            </a:pPr>
            <a:r>
              <a:rPr lang="es-ES" dirty="0"/>
              <a:t>		</a:t>
            </a:r>
            <a:r>
              <a:rPr lang="es-ES" sz="2000" dirty="0"/>
              <a:t>Lista Lineal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Operaciones: </a:t>
            </a:r>
          </a:p>
          <a:p>
            <a:pPr lvl="1"/>
            <a:r>
              <a:rPr lang="es-ES" dirty="0"/>
              <a:t>Recorrido de la lista.</a:t>
            </a:r>
          </a:p>
          <a:p>
            <a:pPr lvl="1"/>
            <a:r>
              <a:rPr lang="es-ES" dirty="0"/>
              <a:t>Inserción de un elemento.</a:t>
            </a:r>
          </a:p>
          <a:p>
            <a:pPr lvl="1"/>
            <a:r>
              <a:rPr lang="es-ES" dirty="0"/>
              <a:t>Eliminación de un elemento.</a:t>
            </a:r>
          </a:p>
          <a:p>
            <a:pPr lvl="1"/>
            <a:r>
              <a:rPr lang="es-ES" dirty="0"/>
              <a:t>Búsqueda de un elemento.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42976" y="341535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1              2              3          …….           N-1           N 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42976" y="37725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Pilas 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/>
              <a:t>PILA</a:t>
            </a:r>
            <a:r>
              <a:rPr lang="es-ES" dirty="0"/>
              <a:t> es una </a:t>
            </a:r>
            <a:r>
              <a:rPr lang="es-ES" b="1" dirty="0"/>
              <a:t>LISTA</a:t>
            </a:r>
            <a:r>
              <a:rPr lang="es-ES" dirty="0"/>
              <a:t> de elementos a la cual se puede insertar o eliminar alguno de ellos solo por uno de los extremos.</a:t>
            </a:r>
          </a:p>
          <a:p>
            <a:r>
              <a:rPr lang="es-ES" dirty="0"/>
              <a:t>Los elementos de la pila serán eliminados en orden inverso al que se insertaron.  </a:t>
            </a:r>
            <a:r>
              <a:rPr lang="es-ES" b="1" dirty="0"/>
              <a:t>LIFO</a:t>
            </a:r>
            <a:r>
              <a:rPr lang="es-ES" dirty="0"/>
              <a:t>: ultimo en entrar, primero en salir.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3571868" y="5786454"/>
            <a:ext cx="4286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71802" y="6286520"/>
            <a:ext cx="1643074" cy="1428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571868" y="5286388"/>
            <a:ext cx="4286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3571868" y="4786322"/>
            <a:ext cx="4286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571868" y="4286256"/>
            <a:ext cx="4286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4" grpId="1" build="allAtOnce" animBg="1"/>
      <p:bldP spid="6" grpId="0" build="allAtOnce" animBg="1"/>
      <p:bldP spid="6" grpId="1" build="allAtOnce" animBg="1"/>
      <p:bldP spid="7" grpId="0" build="allAtOnce" animBg="1"/>
      <p:bldP spid="7" grpId="1" build="allAtOnce" animBg="1"/>
      <p:bldP spid="8" grpId="0" build="allAtOnce" animBg="1"/>
      <p:bldP spid="8" grpI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Pilas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1700" dirty="0"/>
              <a:t>Se pueden representar mediante el uso de arreglos o listas enlazadas.</a:t>
            </a:r>
          </a:p>
          <a:p>
            <a:pPr>
              <a:buNone/>
            </a:pPr>
            <a:r>
              <a:rPr lang="en-US" sz="1700" dirty="0"/>
              <a:t>		#define MAX 10;             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v_pila</a:t>
            </a:r>
            <a:r>
              <a:rPr lang="es-AR" sz="1700" dirty="0"/>
              <a:t>[MAX]</a:t>
            </a:r>
            <a:r>
              <a:rPr lang="en-US" sz="1700" dirty="0"/>
              <a:t>;	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dirty="0" err="1"/>
              <a:t>int</a:t>
            </a:r>
            <a:r>
              <a:rPr lang="en-US" sz="1700" dirty="0"/>
              <a:t> tope = 0;</a:t>
            </a:r>
            <a:endParaRPr lang="es-ES" sz="1700" dirty="0"/>
          </a:p>
          <a:p>
            <a:r>
              <a:rPr lang="es-ES" sz="1700" dirty="0"/>
              <a:t>Al utilizar arreglos debemos definir:</a:t>
            </a:r>
          </a:p>
          <a:p>
            <a:pPr lvl="1"/>
            <a:r>
              <a:rPr lang="es-ES" sz="1700" dirty="0"/>
              <a:t>Tamaño máximo de la pila.</a:t>
            </a:r>
          </a:p>
          <a:p>
            <a:pPr lvl="1"/>
            <a:r>
              <a:rPr lang="es-ES" sz="1700" dirty="0"/>
              <a:t>Variable auxiliar Tope o Cima. </a:t>
            </a:r>
          </a:p>
          <a:p>
            <a:r>
              <a:rPr lang="es-ES" sz="1700" dirty="0"/>
              <a:t>Cuando el Tope = Máximo </a:t>
            </a:r>
            <a:r>
              <a:rPr lang="es-ES" sz="1700" dirty="0">
                <a:sym typeface="Wingdings" pitchFamily="2" charset="2"/>
              </a:rPr>
              <a:t> Pila Llena</a:t>
            </a:r>
            <a:endParaRPr lang="es-ES" sz="1700" dirty="0"/>
          </a:p>
          <a:p>
            <a:pPr lvl="1"/>
            <a:endParaRPr lang="es-ES" sz="17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14414" y="47148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142976" y="5099462"/>
            <a:ext cx="607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     1                    2                   3                 4                                      N 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286248" y="5621553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TOPE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43636" y="562155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MÁXIMO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rot="5400000" flipH="1" flipV="1">
            <a:off x="4536281" y="5514396"/>
            <a:ext cx="214315" cy="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 flipH="1" flipV="1">
            <a:off x="6535751" y="5585834"/>
            <a:ext cx="215108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Pila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Poner un elemento (PUSH)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823146"/>
            <a:ext cx="3643338" cy="393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57158" y="2428868"/>
            <a:ext cx="428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/>
              <a:t>PONER</a:t>
            </a:r>
          </a:p>
          <a:p>
            <a:r>
              <a:rPr lang="es-AR" sz="1600" b="1" dirty="0"/>
              <a:t>Si</a:t>
            </a:r>
            <a:r>
              <a:rPr lang="es-AR" sz="1600" dirty="0"/>
              <a:t> TOPE &lt; MAX </a:t>
            </a:r>
            <a:r>
              <a:rPr lang="es-AR" sz="1400" dirty="0"/>
              <a:t>(verifica que haya espacio libre)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TOPE = TOPE + 1 </a:t>
            </a:r>
            <a:r>
              <a:rPr lang="es-AR" sz="1400" dirty="0"/>
              <a:t>(actualiza TOPE)</a:t>
            </a:r>
          </a:p>
          <a:p>
            <a:r>
              <a:rPr lang="es-AR" sz="1600" dirty="0"/>
              <a:t>         PILA (TOPE) = DATO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sino</a:t>
            </a:r>
          </a:p>
          <a:p>
            <a:r>
              <a:rPr lang="es-AR" sz="1600" dirty="0"/>
              <a:t>         escribir desbordamiento</a:t>
            </a:r>
          </a:p>
          <a:p>
            <a:r>
              <a:rPr lang="es-AR" sz="1600" b="1" dirty="0" err="1"/>
              <a:t>Fin_si</a:t>
            </a:r>
            <a:endParaRPr lang="es-AR" sz="1600" b="1" dirty="0"/>
          </a:p>
          <a:p>
            <a:endParaRPr lang="es-E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Pila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Quitar un elemento (Pop)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928802"/>
            <a:ext cx="3429024" cy="361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28596" y="2428868"/>
            <a:ext cx="428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/>
              <a:t>QUITA</a:t>
            </a:r>
          </a:p>
          <a:p>
            <a:r>
              <a:rPr lang="es-AR" sz="1600" b="1" dirty="0"/>
              <a:t>Si</a:t>
            </a:r>
            <a:r>
              <a:rPr lang="es-AR" sz="1600" dirty="0"/>
              <a:t> TOPE &gt; 0</a:t>
            </a:r>
            <a:r>
              <a:rPr lang="es-AR" sz="1400" dirty="0"/>
              <a:t>(verifica que la pila no este vacía)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entonces</a:t>
            </a:r>
          </a:p>
          <a:p>
            <a:r>
              <a:rPr lang="es-AR" sz="1600" dirty="0"/>
              <a:t>         DATO = PILA(TOPE)</a:t>
            </a:r>
            <a:endParaRPr lang="es-AR" sz="1400" dirty="0"/>
          </a:p>
          <a:p>
            <a:r>
              <a:rPr lang="es-AR" sz="1600" dirty="0"/>
              <a:t>          TOPE = TOPE – 1;</a:t>
            </a:r>
          </a:p>
          <a:p>
            <a:r>
              <a:rPr lang="es-AR" sz="1600" dirty="0"/>
              <a:t>    </a:t>
            </a:r>
            <a:r>
              <a:rPr lang="es-AR" sz="1600" b="1" dirty="0"/>
              <a:t>sino</a:t>
            </a:r>
          </a:p>
          <a:p>
            <a:r>
              <a:rPr lang="es-AR" sz="1600" dirty="0"/>
              <a:t>         escribir </a:t>
            </a:r>
            <a:r>
              <a:rPr lang="es-AR" sz="1600" i="1" dirty="0"/>
              <a:t>“Subdesbordamiento”</a:t>
            </a:r>
          </a:p>
          <a:p>
            <a:r>
              <a:rPr lang="es-AR" sz="1600" b="1" dirty="0" err="1"/>
              <a:t>Fin_si</a:t>
            </a:r>
            <a:endParaRPr lang="es-AR" sz="1600" b="1" dirty="0"/>
          </a:p>
          <a:p>
            <a:endParaRPr lang="es-E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10286</TotalTime>
  <Words>738</Words>
  <Application>Microsoft Office PowerPoint</Application>
  <PresentationFormat>Presentación en pantalla (4:3)</PresentationFormat>
  <Paragraphs>272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Mirador</vt:lpstr>
      <vt:lpstr>ALGORITMOS Y ESTRUCTURAS DE DATOS II</vt:lpstr>
      <vt:lpstr>Estructuras de Datos Dinámicas </vt:lpstr>
      <vt:lpstr>Estructuras de Datos Dinámicas </vt:lpstr>
      <vt:lpstr>Avengers: Infinity War</vt:lpstr>
      <vt:lpstr>Listas  </vt:lpstr>
      <vt:lpstr>Pilas  </vt:lpstr>
      <vt:lpstr>Representación de Pilas </vt:lpstr>
      <vt:lpstr>Operaciones con Pila</vt:lpstr>
      <vt:lpstr>Operaciones con Pila</vt:lpstr>
      <vt:lpstr>Ejemplo: crear una pila de números enteros, desarrollando las funciones básicas para manejo de pilas.</vt:lpstr>
      <vt:lpstr>Colas </vt:lpstr>
      <vt:lpstr>Colas</vt:lpstr>
      <vt:lpstr>Colas – Representación </vt:lpstr>
      <vt:lpstr>Operaciones </vt:lpstr>
      <vt:lpstr>Colas – Operaciones: Agregar Elemento</vt:lpstr>
      <vt:lpstr>Colas – Operaciones: Quitar Elemento </vt:lpstr>
      <vt:lpstr>Colas </vt:lpstr>
      <vt:lpstr>Colas: Operaciones  </vt:lpstr>
      <vt:lpstr>Colas: Operaciones </vt:lpstr>
      <vt:lpstr>Colas: Operaciones – Insertar  </vt:lpstr>
      <vt:lpstr>Colas: Operaciones – Eliminar (frente móvil )</vt:lpstr>
      <vt:lpstr>Colas: Operaciones – Eliminar (frente fijo )</vt:lpstr>
      <vt:lpstr>Bibliografía 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ESTRUCTURAS DE DATOS II</dc:title>
  <dc:creator>Mariela</dc:creator>
  <cp:lastModifiedBy>arturo</cp:lastModifiedBy>
  <cp:revision>118</cp:revision>
  <dcterms:created xsi:type="dcterms:W3CDTF">2012-08-09T20:44:56Z</dcterms:created>
  <dcterms:modified xsi:type="dcterms:W3CDTF">2019-08-23T18:17:20Z</dcterms:modified>
</cp:coreProperties>
</file>