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C6A25E3-DDDB-4B9E-A391-87FF8FB32653}" type="datetimeFigureOut">
              <a:rPr lang="de-DE" smtClean="0"/>
              <a:t>06.12.2019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332805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C6A25E3-DDDB-4B9E-A391-87FF8FB32653}" type="datetimeFigureOut">
              <a:rPr lang="de-DE" smtClean="0"/>
              <a:t>06.12.2019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77278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C6A25E3-DDDB-4B9E-A391-87FF8FB32653}" type="datetimeFigureOut">
              <a:rPr lang="de-DE" smtClean="0"/>
              <a:t>06.12.2019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4576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C6A25E3-DDDB-4B9E-A391-87FF8FB32653}" type="datetimeFigureOut">
              <a:rPr lang="de-DE" smtClean="0"/>
              <a:t>06.12.2019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116471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2C6A25E3-DDDB-4B9E-A391-87FF8FB32653}" type="datetimeFigureOut">
              <a:rPr lang="de-DE" smtClean="0"/>
              <a:t>06.12.2019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235178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2C6A25E3-DDDB-4B9E-A391-87FF8FB32653}" type="datetimeFigureOut">
              <a:rPr lang="de-DE" smtClean="0"/>
              <a:t>06.12.2019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319201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C6A25E3-DDDB-4B9E-A391-87FF8FB32653}" type="datetimeFigureOut">
              <a:rPr lang="de-DE" smtClean="0"/>
              <a:t>06.12.2019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207533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2C6A25E3-DDDB-4B9E-A391-87FF8FB32653}" type="datetimeFigureOut">
              <a:rPr lang="de-DE" smtClean="0"/>
              <a:t>06.12.2019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156118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C6A25E3-DDDB-4B9E-A391-87FF8FB32653}" type="datetimeFigureOut">
              <a:rPr lang="de-DE" smtClean="0"/>
              <a:t>06.12.2019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312281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2C6A25E3-DDDB-4B9E-A391-87FF8FB32653}" type="datetimeFigureOut">
              <a:rPr lang="de-DE" smtClean="0"/>
              <a:t>06.12.2019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17924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2C6A25E3-DDDB-4B9E-A391-87FF8FB32653}" type="datetimeFigureOut">
              <a:rPr lang="de-DE" smtClean="0"/>
              <a:t>06.12.2019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635046F-D8BD-41CE-8ED3-55B0B4661694}" type="slidenum">
              <a:rPr lang="de-DE" smtClean="0"/>
              <a:t>‹Nr.›</a:t>
            </a:fld>
            <a:endParaRPr lang="de-DE"/>
          </a:p>
        </p:txBody>
      </p:sp>
    </p:spTree>
    <p:extLst>
      <p:ext uri="{BB962C8B-B14F-4D97-AF65-F5344CB8AC3E}">
        <p14:creationId xmlns:p14="http://schemas.microsoft.com/office/powerpoint/2010/main" val="187072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A25E3-DDDB-4B9E-A391-87FF8FB32653}" type="datetimeFigureOut">
              <a:rPr lang="de-DE" smtClean="0"/>
              <a:t>06.12.2019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5046F-D8BD-41CE-8ED3-55B0B4661694}" type="slidenum">
              <a:rPr lang="de-DE" smtClean="0"/>
              <a:t>‹Nr.›</a:t>
            </a:fld>
            <a:endParaRPr lang="de-DE"/>
          </a:p>
        </p:txBody>
      </p:sp>
    </p:spTree>
    <p:extLst>
      <p:ext uri="{BB962C8B-B14F-4D97-AF65-F5344CB8AC3E}">
        <p14:creationId xmlns:p14="http://schemas.microsoft.com/office/powerpoint/2010/main" val="85401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Lostrommel-Spiel</a:t>
            </a:r>
            <a:endParaRPr lang="de-DE" dirty="0"/>
          </a:p>
        </p:txBody>
      </p:sp>
      <p:sp>
        <p:nvSpPr>
          <p:cNvPr id="3" name="Untertitel 2"/>
          <p:cNvSpPr>
            <a:spLocks noGrp="1"/>
          </p:cNvSpPr>
          <p:nvPr>
            <p:ph type="subTitle" idx="1"/>
          </p:nvPr>
        </p:nvSpPr>
        <p:spPr/>
        <p:txBody>
          <a:bodyPr/>
          <a:lstStyle/>
          <a:p>
            <a:r>
              <a:rPr lang="de-DE" dirty="0" smtClean="0"/>
              <a:t>Instruktionen</a:t>
            </a:r>
            <a:endParaRPr lang="de-DE" dirty="0"/>
          </a:p>
        </p:txBody>
      </p:sp>
    </p:spTree>
    <p:extLst>
      <p:ext uri="{BB962C8B-B14F-4D97-AF65-F5344CB8AC3E}">
        <p14:creationId xmlns:p14="http://schemas.microsoft.com/office/powerpoint/2010/main" val="3902997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Lostrommel - </a:t>
            </a:r>
            <a:r>
              <a:rPr lang="de-DE" dirty="0" smtClean="0"/>
              <a:t>Spiel</a:t>
            </a:r>
            <a:endParaRPr lang="de-DE" dirty="0"/>
          </a:p>
        </p:txBody>
      </p:sp>
      <p:sp>
        <p:nvSpPr>
          <p:cNvPr id="3" name="Inhaltsplatzhalter 2"/>
          <p:cNvSpPr>
            <a:spLocks noGrp="1"/>
          </p:cNvSpPr>
          <p:nvPr>
            <p:ph idx="1"/>
          </p:nvPr>
        </p:nvSpPr>
        <p:spPr/>
        <p:txBody>
          <a:bodyPr>
            <a:normAutofit/>
          </a:bodyPr>
          <a:lstStyle/>
          <a:p>
            <a:pPr marL="0" indent="0">
              <a:buNone/>
            </a:pPr>
            <a:r>
              <a:rPr lang="de-DE" dirty="0" smtClean="0"/>
              <a:t>In </a:t>
            </a:r>
            <a:r>
              <a:rPr lang="de-DE" dirty="0" smtClean="0"/>
              <a:t>diesem Spiel ziehen </a:t>
            </a:r>
            <a:r>
              <a:rPr lang="de-DE" dirty="0" smtClean="0"/>
              <a:t>Sie mehrfach Preise aus einer Lostrommel.</a:t>
            </a:r>
            <a:br>
              <a:rPr lang="de-DE" dirty="0" smtClean="0"/>
            </a:br>
            <a:r>
              <a:rPr lang="de-DE" dirty="0" smtClean="0"/>
              <a:t>Die Preise reichen von 0 – 100 Cent.</a:t>
            </a:r>
          </a:p>
          <a:p>
            <a:pPr marL="0" indent="0">
              <a:buNone/>
            </a:pPr>
            <a:r>
              <a:rPr lang="de-DE" dirty="0" smtClean="0"/>
              <a:t>Vor jedem neuen Zug sehen Sie einen der zwei Hinweise unten:</a:t>
            </a:r>
          </a:p>
          <a:p>
            <a:pPr marL="0" indent="0">
              <a:buNone/>
            </a:pPr>
            <a:endParaRPr lang="de-DE" dirty="0" smtClean="0"/>
          </a:p>
          <a:p>
            <a:pPr marL="0" indent="0">
              <a:buNone/>
            </a:pPr>
            <a:endParaRPr lang="de-DE" dirty="0"/>
          </a:p>
          <a:p>
            <a:pPr marL="0" indent="0">
              <a:buNone/>
            </a:pPr>
            <a:endParaRPr lang="de-DE" dirty="0"/>
          </a:p>
          <a:p>
            <a:pPr marL="0" indent="0">
              <a:buNone/>
            </a:pPr>
            <a:endParaRPr lang="de-DE" dirty="0" smtClean="0"/>
          </a:p>
        </p:txBody>
      </p:sp>
      <p:graphicFrame>
        <p:nvGraphicFramePr>
          <p:cNvPr id="4" name="Tabelle 3"/>
          <p:cNvGraphicFramePr>
            <a:graphicFrameLocks noGrp="1"/>
          </p:cNvGraphicFramePr>
          <p:nvPr>
            <p:extLst>
              <p:ext uri="{D42A27DB-BD31-4B8C-83A1-F6EECF244321}">
                <p14:modId xmlns:p14="http://schemas.microsoft.com/office/powerpoint/2010/main" val="4139595560"/>
              </p:ext>
            </p:extLst>
          </p:nvPr>
        </p:nvGraphicFramePr>
        <p:xfrm>
          <a:off x="939338" y="3346487"/>
          <a:ext cx="10414462" cy="2691093"/>
        </p:xfrm>
        <a:graphic>
          <a:graphicData uri="http://schemas.openxmlformats.org/drawingml/2006/table">
            <a:tbl>
              <a:tblPr firstRow="1" bandRow="1">
                <a:tableStyleId>{5C22544A-7EE6-4342-B048-85BDC9FD1C3A}</a:tableStyleId>
              </a:tblPr>
              <a:tblGrid>
                <a:gridCol w="5207231">
                  <a:extLst>
                    <a:ext uri="{9D8B030D-6E8A-4147-A177-3AD203B41FA5}">
                      <a16:colId xmlns:a16="http://schemas.microsoft.com/office/drawing/2014/main" val="3541136721"/>
                    </a:ext>
                  </a:extLst>
                </a:gridCol>
                <a:gridCol w="5207231">
                  <a:extLst>
                    <a:ext uri="{9D8B030D-6E8A-4147-A177-3AD203B41FA5}">
                      <a16:colId xmlns:a16="http://schemas.microsoft.com/office/drawing/2014/main" val="3554367643"/>
                    </a:ext>
                  </a:extLst>
                </a:gridCol>
              </a:tblGrid>
              <a:tr h="2691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Dieser Hinweis bedeutet das Sie aus einer großen Lostrommel ziehen. Hier gibt</a:t>
                      </a:r>
                      <a:r>
                        <a:rPr lang="de-DE" baseline="0" dirty="0" smtClean="0"/>
                        <a:t> es eine größere Spanne an Preisen</a:t>
                      </a:r>
                      <a:r>
                        <a:rPr lang="de-DE"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Dieser Hinweis bedeutet das Sie aus einer kleinen Lostrommel ziehen</a:t>
                      </a:r>
                      <a:r>
                        <a:rPr lang="de-DE" baseline="0" dirty="0" smtClean="0"/>
                        <a:t>. Hier gibt es eine kleinere Spanne an Preisen…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txBody>
                  <a:tcPr>
                    <a:solidFill>
                      <a:schemeClr val="accent6">
                        <a:lumMod val="40000"/>
                        <a:lumOff val="60000"/>
                      </a:schemeClr>
                    </a:solidFill>
                  </a:tcPr>
                </a:tc>
                <a:extLst>
                  <a:ext uri="{0D108BD9-81ED-4DB2-BD59-A6C34878D82A}">
                    <a16:rowId xmlns:a16="http://schemas.microsoft.com/office/drawing/2014/main" val="3549516273"/>
                  </a:ext>
                </a:extLst>
              </a:tr>
            </a:tbl>
          </a:graphicData>
        </a:graphic>
      </p:graphicFrame>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4818" y="4194385"/>
            <a:ext cx="1023852" cy="1498211"/>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9422" y="4194385"/>
            <a:ext cx="1021079" cy="1498211"/>
          </a:xfrm>
          <a:prstGeom prst="rect">
            <a:avLst/>
          </a:prstGeom>
        </p:spPr>
      </p:pic>
    </p:spTree>
    <p:extLst>
      <p:ext uri="{BB962C8B-B14F-4D97-AF65-F5344CB8AC3E}">
        <p14:creationId xmlns:p14="http://schemas.microsoft.com/office/powerpoint/2010/main" val="1180557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Lostrommel - </a:t>
            </a:r>
            <a:r>
              <a:rPr lang="de-DE" dirty="0" smtClean="0"/>
              <a:t>Spiel</a:t>
            </a:r>
            <a:endParaRPr lang="de-DE" dirty="0"/>
          </a:p>
        </p:txBody>
      </p:sp>
      <p:sp>
        <p:nvSpPr>
          <p:cNvPr id="3" name="Inhaltsplatzhalter 2"/>
          <p:cNvSpPr>
            <a:spLocks noGrp="1"/>
          </p:cNvSpPr>
          <p:nvPr>
            <p:ph idx="1"/>
          </p:nvPr>
        </p:nvSpPr>
        <p:spPr>
          <a:xfrm>
            <a:off x="838200" y="1454727"/>
            <a:ext cx="10515600" cy="4722236"/>
          </a:xfrm>
        </p:spPr>
        <p:txBody>
          <a:bodyPr/>
          <a:lstStyle/>
          <a:p>
            <a:pPr marL="0" indent="0">
              <a:buNone/>
            </a:pPr>
            <a:r>
              <a:rPr lang="de-DE" dirty="0" smtClean="0"/>
              <a:t>Auf dieser Skala sollen Sie vorhersagen was für einen Preis Sie wohl ziehen werden. Klicken Sie dafür mit der linken Maustaste auf die Linie. Der Hinweis der vorherigen Seite kann Ihnen dabei helfen.</a:t>
            </a:r>
          </a:p>
          <a:p>
            <a:pPr marL="0" indent="0">
              <a:buNone/>
            </a:pPr>
            <a:r>
              <a:rPr lang="de-DE" i="1" dirty="0" smtClean="0"/>
              <a:t>Hier sagt der Proband einen Preis von 24 ct vorher:</a:t>
            </a:r>
          </a:p>
          <a:p>
            <a:pPr marL="0" indent="0">
              <a:buNone/>
            </a:pPr>
            <a:endParaRPr lang="de-DE" dirty="0"/>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6778" y="3396355"/>
            <a:ext cx="4943304" cy="2780608"/>
          </a:xfrm>
          <a:prstGeom prst="rect">
            <a:avLst/>
          </a:prstGeom>
        </p:spPr>
      </p:pic>
    </p:spTree>
    <p:extLst>
      <p:ext uri="{BB962C8B-B14F-4D97-AF65-F5344CB8AC3E}">
        <p14:creationId xmlns:p14="http://schemas.microsoft.com/office/powerpoint/2010/main" val="1617339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Lostrommel - </a:t>
            </a:r>
            <a:r>
              <a:rPr lang="de-DE" dirty="0" smtClean="0"/>
              <a:t>Spiel</a:t>
            </a:r>
            <a:endParaRPr lang="en-GB" dirty="0"/>
          </a:p>
        </p:txBody>
      </p:sp>
      <p:sp>
        <p:nvSpPr>
          <p:cNvPr id="3" name="Inhaltsplatzhalter 2"/>
          <p:cNvSpPr>
            <a:spLocks noGrp="1"/>
          </p:cNvSpPr>
          <p:nvPr>
            <p:ph idx="1"/>
          </p:nvPr>
        </p:nvSpPr>
        <p:spPr/>
        <p:txBody>
          <a:bodyPr/>
          <a:lstStyle/>
          <a:p>
            <a:pPr marL="0" indent="0">
              <a:buNone/>
            </a:pPr>
            <a:r>
              <a:rPr lang="de-DE" dirty="0" smtClean="0"/>
              <a:t>Wenn Sie zu langsam sind, sehen Sie Folgendes:</a:t>
            </a:r>
          </a:p>
          <a:p>
            <a:endParaRPr lang="de-DE" dirty="0" smtClean="0"/>
          </a:p>
          <a:p>
            <a:endParaRPr lang="de-DE" dirty="0"/>
          </a:p>
          <a:p>
            <a:endParaRPr lang="de-DE" dirty="0" smtClean="0"/>
          </a:p>
          <a:p>
            <a:endParaRPr lang="de-DE" dirty="0"/>
          </a:p>
          <a:p>
            <a:endParaRPr lang="de-DE" dirty="0" smtClean="0"/>
          </a:p>
          <a:p>
            <a:pPr marL="0" indent="0">
              <a:buNone/>
            </a:pPr>
            <a:endParaRPr lang="de-DE" dirty="0" smtClean="0"/>
          </a:p>
          <a:p>
            <a:pPr marL="0" indent="0">
              <a:buNone/>
            </a:pPr>
            <a:r>
              <a:rPr lang="de-DE" dirty="0" smtClean="0"/>
              <a:t>Geben Sie Ihre Vorhersage nicht zu langsam an!</a:t>
            </a:r>
          </a:p>
          <a:p>
            <a:pPr marL="0" indent="0">
              <a:buNone/>
            </a:pPr>
            <a:endParaRPr lang="de-DE" dirty="0"/>
          </a:p>
        </p:txBody>
      </p:sp>
      <p:pic>
        <p:nvPicPr>
          <p:cNvPr id="4" name="Grafik 3"/>
          <p:cNvPicPr>
            <a:picLocks noChangeAspect="1"/>
          </p:cNvPicPr>
          <p:nvPr/>
        </p:nvPicPr>
        <p:blipFill rotWithShape="1">
          <a:blip r:embed="rId2" cstate="print">
            <a:extLst>
              <a:ext uri="{28A0092B-C50C-407E-A947-70E740481C1C}">
                <a14:useLocalDpi xmlns:a14="http://schemas.microsoft.com/office/drawing/2010/main" val="0"/>
              </a:ext>
            </a:extLst>
          </a:blip>
          <a:srcRect l="20812" t="20972" r="18909" b="20972"/>
          <a:stretch/>
        </p:blipFill>
        <p:spPr>
          <a:xfrm>
            <a:off x="3932531" y="2569239"/>
            <a:ext cx="4326937" cy="2344189"/>
          </a:xfrm>
          <a:prstGeom prst="rect">
            <a:avLst/>
          </a:prstGeom>
        </p:spPr>
      </p:pic>
    </p:spTree>
    <p:extLst>
      <p:ext uri="{BB962C8B-B14F-4D97-AF65-F5344CB8AC3E}">
        <p14:creationId xmlns:p14="http://schemas.microsoft.com/office/powerpoint/2010/main" val="4204928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Lostrommel - </a:t>
            </a:r>
            <a:r>
              <a:rPr lang="de-DE" dirty="0" smtClean="0"/>
              <a:t>Spiel</a:t>
            </a:r>
            <a:endParaRPr lang="de-DE" dirty="0"/>
          </a:p>
        </p:txBody>
      </p:sp>
      <p:sp>
        <p:nvSpPr>
          <p:cNvPr id="3" name="Inhaltsplatzhalter 2"/>
          <p:cNvSpPr>
            <a:spLocks noGrp="1"/>
          </p:cNvSpPr>
          <p:nvPr>
            <p:ph idx="1"/>
          </p:nvPr>
        </p:nvSpPr>
        <p:spPr>
          <a:xfrm>
            <a:off x="838200" y="1313411"/>
            <a:ext cx="10515600" cy="4730548"/>
          </a:xfrm>
        </p:spPr>
        <p:txBody>
          <a:bodyPr/>
          <a:lstStyle/>
          <a:p>
            <a:pPr marL="0" indent="0">
              <a:buNone/>
            </a:pPr>
            <a:r>
              <a:rPr lang="de-DE" dirty="0" smtClean="0"/>
              <a:t>Auf dieser Skala sehen Sie in </a:t>
            </a:r>
            <a:r>
              <a:rPr lang="de-DE" dirty="0" smtClean="0">
                <a:solidFill>
                  <a:srgbClr val="3333CC"/>
                </a:solidFill>
              </a:rPr>
              <a:t>blau</a:t>
            </a:r>
            <a:r>
              <a:rPr lang="de-DE" dirty="0" smtClean="0"/>
              <a:t> nochmal Ihre Vorhersage und bekommen in </a:t>
            </a:r>
            <a:r>
              <a:rPr lang="de-DE" dirty="0" smtClean="0">
                <a:solidFill>
                  <a:srgbClr val="00FF00"/>
                </a:solidFill>
              </a:rPr>
              <a:t>grün</a:t>
            </a:r>
            <a:r>
              <a:rPr lang="de-DE" dirty="0" smtClean="0"/>
              <a:t> zurückgemeldet, wie hoch der tatsächliche Preis war, den Sie gezogen haben. Der </a:t>
            </a:r>
            <a:r>
              <a:rPr lang="de-DE" dirty="0" smtClean="0">
                <a:solidFill>
                  <a:srgbClr val="FF0000"/>
                </a:solidFill>
              </a:rPr>
              <a:t>rote</a:t>
            </a:r>
            <a:r>
              <a:rPr lang="de-DE" dirty="0" smtClean="0"/>
              <a:t> Streifen zeigt an, wie weit ihre Vorhersage vom tatsächlichen Preis abweicht:</a:t>
            </a:r>
          </a:p>
          <a:p>
            <a:pPr marL="0" indent="0">
              <a:buNone/>
            </a:pPr>
            <a:r>
              <a:rPr lang="de-DE" i="1" dirty="0" smtClean="0"/>
              <a:t>Hier liegt der tatsächliche Preis bei 37 ct und die Vorhersage bei 24 ct:</a:t>
            </a:r>
            <a:endParaRPr lang="de-DE" i="1" dirty="0"/>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4641" y="3817477"/>
            <a:ext cx="4319076" cy="2429480"/>
          </a:xfrm>
          <a:prstGeom prst="rect">
            <a:avLst/>
          </a:prstGeom>
        </p:spPr>
      </p:pic>
    </p:spTree>
    <p:extLst>
      <p:ext uri="{BB962C8B-B14F-4D97-AF65-F5344CB8AC3E}">
        <p14:creationId xmlns:p14="http://schemas.microsoft.com/office/powerpoint/2010/main" val="1914726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Lostrommel - </a:t>
            </a:r>
            <a:r>
              <a:rPr lang="de-DE" dirty="0" smtClean="0"/>
              <a:t>Spiel</a:t>
            </a:r>
            <a:endParaRPr lang="de-DE" dirty="0"/>
          </a:p>
        </p:txBody>
      </p:sp>
      <p:sp>
        <p:nvSpPr>
          <p:cNvPr id="3" name="Inhaltsplatzhalter 2"/>
          <p:cNvSpPr>
            <a:spLocks noGrp="1"/>
          </p:cNvSpPr>
          <p:nvPr>
            <p:ph idx="1"/>
          </p:nvPr>
        </p:nvSpPr>
        <p:spPr/>
        <p:txBody>
          <a:bodyPr/>
          <a:lstStyle/>
          <a:p>
            <a:pPr marL="0" indent="0">
              <a:buNone/>
            </a:pPr>
            <a:r>
              <a:rPr lang="de-DE" dirty="0" smtClean="0"/>
              <a:t>Nach jedem Durchgang und manchmal zwischendurch sehen Sie dieses Kreuz. Schauen Sie dann bitte auf das Kreuz. Wenn das Kreuz verschwindet, geht ein neuer Durchgang los und Sie wiederholen die </a:t>
            </a:r>
            <a:r>
              <a:rPr lang="de-DE" dirty="0" smtClean="0"/>
              <a:t>Aufgabe:</a:t>
            </a:r>
            <a:endParaRPr lang="de-DE" dirty="0"/>
          </a:p>
        </p:txBody>
      </p:sp>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l="25442" t="23921" r="26060" b="22015"/>
          <a:stretch/>
        </p:blipFill>
        <p:spPr>
          <a:xfrm>
            <a:off x="3793657" y="3595510"/>
            <a:ext cx="4340270" cy="2439532"/>
          </a:xfrm>
          <a:prstGeom prst="rect">
            <a:avLst/>
          </a:prstGeom>
        </p:spPr>
      </p:pic>
    </p:spTree>
    <p:extLst>
      <p:ext uri="{BB962C8B-B14F-4D97-AF65-F5344CB8AC3E}">
        <p14:creationId xmlns:p14="http://schemas.microsoft.com/office/powerpoint/2010/main" val="3945383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Lostrommel - </a:t>
            </a:r>
            <a:r>
              <a:rPr lang="de-DE" dirty="0" smtClean="0"/>
              <a:t>Spiel</a:t>
            </a:r>
            <a:endParaRPr lang="en-GB" dirty="0"/>
          </a:p>
        </p:txBody>
      </p:sp>
      <p:sp>
        <p:nvSpPr>
          <p:cNvPr id="3" name="Inhaltsplatzhalter 2"/>
          <p:cNvSpPr>
            <a:spLocks noGrp="1"/>
          </p:cNvSpPr>
          <p:nvPr>
            <p:ph idx="1"/>
          </p:nvPr>
        </p:nvSpPr>
        <p:spPr/>
        <p:txBody>
          <a:bodyPr/>
          <a:lstStyle/>
          <a:p>
            <a:pPr marL="0" indent="0">
              <a:buNone/>
            </a:pPr>
            <a:r>
              <a:rPr lang="de-DE" dirty="0" smtClean="0"/>
              <a:t>Sie können bei dieser Aufgabe eine Summe Geld gewinnen, die aus zwei Teilen besteht:</a:t>
            </a:r>
          </a:p>
          <a:p>
            <a:pPr marL="0" indent="0">
              <a:buNone/>
            </a:pPr>
            <a:r>
              <a:rPr lang="de-DE" dirty="0" smtClean="0"/>
              <a:t>Der erste </a:t>
            </a:r>
            <a:r>
              <a:rPr lang="de-DE" smtClean="0"/>
              <a:t>Teil besteht </a:t>
            </a:r>
            <a:r>
              <a:rPr lang="de-DE" dirty="0" smtClean="0"/>
              <a:t>aus dem gezeigten Geldbetrag, also dem aus der Lostrommeln gezogenem Preis. Sie bekommen 10% der gezeigten Gewinne. </a:t>
            </a:r>
          </a:p>
          <a:p>
            <a:pPr marL="0" indent="0">
              <a:buNone/>
            </a:pPr>
            <a:r>
              <a:rPr lang="de-DE" dirty="0" smtClean="0"/>
              <a:t>Der zweite</a:t>
            </a:r>
            <a:r>
              <a:rPr lang="en-GB" dirty="0" smtClean="0"/>
              <a:t> </a:t>
            </a:r>
            <a:r>
              <a:rPr lang="en-GB" dirty="0" err="1" smtClean="0"/>
              <a:t>Teil</a:t>
            </a:r>
            <a:r>
              <a:rPr lang="en-GB" dirty="0" smtClean="0"/>
              <a:t> </a:t>
            </a:r>
            <a:r>
              <a:rPr lang="en-GB" dirty="0" err="1" smtClean="0"/>
              <a:t>ist</a:t>
            </a:r>
            <a:r>
              <a:rPr lang="en-GB" dirty="0" smtClean="0"/>
              <a:t> </a:t>
            </a:r>
            <a:r>
              <a:rPr lang="en-GB" dirty="0" err="1" smtClean="0"/>
              <a:t>ein</a:t>
            </a:r>
            <a:r>
              <a:rPr lang="en-GB" dirty="0" smtClean="0"/>
              <a:t> Bonus und </a:t>
            </a:r>
            <a:r>
              <a:rPr lang="en-GB" dirty="0" err="1" smtClean="0"/>
              <a:t>richtet</a:t>
            </a:r>
            <a:r>
              <a:rPr lang="en-GB" dirty="0" smtClean="0"/>
              <a:t> </a:t>
            </a:r>
            <a:r>
              <a:rPr lang="en-GB" dirty="0" err="1" smtClean="0"/>
              <a:t>sich</a:t>
            </a:r>
            <a:r>
              <a:rPr lang="en-GB" dirty="0" smtClean="0"/>
              <a:t> </a:t>
            </a:r>
            <a:r>
              <a:rPr lang="en-GB" dirty="0" err="1" smtClean="0"/>
              <a:t>danach</a:t>
            </a:r>
            <a:r>
              <a:rPr lang="en-GB" dirty="0" smtClean="0"/>
              <a:t>, </a:t>
            </a:r>
            <a:r>
              <a:rPr lang="en-GB" dirty="0" err="1" smtClean="0"/>
              <a:t>wie</a:t>
            </a:r>
            <a:r>
              <a:rPr lang="en-GB" dirty="0" smtClean="0"/>
              <a:t> </a:t>
            </a:r>
            <a:r>
              <a:rPr lang="en-GB" dirty="0" err="1" smtClean="0"/>
              <a:t>genau</a:t>
            </a:r>
            <a:r>
              <a:rPr lang="en-GB" dirty="0" smtClean="0"/>
              <a:t> </a:t>
            </a:r>
            <a:r>
              <a:rPr lang="en-GB" dirty="0" err="1" smtClean="0"/>
              <a:t>Ihre</a:t>
            </a:r>
            <a:r>
              <a:rPr lang="en-GB" dirty="0" smtClean="0"/>
              <a:t> </a:t>
            </a:r>
            <a:r>
              <a:rPr lang="en-GB" dirty="0" err="1" smtClean="0"/>
              <a:t>Vorhersagen</a:t>
            </a:r>
            <a:r>
              <a:rPr lang="en-GB" dirty="0" smtClean="0"/>
              <a:t> </a:t>
            </a:r>
            <a:r>
              <a:rPr lang="en-GB" dirty="0" err="1" smtClean="0"/>
              <a:t>sind</a:t>
            </a:r>
            <a:r>
              <a:rPr lang="en-GB" dirty="0" smtClean="0"/>
              <a:t>. </a:t>
            </a:r>
            <a:r>
              <a:rPr lang="en-GB" dirty="0" err="1" smtClean="0"/>
              <a:t>Beachten</a:t>
            </a:r>
            <a:r>
              <a:rPr lang="en-GB" dirty="0" smtClean="0"/>
              <a:t> </a:t>
            </a:r>
            <a:r>
              <a:rPr lang="en-GB" dirty="0" err="1" smtClean="0"/>
              <a:t>Sie</a:t>
            </a:r>
            <a:r>
              <a:rPr lang="en-GB" dirty="0" smtClean="0"/>
              <a:t>, </a:t>
            </a:r>
            <a:r>
              <a:rPr lang="en-GB" dirty="0" err="1" smtClean="0"/>
              <a:t>dass</a:t>
            </a:r>
            <a:r>
              <a:rPr lang="en-GB" dirty="0" smtClean="0"/>
              <a:t> </a:t>
            </a:r>
            <a:r>
              <a:rPr lang="en-GB" dirty="0" err="1" smtClean="0"/>
              <a:t>nicht</a:t>
            </a:r>
            <a:r>
              <a:rPr lang="en-GB" dirty="0" smtClean="0"/>
              <a:t> </a:t>
            </a:r>
            <a:r>
              <a:rPr lang="en-GB" dirty="0" err="1" smtClean="0"/>
              <a:t>alle</a:t>
            </a:r>
            <a:r>
              <a:rPr lang="en-GB" dirty="0" smtClean="0"/>
              <a:t> </a:t>
            </a:r>
            <a:r>
              <a:rPr lang="en-GB" dirty="0" err="1" smtClean="0"/>
              <a:t>Durchgänge</a:t>
            </a:r>
            <a:r>
              <a:rPr lang="en-GB" dirty="0" smtClean="0"/>
              <a:t> </a:t>
            </a:r>
            <a:r>
              <a:rPr lang="en-GB" dirty="0" err="1" smtClean="0"/>
              <a:t>berücksichtigt</a:t>
            </a:r>
            <a:r>
              <a:rPr lang="en-GB" dirty="0" smtClean="0"/>
              <a:t> </a:t>
            </a:r>
            <a:r>
              <a:rPr lang="en-GB" dirty="0" err="1" smtClean="0"/>
              <a:t>werden</a:t>
            </a:r>
            <a:r>
              <a:rPr lang="en-GB" dirty="0" smtClean="0"/>
              <a:t>, </a:t>
            </a:r>
            <a:r>
              <a:rPr lang="en-GB" dirty="0" err="1" smtClean="0"/>
              <a:t>sondern</a:t>
            </a:r>
            <a:r>
              <a:rPr lang="en-GB" dirty="0" smtClean="0"/>
              <a:t> der Computer 8 </a:t>
            </a:r>
            <a:r>
              <a:rPr lang="en-GB" dirty="0" err="1" smtClean="0"/>
              <a:t>zufällig</a:t>
            </a:r>
            <a:r>
              <a:rPr lang="en-GB" dirty="0" smtClean="0"/>
              <a:t> </a:t>
            </a:r>
            <a:r>
              <a:rPr lang="en-GB" dirty="0" err="1" smtClean="0"/>
              <a:t>auswählt</a:t>
            </a:r>
            <a:r>
              <a:rPr lang="en-GB" dirty="0" smtClean="0"/>
              <a:t>.</a:t>
            </a:r>
            <a:endParaRPr lang="de-DE" dirty="0" smtClean="0"/>
          </a:p>
        </p:txBody>
      </p:sp>
    </p:spTree>
    <p:extLst>
      <p:ext uri="{BB962C8B-B14F-4D97-AF65-F5344CB8AC3E}">
        <p14:creationId xmlns:p14="http://schemas.microsoft.com/office/powerpoint/2010/main" val="27139634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Breitbild</PresentationFormat>
  <Paragraphs>30</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vt:lpstr>
      <vt:lpstr>Lostrommel-Spiel</vt:lpstr>
      <vt:lpstr>Lostrommel - Spiel</vt:lpstr>
      <vt:lpstr>Lostrommel - Spiel</vt:lpstr>
      <vt:lpstr>Lostrommel - Spiel</vt:lpstr>
      <vt:lpstr>Lostrommel - Spiel</vt:lpstr>
      <vt:lpstr>Lostrommel - Spiel</vt:lpstr>
      <vt:lpstr>Lostrommel - Spiel</vt:lpstr>
    </vt:vector>
  </TitlesOfParts>
  <Company>Charité Universitaetsmedizin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Fromm, Sophie</dc:creator>
  <cp:lastModifiedBy>Wieland, Lara</cp:lastModifiedBy>
  <cp:revision>14</cp:revision>
  <dcterms:created xsi:type="dcterms:W3CDTF">2019-11-15T11:32:08Z</dcterms:created>
  <dcterms:modified xsi:type="dcterms:W3CDTF">2019-12-06T15:05:54Z</dcterms:modified>
</cp:coreProperties>
</file>