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60" r:id="rId2"/>
    <p:sldId id="291" r:id="rId3"/>
    <p:sldId id="350" r:id="rId4"/>
    <p:sldId id="351" r:id="rId5"/>
    <p:sldId id="352" r:id="rId6"/>
    <p:sldId id="263" r:id="rId7"/>
    <p:sldId id="294" r:id="rId8"/>
    <p:sldId id="297" r:id="rId9"/>
    <p:sldId id="298" r:id="rId10"/>
    <p:sldId id="299" r:id="rId11"/>
    <p:sldId id="301" r:id="rId12"/>
    <p:sldId id="296" r:id="rId13"/>
    <p:sldId id="302" r:id="rId14"/>
    <p:sldId id="303" r:id="rId15"/>
    <p:sldId id="304" r:id="rId16"/>
    <p:sldId id="332" r:id="rId17"/>
    <p:sldId id="305" r:id="rId18"/>
    <p:sldId id="327" r:id="rId19"/>
    <p:sldId id="306" r:id="rId20"/>
    <p:sldId id="309" r:id="rId21"/>
    <p:sldId id="308" r:id="rId22"/>
    <p:sldId id="310" r:id="rId23"/>
    <p:sldId id="322" r:id="rId24"/>
    <p:sldId id="331" r:id="rId25"/>
    <p:sldId id="333" r:id="rId26"/>
    <p:sldId id="353" r:id="rId27"/>
    <p:sldId id="357" r:id="rId28"/>
    <p:sldId id="354" r:id="rId29"/>
    <p:sldId id="328" r:id="rId30"/>
    <p:sldId id="329" r:id="rId31"/>
    <p:sldId id="311" r:id="rId32"/>
    <p:sldId id="312" r:id="rId33"/>
    <p:sldId id="313" r:id="rId34"/>
    <p:sldId id="307" r:id="rId35"/>
    <p:sldId id="314" r:id="rId36"/>
    <p:sldId id="315" r:id="rId37"/>
    <p:sldId id="316" r:id="rId38"/>
    <p:sldId id="317" r:id="rId39"/>
    <p:sldId id="349" r:id="rId40"/>
    <p:sldId id="318" r:id="rId41"/>
    <p:sldId id="319" r:id="rId42"/>
    <p:sldId id="359" r:id="rId43"/>
    <p:sldId id="360" r:id="rId44"/>
    <p:sldId id="326" r:id="rId45"/>
    <p:sldId id="355" r:id="rId46"/>
    <p:sldId id="320" r:id="rId47"/>
    <p:sldId id="330" r:id="rId48"/>
    <p:sldId id="334" r:id="rId49"/>
    <p:sldId id="336" r:id="rId50"/>
    <p:sldId id="337" r:id="rId51"/>
    <p:sldId id="338" r:id="rId52"/>
    <p:sldId id="339" r:id="rId53"/>
    <p:sldId id="321" r:id="rId54"/>
    <p:sldId id="295" r:id="rId55"/>
    <p:sldId id="335" r:id="rId56"/>
    <p:sldId id="340" r:id="rId57"/>
    <p:sldId id="323" r:id="rId58"/>
    <p:sldId id="324" r:id="rId59"/>
    <p:sldId id="345" r:id="rId60"/>
    <p:sldId id="341" r:id="rId61"/>
    <p:sldId id="346" r:id="rId62"/>
    <p:sldId id="347" r:id="rId63"/>
    <p:sldId id="356" r:id="rId64"/>
    <p:sldId id="342" r:id="rId65"/>
    <p:sldId id="344" r:id="rId6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">
          <p15:clr>
            <a:srgbClr val="A4A3A4"/>
          </p15:clr>
        </p15:guide>
        <p15:guide id="2" orient="horz" pos="810">
          <p15:clr>
            <a:srgbClr val="A4A3A4"/>
          </p15:clr>
        </p15:guide>
        <p15:guide id="3" orient="horz" pos="4016">
          <p15:clr>
            <a:srgbClr val="A4A3A4"/>
          </p15:clr>
        </p15:guide>
        <p15:guide id="4" pos="3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EEE9D5"/>
    <a:srgbClr val="EEE6D5"/>
    <a:srgbClr val="EAE6D9"/>
    <a:srgbClr val="DDCF99"/>
    <a:srgbClr val="2E2D29"/>
    <a:srgbClr val="EED9D5"/>
    <a:srgbClr val="EED9D9"/>
    <a:srgbClr val="EEE7E7"/>
    <a:srgbClr val="DB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0307" autoAdjust="0"/>
  </p:normalViewPr>
  <p:slideViewPr>
    <p:cSldViewPr snapToGrid="0">
      <p:cViewPr varScale="1">
        <p:scale>
          <a:sx n="65" d="100"/>
          <a:sy n="65" d="100"/>
        </p:scale>
        <p:origin x="1650" y="60"/>
      </p:cViewPr>
      <p:guideLst>
        <p:guide orient="horz" pos="358"/>
        <p:guide orient="horz" pos="810"/>
        <p:guide orient="horz" pos="4016"/>
        <p:guide pos="3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0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3F13A-AAC1-4888-B451-C25A79F1737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88CB7-C8D2-4CC1-BF16-FF7E42E750E8}">
      <dgm:prSet phldrT="[Text]" custT="1"/>
      <dgm:spPr/>
      <dgm:t>
        <a:bodyPr/>
        <a:lstStyle/>
        <a:p>
          <a:r>
            <a:rPr lang="en-US" sz="1600" dirty="0" smtClean="0"/>
            <a:t>Pull data from various sources</a:t>
          </a:r>
          <a:endParaRPr lang="en-US" sz="1600" dirty="0"/>
        </a:p>
      </dgm:t>
    </dgm:pt>
    <dgm:pt modelId="{8CCDEB8B-BA53-4E39-85C4-8103FFCDF6CE}" type="parTrans" cxnId="{7AC8FBBB-4925-4BD0-A208-5ED959FB273A}">
      <dgm:prSet/>
      <dgm:spPr/>
      <dgm:t>
        <a:bodyPr/>
        <a:lstStyle/>
        <a:p>
          <a:endParaRPr lang="en-US" sz="1400"/>
        </a:p>
      </dgm:t>
    </dgm:pt>
    <dgm:pt modelId="{E43EE736-1F4A-400D-82A7-CC9B456790AF}" type="sibTrans" cxnId="{7AC8FBBB-4925-4BD0-A208-5ED959FB273A}">
      <dgm:prSet/>
      <dgm:spPr/>
      <dgm:t>
        <a:bodyPr/>
        <a:lstStyle/>
        <a:p>
          <a:endParaRPr lang="en-US" sz="1400"/>
        </a:p>
      </dgm:t>
    </dgm:pt>
    <dgm:pt modelId="{2898055E-F5D2-4D21-A38A-75386639DBC1}">
      <dgm:prSet phldrT="[Text]" custT="1"/>
      <dgm:spPr/>
      <dgm:t>
        <a:bodyPr/>
        <a:lstStyle/>
        <a:p>
          <a:r>
            <a:rPr lang="en-US" sz="1600" dirty="0" smtClean="0"/>
            <a:t>Analyze to discover insight</a:t>
          </a:r>
          <a:endParaRPr lang="en-US" sz="1600" dirty="0"/>
        </a:p>
      </dgm:t>
    </dgm:pt>
    <dgm:pt modelId="{6A393FDD-7644-4828-B07D-1C33E26DE392}" type="parTrans" cxnId="{34792EF9-671E-4140-AF3A-E787EFD9B8B8}">
      <dgm:prSet/>
      <dgm:spPr/>
      <dgm:t>
        <a:bodyPr/>
        <a:lstStyle/>
        <a:p>
          <a:endParaRPr lang="en-US" sz="1400"/>
        </a:p>
      </dgm:t>
    </dgm:pt>
    <dgm:pt modelId="{B662A01D-F14F-4B7E-8B91-0DD085DBD6CC}" type="sibTrans" cxnId="{34792EF9-671E-4140-AF3A-E787EFD9B8B8}">
      <dgm:prSet/>
      <dgm:spPr/>
      <dgm:t>
        <a:bodyPr/>
        <a:lstStyle/>
        <a:p>
          <a:endParaRPr lang="en-US" sz="1400"/>
        </a:p>
      </dgm:t>
    </dgm:pt>
    <dgm:pt modelId="{31630C1E-34C3-4B17-9BEF-242D8CE103F0}">
      <dgm:prSet phldrT="[Text]" custT="1"/>
      <dgm:spPr/>
      <dgm:t>
        <a:bodyPr/>
        <a:lstStyle/>
        <a:p>
          <a:r>
            <a:rPr lang="en-US" sz="1600" dirty="0" smtClean="0"/>
            <a:t>Present to  business</a:t>
          </a:r>
          <a:endParaRPr lang="en-US" sz="1600" dirty="0"/>
        </a:p>
      </dgm:t>
    </dgm:pt>
    <dgm:pt modelId="{420DF386-2CA6-48E6-BDD4-B0A6D1F6BB56}" type="parTrans" cxnId="{4C5056FA-CDF5-4741-B7F5-2CC4C709F666}">
      <dgm:prSet/>
      <dgm:spPr/>
      <dgm:t>
        <a:bodyPr/>
        <a:lstStyle/>
        <a:p>
          <a:endParaRPr lang="en-US" sz="1400"/>
        </a:p>
      </dgm:t>
    </dgm:pt>
    <dgm:pt modelId="{1EDE348C-800E-4834-A561-DE969A2E6865}" type="sibTrans" cxnId="{4C5056FA-CDF5-4741-B7F5-2CC4C709F666}">
      <dgm:prSet/>
      <dgm:spPr/>
      <dgm:t>
        <a:bodyPr/>
        <a:lstStyle/>
        <a:p>
          <a:endParaRPr lang="en-US" sz="1400"/>
        </a:p>
      </dgm:t>
    </dgm:pt>
    <dgm:pt modelId="{6261976E-CAEC-4068-B16F-0A001C234294}" type="pres">
      <dgm:prSet presAssocID="{B5A3F13A-AAC1-4888-B451-C25A79F1737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1A0D334-4833-4BCF-9301-4E54B1676434}" type="pres">
      <dgm:prSet presAssocID="{31630C1E-34C3-4B17-9BEF-242D8CE103F0}" presName="Accent3" presStyleCnt="0"/>
      <dgm:spPr/>
    </dgm:pt>
    <dgm:pt modelId="{288BC788-ECEB-47D1-8F1B-F2AC99180AEA}" type="pres">
      <dgm:prSet presAssocID="{31630C1E-34C3-4B17-9BEF-242D8CE103F0}" presName="Accent" presStyleLbl="node1" presStyleIdx="0" presStyleCnt="3"/>
      <dgm:spPr/>
    </dgm:pt>
    <dgm:pt modelId="{CE3E6630-2571-46F7-A873-78AA3AFDA796}" type="pres">
      <dgm:prSet presAssocID="{31630C1E-34C3-4B17-9BEF-242D8CE103F0}" presName="ParentBackground3" presStyleCnt="0"/>
      <dgm:spPr/>
    </dgm:pt>
    <dgm:pt modelId="{4F60F2ED-3D21-4936-BDCC-852B0C30BE1D}" type="pres">
      <dgm:prSet presAssocID="{31630C1E-34C3-4B17-9BEF-242D8CE103F0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C47A4377-40A8-477E-BA2B-0C4E791E3609}" type="pres">
      <dgm:prSet presAssocID="{31630C1E-34C3-4B17-9BEF-242D8CE103F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96D8D-0EE3-451E-AD74-C7A1733D113C}" type="pres">
      <dgm:prSet presAssocID="{2898055E-F5D2-4D21-A38A-75386639DBC1}" presName="Accent2" presStyleCnt="0"/>
      <dgm:spPr/>
    </dgm:pt>
    <dgm:pt modelId="{8AC98515-D781-4BD7-9863-240A28560DEA}" type="pres">
      <dgm:prSet presAssocID="{2898055E-F5D2-4D21-A38A-75386639DBC1}" presName="Accent" presStyleLbl="node1" presStyleIdx="1" presStyleCnt="3"/>
      <dgm:spPr/>
    </dgm:pt>
    <dgm:pt modelId="{D5C190C1-45D2-411E-93C5-EF2E810D3C56}" type="pres">
      <dgm:prSet presAssocID="{2898055E-F5D2-4D21-A38A-75386639DBC1}" presName="ParentBackground2" presStyleCnt="0"/>
      <dgm:spPr/>
    </dgm:pt>
    <dgm:pt modelId="{97ACB943-E916-4046-A5EF-52522B40C49F}" type="pres">
      <dgm:prSet presAssocID="{2898055E-F5D2-4D21-A38A-75386639DBC1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9EFB4CDE-976B-46D5-AF77-4ACBDD0724D1}" type="pres">
      <dgm:prSet presAssocID="{2898055E-F5D2-4D21-A38A-75386639DBC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60C12-7F29-403D-BBCE-BC4421CEA132}" type="pres">
      <dgm:prSet presAssocID="{12C88CB7-C8D2-4CC1-BF16-FF7E42E750E8}" presName="Accent1" presStyleCnt="0"/>
      <dgm:spPr/>
    </dgm:pt>
    <dgm:pt modelId="{7E5D538C-0AB8-4921-9BA7-368102F064A8}" type="pres">
      <dgm:prSet presAssocID="{12C88CB7-C8D2-4CC1-BF16-FF7E42E750E8}" presName="Accent" presStyleLbl="node1" presStyleIdx="2" presStyleCnt="3" custLinFactNeighborX="0" custLinFactNeighborY="0"/>
      <dgm:spPr/>
    </dgm:pt>
    <dgm:pt modelId="{E64AE215-79C0-4388-AF71-BBEB69156366}" type="pres">
      <dgm:prSet presAssocID="{12C88CB7-C8D2-4CC1-BF16-FF7E42E750E8}" presName="ParentBackground1" presStyleCnt="0"/>
      <dgm:spPr/>
    </dgm:pt>
    <dgm:pt modelId="{A2CD852D-E280-4180-B48A-2D3086C0EE7D}" type="pres">
      <dgm:prSet presAssocID="{12C88CB7-C8D2-4CC1-BF16-FF7E42E750E8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734F99CD-DE67-4F7B-86C3-0620D130B3A3}" type="pres">
      <dgm:prSet presAssocID="{12C88CB7-C8D2-4CC1-BF16-FF7E42E750E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783966-C971-4A4A-90D4-DEE9BB44BBBC}" type="presOf" srcId="{31630C1E-34C3-4B17-9BEF-242D8CE103F0}" destId="{C47A4377-40A8-477E-BA2B-0C4E791E3609}" srcOrd="1" destOrd="0" presId="urn:microsoft.com/office/officeart/2011/layout/CircleProcess"/>
    <dgm:cxn modelId="{F1EE7284-EFB6-40C1-826E-4D328C3CE1EA}" type="presOf" srcId="{31630C1E-34C3-4B17-9BEF-242D8CE103F0}" destId="{4F60F2ED-3D21-4936-BDCC-852B0C30BE1D}" srcOrd="0" destOrd="0" presId="urn:microsoft.com/office/officeart/2011/layout/CircleProcess"/>
    <dgm:cxn modelId="{4C5056FA-CDF5-4741-B7F5-2CC4C709F666}" srcId="{B5A3F13A-AAC1-4888-B451-C25A79F17377}" destId="{31630C1E-34C3-4B17-9BEF-242D8CE103F0}" srcOrd="2" destOrd="0" parTransId="{420DF386-2CA6-48E6-BDD4-B0A6D1F6BB56}" sibTransId="{1EDE348C-800E-4834-A561-DE969A2E6865}"/>
    <dgm:cxn modelId="{34792EF9-671E-4140-AF3A-E787EFD9B8B8}" srcId="{B5A3F13A-AAC1-4888-B451-C25A79F17377}" destId="{2898055E-F5D2-4D21-A38A-75386639DBC1}" srcOrd="1" destOrd="0" parTransId="{6A393FDD-7644-4828-B07D-1C33E26DE392}" sibTransId="{B662A01D-F14F-4B7E-8B91-0DD085DBD6CC}"/>
    <dgm:cxn modelId="{95662058-0E17-4A4F-A8E4-CEEF825C1DFB}" type="presOf" srcId="{B5A3F13A-AAC1-4888-B451-C25A79F17377}" destId="{6261976E-CAEC-4068-B16F-0A001C234294}" srcOrd="0" destOrd="0" presId="urn:microsoft.com/office/officeart/2011/layout/CircleProcess"/>
    <dgm:cxn modelId="{C9E8013D-5F95-46FB-8164-D3142327BABB}" type="presOf" srcId="{12C88CB7-C8D2-4CC1-BF16-FF7E42E750E8}" destId="{734F99CD-DE67-4F7B-86C3-0620D130B3A3}" srcOrd="1" destOrd="0" presId="urn:microsoft.com/office/officeart/2011/layout/CircleProcess"/>
    <dgm:cxn modelId="{7AC8FBBB-4925-4BD0-A208-5ED959FB273A}" srcId="{B5A3F13A-AAC1-4888-B451-C25A79F17377}" destId="{12C88CB7-C8D2-4CC1-BF16-FF7E42E750E8}" srcOrd="0" destOrd="0" parTransId="{8CCDEB8B-BA53-4E39-85C4-8103FFCDF6CE}" sibTransId="{E43EE736-1F4A-400D-82A7-CC9B456790AF}"/>
    <dgm:cxn modelId="{CFC86233-3005-44B7-9E36-3128FA1C684D}" type="presOf" srcId="{2898055E-F5D2-4D21-A38A-75386639DBC1}" destId="{9EFB4CDE-976B-46D5-AF77-4ACBDD0724D1}" srcOrd="1" destOrd="0" presId="urn:microsoft.com/office/officeart/2011/layout/CircleProcess"/>
    <dgm:cxn modelId="{DC52830C-8217-4DB1-8276-9CCC1C66DC50}" type="presOf" srcId="{12C88CB7-C8D2-4CC1-BF16-FF7E42E750E8}" destId="{A2CD852D-E280-4180-B48A-2D3086C0EE7D}" srcOrd="0" destOrd="0" presId="urn:microsoft.com/office/officeart/2011/layout/CircleProcess"/>
    <dgm:cxn modelId="{2267AD48-76CB-4FA7-9A6A-CA370AEA703F}" type="presOf" srcId="{2898055E-F5D2-4D21-A38A-75386639DBC1}" destId="{97ACB943-E916-4046-A5EF-52522B40C49F}" srcOrd="0" destOrd="0" presId="urn:microsoft.com/office/officeart/2011/layout/CircleProcess"/>
    <dgm:cxn modelId="{72F92462-EA9F-4505-A020-D8A988B8C4C8}" type="presParOf" srcId="{6261976E-CAEC-4068-B16F-0A001C234294}" destId="{01A0D334-4833-4BCF-9301-4E54B1676434}" srcOrd="0" destOrd="0" presId="urn:microsoft.com/office/officeart/2011/layout/CircleProcess"/>
    <dgm:cxn modelId="{9DD4ADE0-77AC-439D-BA65-25078E3FECE6}" type="presParOf" srcId="{01A0D334-4833-4BCF-9301-4E54B1676434}" destId="{288BC788-ECEB-47D1-8F1B-F2AC99180AEA}" srcOrd="0" destOrd="0" presId="urn:microsoft.com/office/officeart/2011/layout/CircleProcess"/>
    <dgm:cxn modelId="{5CE8A568-2F71-4B5F-B958-2C942C8A601F}" type="presParOf" srcId="{6261976E-CAEC-4068-B16F-0A001C234294}" destId="{CE3E6630-2571-46F7-A873-78AA3AFDA796}" srcOrd="1" destOrd="0" presId="urn:microsoft.com/office/officeart/2011/layout/CircleProcess"/>
    <dgm:cxn modelId="{F03472FC-DFD9-4539-B2CF-C48DE200D082}" type="presParOf" srcId="{CE3E6630-2571-46F7-A873-78AA3AFDA796}" destId="{4F60F2ED-3D21-4936-BDCC-852B0C30BE1D}" srcOrd="0" destOrd="0" presId="urn:microsoft.com/office/officeart/2011/layout/CircleProcess"/>
    <dgm:cxn modelId="{344CBA0E-A525-4777-9258-328EB88207AC}" type="presParOf" srcId="{6261976E-CAEC-4068-B16F-0A001C234294}" destId="{C47A4377-40A8-477E-BA2B-0C4E791E3609}" srcOrd="2" destOrd="0" presId="urn:microsoft.com/office/officeart/2011/layout/CircleProcess"/>
    <dgm:cxn modelId="{AAC06E4E-28A4-4828-A255-5167E182B495}" type="presParOf" srcId="{6261976E-CAEC-4068-B16F-0A001C234294}" destId="{DC596D8D-0EE3-451E-AD74-C7A1733D113C}" srcOrd="3" destOrd="0" presId="urn:microsoft.com/office/officeart/2011/layout/CircleProcess"/>
    <dgm:cxn modelId="{351E2D03-03F6-4F02-BC5F-8B1C7D56EDDC}" type="presParOf" srcId="{DC596D8D-0EE3-451E-AD74-C7A1733D113C}" destId="{8AC98515-D781-4BD7-9863-240A28560DEA}" srcOrd="0" destOrd="0" presId="urn:microsoft.com/office/officeart/2011/layout/CircleProcess"/>
    <dgm:cxn modelId="{02E3B11F-4BFB-4BD1-B9D4-733ED0F792E0}" type="presParOf" srcId="{6261976E-CAEC-4068-B16F-0A001C234294}" destId="{D5C190C1-45D2-411E-93C5-EF2E810D3C56}" srcOrd="4" destOrd="0" presId="urn:microsoft.com/office/officeart/2011/layout/CircleProcess"/>
    <dgm:cxn modelId="{A2A50CE1-2F48-4D18-8463-AAC420915F27}" type="presParOf" srcId="{D5C190C1-45D2-411E-93C5-EF2E810D3C56}" destId="{97ACB943-E916-4046-A5EF-52522B40C49F}" srcOrd="0" destOrd="0" presId="urn:microsoft.com/office/officeart/2011/layout/CircleProcess"/>
    <dgm:cxn modelId="{3D4CD717-B24A-4971-80B2-C26142AEB1DE}" type="presParOf" srcId="{6261976E-CAEC-4068-B16F-0A001C234294}" destId="{9EFB4CDE-976B-46D5-AF77-4ACBDD0724D1}" srcOrd="5" destOrd="0" presId="urn:microsoft.com/office/officeart/2011/layout/CircleProcess"/>
    <dgm:cxn modelId="{E302C419-FF43-4794-AF56-150B5C4FA86D}" type="presParOf" srcId="{6261976E-CAEC-4068-B16F-0A001C234294}" destId="{71660C12-7F29-403D-BBCE-BC4421CEA132}" srcOrd="6" destOrd="0" presId="urn:microsoft.com/office/officeart/2011/layout/CircleProcess"/>
    <dgm:cxn modelId="{C95AA0CB-2355-4325-ABE3-B268F0BC0586}" type="presParOf" srcId="{71660C12-7F29-403D-BBCE-BC4421CEA132}" destId="{7E5D538C-0AB8-4921-9BA7-368102F064A8}" srcOrd="0" destOrd="0" presId="urn:microsoft.com/office/officeart/2011/layout/CircleProcess"/>
    <dgm:cxn modelId="{D5888D3F-C8E0-46DF-8A17-3FC0F05653C3}" type="presParOf" srcId="{6261976E-CAEC-4068-B16F-0A001C234294}" destId="{E64AE215-79C0-4388-AF71-BBEB69156366}" srcOrd="7" destOrd="0" presId="urn:microsoft.com/office/officeart/2011/layout/CircleProcess"/>
    <dgm:cxn modelId="{894A8068-D6BC-4E3D-9699-6DAFBFA0899C}" type="presParOf" srcId="{E64AE215-79C0-4388-AF71-BBEB69156366}" destId="{A2CD852D-E280-4180-B48A-2D3086C0EE7D}" srcOrd="0" destOrd="0" presId="urn:microsoft.com/office/officeart/2011/layout/CircleProcess"/>
    <dgm:cxn modelId="{7E5405FD-2E39-4710-96A2-A1A702EDB55B}" type="presParOf" srcId="{6261976E-CAEC-4068-B16F-0A001C234294}" destId="{734F99CD-DE67-4F7B-86C3-0620D130B3A3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BC788-ECEB-47D1-8F1B-F2AC99180AEA}">
      <dsp:nvSpPr>
        <dsp:cNvPr id="0" name=""/>
        <dsp:cNvSpPr/>
      </dsp:nvSpPr>
      <dsp:spPr>
        <a:xfrm>
          <a:off x="4081755" y="575683"/>
          <a:ext cx="1524971" cy="15252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0F2ED-3D21-4936-BDCC-852B0C30BE1D}">
      <dsp:nvSpPr>
        <dsp:cNvPr id="0" name=""/>
        <dsp:cNvSpPr/>
      </dsp:nvSpPr>
      <dsp:spPr>
        <a:xfrm>
          <a:off x="4132389" y="626534"/>
          <a:ext cx="1423704" cy="14235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Present to  business</a:t>
          </a:r>
          <a:endParaRPr lang="en-US" sz="1600" kern="1200" dirty="0"/>
        </a:p>
      </dsp:txBody>
      <dsp:txXfrm>
        <a:off x="4335917" y="829937"/>
        <a:ext cx="1016647" cy="1016746"/>
      </dsp:txXfrm>
    </dsp:sp>
    <dsp:sp modelId="{8AC98515-D781-4BD7-9863-240A28560DEA}">
      <dsp:nvSpPr>
        <dsp:cNvPr id="0" name=""/>
        <dsp:cNvSpPr/>
      </dsp:nvSpPr>
      <dsp:spPr>
        <a:xfrm rot="2700000">
          <a:off x="2507489" y="577527"/>
          <a:ext cx="1521298" cy="152129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CB943-E916-4046-A5EF-52522B40C49F}">
      <dsp:nvSpPr>
        <dsp:cNvPr id="0" name=""/>
        <dsp:cNvSpPr/>
      </dsp:nvSpPr>
      <dsp:spPr>
        <a:xfrm>
          <a:off x="2556287" y="626534"/>
          <a:ext cx="1423704" cy="14235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Analyze to discover insight</a:t>
          </a:r>
          <a:endParaRPr lang="en-US" sz="1600" kern="1200" dirty="0"/>
        </a:p>
      </dsp:txBody>
      <dsp:txXfrm>
        <a:off x="2759815" y="829937"/>
        <a:ext cx="1016647" cy="1016746"/>
      </dsp:txXfrm>
    </dsp:sp>
    <dsp:sp modelId="{7E5D538C-0AB8-4921-9BA7-368102F064A8}">
      <dsp:nvSpPr>
        <dsp:cNvPr id="0" name=""/>
        <dsp:cNvSpPr/>
      </dsp:nvSpPr>
      <dsp:spPr>
        <a:xfrm rot="2700000">
          <a:off x="931387" y="577527"/>
          <a:ext cx="1521298" cy="152129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D852D-E280-4180-B48A-2D3086C0EE7D}">
      <dsp:nvSpPr>
        <dsp:cNvPr id="0" name=""/>
        <dsp:cNvSpPr/>
      </dsp:nvSpPr>
      <dsp:spPr>
        <a:xfrm>
          <a:off x="980185" y="626534"/>
          <a:ext cx="1423704" cy="14235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Pull data from various sources</a:t>
          </a:r>
          <a:endParaRPr lang="en-US" sz="1600" kern="1200" dirty="0"/>
        </a:p>
      </dsp:txBody>
      <dsp:txXfrm>
        <a:off x="1183713" y="829937"/>
        <a:ext cx="1016647" cy="1016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90EE-21A4-4C68-985F-303BF9519E8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FAE0-4B8E-4107-8FC2-61EBC54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7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882521-8F47-4762-88BB-373992612668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885D46-B2D7-48ED-A212-ECD1B6D61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75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4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6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5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1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5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3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FB9864-4747-4506-9329-6BFD730BBF37}" type="slidenum">
              <a:rPr lang="en-US" b="0">
                <a:latin typeface="Arial" pitchFamily="34" charset="0"/>
              </a:rPr>
              <a:pPr eaLnBrk="1" hangingPunct="1"/>
              <a:t>2</a:t>
            </a:fld>
            <a:endParaRPr lang="en-US" b="0" dirty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180" y="3409270"/>
            <a:ext cx="6474883" cy="249071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93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7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7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1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2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6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96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8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52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7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74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04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9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17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12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9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7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24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5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3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0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24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64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41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7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23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3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40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2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07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6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93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14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98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0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80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10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35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03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91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01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47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57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1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85D46-B2D7-48ED-A212-ECD1B6D61B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260" y="2667000"/>
            <a:ext cx="6781800" cy="1024401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60" y="3553425"/>
            <a:ext cx="6781800" cy="408975"/>
          </a:xfrm>
        </p:spPr>
        <p:txBody>
          <a:bodyPr>
            <a:normAutofit/>
          </a:bodyPr>
          <a:lstStyle>
            <a:lvl1pPr marL="0" indent="0" algn="l">
              <a:buNone/>
              <a:defRPr lang="en-US" sz="2200" kern="1200" dirty="0">
                <a:solidFill>
                  <a:srgbClr val="2E2D29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699496" y="4648200"/>
            <a:ext cx="6781800" cy="1600200"/>
          </a:xfrm>
        </p:spPr>
        <p:txBody>
          <a:bodyPr/>
          <a:lstStyle>
            <a:lvl1pPr marL="0" indent="0">
              <a:buNone/>
              <a:defRPr sz="1600"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699496" y="4343400"/>
            <a:ext cx="6781800" cy="304800"/>
          </a:xfrm>
        </p:spPr>
        <p:txBody>
          <a:bodyPr/>
          <a:lstStyle>
            <a:lvl1pPr marL="0" indent="0">
              <a:buNone/>
              <a:defRPr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4493" y="1529310"/>
            <a:ext cx="8056689" cy="1588"/>
          </a:xfrm>
          <a:prstGeom prst="line">
            <a:avLst/>
          </a:prstGeom>
          <a:ln w="25400" cap="flat" cmpd="sng" algn="ctr">
            <a:solidFill>
              <a:srgbClr val="67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14493" y="1529310"/>
            <a:ext cx="8056689" cy="1588"/>
          </a:xfrm>
          <a:prstGeom prst="line">
            <a:avLst/>
          </a:prstGeom>
          <a:ln w="25400" cap="flat" cmpd="sng" algn="ctr">
            <a:solidFill>
              <a:srgbClr val="8C151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MS60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39781" y="636772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MS60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72081" y="3193280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200607"/>
            <a:ext cx="8229600" cy="48519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284517"/>
            <a:ext cx="8229600" cy="452596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  <a:lvl2pPr marL="573088" indent="-285750">
              <a:defRPr>
                <a:solidFill>
                  <a:srgbClr val="2E2D29"/>
                </a:solidFill>
              </a:defRPr>
            </a:lvl2pPr>
            <a:lvl3pPr>
              <a:defRPr>
                <a:solidFill>
                  <a:srgbClr val="2E2D29"/>
                </a:solidFill>
              </a:defRPr>
            </a:lvl3pPr>
            <a:lvl4pPr>
              <a:defRPr>
                <a:solidFill>
                  <a:srgbClr val="2E2D29"/>
                </a:solidFill>
              </a:defRPr>
            </a:lvl4pPr>
            <a:lvl5pPr>
              <a:defRPr>
                <a:solidFill>
                  <a:srgbClr val="2E2D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879F06D-013E-4F7F-9C82-9A397D2C2E1A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3863" y="609600"/>
            <a:ext cx="8229600" cy="457200"/>
          </a:xfrm>
        </p:spPr>
        <p:txBody>
          <a:bodyPr/>
          <a:lstStyle>
            <a:lvl1pPr marL="0" indent="0">
              <a:buNone/>
              <a:defRPr sz="2200"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9" y="260596"/>
            <a:ext cx="6342901" cy="633680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47800" y="2230904"/>
            <a:ext cx="6248400" cy="1938992"/>
          </a:xfrm>
        </p:spPr>
        <p:txBody>
          <a:bodyPr anchor="ctr">
            <a:spAutoFit/>
          </a:bodyPr>
          <a:lstStyle>
            <a:lvl1pPr marL="0" indent="0" algn="ctr">
              <a:buNone/>
              <a:defRPr sz="6000">
                <a:solidFill>
                  <a:srgbClr val="8C151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33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9" y="260596"/>
            <a:ext cx="6342901" cy="6336807"/>
          </a:xfrm>
          <a:prstGeom prst="rect">
            <a:avLst/>
          </a:prstGeom>
        </p:spPr>
      </p:pic>
      <p:pic>
        <p:nvPicPr>
          <p:cNvPr id="4" name="Picture 3" descr="FMS60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55107" y="3060377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MS60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72081" y="3193280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0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  <a:lvl2pPr marL="573088" indent="-285750">
              <a:defRPr>
                <a:solidFill>
                  <a:srgbClr val="2E2D29"/>
                </a:solidFill>
              </a:defRPr>
            </a:lvl2pPr>
            <a:lvl3pPr>
              <a:defRPr>
                <a:solidFill>
                  <a:srgbClr val="2E2D29"/>
                </a:solidFill>
              </a:defRPr>
            </a:lvl3pPr>
            <a:lvl4pPr>
              <a:defRPr>
                <a:solidFill>
                  <a:srgbClr val="2E2D29"/>
                </a:solidFill>
              </a:defRPr>
            </a:lvl4pPr>
            <a:lvl5pPr>
              <a:defRPr>
                <a:solidFill>
                  <a:srgbClr val="2E2D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4049" y="64801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31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200607"/>
            <a:ext cx="8229600" cy="48519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284517"/>
            <a:ext cx="8229600" cy="452596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  <a:lvl2pPr marL="573088" indent="-285750">
              <a:defRPr>
                <a:solidFill>
                  <a:srgbClr val="2E2D29"/>
                </a:solidFill>
              </a:defRPr>
            </a:lvl2pPr>
            <a:lvl3pPr>
              <a:defRPr>
                <a:solidFill>
                  <a:srgbClr val="2E2D29"/>
                </a:solidFill>
              </a:defRPr>
            </a:lvl3pPr>
            <a:lvl4pPr>
              <a:defRPr>
                <a:solidFill>
                  <a:srgbClr val="2E2D29"/>
                </a:solidFill>
              </a:defRPr>
            </a:lvl4pPr>
            <a:lvl5pPr>
              <a:defRPr>
                <a:solidFill>
                  <a:srgbClr val="2E2D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879F06D-013E-4F7F-9C82-9A397D2C2E1A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3863" y="609600"/>
            <a:ext cx="8229600" cy="457200"/>
          </a:xfrm>
        </p:spPr>
        <p:txBody>
          <a:bodyPr/>
          <a:lstStyle>
            <a:lvl1pPr marL="0" indent="0">
              <a:buNone/>
              <a:defRPr sz="2200"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863" y="1285875"/>
            <a:ext cx="4038600" cy="4525963"/>
          </a:xfrm>
        </p:spPr>
        <p:txBody>
          <a:bodyPr/>
          <a:lstStyle>
            <a:lvl1pPr>
              <a:defRPr sz="2000">
                <a:solidFill>
                  <a:srgbClr val="2E2D29"/>
                </a:solidFill>
              </a:defRPr>
            </a:lvl1pPr>
            <a:lvl2pPr marL="573088" indent="-285750">
              <a:defRPr sz="1800">
                <a:solidFill>
                  <a:srgbClr val="2E2D29"/>
                </a:solidFill>
              </a:defRPr>
            </a:lvl2pPr>
            <a:lvl3pPr>
              <a:defRPr sz="1600">
                <a:solidFill>
                  <a:srgbClr val="2E2D29"/>
                </a:solidFill>
              </a:defRPr>
            </a:lvl3pPr>
            <a:lvl4pPr>
              <a:defRPr sz="1400">
                <a:solidFill>
                  <a:srgbClr val="2E2D29"/>
                </a:solidFill>
              </a:defRPr>
            </a:lvl4pPr>
            <a:lvl5pPr>
              <a:defRPr sz="1400">
                <a:solidFill>
                  <a:srgbClr val="2E2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5875"/>
            <a:ext cx="4038600" cy="4525963"/>
          </a:xfrm>
        </p:spPr>
        <p:txBody>
          <a:bodyPr/>
          <a:lstStyle>
            <a:lvl1pPr>
              <a:defRPr sz="2000">
                <a:solidFill>
                  <a:srgbClr val="2E2D29"/>
                </a:solidFill>
              </a:defRPr>
            </a:lvl1pPr>
            <a:lvl2pPr marL="573088" indent="-285750">
              <a:defRPr sz="1800">
                <a:solidFill>
                  <a:srgbClr val="2E2D29"/>
                </a:solidFill>
              </a:defRPr>
            </a:lvl2pPr>
            <a:lvl3pPr>
              <a:defRPr sz="1600">
                <a:solidFill>
                  <a:srgbClr val="2E2D29"/>
                </a:solidFill>
              </a:defRPr>
            </a:lvl3pPr>
            <a:lvl4pPr>
              <a:defRPr sz="1400">
                <a:solidFill>
                  <a:srgbClr val="2E2D29"/>
                </a:solidFill>
              </a:defRPr>
            </a:lvl4pPr>
            <a:lvl5pPr>
              <a:defRPr sz="1400">
                <a:solidFill>
                  <a:srgbClr val="2E2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903581C0-9687-420C-AF8F-EF53ECD8C5B2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9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B5221BB4-E16E-4CD5-B818-14B638A16730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8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DF6C3CBA-25B2-4271-A08C-9E5D58DAFDF0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2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674" y="161731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862" y="128451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8208" y="6472405"/>
            <a:ext cx="1261726" cy="365125"/>
          </a:xfrm>
          <a:prstGeom prst="rect">
            <a:avLst/>
          </a:prstGeom>
        </p:spPr>
        <p:txBody>
          <a:bodyPr anchor="ctr"/>
          <a:lstStyle>
            <a:lvl1pPr>
              <a:defRPr kumimoji="0" lang="en-US" sz="1000" b="0" i="0" u="none" strike="noStrike" cap="none" spc="0" normalizeH="0" baseline="0" dirty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</a:defRPr>
            </a:lvl1pPr>
          </a:lstStyle>
          <a:p>
            <a:fld id="{9339A9D5-0F58-402E-82A8-5ACFDFAFEAF0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3705" y="6472405"/>
            <a:ext cx="613095" cy="365125"/>
          </a:xfrm>
          <a:prstGeom prst="rect">
            <a:avLst/>
          </a:prstGeom>
        </p:spPr>
        <p:txBody>
          <a:bodyPr anchor="ctr"/>
          <a:lstStyle>
            <a:lvl1pPr algn="r">
              <a:defRPr kumimoji="0" lang="en-US" sz="1000" b="0" i="0" u="none" strike="noStrike" cap="none" spc="0" normalizeH="0" baseline="0" smtClean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01525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2"/>
          <p:cNvSpPr txBox="1">
            <a:spLocks/>
          </p:cNvSpPr>
          <p:nvPr/>
        </p:nvSpPr>
        <p:spPr>
          <a:xfrm>
            <a:off x="4573309" y="6472405"/>
            <a:ext cx="931127" cy="365125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9449" y="64724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63" y="6531857"/>
            <a:ext cx="12170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0" lang="en-US" sz="10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Stanford University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101525"/>
            <a:ext cx="8229600" cy="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2"/>
          <p:cNvSpPr txBox="1">
            <a:spLocks/>
          </p:cNvSpPr>
          <p:nvPr/>
        </p:nvSpPr>
        <p:spPr>
          <a:xfrm>
            <a:off x="4573309" y="6472405"/>
            <a:ext cx="931127" cy="365125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463" y="6531857"/>
            <a:ext cx="12170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0" lang="en-US" sz="1000" b="1" i="0" u="none" strike="noStrike" kern="1200" cap="none" spc="0" normalizeH="0" baseline="0" dirty="0" smtClean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5144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9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59" r:id="rId10"/>
    <p:sldLayoutId id="21474836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rgbClr val="2E2D29"/>
          </a:solidFill>
          <a:latin typeface="+mn-lt"/>
          <a:ea typeface="+mn-ea"/>
          <a:cs typeface="+mn-cs"/>
        </a:defRPr>
      </a:lvl1pPr>
      <a:lvl2pPr marL="573088" indent="-285750" algn="l" defTabSz="914400" rtl="0" eaLnBrk="1" latinLnBrk="0" hangingPunct="1">
        <a:spcBef>
          <a:spcPct val="20000"/>
        </a:spcBef>
        <a:buSzPct val="75000"/>
        <a:buFont typeface="Wingdings 2" pitchFamily="18" charset="2"/>
        <a:buChar char="®"/>
        <a:defRPr sz="1800" kern="1200">
          <a:solidFill>
            <a:srgbClr val="2E2D29"/>
          </a:solidFill>
          <a:latin typeface="+mn-lt"/>
          <a:ea typeface="+mn-ea"/>
          <a:cs typeface="+mn-cs"/>
        </a:defRPr>
      </a:lvl2pPr>
      <a:lvl3pPr marL="80168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2E2D29"/>
          </a:solidFill>
          <a:latin typeface="+mn-lt"/>
          <a:ea typeface="+mn-ea"/>
          <a:cs typeface="+mn-cs"/>
        </a:defRPr>
      </a:lvl3pPr>
      <a:lvl4pPr marL="1087438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2E2D29"/>
          </a:solidFill>
          <a:latin typeface="+mn-lt"/>
          <a:ea typeface="+mn-ea"/>
          <a:cs typeface="+mn-cs"/>
        </a:defRPr>
      </a:lvl4pPr>
      <a:lvl5pPr marL="137477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2E2D2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diagramLayout" Target="../diagrams/layout1.xml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news/datablog/2013/jul/24/why-you-should-never-trust-a-data-visual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fingate.stanford.edu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and Transforming Data with Tableau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March 12, 2018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Jie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and Measures (Preferred)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92277"/>
              </p:ext>
            </p:extLst>
          </p:nvPr>
        </p:nvGraphicFramePr>
        <p:xfrm>
          <a:off x="2277866" y="1356358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2017-04-06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0800000">
            <a:off x="1873041" y="1745131"/>
            <a:ext cx="350015" cy="2207107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523" y="2656990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Records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3952238"/>
            <a:ext cx="114300" cy="13563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56000" y="3952238"/>
            <a:ext cx="1651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721100" y="3952238"/>
            <a:ext cx="1460500" cy="13563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68800" y="3952238"/>
            <a:ext cx="5461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914900" y="3952238"/>
            <a:ext cx="2505034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62700" y="3952238"/>
            <a:ext cx="1270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216900" y="3952238"/>
            <a:ext cx="127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53088" y="5232400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Measure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93490" y="523686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Dimension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4573" y="52324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Dimension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86722" y="5232400"/>
            <a:ext cx="11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Dimension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44004" y="52324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Dimension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17685" y="5595421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Primary Key</a:t>
            </a:r>
          </a:p>
        </p:txBody>
      </p:sp>
      <p:sp>
        <p:nvSpPr>
          <p:cNvPr id="26" name="Right Brace 25"/>
          <p:cNvSpPr/>
          <p:nvPr/>
        </p:nvSpPr>
        <p:spPr>
          <a:xfrm rot="10800000">
            <a:off x="1873039" y="1356358"/>
            <a:ext cx="350015" cy="369332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522" y="1336918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6294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and Continuous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92277"/>
              </p:ext>
            </p:extLst>
          </p:nvPr>
        </p:nvGraphicFramePr>
        <p:xfrm>
          <a:off x="2277866" y="1356358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2017-04-06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0800000">
            <a:off x="1873041" y="1745131"/>
            <a:ext cx="350015" cy="2207107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523" y="2664607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Records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3952238"/>
            <a:ext cx="114300" cy="13563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56000" y="3952238"/>
            <a:ext cx="1651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721100" y="3952238"/>
            <a:ext cx="1460500" cy="13563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68800" y="3952238"/>
            <a:ext cx="5461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914900" y="3952238"/>
            <a:ext cx="2505034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62700" y="3952238"/>
            <a:ext cx="1270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216900" y="3952238"/>
            <a:ext cx="127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53088" y="5232400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Measure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93490" y="523686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Dimension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4573" y="52324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Dimension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86722" y="5232400"/>
            <a:ext cx="11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Dimension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44004" y="52324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Dimension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44004" y="5563155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Discrete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4382" y="5563155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Continuous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3382" y="5563155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Discrete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2802" y="5563155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Continuous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2238" y="5563155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Discrete</a:t>
            </a:r>
          </a:p>
        </p:txBody>
      </p:sp>
      <p:sp>
        <p:nvSpPr>
          <p:cNvPr id="31" name="Right Brace 30"/>
          <p:cNvSpPr/>
          <p:nvPr/>
        </p:nvSpPr>
        <p:spPr>
          <a:xfrm rot="10800000">
            <a:off x="1873039" y="1356358"/>
            <a:ext cx="350015" cy="369332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522" y="1336918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443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16725"/>
              </p:ext>
            </p:extLst>
          </p:nvPr>
        </p:nvGraphicFramePr>
        <p:xfrm>
          <a:off x="921657" y="1498872"/>
          <a:ext cx="7424056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8"/>
                <a:gridCol w="3544104"/>
                <a:gridCol w="23256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number</a:t>
                      </a:r>
                      <a:r>
                        <a:rPr lang="en-US" baseline="0" dirty="0" smtClean="0"/>
                        <a:t> (integers or decimals)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234,</a:t>
                      </a:r>
                      <a:r>
                        <a:rPr lang="en-US" baseline="0" dirty="0" smtClean="0"/>
                        <a:t> -93, 5.56234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string of characters, which can include numbers. </a:t>
                      </a:r>
                      <a:r>
                        <a:rPr lang="en-US" b="1" baseline="0" dirty="0" smtClean="0"/>
                        <a:t>‘0’ is not the same as 0.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’, ‘123’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Date value with time precision. Date will default to placeholder date if only time exists in field.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1/1/2017 10:56:40</a:t>
                      </a:r>
                      <a:r>
                        <a:rPr lang="en-US" baseline="0" dirty="0" smtClean="0"/>
                        <a:t> 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True/False,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1/0,</a:t>
                      </a:r>
                      <a:r>
                        <a:rPr lang="en-US" baseline="0" dirty="0" smtClean="0"/>
                        <a:t> Y/N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that Tableau</a:t>
                      </a:r>
                      <a:r>
                        <a:rPr lang="en-US" baseline="0" dirty="0" smtClean="0"/>
                        <a:t> can find on a 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‘California’, ‘United</a:t>
                      </a:r>
                      <a:r>
                        <a:rPr lang="en-US" baseline="0" dirty="0" smtClean="0"/>
                        <a:t> States’, (37.4108709,-122.1462192)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16" y="2365829"/>
            <a:ext cx="200025" cy="152400"/>
          </a:xfrm>
          <a:prstGeom prst="rect">
            <a:avLst/>
          </a:prstGeom>
        </p:spPr>
      </p:pic>
      <p:pic>
        <p:nvPicPr>
          <p:cNvPr id="1032" name="Picture 8" descr="https://onlinehelp.tableau.com/current/pro/desktop/en-us/Img/symbol_numb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41" y="1999796"/>
            <a:ext cx="1524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onlinehelp.tableau.com/current/pro/desktop/en-us/Img/symbol_d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251201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onlinehelp.tableau.com/current/pro/desktop/en-us/Img/symbol_dateti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1" y="3612152"/>
            <a:ext cx="2286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onlinehelp.tableau.com/current/pro/desktop/en-us/Img/symbol_bo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66" y="4555309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onlinehelp.tableau.com/current/pro/desktop/en-us/Img/geo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553" y="4943475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symbol_tex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ymbol_d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symbol_dateti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mbol_num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symbol_bo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8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Dimension</a:t>
            </a:r>
          </a:p>
          <a:p>
            <a:r>
              <a:rPr lang="en-US" dirty="0" smtClean="0"/>
              <a:t>Values to group by</a:t>
            </a:r>
          </a:p>
          <a:p>
            <a:r>
              <a:rPr lang="en-US" dirty="0" smtClean="0"/>
              <a:t>Slice and dice the data</a:t>
            </a:r>
          </a:p>
          <a:p>
            <a:r>
              <a:rPr lang="en-US" dirty="0" smtClean="0"/>
              <a:t>Segment and categorize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Measures</a:t>
            </a:r>
          </a:p>
          <a:p>
            <a:r>
              <a:rPr lang="en-US" dirty="0" smtClean="0"/>
              <a:t>Values to group on</a:t>
            </a:r>
          </a:p>
          <a:p>
            <a:r>
              <a:rPr lang="en-US" dirty="0" smtClean="0"/>
              <a:t>Aggregates up to dimensions</a:t>
            </a:r>
          </a:p>
          <a:p>
            <a:r>
              <a:rPr lang="en-US" dirty="0" smtClean="0"/>
              <a:t>Tableau defaults the aggregation to summation</a:t>
            </a:r>
          </a:p>
          <a:p>
            <a:r>
              <a:rPr lang="en-US" dirty="0" smtClean="0"/>
              <a:t>Summation, average, percentile, standard </a:t>
            </a:r>
            <a:r>
              <a:rPr lang="en-US" dirty="0"/>
              <a:t>d</a:t>
            </a:r>
            <a:r>
              <a:rPr lang="en-US" dirty="0" smtClean="0"/>
              <a:t>eviation, 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1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Discrete: </a:t>
            </a:r>
            <a:r>
              <a:rPr lang="en-US" dirty="0" smtClean="0"/>
              <a:t>Tableau will represent only the values represented in the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Continuous: </a:t>
            </a:r>
            <a:r>
              <a:rPr lang="en-US" dirty="0" smtClean="0"/>
              <a:t>Tableau will visually represent the gaps between the 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810" y="1797347"/>
            <a:ext cx="4697334" cy="1379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23" y="4557754"/>
            <a:ext cx="7242629" cy="11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60528"/>
              </p:ext>
            </p:extLst>
          </p:nvPr>
        </p:nvGraphicFramePr>
        <p:xfrm>
          <a:off x="820056" y="1397000"/>
          <a:ext cx="734423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077"/>
                <a:gridCol w="2448077"/>
                <a:gridCol w="2448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Dimension/Measure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Discrete/Continuous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Geography</a:t>
                      </a:r>
                      <a:r>
                        <a:rPr lang="en-US" baseline="0" dirty="0" smtClean="0"/>
                        <a:t> (Place names)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Geography</a:t>
                      </a:r>
                      <a:r>
                        <a:rPr lang="en-US" baseline="0" dirty="0" smtClean="0"/>
                        <a:t> (Long/</a:t>
                      </a:r>
                      <a:r>
                        <a:rPr lang="en-US" baseline="0" dirty="0" err="1" smtClean="0"/>
                        <a:t>Lat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5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47800" y="2692568"/>
            <a:ext cx="6248400" cy="10156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881938" y="6472238"/>
            <a:ext cx="1262062" cy="365125"/>
          </a:xfrm>
        </p:spPr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1225" y="6472238"/>
            <a:ext cx="612775" cy="365125"/>
          </a:xfrm>
        </p:spPr>
        <p:txBody>
          <a:bodyPr/>
          <a:lstStyle/>
          <a:p>
            <a:fld id="{0FFDD56E-21BC-41F9-B81B-D98FD269D2A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480175"/>
            <a:ext cx="2895600" cy="365125"/>
          </a:xfrm>
        </p:spPr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68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47800" y="2692568"/>
            <a:ext cx="6248400" cy="1015663"/>
          </a:xfrm>
        </p:spPr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881938" y="6472238"/>
            <a:ext cx="1262062" cy="365125"/>
          </a:xfrm>
        </p:spPr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1225" y="6472238"/>
            <a:ext cx="612775" cy="365125"/>
          </a:xfrm>
        </p:spPr>
        <p:txBody>
          <a:bodyPr/>
          <a:lstStyle/>
          <a:p>
            <a:fld id="{0FFDD56E-21BC-41F9-B81B-D98FD269D2A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480175"/>
            <a:ext cx="2895600" cy="365125"/>
          </a:xfrm>
        </p:spPr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81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47800" y="2692568"/>
            <a:ext cx="6248400" cy="101566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Data Granularity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each row represent?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06677"/>
              </p:ext>
            </p:extLst>
          </p:nvPr>
        </p:nvGraphicFramePr>
        <p:xfrm>
          <a:off x="1422222" y="2050142"/>
          <a:ext cx="62145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413"/>
                <a:gridCol w="698818"/>
                <a:gridCol w="698818"/>
                <a:gridCol w="698818"/>
                <a:gridCol w="698818"/>
                <a:gridCol w="6988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3587976" y="4749681"/>
            <a:ext cx="2130652" cy="62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One row per class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Intelligence @ FMS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B586-BB55-4E4E-A170-608DB0E2C68A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Financial Management 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3863" y="609600"/>
            <a:ext cx="1789889" cy="4572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pic>
        <p:nvPicPr>
          <p:cNvPr id="24" name="Picture 4" descr="http://blog.mayfield.com/wp-content/uploads/2012/03/big-data-icon-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901" y="2961565"/>
            <a:ext cx="1089640" cy="1086008"/>
          </a:xfrm>
          <a:prstGeom prst="rect">
            <a:avLst/>
          </a:prstGeom>
          <a:noFill/>
        </p:spPr>
      </p:pic>
      <p:pic>
        <p:nvPicPr>
          <p:cNvPr id="25" name="Picture 8" descr="http://cdn.mysitemyway.com/etc-mysitemyway/icons/legacy-previews/icons/3d-glossy-blue-orbs-icons-business/075823-3d-glossy-blue-orb-icon-business-light-bulb2-sc5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4341" y="2849714"/>
            <a:ext cx="1208112" cy="1208112"/>
          </a:xfrm>
          <a:prstGeom prst="rect">
            <a:avLst/>
          </a:prstGeom>
          <a:noFill/>
        </p:spPr>
      </p:pic>
      <p:pic>
        <p:nvPicPr>
          <p:cNvPr id="26" name="Picture 10" descr="http://at.utep.edu/web/images/Projects/infographic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71085" y="2989798"/>
            <a:ext cx="847023" cy="847024"/>
          </a:xfrm>
          <a:prstGeom prst="rect">
            <a:avLst/>
          </a:prstGeom>
          <a:noFill/>
        </p:spPr>
      </p:pic>
      <p:graphicFrame>
        <p:nvGraphicFramePr>
          <p:cNvPr id="40" name="Diagram 39"/>
          <p:cNvGraphicFramePr/>
          <p:nvPr>
            <p:extLst/>
          </p:nvPr>
        </p:nvGraphicFramePr>
        <p:xfrm>
          <a:off x="1400827" y="694444"/>
          <a:ext cx="6223044" cy="2676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6749" y="4879352"/>
            <a:ext cx="1713364" cy="510025"/>
          </a:xfrm>
          <a:prstGeom prst="rect">
            <a:avLst/>
          </a:prstGeom>
        </p:spPr>
      </p:pic>
      <p:pic>
        <p:nvPicPr>
          <p:cNvPr id="42" name="Picture 41" descr="https://www6.slac.stanford.edu/sites/www6.slac.stanford.edu/files/SLAC_LogoS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54" y="5678738"/>
            <a:ext cx="2268038" cy="3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3"/>
          <a:srcRect l="34985"/>
          <a:stretch/>
        </p:blipFill>
        <p:spPr>
          <a:xfrm>
            <a:off x="2972698" y="4080334"/>
            <a:ext cx="4447236" cy="5832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4"/>
          <a:srcRect l="37870"/>
          <a:stretch/>
        </p:blipFill>
        <p:spPr>
          <a:xfrm>
            <a:off x="5138526" y="4927140"/>
            <a:ext cx="2959164" cy="5019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15881" y="5692642"/>
            <a:ext cx="3084654" cy="4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33409"/>
              </p:ext>
            </p:extLst>
          </p:nvPr>
        </p:nvGraphicFramePr>
        <p:xfrm>
          <a:off x="845390" y="1707242"/>
          <a:ext cx="75348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499"/>
                <a:gridCol w="2351314"/>
                <a:gridCol w="23260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Principles of Biology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Principles of Biology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Principles of Biology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Granularity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547494" y="5359281"/>
            <a:ext cx="2610713" cy="62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One row class per year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7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(or set of columns) in the data set where the values uniquely identify each row in the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Key Indicates the Granularity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54071"/>
              </p:ext>
            </p:extLst>
          </p:nvPr>
        </p:nvGraphicFramePr>
        <p:xfrm>
          <a:off x="1422222" y="2347684"/>
          <a:ext cx="62145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413"/>
                <a:gridCol w="698818"/>
                <a:gridCol w="698818"/>
                <a:gridCol w="698818"/>
                <a:gridCol w="698818"/>
                <a:gridCol w="6988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28057" y="2227943"/>
            <a:ext cx="2866572" cy="24819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5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85037"/>
              </p:ext>
            </p:extLst>
          </p:nvPr>
        </p:nvGraphicFramePr>
        <p:xfrm>
          <a:off x="845390" y="2222499"/>
          <a:ext cx="75348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499"/>
                <a:gridCol w="2351314"/>
                <a:gridCol w="23260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Principles of Biology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Principles of Biology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Principles of Biology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(or set of columns) in the data set where the values uniquely identify each row in the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Key Indicates the Granularity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69465" y="2168107"/>
            <a:ext cx="5333792" cy="34924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0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dimensions in the data set where the number of records per row of dimension values is always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Granularity in Tableau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77" y="2275092"/>
            <a:ext cx="2771429" cy="172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57" y="2294140"/>
            <a:ext cx="3019048" cy="168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709" y="1949483"/>
            <a:ext cx="4161905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Column-to-Row Pivot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26605"/>
              </p:ext>
            </p:extLst>
          </p:nvPr>
        </p:nvGraphicFramePr>
        <p:xfrm>
          <a:off x="257920" y="1228967"/>
          <a:ext cx="62145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413"/>
                <a:gridCol w="698818"/>
                <a:gridCol w="698818"/>
                <a:gridCol w="698818"/>
                <a:gridCol w="698818"/>
                <a:gridCol w="6988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78719"/>
              </p:ext>
            </p:extLst>
          </p:nvPr>
        </p:nvGraphicFramePr>
        <p:xfrm>
          <a:off x="4411736" y="2934185"/>
          <a:ext cx="43403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16"/>
                <a:gridCol w="757645"/>
                <a:gridCol w="1236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Principles of Biology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Principles of Biology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Principles of Biology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82537" y="1149531"/>
            <a:ext cx="3699388" cy="5312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1" name="Elbow Connector 10"/>
          <p:cNvCxnSpPr>
            <a:stCxn id="9" idx="3"/>
          </p:cNvCxnSpPr>
          <p:nvPr/>
        </p:nvCxnSpPr>
        <p:spPr>
          <a:xfrm>
            <a:off x="6581925" y="1415143"/>
            <a:ext cx="524269" cy="1519042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57919" y="3661046"/>
            <a:ext cx="3973421" cy="2149434"/>
          </a:xfrm>
        </p:spPr>
        <p:txBody>
          <a:bodyPr/>
          <a:lstStyle/>
          <a:p>
            <a:r>
              <a:rPr lang="en-US" dirty="0" smtClean="0"/>
              <a:t>Pivoting changes the granularity for the data</a:t>
            </a:r>
          </a:p>
          <a:p>
            <a:r>
              <a:rPr lang="en-US" dirty="0" smtClean="0"/>
              <a:t>Reduces columns, increases rows</a:t>
            </a:r>
          </a:p>
          <a:p>
            <a:r>
              <a:rPr lang="en-US" dirty="0" smtClean="0"/>
              <a:t>Increases flexibility when slicing and dicing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headings can be viewed as data (e.g. years)</a:t>
            </a:r>
          </a:p>
          <a:p>
            <a:endParaRPr lang="en-US" dirty="0" smtClean="0"/>
          </a:p>
          <a:p>
            <a:r>
              <a:rPr lang="en-US" dirty="0" smtClean="0"/>
              <a:t>Simplifies your data set from a very wide table into a skinny table</a:t>
            </a:r>
          </a:p>
          <a:p>
            <a:endParaRPr lang="en-US" dirty="0"/>
          </a:p>
          <a:p>
            <a:r>
              <a:rPr lang="en-US" dirty="0" smtClean="0"/>
              <a:t>Constant need to group columns together</a:t>
            </a:r>
          </a:p>
          <a:p>
            <a:endParaRPr lang="en-US" dirty="0"/>
          </a:p>
          <a:p>
            <a:r>
              <a:rPr lang="en-US" dirty="0" smtClean="0"/>
              <a:t>May need to perform additional calculations on the heading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pivot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65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232082"/>
              </p:ext>
            </p:extLst>
          </p:nvPr>
        </p:nvGraphicFramePr>
        <p:xfrm>
          <a:off x="1611923" y="1379518"/>
          <a:ext cx="3680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37"/>
                <a:gridCol w="120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3474" y="1377359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2010 Table: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967598"/>
              </p:ext>
            </p:extLst>
          </p:nvPr>
        </p:nvGraphicFramePr>
        <p:xfrm>
          <a:off x="2203523" y="2079118"/>
          <a:ext cx="3680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37"/>
                <a:gridCol w="120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8622" y="3722378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2011 Table: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804724"/>
              </p:ext>
            </p:extLst>
          </p:nvPr>
        </p:nvGraphicFramePr>
        <p:xfrm>
          <a:off x="2795123" y="2778718"/>
          <a:ext cx="3680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37"/>
                <a:gridCol w="120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057486"/>
              </p:ext>
            </p:extLst>
          </p:nvPr>
        </p:nvGraphicFramePr>
        <p:xfrm>
          <a:off x="3386723" y="3478318"/>
          <a:ext cx="3680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37"/>
                <a:gridCol w="120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438995"/>
              </p:ext>
            </p:extLst>
          </p:nvPr>
        </p:nvGraphicFramePr>
        <p:xfrm>
          <a:off x="3978323" y="4173485"/>
          <a:ext cx="3680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37"/>
                <a:gridCol w="120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5995" y="4429458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2012 Table: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1822" y="5136538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2013 Table: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3422" y="5831705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2014 Table:</a:t>
            </a:r>
          </a:p>
        </p:txBody>
      </p:sp>
    </p:spTree>
    <p:extLst>
      <p:ext uri="{BB962C8B-B14F-4D97-AF65-F5344CB8AC3E}">
        <p14:creationId xmlns:p14="http://schemas.microsoft.com/office/powerpoint/2010/main" val="11627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708610"/>
              </p:ext>
            </p:extLst>
          </p:nvPr>
        </p:nvGraphicFramePr>
        <p:xfrm>
          <a:off x="1611922" y="1379518"/>
          <a:ext cx="580801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64"/>
                <a:gridCol w="2922162"/>
                <a:gridCol w="1134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2010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47800" y="2692568"/>
            <a:ext cx="6248400" cy="10156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47800" y="2692568"/>
            <a:ext cx="6248400" cy="1015663"/>
          </a:xfrm>
        </p:spPr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881938" y="6472238"/>
            <a:ext cx="1262062" cy="365125"/>
          </a:xfrm>
        </p:spPr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1225" y="6472238"/>
            <a:ext cx="612775" cy="365125"/>
          </a:xfrm>
        </p:spPr>
        <p:txBody>
          <a:bodyPr/>
          <a:lstStyle/>
          <a:p>
            <a:fld id="{0FFDD56E-21BC-41F9-B81B-D98FD269D2A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480175"/>
            <a:ext cx="2895600" cy="365125"/>
          </a:xfrm>
        </p:spPr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8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0.     Introductions (15 mins)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Anatomy of a data set (25 mins)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Granularity (30 mins)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Break (15 mins)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Joins and Cardinality (40 mins)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Aggregations and Level of Detail (40 mins)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07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47800" y="2230904"/>
            <a:ext cx="6248400" cy="1938992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Joins and Cardinality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data set still one row per class?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94912"/>
              </p:ext>
            </p:extLst>
          </p:nvPr>
        </p:nvGraphicFramePr>
        <p:xfrm>
          <a:off x="1422222" y="2050142"/>
          <a:ext cx="62145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413"/>
                <a:gridCol w="698818"/>
                <a:gridCol w="698818"/>
                <a:gridCol w="698818"/>
                <a:gridCol w="698818"/>
                <a:gridCol w="6988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2785533" y="5079881"/>
            <a:ext cx="4270334" cy="382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No primary key exists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b="1" dirty="0" smtClean="0">
                <a:solidFill>
                  <a:schemeClr val="tx1"/>
                </a:solidFill>
              </a:rPr>
              <a:t>ot enough information to determine the granularity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9882" y="3173506"/>
            <a:ext cx="6436659" cy="3765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99882" y="4269504"/>
            <a:ext cx="6436659" cy="3765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69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data set still one row per class?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43476"/>
              </p:ext>
            </p:extLst>
          </p:nvPr>
        </p:nvGraphicFramePr>
        <p:xfrm>
          <a:off x="609601" y="2033209"/>
          <a:ext cx="7806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140"/>
                <a:gridCol w="2407946"/>
                <a:gridCol w="712822"/>
                <a:gridCol w="730208"/>
                <a:gridCol w="678050"/>
                <a:gridCol w="686742"/>
                <a:gridCol w="6693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Chemistry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3203301" y="5159282"/>
            <a:ext cx="3163631" cy="62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One row class per program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7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joins may affect granularity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13306"/>
              </p:ext>
            </p:extLst>
          </p:nvPr>
        </p:nvGraphicFramePr>
        <p:xfrm>
          <a:off x="5384801" y="2426442"/>
          <a:ext cx="3429000" cy="227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/>
                <a:gridCol w="660400"/>
                <a:gridCol w="397935"/>
              </a:tblGrid>
              <a:tr h="378961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961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961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961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961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961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77461"/>
              </p:ext>
            </p:extLst>
          </p:nvPr>
        </p:nvGraphicFramePr>
        <p:xfrm>
          <a:off x="457006" y="2426445"/>
          <a:ext cx="4321556" cy="264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891"/>
                <a:gridCol w="2399665"/>
              </a:tblGrid>
              <a:tr h="419563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Biology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Organic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 Chemistry 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Chemistry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Organic Chemistry 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Elbow Connector 8"/>
          <p:cNvCxnSpPr>
            <a:stCxn id="8" idx="0"/>
            <a:endCxn id="7" idx="0"/>
          </p:cNvCxnSpPr>
          <p:nvPr/>
        </p:nvCxnSpPr>
        <p:spPr>
          <a:xfrm rot="5400000" flipH="1" flipV="1">
            <a:off x="4858541" y="185686"/>
            <a:ext cx="3" cy="4481517"/>
          </a:xfrm>
          <a:prstGeom prst="bentConnector3">
            <a:avLst>
              <a:gd name="adj1" fmla="val 762010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807248" y="1769532"/>
            <a:ext cx="1651001" cy="1151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Program-Class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9840" y="1769532"/>
            <a:ext cx="1651001" cy="1151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</a:p>
        </p:txBody>
      </p:sp>
      <p:cxnSp>
        <p:nvCxnSpPr>
          <p:cNvPr id="10" name="Straight Connector 9"/>
          <p:cNvCxnSpPr>
            <a:stCxn id="8" idx="1"/>
            <a:endCxn id="7" idx="3"/>
          </p:cNvCxnSpPr>
          <p:nvPr/>
        </p:nvCxnSpPr>
        <p:spPr>
          <a:xfrm flipH="1">
            <a:off x="3458249" y="2345265"/>
            <a:ext cx="222159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458249" y="2167464"/>
            <a:ext cx="182417" cy="17780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458249" y="2345265"/>
            <a:ext cx="190884" cy="1862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9728" y="247775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58249" y="2479242"/>
            <a:ext cx="598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Many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423862" y="3318930"/>
            <a:ext cx="8229600" cy="2491550"/>
          </a:xfrm>
        </p:spPr>
        <p:txBody>
          <a:bodyPr/>
          <a:lstStyle/>
          <a:p>
            <a:r>
              <a:rPr lang="en-US" b="1" dirty="0" smtClean="0"/>
              <a:t>One</a:t>
            </a:r>
            <a:r>
              <a:rPr lang="en-US" dirty="0" smtClean="0"/>
              <a:t> instance of class can have </a:t>
            </a:r>
            <a:r>
              <a:rPr lang="en-US" b="1" dirty="0" smtClean="0"/>
              <a:t>many</a:t>
            </a:r>
            <a:r>
              <a:rPr lang="en-US" dirty="0" smtClean="0"/>
              <a:t> instances in program-class mapping</a:t>
            </a:r>
          </a:p>
          <a:p>
            <a:r>
              <a:rPr lang="en-US" dirty="0" smtClean="0"/>
              <a:t>Granularity will adopt that of the </a:t>
            </a:r>
            <a:r>
              <a:rPr lang="en-US" i="1" dirty="0" smtClean="0"/>
              <a:t>many</a:t>
            </a:r>
            <a:r>
              <a:rPr lang="en-US" dirty="0" smtClean="0"/>
              <a:t> table when tables are joined together</a:t>
            </a:r>
          </a:p>
          <a:p>
            <a:r>
              <a:rPr lang="en-US" u="sng" dirty="0" smtClean="0"/>
              <a:t>Both inner and outer join types will obey this rule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66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674148" y="1811865"/>
            <a:ext cx="1651001" cy="1151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Program-Class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2466" y="1811865"/>
            <a:ext cx="1651001" cy="1151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</a:p>
        </p:txBody>
      </p:sp>
      <p:cxnSp>
        <p:nvCxnSpPr>
          <p:cNvPr id="10" name="Straight Connector 9"/>
          <p:cNvCxnSpPr>
            <a:stCxn id="8" idx="1"/>
            <a:endCxn id="7" idx="3"/>
          </p:cNvCxnSpPr>
          <p:nvPr/>
        </p:nvCxnSpPr>
        <p:spPr>
          <a:xfrm flipH="1">
            <a:off x="5325149" y="2387598"/>
            <a:ext cx="15273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325149" y="2209797"/>
            <a:ext cx="182417" cy="17780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25149" y="2387598"/>
            <a:ext cx="190884" cy="1862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4802" y="1811865"/>
            <a:ext cx="1651001" cy="1151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</a:p>
        </p:txBody>
      </p:sp>
      <p:cxnSp>
        <p:nvCxnSpPr>
          <p:cNvPr id="19" name="Straight Connector 18"/>
          <p:cNvCxnSpPr>
            <a:stCxn id="7" idx="1"/>
            <a:endCxn id="17" idx="3"/>
          </p:cNvCxnSpPr>
          <p:nvPr/>
        </p:nvCxnSpPr>
        <p:spPr>
          <a:xfrm flipH="1">
            <a:off x="2195803" y="2387598"/>
            <a:ext cx="147834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65569" y="2209798"/>
            <a:ext cx="208579" cy="177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65569" y="2387598"/>
            <a:ext cx="208579" cy="1862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2465" y="4150599"/>
            <a:ext cx="1651001" cy="1151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Class-Student Mapping</a:t>
            </a:r>
          </a:p>
        </p:txBody>
      </p:sp>
      <p:cxnSp>
        <p:nvCxnSpPr>
          <p:cNvPr id="34" name="Straight Connector 33"/>
          <p:cNvCxnSpPr>
            <a:stCxn id="8" idx="2"/>
            <a:endCxn id="33" idx="0"/>
          </p:cNvCxnSpPr>
          <p:nvPr/>
        </p:nvCxnSpPr>
        <p:spPr>
          <a:xfrm flipH="1">
            <a:off x="7677966" y="2963331"/>
            <a:ext cx="1" cy="11872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487081" y="3964333"/>
            <a:ext cx="190884" cy="18626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677965" y="3964333"/>
            <a:ext cx="182417" cy="17780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423862" y="3514869"/>
            <a:ext cx="4901287" cy="2491550"/>
          </a:xfrm>
        </p:spPr>
        <p:txBody>
          <a:bodyPr/>
          <a:lstStyle/>
          <a:p>
            <a:r>
              <a:rPr lang="en-US" dirty="0" smtClean="0"/>
              <a:t>Every row in Program-Class will repeat for every row in Class-Student</a:t>
            </a:r>
          </a:p>
          <a:p>
            <a:r>
              <a:rPr lang="en-US" b="1" dirty="0" smtClean="0"/>
              <a:t>Cartesian product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068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" grpId="0" animBg="1"/>
      <p:bldP spid="2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Situation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947886" y="3084286"/>
            <a:ext cx="1117600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924630" y="2406085"/>
            <a:ext cx="1023258" cy="6782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022" y="3009783"/>
            <a:ext cx="220235" cy="13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36091" y="3005214"/>
            <a:ext cx="29862" cy="21273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917373" y="3780971"/>
            <a:ext cx="1030515" cy="6919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36091" y="3647312"/>
            <a:ext cx="69268" cy="19437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1022" y="3833578"/>
            <a:ext cx="220235" cy="218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065486" y="2406085"/>
            <a:ext cx="1181022" cy="67820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83551" y="3016679"/>
            <a:ext cx="20530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47419" y="3023575"/>
            <a:ext cx="41436" cy="14961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65488" y="3780973"/>
            <a:ext cx="1181020" cy="6919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147419" y="3692072"/>
            <a:ext cx="41436" cy="1634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3175" y="3841682"/>
            <a:ext cx="215680" cy="13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654630" y="1709400"/>
            <a:ext cx="1271892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54630" y="4476009"/>
            <a:ext cx="1270000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48400" y="4476008"/>
            <a:ext cx="1270000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6508" y="1709400"/>
            <a:ext cx="1271892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30074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Ideal Situation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947886" y="3084286"/>
            <a:ext cx="1117600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924630" y="2406085"/>
            <a:ext cx="1023258" cy="6782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022" y="3009783"/>
            <a:ext cx="220235" cy="13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36091" y="3005214"/>
            <a:ext cx="29862" cy="21273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917373" y="3780971"/>
            <a:ext cx="1030515" cy="6919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36091" y="3647312"/>
            <a:ext cx="69268" cy="19437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1022" y="3833578"/>
            <a:ext cx="220235" cy="218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065486" y="2406085"/>
            <a:ext cx="1181022" cy="67820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83551" y="3016679"/>
            <a:ext cx="20530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47419" y="3023575"/>
            <a:ext cx="41436" cy="14961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65488" y="3780973"/>
            <a:ext cx="1181020" cy="6919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147419" y="3692072"/>
            <a:ext cx="41436" cy="1634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3175" y="3841682"/>
            <a:ext cx="215680" cy="13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654630" y="1709400"/>
            <a:ext cx="1271892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54630" y="4476009"/>
            <a:ext cx="1270000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48400" y="4476008"/>
            <a:ext cx="1270000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6508" y="1709400"/>
            <a:ext cx="1271892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  <a:p>
            <a:pPr algn="ctr"/>
            <a:r>
              <a:rPr lang="en-US" dirty="0" smtClean="0"/>
              <a:t>Measures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364106" y="2288041"/>
            <a:ext cx="445364" cy="3259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18400" y="2618640"/>
            <a:ext cx="139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Values here will be duplicated</a:t>
            </a:r>
          </a:p>
        </p:txBody>
      </p:sp>
    </p:spTree>
    <p:extLst>
      <p:ext uri="{BB962C8B-B14F-4D97-AF65-F5344CB8AC3E}">
        <p14:creationId xmlns:p14="http://schemas.microsoft.com/office/powerpoint/2010/main" val="35504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Situation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947886" y="3084286"/>
            <a:ext cx="1117600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924630" y="2406085"/>
            <a:ext cx="1023258" cy="6782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022" y="3009783"/>
            <a:ext cx="220235" cy="13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36091" y="3005214"/>
            <a:ext cx="29862" cy="21273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917373" y="3780971"/>
            <a:ext cx="1030515" cy="6919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36091" y="3647312"/>
            <a:ext cx="69268" cy="19437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1022" y="3833578"/>
            <a:ext cx="220235" cy="218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065486" y="2406085"/>
            <a:ext cx="1181022" cy="67820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83551" y="3016679"/>
            <a:ext cx="20530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47419" y="3023575"/>
            <a:ext cx="41436" cy="14961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65488" y="3780974"/>
            <a:ext cx="546020" cy="3069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147419" y="3692072"/>
            <a:ext cx="41436" cy="1634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3175" y="3841682"/>
            <a:ext cx="215680" cy="13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654630" y="1709400"/>
            <a:ext cx="1271892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54630" y="4476009"/>
            <a:ext cx="1270000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11508" y="4090902"/>
            <a:ext cx="1270000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6508" y="1709400"/>
            <a:ext cx="1271892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  <a:p>
            <a:pPr algn="ctr"/>
            <a:r>
              <a:rPr lang="en-US" dirty="0" smtClean="0"/>
              <a:t>Measures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18400" y="5183231"/>
            <a:ext cx="1271892" cy="69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Dimensions</a:t>
            </a:r>
          </a:p>
          <a:p>
            <a:pPr algn="ctr"/>
            <a:r>
              <a:rPr lang="en-US" dirty="0" smtClean="0"/>
              <a:t>Measures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6881508" y="4787588"/>
            <a:ext cx="636892" cy="3956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19934" y="5116098"/>
            <a:ext cx="185552" cy="249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05003" y="5122994"/>
            <a:ext cx="113396" cy="16746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67730" y="5540291"/>
            <a:ext cx="1395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Values in both tables will be duplicated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404442" y="3670601"/>
            <a:ext cx="392208" cy="17951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611508" y="5702644"/>
            <a:ext cx="2008909" cy="20697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cardinality of the joins</a:t>
            </a:r>
          </a:p>
          <a:p>
            <a:endParaRPr lang="en-US" dirty="0" smtClean="0"/>
          </a:p>
          <a:p>
            <a:r>
              <a:rPr lang="en-US" dirty="0" smtClean="0"/>
              <a:t>If you are unsure, sum over the entire dataset a measure column before and after the join. </a:t>
            </a:r>
          </a:p>
          <a:p>
            <a:endParaRPr lang="en-US" dirty="0" smtClean="0"/>
          </a:p>
          <a:p>
            <a:r>
              <a:rPr lang="en-US" dirty="0" smtClean="0"/>
              <a:t>If total values differ, than the granularity has changed</a:t>
            </a:r>
          </a:p>
          <a:p>
            <a:endParaRPr lang="en-US" dirty="0"/>
          </a:p>
          <a:p>
            <a:r>
              <a:rPr lang="en-US" dirty="0" smtClean="0"/>
              <a:t>Outer joins will not save you!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joining tables…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2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Data Understanding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pic>
        <p:nvPicPr>
          <p:cNvPr id="1026" name="Picture 2" descr="Image result for tableau dashboa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46" y="1523587"/>
            <a:ext cx="7306056" cy="43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862" y="1284517"/>
            <a:ext cx="8229600" cy="812797"/>
          </a:xfrm>
        </p:spPr>
        <p:txBody>
          <a:bodyPr/>
          <a:lstStyle/>
          <a:p>
            <a:r>
              <a:rPr lang="en-US" dirty="0" smtClean="0"/>
              <a:t>Some times you may want to force rows to be duplicated in order to change the granularity of your data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Cartesian products to your advantage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81235"/>
              </p:ext>
            </p:extLst>
          </p:nvPr>
        </p:nvGraphicFramePr>
        <p:xfrm>
          <a:off x="1604049" y="220254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951"/>
                <a:gridCol w="1604049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13:45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20:00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414674" y="4796974"/>
            <a:ext cx="8229600" cy="812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any given minute, what classes are in session?</a:t>
            </a:r>
          </a:p>
          <a:p>
            <a:r>
              <a:rPr lang="en-US" dirty="0" smtClean="0"/>
              <a:t>Repeat class name for all minutes that class in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Join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76533"/>
              </p:ext>
            </p:extLst>
          </p:nvPr>
        </p:nvGraphicFramePr>
        <p:xfrm>
          <a:off x="388273" y="1965297"/>
          <a:ext cx="14726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07"/>
                <a:gridCol w="7363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0:02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0:03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23:59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40663"/>
              </p:ext>
            </p:extLst>
          </p:nvPr>
        </p:nvGraphicFramePr>
        <p:xfrm>
          <a:off x="3663963" y="2007701"/>
          <a:ext cx="508550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16"/>
                <a:gridCol w="2422358"/>
                <a:gridCol w="978568"/>
                <a:gridCol w="9369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13:45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20:00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447954" y="1540045"/>
            <a:ext cx="26546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3790" y="1547487"/>
            <a:ext cx="0" cy="4688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02617" y="1547487"/>
            <a:ext cx="0" cy="4688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join result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8700"/>
              </p:ext>
            </p:extLst>
          </p:nvPr>
        </p:nvGraphicFramePr>
        <p:xfrm>
          <a:off x="609600" y="1397000"/>
          <a:ext cx="8034672" cy="484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89"/>
                <a:gridCol w="930443"/>
                <a:gridCol w="802105"/>
                <a:gridCol w="2789711"/>
                <a:gridCol w="1339112"/>
                <a:gridCol w="1339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0:02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11:31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9128">
                <a:tc>
                  <a:txBody>
                    <a:bodyPr/>
                    <a:lstStyle/>
                    <a:p>
                      <a:r>
                        <a:rPr lang="en-US" dirty="0" smtClean="0"/>
                        <a:t>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12:00</a:t>
                      </a:r>
                      <a:endParaRPr lang="en-US" dirty="0"/>
                    </a:p>
                  </a:txBody>
                  <a:tcPr/>
                </a:tc>
              </a:tr>
              <a:tr h="37912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9128">
                <a:tc>
                  <a:txBody>
                    <a:bodyPr/>
                    <a:lstStyle/>
                    <a:p>
                      <a:r>
                        <a:rPr lang="en-US" dirty="0" smtClean="0"/>
                        <a:t>9:30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join result with additional filter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19949"/>
              </p:ext>
            </p:extLst>
          </p:nvPr>
        </p:nvGraphicFramePr>
        <p:xfrm>
          <a:off x="609600" y="1397000"/>
          <a:ext cx="8034672" cy="484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89"/>
                <a:gridCol w="930443"/>
                <a:gridCol w="802105"/>
                <a:gridCol w="2789711"/>
                <a:gridCol w="1339112"/>
                <a:gridCol w="1339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0:00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Principles of Biology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9:00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11:30</a:t>
                      </a:r>
                      <a:endParaRPr lang="en-US" strike="sngStrik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0:01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Principles of Biology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9:00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11:30</a:t>
                      </a:r>
                      <a:endParaRPr lang="en-US" strike="sngStrik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0:02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Principles of Biology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9:00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11:30</a:t>
                      </a:r>
                      <a:endParaRPr lang="en-US" strike="sngStrik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11:31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Principles of Biology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9:00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11:30</a:t>
                      </a:r>
                      <a:endParaRPr lang="en-US" strike="sngStrike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9128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0:00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1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1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Computer</a:t>
                      </a:r>
                      <a:r>
                        <a:rPr lang="en-US" strike="sngStrike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9:30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12:00</a:t>
                      </a:r>
                      <a:endParaRPr lang="en-US" strike="sngStrike" dirty="0"/>
                    </a:p>
                  </a:txBody>
                  <a:tcPr/>
                </a:tc>
              </a:tr>
              <a:tr h="37912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9128">
                <a:tc>
                  <a:txBody>
                    <a:bodyPr/>
                    <a:lstStyle/>
                    <a:p>
                      <a:r>
                        <a:rPr lang="en-US" dirty="0" smtClean="0"/>
                        <a:t>9:30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0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Granularity is not effected by data blending Tableau data sources</a:t>
            </a:r>
          </a:p>
          <a:p>
            <a:r>
              <a:rPr lang="en-US" dirty="0" smtClean="0"/>
              <a:t>Any columns from the secondary data source in a data blend are aggregated first and then joined together</a:t>
            </a:r>
          </a:p>
          <a:p>
            <a:r>
              <a:rPr lang="en-US" dirty="0" smtClean="0"/>
              <a:t>Ideally suited for bringing in measures from the secondary source</a:t>
            </a:r>
          </a:p>
          <a:p>
            <a:r>
              <a:rPr lang="en-US" dirty="0" smtClean="0"/>
              <a:t>Dimensions will get aggregated using the ATTR() Tableau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Blend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0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47800" y="2692568"/>
            <a:ext cx="6248400" cy="10156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47800" y="2692568"/>
            <a:ext cx="6248400" cy="1015663"/>
          </a:xfrm>
        </p:spPr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881938" y="6472238"/>
            <a:ext cx="1262062" cy="365125"/>
          </a:xfrm>
        </p:spPr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1225" y="6472238"/>
            <a:ext cx="612775" cy="365125"/>
          </a:xfrm>
        </p:spPr>
        <p:txBody>
          <a:bodyPr/>
          <a:lstStyle/>
          <a:p>
            <a:fld id="{0FFDD56E-21BC-41F9-B81B-D98FD269D2A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480175"/>
            <a:ext cx="2895600" cy="365125"/>
          </a:xfrm>
        </p:spPr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86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47800" y="2230904"/>
            <a:ext cx="6248400" cy="1938992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Aggregations and Level of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aggregations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73166"/>
              </p:ext>
            </p:extLst>
          </p:nvPr>
        </p:nvGraphicFramePr>
        <p:xfrm>
          <a:off x="469323" y="1269269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68438" y="1193071"/>
            <a:ext cx="1759132" cy="27606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67240"/>
              </p:ext>
            </p:extLst>
          </p:nvPr>
        </p:nvGraphicFramePr>
        <p:xfrm>
          <a:off x="2190949" y="4532098"/>
          <a:ext cx="17192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884"/>
                <a:gridCol w="10363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[5,9,17]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[123]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34718"/>
              </p:ext>
            </p:extLst>
          </p:nvPr>
        </p:nvGraphicFramePr>
        <p:xfrm>
          <a:off x="4773041" y="4532098"/>
          <a:ext cx="17932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30"/>
                <a:gridCol w="12104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sum(col3)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3048004" y="3953688"/>
            <a:ext cx="2546" cy="5784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3910152" y="5273778"/>
            <a:ext cx="86288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aggregations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73166"/>
              </p:ext>
            </p:extLst>
          </p:nvPr>
        </p:nvGraphicFramePr>
        <p:xfrm>
          <a:off x="469323" y="1269269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68438" y="1193071"/>
            <a:ext cx="1759132" cy="27606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67240"/>
              </p:ext>
            </p:extLst>
          </p:nvPr>
        </p:nvGraphicFramePr>
        <p:xfrm>
          <a:off x="2190949" y="4532098"/>
          <a:ext cx="17192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884"/>
                <a:gridCol w="10363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[5,9,17]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[123]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64976"/>
              </p:ext>
            </p:extLst>
          </p:nvPr>
        </p:nvGraphicFramePr>
        <p:xfrm>
          <a:off x="4773041" y="4532098"/>
          <a:ext cx="17932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30"/>
                <a:gridCol w="12104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(col3)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10.33333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3048004" y="3953688"/>
            <a:ext cx="2546" cy="5784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3910152" y="5273778"/>
            <a:ext cx="86288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034715" y="1129062"/>
            <a:ext cx="7110663" cy="4142673"/>
          </a:xfrm>
        </p:spPr>
        <p:txBody>
          <a:bodyPr/>
          <a:lstStyle/>
          <a:p>
            <a:r>
              <a:rPr lang="en-US" sz="2800" i="1" dirty="0" smtClean="0"/>
              <a:t>“Even </a:t>
            </a:r>
            <a:r>
              <a:rPr lang="en-US" sz="2800" i="1" dirty="0"/>
              <a:t>something as simple as </a:t>
            </a:r>
            <a:r>
              <a:rPr lang="en-US" sz="2800" i="1" dirty="0" err="1"/>
              <a:t>colour</a:t>
            </a:r>
            <a:r>
              <a:rPr lang="en-US" sz="2800" i="1" dirty="0"/>
              <a:t> scheme can have a marked impact on the perceived credibility of information presented visually - often a considerably more marked impact than the actual authority of the data source</a:t>
            </a:r>
            <a:r>
              <a:rPr lang="en-US" sz="2800" i="1" dirty="0" smtClean="0"/>
              <a:t>.”</a:t>
            </a:r>
          </a:p>
          <a:p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www.theguardian.com/news/datablog/2013/jul/24/why-you-should-never-trust-a-data-visualization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44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aggregations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73166"/>
              </p:ext>
            </p:extLst>
          </p:nvPr>
        </p:nvGraphicFramePr>
        <p:xfrm>
          <a:off x="469323" y="1269269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68438" y="1193071"/>
            <a:ext cx="1759132" cy="27606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67240"/>
              </p:ext>
            </p:extLst>
          </p:nvPr>
        </p:nvGraphicFramePr>
        <p:xfrm>
          <a:off x="2190949" y="4532098"/>
          <a:ext cx="17192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884"/>
                <a:gridCol w="10363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[5,9,17]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[123]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43436"/>
              </p:ext>
            </p:extLst>
          </p:nvPr>
        </p:nvGraphicFramePr>
        <p:xfrm>
          <a:off x="4773041" y="4532098"/>
          <a:ext cx="1941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839"/>
                <a:gridCol w="1310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count(col3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3048004" y="3953688"/>
            <a:ext cx="2546" cy="5784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3910152" y="5273778"/>
            <a:ext cx="86288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aggregations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73166"/>
              </p:ext>
            </p:extLst>
          </p:nvPr>
        </p:nvGraphicFramePr>
        <p:xfrm>
          <a:off x="469323" y="1269269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68438" y="1193071"/>
            <a:ext cx="1759132" cy="27606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67240"/>
              </p:ext>
            </p:extLst>
          </p:nvPr>
        </p:nvGraphicFramePr>
        <p:xfrm>
          <a:off x="2190949" y="4532098"/>
          <a:ext cx="17192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884"/>
                <a:gridCol w="10363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[5,9,17]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[123]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56012"/>
              </p:ext>
            </p:extLst>
          </p:nvPr>
        </p:nvGraphicFramePr>
        <p:xfrm>
          <a:off x="4773040" y="4532098"/>
          <a:ext cx="21241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274"/>
                <a:gridCol w="1497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countd</a:t>
                      </a:r>
                      <a:r>
                        <a:rPr lang="en-US" dirty="0" smtClean="0"/>
                        <a:t>(col3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3048004" y="3953688"/>
            <a:ext cx="2546" cy="5784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3910152" y="5273778"/>
            <a:ext cx="86288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aggregations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73166"/>
              </p:ext>
            </p:extLst>
          </p:nvPr>
        </p:nvGraphicFramePr>
        <p:xfrm>
          <a:off x="469323" y="1269269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68438" y="1193071"/>
            <a:ext cx="1759132" cy="27606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67240"/>
              </p:ext>
            </p:extLst>
          </p:nvPr>
        </p:nvGraphicFramePr>
        <p:xfrm>
          <a:off x="2190949" y="4532098"/>
          <a:ext cx="17192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884"/>
                <a:gridCol w="10363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[5,9,17]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[123]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02550"/>
              </p:ext>
            </p:extLst>
          </p:nvPr>
        </p:nvGraphicFramePr>
        <p:xfrm>
          <a:off x="4773040" y="4532098"/>
          <a:ext cx="21241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274"/>
                <a:gridCol w="1497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(col3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3048004" y="3953688"/>
            <a:ext cx="2546" cy="5784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3910152" y="5273778"/>
            <a:ext cx="86288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Aggregations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479"/>
              </p:ext>
            </p:extLst>
          </p:nvPr>
        </p:nvGraphicFramePr>
        <p:xfrm>
          <a:off x="1274207" y="1643741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352800" y="4354286"/>
            <a:ext cx="1706880" cy="9666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059680" y="4354286"/>
            <a:ext cx="1341120" cy="9666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2229395" y="5330146"/>
            <a:ext cx="5991498" cy="5704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we perform aggregations on non-numeric columns?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229395" y="5778638"/>
            <a:ext cx="5991498" cy="570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Yes</a:t>
            </a:r>
            <a:r>
              <a:rPr lang="en-US" dirty="0"/>
              <a:t>:</a:t>
            </a:r>
            <a:r>
              <a:rPr lang="en-US" dirty="0" smtClean="0"/>
              <a:t> count(), </a:t>
            </a:r>
            <a:r>
              <a:rPr lang="en-US" dirty="0" err="1" smtClean="0"/>
              <a:t>countd</a:t>
            </a:r>
            <a:r>
              <a:rPr lang="en-US" dirty="0" smtClean="0"/>
              <a:t>(), </a:t>
            </a:r>
            <a:r>
              <a:rPr lang="en-US" dirty="0" err="1" smtClean="0"/>
              <a:t>attr</a:t>
            </a:r>
            <a:r>
              <a:rPr lang="en-US" dirty="0" smtClean="0"/>
              <a:t>()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059680" y="4354286"/>
            <a:ext cx="365760" cy="9666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7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granularity can affect aggregations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71024"/>
              </p:ext>
            </p:extLst>
          </p:nvPr>
        </p:nvGraphicFramePr>
        <p:xfrm>
          <a:off x="627017" y="1388291"/>
          <a:ext cx="22990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/>
                <a:gridCol w="125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Total 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53151"/>
              </p:ext>
            </p:extLst>
          </p:nvPr>
        </p:nvGraphicFramePr>
        <p:xfrm>
          <a:off x="5229497" y="1388291"/>
          <a:ext cx="328748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40"/>
                <a:gridCol w="1027340"/>
                <a:gridCol w="12328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Line 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27017" y="4014654"/>
            <a:ext cx="7889968" cy="12279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Sum:	 $225					                     $225</a:t>
            </a:r>
          </a:p>
          <a:p>
            <a:pPr marL="0" indent="0">
              <a:buNone/>
            </a:pPr>
            <a:r>
              <a:rPr lang="en-US" dirty="0" err="1" smtClean="0"/>
              <a:t>Avg</a:t>
            </a:r>
            <a:r>
              <a:rPr lang="en-US" dirty="0" smtClean="0"/>
              <a:t>:	 $75						     $56.25</a:t>
            </a:r>
          </a:p>
          <a:p>
            <a:pPr marL="0" indent="0">
              <a:buNone/>
            </a:pPr>
            <a:r>
              <a:rPr lang="en-US" dirty="0" smtClean="0"/>
              <a:t>Med:	 $75						     $62.50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27017" y="5344584"/>
            <a:ext cx="7889968" cy="1127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When changing the grain of a measure, any aggregation that relies on the distribution of the numbers will be affected. (i.e. average, percentile, standard deviation, min, max)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27017" y="3601841"/>
            <a:ext cx="7889968" cy="1127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[100,50,75]					              [90,10,50,75]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99" y="2139344"/>
            <a:ext cx="2619741" cy="156231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in Tableau always aggregate to the </a:t>
            </a:r>
            <a:r>
              <a:rPr lang="en-US" dirty="0" smtClean="0"/>
              <a:t>dimensions specified </a:t>
            </a:r>
            <a:r>
              <a:rPr lang="en-US" dirty="0"/>
              <a:t>in the </a:t>
            </a:r>
            <a:r>
              <a:rPr lang="en-US" dirty="0" smtClean="0"/>
              <a:t>visualization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 the “view LoD”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Level of Detail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710" y="2139344"/>
            <a:ext cx="406774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shelves that affect view LoD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pic>
        <p:nvPicPr>
          <p:cNvPr id="1026" name="Picture 2" descr="https://onlinehelp.tableau.com/current/pro/desktop/en-us/Img/calculations_lod_shel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55" y="1409246"/>
            <a:ext cx="63055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Detail Calculation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414674" y="1328584"/>
            <a:ext cx="8229600" cy="129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What if we need to compare the view LoD values with an aggregation independent to view?</a:t>
            </a:r>
          </a:p>
          <a:p>
            <a:r>
              <a:rPr lang="en-US" sz="1800" dirty="0" smtClean="0"/>
              <a:t>E.g. I want to know the difference between the number of students by class and the total amount of students in the data set</a:t>
            </a:r>
          </a:p>
          <a:p>
            <a:endParaRPr lang="en-US" sz="1800" dirty="0" smtClean="0"/>
          </a:p>
          <a:p>
            <a:pPr marL="0" indent="0">
              <a:buFont typeface="Wingdings" pitchFamily="2" charset="2"/>
              <a:buNone/>
            </a:pPr>
            <a:endParaRPr lang="en-US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26039"/>
              </p:ext>
            </p:extLst>
          </p:nvPr>
        </p:nvGraphicFramePr>
        <p:xfrm>
          <a:off x="658720" y="2915115"/>
          <a:ext cx="77415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676"/>
                <a:gridCol w="1531396"/>
                <a:gridCol w="1716218"/>
                <a:gridCol w="1716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-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r>
                        <a:rPr lang="en-US" baseline="0" dirty="0" smtClean="0"/>
                        <a:t> Chemistry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862" y="1284517"/>
            <a:ext cx="8229600" cy="471455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</a:t>
            </a:r>
            <a:r>
              <a:rPr lang="en-US" sz="1800" dirty="0"/>
              <a:t>|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INCLUDE</a:t>
            </a:r>
            <a:r>
              <a:rPr lang="en-US" sz="1800" dirty="0"/>
              <a:t> |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EXCLUDE</a:t>
            </a:r>
            <a:r>
              <a:rPr lang="en-US" sz="1800" dirty="0"/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dimension </a:t>
            </a:r>
            <a:r>
              <a:rPr lang="en-US" sz="1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declaration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/>
              <a:t> 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aggregate expression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 Calculation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6577" y="2224160"/>
            <a:ext cx="5576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FIXED: </a:t>
            </a:r>
            <a:r>
              <a:rPr lang="en-US" sz="1600" dirty="0" smtClean="0">
                <a:solidFill>
                  <a:schemeClr val="tx2"/>
                </a:solidFill>
              </a:rPr>
              <a:t>lock to the exact dimensions specified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INCLUDE: </a:t>
            </a:r>
            <a:r>
              <a:rPr lang="en-US" sz="1600" dirty="0" smtClean="0">
                <a:solidFill>
                  <a:schemeClr val="tx2"/>
                </a:solidFill>
              </a:rPr>
              <a:t>in addition to the view LoD, include these dimensions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EXCLUDE: </a:t>
            </a:r>
            <a:r>
              <a:rPr lang="en-US" sz="1600" dirty="0" smtClean="0">
                <a:solidFill>
                  <a:schemeClr val="tx2"/>
                </a:solidFill>
              </a:rPr>
              <a:t>remove from the view LoD these dimensions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7657" y="3514514"/>
            <a:ext cx="376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Comma separate list of dimension columns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E.g.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[Class Name], [Year]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6465" y="4790744"/>
            <a:ext cx="333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Specify the type of aggregation to use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E.g.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SUM(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[# Students]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76163" y="1675051"/>
            <a:ext cx="0" cy="52598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98340" y="1634591"/>
            <a:ext cx="1349" cy="196636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06712" y="1634589"/>
            <a:ext cx="1349" cy="32004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85" y="1284517"/>
            <a:ext cx="4086795" cy="496321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{ fixed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[Year]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sum(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[# Students]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 calculation specifies a separate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129" y="2115538"/>
            <a:ext cx="1414947" cy="1214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023" y="1284517"/>
            <a:ext cx="3248478" cy="496321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2189603" y="1715589"/>
            <a:ext cx="4957" cy="3999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2897076" y="2722661"/>
            <a:ext cx="164158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3862" y="4055084"/>
            <a:ext cx="3794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</a:t>
            </a:r>
            <a:r>
              <a:rPr lang="en-US" dirty="0" smtClean="0"/>
              <a:t>LoD </a:t>
            </a:r>
            <a:r>
              <a:rPr lang="en-US" dirty="0"/>
              <a:t>table is at a higher </a:t>
            </a:r>
            <a:r>
              <a:rPr lang="en-US" dirty="0" smtClean="0"/>
              <a:t>level (i.e. fewer dimensions) than </a:t>
            </a:r>
            <a:r>
              <a:rPr lang="en-US" dirty="0"/>
              <a:t>the </a:t>
            </a:r>
            <a:r>
              <a:rPr lang="en-US" dirty="0" smtClean="0"/>
              <a:t>view LoD, </a:t>
            </a:r>
            <a:r>
              <a:rPr lang="en-US" dirty="0"/>
              <a:t>then the </a:t>
            </a:r>
            <a:r>
              <a:rPr lang="en-US" dirty="0" smtClean="0"/>
              <a:t>LoD </a:t>
            </a:r>
            <a:r>
              <a:rPr lang="en-US" dirty="0"/>
              <a:t>calculation </a:t>
            </a:r>
            <a:r>
              <a:rPr lang="en-US" dirty="0" smtClean="0"/>
              <a:t>repeats </a:t>
            </a:r>
            <a:r>
              <a:rPr lang="en-US" dirty="0"/>
              <a:t>for each point in </a:t>
            </a:r>
            <a:r>
              <a:rPr lang="en-US" dirty="0" smtClean="0"/>
              <a:t>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47800" y="2230904"/>
            <a:ext cx="6248400" cy="193899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Anatomy of a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{ fixed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[Year], [Class Name]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sum(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[# Students]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 calculation specifies a separate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51" y="1844537"/>
            <a:ext cx="3248478" cy="496321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20944" y="1623588"/>
            <a:ext cx="4957" cy="3999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29" y="2367598"/>
            <a:ext cx="164158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056" y="1757967"/>
            <a:ext cx="2410161" cy="12167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759" y="1760475"/>
            <a:ext cx="1414947" cy="121424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99649" y="395947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the </a:t>
            </a:r>
            <a:r>
              <a:rPr lang="en-US" dirty="0" smtClean="0"/>
              <a:t>LoD </a:t>
            </a:r>
            <a:r>
              <a:rPr lang="en-US" dirty="0"/>
              <a:t>table is at a lower </a:t>
            </a:r>
            <a:r>
              <a:rPr lang="en-US" dirty="0" smtClean="0"/>
              <a:t>level (i.e. more dimensions) than </a:t>
            </a:r>
            <a:r>
              <a:rPr lang="en-US" dirty="0"/>
              <a:t>the </a:t>
            </a:r>
            <a:r>
              <a:rPr lang="en-US" dirty="0" smtClean="0"/>
              <a:t>view LoD, </a:t>
            </a:r>
            <a:r>
              <a:rPr lang="en-US" dirty="0"/>
              <a:t>then the </a:t>
            </a:r>
            <a:r>
              <a:rPr lang="en-US" dirty="0" smtClean="0"/>
              <a:t>LoD values are aggregated a second time to </a:t>
            </a:r>
            <a:r>
              <a:rPr lang="en-US" dirty="0"/>
              <a:t>the </a:t>
            </a:r>
            <a:r>
              <a:rPr lang="en-US" dirty="0" smtClean="0"/>
              <a:t>view </a:t>
            </a:r>
            <a:r>
              <a:rPr lang="en-US" dirty="0"/>
              <a:t>level based on the </a:t>
            </a:r>
            <a:r>
              <a:rPr lang="en-US" dirty="0" smtClean="0"/>
              <a:t>measure aggregation.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37448"/>
            <a:ext cx="8229600" cy="1207588"/>
          </a:xfrm>
        </p:spPr>
        <p:txBody>
          <a:bodyPr/>
          <a:lstStyle/>
          <a:p>
            <a:r>
              <a:rPr lang="en-US" dirty="0" smtClean="0"/>
              <a:t># Students gets double counted because Organic Chemistry 1 row was duplicated for each program it is in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{ fixed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[Class Name]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max(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[#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Students]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dirty="0" smtClean="0"/>
              <a:t>Creates a separate table where class name is the only dimension and single out one instance of the # Students value using max() or min()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data transformation issues with </a:t>
            </a:r>
            <a:r>
              <a:rPr lang="en-US" dirty="0" err="1" smtClean="0"/>
              <a:t>LoD’s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34505"/>
              </p:ext>
            </p:extLst>
          </p:nvPr>
        </p:nvGraphicFramePr>
        <p:xfrm>
          <a:off x="1692029" y="1337317"/>
          <a:ext cx="582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322"/>
                <a:gridCol w="2421924"/>
                <a:gridCol w="14828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Principles of 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Biology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Organic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Chemistry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Chemistry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Organic Chemistry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71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29" y="1288483"/>
            <a:ext cx="3439005" cy="496321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97411" y="1288483"/>
            <a:ext cx="5072448" cy="4521997"/>
          </a:xfrm>
        </p:spPr>
        <p:txBody>
          <a:bodyPr/>
          <a:lstStyle/>
          <a:p>
            <a:r>
              <a:rPr lang="en-US" dirty="0" smtClean="0"/>
              <a:t>Distinguish between bad years and good years</a:t>
            </a:r>
          </a:p>
          <a:p>
            <a:r>
              <a:rPr lang="en-US" dirty="0" smtClean="0"/>
              <a:t>Bad year is when </a:t>
            </a:r>
            <a:r>
              <a:rPr lang="en-US" b="1" dirty="0" smtClean="0"/>
              <a:t>any</a:t>
            </a:r>
            <a:r>
              <a:rPr lang="en-US" dirty="0" smtClean="0"/>
              <a:t> class in the year has an enrollment count less than 20</a:t>
            </a:r>
          </a:p>
          <a:p>
            <a:r>
              <a:rPr lang="en-US" dirty="0" smtClean="0"/>
              <a:t>Good year is when </a:t>
            </a:r>
            <a:r>
              <a:rPr lang="en-US" b="1" dirty="0" smtClean="0"/>
              <a:t>all</a:t>
            </a:r>
            <a:r>
              <a:rPr lang="en-US" dirty="0" smtClean="0"/>
              <a:t> class in the year has an enrollment count 20 or above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[# Students] </a:t>
            </a:r>
            <a:r>
              <a:rPr lang="en-US" dirty="0" smtClean="0">
                <a:solidFill>
                  <a:schemeClr val="tx2"/>
                </a:solidFill>
              </a:rPr>
              <a:t>&lt; 20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{ fixed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[Year]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max(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[# Students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>
                <a:solidFill>
                  <a:schemeClr val="tx2"/>
                </a:solidFill>
              </a:rPr>
              <a:t>&lt;20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data transformation issues with </a:t>
            </a:r>
            <a:r>
              <a:rPr lang="en-US" dirty="0" err="1" smtClean="0"/>
              <a:t>LoD’s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29" y="1288483"/>
            <a:ext cx="3248478" cy="4963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29" y="1288483"/>
            <a:ext cx="2105319" cy="1724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28" y="1288483"/>
            <a:ext cx="210531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47800" y="2692568"/>
            <a:ext cx="6248400" cy="10156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47800" y="2692568"/>
            <a:ext cx="6248400" cy="1015663"/>
          </a:xfrm>
        </p:spPr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881938" y="6472238"/>
            <a:ext cx="1262062" cy="365125"/>
          </a:xfrm>
        </p:spPr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1225" y="6472238"/>
            <a:ext cx="612775" cy="365125"/>
          </a:xfrm>
        </p:spPr>
        <p:txBody>
          <a:bodyPr/>
          <a:lstStyle/>
          <a:p>
            <a:fld id="{0FFDD56E-21BC-41F9-B81B-D98FD269D2A2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480175"/>
            <a:ext cx="2895600" cy="365125"/>
          </a:xfrm>
        </p:spPr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49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2686" y="1036870"/>
            <a:ext cx="417306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Jie Zhang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Operational Intelligence Manager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Financial Management Services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3145 Porter Drive, Palo Alto, CA 94304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+1</a:t>
            </a:r>
            <a:r>
              <a:rPr lang="en-US" altLang="en-US" dirty="0">
                <a:solidFill>
                  <a:srgbClr val="33669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650.736.7905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jzhang28@stanford.edu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http://fingate.stanford.edu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Image result for slack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6" b="29344"/>
          <a:stretch/>
        </p:blipFill>
        <p:spPr bwMode="auto">
          <a:xfrm>
            <a:off x="1816118" y="4130024"/>
            <a:ext cx="2247900" cy="7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abber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96"/>
          <a:stretch/>
        </p:blipFill>
        <p:spPr bwMode="auto">
          <a:xfrm>
            <a:off x="5006250" y="4039664"/>
            <a:ext cx="2497220" cy="159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7546" y="4835417"/>
            <a:ext cx="19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Stanford Slack Grid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jie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0937" y="554516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jzhang28</a:t>
            </a:r>
          </a:p>
        </p:txBody>
      </p:sp>
    </p:spTree>
    <p:extLst>
      <p:ext uri="{BB962C8B-B14F-4D97-AF65-F5344CB8AC3E}">
        <p14:creationId xmlns:p14="http://schemas.microsoft.com/office/powerpoint/2010/main" val="15985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Tabular Data 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28"/>
              </p:ext>
            </p:extLst>
          </p:nvPr>
        </p:nvGraphicFramePr>
        <p:xfrm>
          <a:off x="2277866" y="1356358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0800000">
            <a:off x="1873041" y="1745131"/>
            <a:ext cx="350015" cy="2207107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522" y="2654298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Records 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1873039" y="1356358"/>
            <a:ext cx="350015" cy="369332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22" y="1336918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514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92277"/>
              </p:ext>
            </p:extLst>
          </p:nvPr>
        </p:nvGraphicFramePr>
        <p:xfrm>
          <a:off x="2277866" y="1356358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2017-04-06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0800000">
            <a:off x="1873041" y="1745131"/>
            <a:ext cx="350015" cy="2207107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523" y="2656991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Records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3952238"/>
            <a:ext cx="114300" cy="13563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81300" y="3952238"/>
            <a:ext cx="774700" cy="13690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781300" y="3952238"/>
            <a:ext cx="2400300" cy="13563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16706" y="52324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Number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68800" y="3952238"/>
            <a:ext cx="5461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914900" y="3952238"/>
            <a:ext cx="2505034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29474" y="52324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String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362700" y="3952238"/>
            <a:ext cx="1270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80383" y="5232400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216900" y="3952238"/>
            <a:ext cx="127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88144" y="523240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Number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(Boolean)</a:t>
            </a:r>
          </a:p>
        </p:txBody>
      </p:sp>
      <p:sp>
        <p:nvSpPr>
          <p:cNvPr id="21" name="Right Brace 20"/>
          <p:cNvSpPr/>
          <p:nvPr/>
        </p:nvSpPr>
        <p:spPr>
          <a:xfrm rot="10800000">
            <a:off x="1873039" y="1356358"/>
            <a:ext cx="350015" cy="369332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522" y="1336918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6440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30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and Measures (Tableau Defaults)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March 12,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92277"/>
              </p:ext>
            </p:extLst>
          </p:nvPr>
        </p:nvGraphicFramePr>
        <p:xfrm>
          <a:off x="2277866" y="1356358"/>
          <a:ext cx="6510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53"/>
                <a:gridCol w="851488"/>
                <a:gridCol w="861893"/>
                <a:gridCol w="889000"/>
                <a:gridCol w="1320800"/>
                <a:gridCol w="749300"/>
                <a:gridCol w="95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2016-08-30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2017-07-02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2017-04-06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0800000">
            <a:off x="1873041" y="1745131"/>
            <a:ext cx="350015" cy="2207107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523" y="2656991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Records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3952238"/>
            <a:ext cx="114300" cy="13563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81300" y="3952238"/>
            <a:ext cx="774700" cy="13690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781300" y="3952238"/>
            <a:ext cx="2400300" cy="13563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16706" y="52324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Number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68800" y="3952238"/>
            <a:ext cx="5461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914900" y="3952238"/>
            <a:ext cx="2505034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29474" y="52324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String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362700" y="3952238"/>
            <a:ext cx="1270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88881" y="523836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216900" y="3952238"/>
            <a:ext cx="12700" cy="13211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88144" y="523240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Number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(Boolean)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23056" y="5795665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Measure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9074" y="579566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Dimension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1713" y="579566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Dimension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42496" y="5795665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Measure</a:t>
            </a:r>
          </a:p>
        </p:txBody>
      </p:sp>
      <p:sp>
        <p:nvSpPr>
          <p:cNvPr id="29" name="Right Brace 28"/>
          <p:cNvSpPr/>
          <p:nvPr/>
        </p:nvSpPr>
        <p:spPr>
          <a:xfrm rot="10800000">
            <a:off x="1873039" y="1356358"/>
            <a:ext cx="350015" cy="369332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8522" y="1336918"/>
            <a:ext cx="16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365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S Template v17 FINAL (3)">
  <a:themeElements>
    <a:clrScheme name="Custom 1">
      <a:dk1>
        <a:srgbClr val="2E2D29"/>
      </a:dk1>
      <a:lt1>
        <a:sysClr val="window" lastClr="FFFFFF"/>
      </a:lt1>
      <a:dk2>
        <a:srgbClr val="2E2D29"/>
      </a:dk2>
      <a:lt2>
        <a:srgbClr val="EEE9D5"/>
      </a:lt2>
      <a:accent1>
        <a:srgbClr val="8C1515"/>
      </a:accent1>
      <a:accent2>
        <a:srgbClr val="C4B787"/>
      </a:accent2>
      <a:accent3>
        <a:srgbClr val="BD7627"/>
      </a:accent3>
      <a:accent4>
        <a:srgbClr val="506E94"/>
      </a:accent4>
      <a:accent5>
        <a:srgbClr val="6EAA50"/>
      </a:accent5>
      <a:accent6>
        <a:srgbClr val="93BFC9"/>
      </a:accent6>
      <a:hlink>
        <a:srgbClr val="9E8E5C"/>
      </a:hlink>
      <a:folHlink>
        <a:srgbClr val="C4B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</TotalTime>
  <Words>3298</Words>
  <Application>Microsoft Office PowerPoint</Application>
  <PresentationFormat>On-screen Show (4:3)</PresentationFormat>
  <Paragraphs>1792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Times New Roman</vt:lpstr>
      <vt:lpstr>Wingdings</vt:lpstr>
      <vt:lpstr>Wingdings 2</vt:lpstr>
      <vt:lpstr>FMS Template v17 FINAL (3)</vt:lpstr>
      <vt:lpstr>Understanding and Transforming Data with Tableau</vt:lpstr>
      <vt:lpstr>Operational Intelligence @ FMS</vt:lpstr>
      <vt:lpstr>Schedule</vt:lpstr>
      <vt:lpstr>Importance of Data Understanding</vt:lpstr>
      <vt:lpstr>PowerPoint Presentation</vt:lpstr>
      <vt:lpstr>PowerPoint Presentation</vt:lpstr>
      <vt:lpstr>A Tabular Data Set</vt:lpstr>
      <vt:lpstr>Data Types</vt:lpstr>
      <vt:lpstr>Dimensions and Measures (Tableau Defaults)</vt:lpstr>
      <vt:lpstr>Dimensions and Measures (Preferred)</vt:lpstr>
      <vt:lpstr>Discrete and Continuous</vt:lpstr>
      <vt:lpstr>Definitions</vt:lpstr>
      <vt:lpstr>Definitions</vt:lpstr>
      <vt:lpstr>Definitions</vt:lpstr>
      <vt:lpstr>Summary</vt:lpstr>
      <vt:lpstr>PowerPoint Presentation</vt:lpstr>
      <vt:lpstr>PowerPoint Presentation</vt:lpstr>
      <vt:lpstr>PowerPoint Presentation</vt:lpstr>
      <vt:lpstr>What does each row represent?</vt:lpstr>
      <vt:lpstr>Data Granularity</vt:lpstr>
      <vt:lpstr>The Primary Key Indicates the Granularity</vt:lpstr>
      <vt:lpstr>The Primary Key Indicates the Granularity</vt:lpstr>
      <vt:lpstr>Verifying Granularity in Tableau</vt:lpstr>
      <vt:lpstr>Column-to-Row Pivot</vt:lpstr>
      <vt:lpstr>When to pivot</vt:lpstr>
      <vt:lpstr>Unions</vt:lpstr>
      <vt:lpstr>Unions</vt:lpstr>
      <vt:lpstr>PowerPoint Presentation</vt:lpstr>
      <vt:lpstr>PowerPoint Presentation</vt:lpstr>
      <vt:lpstr>PowerPoint Presentation</vt:lpstr>
      <vt:lpstr>Is this data set still one row per class?</vt:lpstr>
      <vt:lpstr>Is this data set still one row per class?</vt:lpstr>
      <vt:lpstr>Table joins may affect granularity</vt:lpstr>
      <vt:lpstr>Cardinality</vt:lpstr>
      <vt:lpstr>Cardinality</vt:lpstr>
      <vt:lpstr>Ideal Situation</vt:lpstr>
      <vt:lpstr>Less Ideal Situation</vt:lpstr>
      <vt:lpstr>Worst Situation</vt:lpstr>
      <vt:lpstr>When joining tables…</vt:lpstr>
      <vt:lpstr>Using Cartesian products to your advantage</vt:lpstr>
      <vt:lpstr>Cartesian Join</vt:lpstr>
      <vt:lpstr>Cartesian join result</vt:lpstr>
      <vt:lpstr>Cartesian join result with additional filter</vt:lpstr>
      <vt:lpstr>Tableau Data Blend</vt:lpstr>
      <vt:lpstr>PowerPoint Presentation</vt:lpstr>
      <vt:lpstr>PowerPoint Presentation</vt:lpstr>
      <vt:lpstr>PowerPoint Presentation</vt:lpstr>
      <vt:lpstr>How aggregations work</vt:lpstr>
      <vt:lpstr>How aggregations work</vt:lpstr>
      <vt:lpstr>How aggregations work</vt:lpstr>
      <vt:lpstr>How aggregations work</vt:lpstr>
      <vt:lpstr>How aggregations work</vt:lpstr>
      <vt:lpstr>String Aggregations</vt:lpstr>
      <vt:lpstr>Change in granularity can affect aggregations</vt:lpstr>
      <vt:lpstr>Tableau Level of Detail</vt:lpstr>
      <vt:lpstr>Tableau shelves that affect view LoD</vt:lpstr>
      <vt:lpstr>Level of Detail Calculation</vt:lpstr>
      <vt:lpstr>LoD Calculation Syntax</vt:lpstr>
      <vt:lpstr>LoD calculation specifies a separate table</vt:lpstr>
      <vt:lpstr>LoD calculation specifies a separate table</vt:lpstr>
      <vt:lpstr>Resolving data transformation issues with LoD’s</vt:lpstr>
      <vt:lpstr>Resolving data transformation issues with LoD’s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PowerPoint</dc:title>
  <dc:creator>bvaughan</dc:creator>
  <cp:lastModifiedBy>Jie Zhang</cp:lastModifiedBy>
  <cp:revision>172</cp:revision>
  <dcterms:created xsi:type="dcterms:W3CDTF">2012-10-22T20:40:59Z</dcterms:created>
  <dcterms:modified xsi:type="dcterms:W3CDTF">2018-03-12T15:26:44Z</dcterms:modified>
</cp:coreProperties>
</file>