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41" r:id="rId1"/>
  </p:sldMasterIdLst>
  <p:notesMasterIdLst>
    <p:notesMasterId r:id="rId26"/>
  </p:notesMasterIdLst>
  <p:handoutMasterIdLst>
    <p:handoutMasterId r:id="rId27"/>
  </p:handoutMasterIdLst>
  <p:sldIdLst>
    <p:sldId id="437" r:id="rId2"/>
    <p:sldId id="457" r:id="rId3"/>
    <p:sldId id="484" r:id="rId4"/>
    <p:sldId id="468" r:id="rId5"/>
    <p:sldId id="469" r:id="rId6"/>
    <p:sldId id="472" r:id="rId7"/>
    <p:sldId id="440" r:id="rId8"/>
    <p:sldId id="442" r:id="rId9"/>
    <p:sldId id="441" r:id="rId10"/>
    <p:sldId id="446" r:id="rId11"/>
    <p:sldId id="447" r:id="rId12"/>
    <p:sldId id="448" r:id="rId13"/>
    <p:sldId id="449" r:id="rId14"/>
    <p:sldId id="450" r:id="rId15"/>
    <p:sldId id="475" r:id="rId16"/>
    <p:sldId id="485" r:id="rId17"/>
    <p:sldId id="476" r:id="rId18"/>
    <p:sldId id="479" r:id="rId19"/>
    <p:sldId id="480" r:id="rId20"/>
    <p:sldId id="486" r:id="rId21"/>
    <p:sldId id="487" r:id="rId22"/>
    <p:sldId id="481" r:id="rId23"/>
    <p:sldId id="482" r:id="rId24"/>
    <p:sldId id="4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F0A"/>
    <a:srgbClr val="2775B3"/>
    <a:srgbClr val="C4DBEC"/>
    <a:srgbClr val="FFFDE4"/>
    <a:srgbClr val="0C6BAE"/>
    <a:srgbClr val="022B5E"/>
    <a:srgbClr val="FE7F0E"/>
    <a:srgbClr val="1F77B4"/>
    <a:srgbClr val="034237"/>
    <a:srgbClr val="258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9"/>
    <p:restoredTop sz="87082"/>
  </p:normalViewPr>
  <p:slideViewPr>
    <p:cSldViewPr snapToGrid="0" snapToObjects="1">
      <p:cViewPr>
        <p:scale>
          <a:sx n="81" d="100"/>
          <a:sy n="81" d="100"/>
        </p:scale>
        <p:origin x="992" y="456"/>
      </p:cViewPr>
      <p:guideLst/>
    </p:cSldViewPr>
  </p:slideViewPr>
  <p:outlineViewPr>
    <p:cViewPr>
      <p:scale>
        <a:sx n="33" d="100"/>
        <a:sy n="33" d="100"/>
      </p:scale>
      <p:origin x="0" y="-1238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2" d="100"/>
        <a:sy n="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629629-AAD7-F446-B5B4-092B42CDD2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5175D-5735-FF44-A03F-79F7A1B7A8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3BB72-54D4-B143-BC1F-105AAF2F9B9A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3882A-DAA3-6941-8195-3C1963999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38B44-075B-AA43-AC1A-5AE799B723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00CB3-3D5C-1A4A-8A10-1ECB1EF3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678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5F78E-B11F-A545-90B8-B92922E22AD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2E9C1-4940-4E43-85A4-DA12521A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8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logos 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1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86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Possibly add challenge question poll everywhere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0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a model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7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were starting with an unconstrained what do you think were comparing it 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3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image for genotype and phenotype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5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- echolocation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9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what an alignment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51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95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E9C1-4940-4E43-85A4-DA12521AD0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4C6E27-AFFD-A447-AD7C-FB7DD406C3C5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BEE3-A11F-9048-8236-DA0923FB5B85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0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1928-A966-DF4D-BD63-D8AAA6D0B700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3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097C-F031-3643-9E15-BE168078A24C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2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5D6D-4BCC-E545-B2A6-9FB12234C35C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32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25F0-5CDB-7F40-9067-C99E92C0D2F4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4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B0C2-89DC-6A46-9CF4-66D35E642E58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28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13F4-49DB-F148-A4FF-B85448B17C06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BF44-E662-D341-96BF-97B8107F603E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6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5F8E-637F-9C43-B211-99D72BA747D5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4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D703-0D60-1342-826C-4B0B66B63FCB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D6F2-F47E-984D-BF7D-E9D21AD58AFA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8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DC49-5222-FD4F-8F5E-E386D141C43C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5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35ED-2318-6C4D-8791-D020A70D2088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3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1DA0D-B1E1-3F40-AB18-700D2365969D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C68A-D5FF-F049-AD1F-E5FFD19018C0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0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8838-99CC-3E40-95B7-A20AA7C46E2E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bg2">
                <a:alpha val="65000"/>
              </a:schemeClr>
            </a:gs>
            <a:gs pos="44000">
              <a:schemeClr val="accent3">
                <a:alpha val="45000"/>
              </a:schemeClr>
            </a:gs>
            <a:gs pos="13000">
              <a:schemeClr val="accent4">
                <a:alpha val="65375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4267-4E6D-B34D-95EB-E1439317D44A}" type="datetime1">
              <a:rPr lang="en-US" smtClean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8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  <p:sldLayoutId id="214748405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hylotree.hyphy.org/" TargetMode="External"/><Relationship Id="rId2" Type="http://schemas.openxmlformats.org/officeDocument/2006/relationships/hyperlink" Target="https://datamonkey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7226-3838-A342-863F-8F53AB4C5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475832"/>
            <a:ext cx="7559039" cy="3027360"/>
          </a:xfrm>
        </p:spPr>
        <p:txBody>
          <a:bodyPr>
            <a:normAutofit/>
          </a:bodyPr>
          <a:lstStyle/>
          <a:p>
            <a:pPr algn="ctr"/>
            <a:r>
              <a:rPr lang="en-US" sz="4600" dirty="0"/>
              <a:t>Education seminar lesson: intro to phylogenetic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A5A13-F4D8-6D47-8FE5-2AEB18E37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3249" y="4503193"/>
            <a:ext cx="8189551" cy="1585914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thelas" panose="02000503000000020003" pitchFamily="2" charset="77"/>
                <a:cs typeface="Times New Roman" panose="02020603050405020304" pitchFamily="18" charset="0"/>
              </a:rPr>
              <a:t>Avery Selberg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B99D57-97A5-AD89-5BA0-24780AFD4847}"/>
              </a:ext>
            </a:extLst>
          </p:cNvPr>
          <p:cNvGrpSpPr/>
          <p:nvPr/>
        </p:nvGrpSpPr>
        <p:grpSpPr>
          <a:xfrm>
            <a:off x="7639229" y="380703"/>
            <a:ext cx="3345042" cy="1046440"/>
            <a:chOff x="4607803" y="5664943"/>
            <a:chExt cx="3345042" cy="10464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B80218A-05B3-9B8C-ABAD-9D5505233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1596"/>
            <a:stretch/>
          </p:blipFill>
          <p:spPr>
            <a:xfrm>
              <a:off x="4607803" y="5719369"/>
              <a:ext cx="928212" cy="9432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865C49-978A-919C-CCDF-A65B11BDFFE7}"/>
                </a:ext>
              </a:extLst>
            </p:cNvPr>
            <p:cNvSpPr txBox="1"/>
            <p:nvPr/>
          </p:nvSpPr>
          <p:spPr>
            <a:xfrm>
              <a:off x="5514751" y="5664943"/>
              <a:ext cx="2438094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TEMPLE</a:t>
              </a: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UNIVERSITY</a:t>
              </a:r>
              <a:endPara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6268C19-3175-EE00-912F-CCAE5C032C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9" t="5200" r="6736" b="6715"/>
          <a:stretch/>
        </p:blipFill>
        <p:spPr>
          <a:xfrm>
            <a:off x="10643746" y="424283"/>
            <a:ext cx="965827" cy="96002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7208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DAF6A1-C696-27FD-7E5A-453A6CD54AD3}"/>
              </a:ext>
            </a:extLst>
          </p:cNvPr>
          <p:cNvSpPr/>
          <p:nvPr/>
        </p:nvSpPr>
        <p:spPr>
          <a:xfrm>
            <a:off x="7055139" y="534330"/>
            <a:ext cx="4000316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2317C-02AC-E8F8-0194-2DE4D40C95D2}"/>
              </a:ext>
            </a:extLst>
          </p:cNvPr>
          <p:cNvSpPr/>
          <p:nvPr/>
        </p:nvSpPr>
        <p:spPr>
          <a:xfrm>
            <a:off x="2757369" y="588511"/>
            <a:ext cx="4000316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39273740-4DEF-7FBC-D3DE-AE6CFF69B2A4}"/>
              </a:ext>
            </a:extLst>
          </p:cNvPr>
          <p:cNvSpPr/>
          <p:nvPr/>
        </p:nvSpPr>
        <p:spPr>
          <a:xfrm>
            <a:off x="193965" y="588511"/>
            <a:ext cx="2276598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BE629-C53C-5791-4A53-24BC3448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859DC4C-375B-8098-C51F-6F15945B6AC3}"/>
              </a:ext>
            </a:extLst>
          </p:cNvPr>
          <p:cNvSpPr/>
          <p:nvPr/>
        </p:nvSpPr>
        <p:spPr>
          <a:xfrm>
            <a:off x="1661087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4BC862A-D2E2-7246-196E-BD39B76C5D61}"/>
              </a:ext>
            </a:extLst>
          </p:cNvPr>
          <p:cNvSpPr/>
          <p:nvPr/>
        </p:nvSpPr>
        <p:spPr>
          <a:xfrm>
            <a:off x="1075059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7012F-1D7B-DA4B-D02A-9DD4CDEC2E94}"/>
              </a:ext>
            </a:extLst>
          </p:cNvPr>
          <p:cNvSpPr/>
          <p:nvPr/>
        </p:nvSpPr>
        <p:spPr>
          <a:xfrm>
            <a:off x="482815" y="467643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8A503A-2084-08C6-FB43-10B611EBA374}"/>
              </a:ext>
            </a:extLst>
          </p:cNvPr>
          <p:cNvSpPr txBox="1"/>
          <p:nvPr/>
        </p:nvSpPr>
        <p:spPr>
          <a:xfrm>
            <a:off x="476644" y="5249895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A57794-25BD-9C43-DECF-BA6A216C2798}"/>
              </a:ext>
            </a:extLst>
          </p:cNvPr>
          <p:cNvCxnSpPr/>
          <p:nvPr/>
        </p:nvCxnSpPr>
        <p:spPr>
          <a:xfrm>
            <a:off x="565230" y="501210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763D02-37AD-8A50-0AD3-3C099BFA0580}"/>
              </a:ext>
            </a:extLst>
          </p:cNvPr>
          <p:cNvCxnSpPr/>
          <p:nvPr/>
        </p:nvCxnSpPr>
        <p:spPr>
          <a:xfrm>
            <a:off x="760115" y="501471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885A9-108C-6121-104A-05D97637A3F3}"/>
              </a:ext>
            </a:extLst>
          </p:cNvPr>
          <p:cNvCxnSpPr/>
          <p:nvPr/>
        </p:nvCxnSpPr>
        <p:spPr>
          <a:xfrm>
            <a:off x="953506" y="5014719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8FA3AF-2EF9-B640-C5FD-AA6C3863B981}"/>
              </a:ext>
            </a:extLst>
          </p:cNvPr>
          <p:cNvCxnSpPr/>
          <p:nvPr/>
        </p:nvCxnSpPr>
        <p:spPr>
          <a:xfrm>
            <a:off x="1162586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CC34D8-5A6B-2D01-EBC2-9361B84E04B5}"/>
              </a:ext>
            </a:extLst>
          </p:cNvPr>
          <p:cNvCxnSpPr/>
          <p:nvPr/>
        </p:nvCxnSpPr>
        <p:spPr>
          <a:xfrm>
            <a:off x="1553851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8F93A-ADA3-F69D-D5A4-C4E8220BF7AC}"/>
              </a:ext>
            </a:extLst>
          </p:cNvPr>
          <p:cNvCxnSpPr/>
          <p:nvPr/>
        </p:nvCxnSpPr>
        <p:spPr>
          <a:xfrm>
            <a:off x="1357471" y="5015280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7C2D60-BE37-7164-0BE1-27D99A11C96F}"/>
              </a:ext>
            </a:extLst>
          </p:cNvPr>
          <p:cNvCxnSpPr/>
          <p:nvPr/>
        </p:nvCxnSpPr>
        <p:spPr>
          <a:xfrm>
            <a:off x="1764240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42EC85-5643-199B-A781-F71A3B2EECEF}"/>
              </a:ext>
            </a:extLst>
          </p:cNvPr>
          <p:cNvCxnSpPr/>
          <p:nvPr/>
        </p:nvCxnSpPr>
        <p:spPr>
          <a:xfrm>
            <a:off x="1956883" y="501210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61777B-7A7A-CDD5-8A8C-6157F629BDBB}"/>
              </a:ext>
            </a:extLst>
          </p:cNvPr>
          <p:cNvCxnSpPr/>
          <p:nvPr/>
        </p:nvCxnSpPr>
        <p:spPr>
          <a:xfrm>
            <a:off x="2150833" y="501266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87387B-43AD-2229-C9EC-34F05268697A}"/>
              </a:ext>
            </a:extLst>
          </p:cNvPr>
          <p:cNvCxnSpPr/>
          <p:nvPr/>
        </p:nvCxnSpPr>
        <p:spPr>
          <a:xfrm>
            <a:off x="565790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10E0CB-FF70-3A88-F975-588D40878FC4}"/>
              </a:ext>
            </a:extLst>
          </p:cNvPr>
          <p:cNvCxnSpPr/>
          <p:nvPr/>
        </p:nvCxnSpPr>
        <p:spPr>
          <a:xfrm>
            <a:off x="760115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D111F8-F42A-EA94-6032-0070DCD55980}"/>
              </a:ext>
            </a:extLst>
          </p:cNvPr>
          <p:cNvCxnSpPr/>
          <p:nvPr/>
        </p:nvCxnSpPr>
        <p:spPr>
          <a:xfrm>
            <a:off x="953506" y="4736439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CD3711-FE22-AE9F-E65A-F5A7081BAB2D}"/>
              </a:ext>
            </a:extLst>
          </p:cNvPr>
          <p:cNvCxnSpPr/>
          <p:nvPr/>
        </p:nvCxnSpPr>
        <p:spPr>
          <a:xfrm>
            <a:off x="1164643" y="47386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723989-BDD6-2DD8-24D2-D05E02B52C4E}"/>
              </a:ext>
            </a:extLst>
          </p:cNvPr>
          <p:cNvCxnSpPr/>
          <p:nvPr/>
        </p:nvCxnSpPr>
        <p:spPr>
          <a:xfrm>
            <a:off x="1553851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1C864E-7364-8B62-91D2-EAA207825B1B}"/>
              </a:ext>
            </a:extLst>
          </p:cNvPr>
          <p:cNvCxnSpPr/>
          <p:nvPr/>
        </p:nvCxnSpPr>
        <p:spPr>
          <a:xfrm>
            <a:off x="1357471" y="4738676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185BA1-43B7-E3D5-DB0E-522006DA22BF}"/>
              </a:ext>
            </a:extLst>
          </p:cNvPr>
          <p:cNvCxnSpPr/>
          <p:nvPr/>
        </p:nvCxnSpPr>
        <p:spPr>
          <a:xfrm>
            <a:off x="1764240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6BA699-2A88-AA4C-A415-9FE6012DF62C}"/>
              </a:ext>
            </a:extLst>
          </p:cNvPr>
          <p:cNvCxnSpPr/>
          <p:nvPr/>
        </p:nvCxnSpPr>
        <p:spPr>
          <a:xfrm>
            <a:off x="2150833" y="4737932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BFE4FA-35B7-AB65-888C-D309F4AC6B42}"/>
              </a:ext>
            </a:extLst>
          </p:cNvPr>
          <p:cNvCxnSpPr/>
          <p:nvPr/>
        </p:nvCxnSpPr>
        <p:spPr>
          <a:xfrm>
            <a:off x="1958564" y="4735877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ounded Rectangle 1055">
            <a:extLst>
              <a:ext uri="{FF2B5EF4-FFF2-40B4-BE49-F238E27FC236}">
                <a16:creationId xmlns:a16="http://schemas.microsoft.com/office/drawing/2014/main" id="{7AEAFCDC-1DB6-71C4-6D34-020E532457BF}"/>
              </a:ext>
            </a:extLst>
          </p:cNvPr>
          <p:cNvSpPr/>
          <p:nvPr/>
        </p:nvSpPr>
        <p:spPr>
          <a:xfrm>
            <a:off x="4803012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ounded Rectangle 1056">
            <a:extLst>
              <a:ext uri="{FF2B5EF4-FFF2-40B4-BE49-F238E27FC236}">
                <a16:creationId xmlns:a16="http://schemas.microsoft.com/office/drawing/2014/main" id="{129E76A9-9829-3B05-93F0-58286E6224AC}"/>
              </a:ext>
            </a:extLst>
          </p:cNvPr>
          <p:cNvSpPr/>
          <p:nvPr/>
        </p:nvSpPr>
        <p:spPr>
          <a:xfrm>
            <a:off x="4216984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ounded Rectangle 1057">
            <a:extLst>
              <a:ext uri="{FF2B5EF4-FFF2-40B4-BE49-F238E27FC236}">
                <a16:creationId xmlns:a16="http://schemas.microsoft.com/office/drawing/2014/main" id="{A8C2A35A-E5D9-BEDD-6642-FD8D3322F458}"/>
              </a:ext>
            </a:extLst>
          </p:cNvPr>
          <p:cNvSpPr/>
          <p:nvPr/>
        </p:nvSpPr>
        <p:spPr>
          <a:xfrm>
            <a:off x="3624740" y="4680550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36355D2D-110D-BE59-F442-777159AC78D8}"/>
              </a:ext>
            </a:extLst>
          </p:cNvPr>
          <p:cNvSpPr txBox="1"/>
          <p:nvPr/>
        </p:nvSpPr>
        <p:spPr>
          <a:xfrm>
            <a:off x="3618569" y="5254011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GAA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C1FFBF9C-0AD5-55C2-3481-A9E43CAC0F9C}"/>
              </a:ext>
            </a:extLst>
          </p:cNvPr>
          <p:cNvCxnSpPr/>
          <p:nvPr/>
        </p:nvCxnSpPr>
        <p:spPr>
          <a:xfrm>
            <a:off x="3707155" y="501622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F2740607-9E57-9CCE-390A-72AC5EF75F49}"/>
              </a:ext>
            </a:extLst>
          </p:cNvPr>
          <p:cNvCxnSpPr/>
          <p:nvPr/>
        </p:nvCxnSpPr>
        <p:spPr>
          <a:xfrm>
            <a:off x="3902040" y="501883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1C531972-15D5-904E-84D6-461D6211A4FB}"/>
              </a:ext>
            </a:extLst>
          </p:cNvPr>
          <p:cNvCxnSpPr/>
          <p:nvPr/>
        </p:nvCxnSpPr>
        <p:spPr>
          <a:xfrm>
            <a:off x="4095431" y="5018835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1058452F-05E8-84F1-4D6B-292DEF60CA14}"/>
              </a:ext>
            </a:extLst>
          </p:cNvPr>
          <p:cNvCxnSpPr/>
          <p:nvPr/>
        </p:nvCxnSpPr>
        <p:spPr>
          <a:xfrm>
            <a:off x="4304511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3764FEF-6EF4-8BC7-D3C6-790D6A6F66A4}"/>
              </a:ext>
            </a:extLst>
          </p:cNvPr>
          <p:cNvCxnSpPr/>
          <p:nvPr/>
        </p:nvCxnSpPr>
        <p:spPr>
          <a:xfrm>
            <a:off x="4695776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FAF12F46-697A-D534-FC09-032CDCCCE168}"/>
              </a:ext>
            </a:extLst>
          </p:cNvPr>
          <p:cNvCxnSpPr/>
          <p:nvPr/>
        </p:nvCxnSpPr>
        <p:spPr>
          <a:xfrm>
            <a:off x="4499396" y="5019396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BCFBDB00-AF29-7753-F6E3-C42C206FFDBE}"/>
              </a:ext>
            </a:extLst>
          </p:cNvPr>
          <p:cNvCxnSpPr/>
          <p:nvPr/>
        </p:nvCxnSpPr>
        <p:spPr>
          <a:xfrm>
            <a:off x="4906165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0C2B869-BD5D-0919-E398-90C3C24BDCB6}"/>
              </a:ext>
            </a:extLst>
          </p:cNvPr>
          <p:cNvCxnSpPr/>
          <p:nvPr/>
        </p:nvCxnSpPr>
        <p:spPr>
          <a:xfrm>
            <a:off x="5098808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1C7C1E09-797E-5A73-19AF-A38FD5CF756E}"/>
              </a:ext>
            </a:extLst>
          </p:cNvPr>
          <p:cNvCxnSpPr/>
          <p:nvPr/>
        </p:nvCxnSpPr>
        <p:spPr>
          <a:xfrm>
            <a:off x="5292758" y="501677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AFD6A961-76E0-F740-1FC2-65428DA77C87}"/>
              </a:ext>
            </a:extLst>
          </p:cNvPr>
          <p:cNvCxnSpPr/>
          <p:nvPr/>
        </p:nvCxnSpPr>
        <p:spPr>
          <a:xfrm>
            <a:off x="3707715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A89776CA-4D6B-6FA2-B04E-0BB0BDEC3158}"/>
              </a:ext>
            </a:extLst>
          </p:cNvPr>
          <p:cNvCxnSpPr/>
          <p:nvPr/>
        </p:nvCxnSpPr>
        <p:spPr>
          <a:xfrm>
            <a:off x="3902040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5D97C88C-3896-142B-6CF2-5C59B99A3431}"/>
              </a:ext>
            </a:extLst>
          </p:cNvPr>
          <p:cNvCxnSpPr/>
          <p:nvPr/>
        </p:nvCxnSpPr>
        <p:spPr>
          <a:xfrm>
            <a:off x="4095431" y="474055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B0A1C97B-892E-DE7C-34A9-CD17AEB58DF1}"/>
              </a:ext>
            </a:extLst>
          </p:cNvPr>
          <p:cNvCxnSpPr/>
          <p:nvPr/>
        </p:nvCxnSpPr>
        <p:spPr>
          <a:xfrm>
            <a:off x="4306568" y="47427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12050421-7D9F-32D3-B570-F1172D2C2492}"/>
              </a:ext>
            </a:extLst>
          </p:cNvPr>
          <p:cNvCxnSpPr/>
          <p:nvPr/>
        </p:nvCxnSpPr>
        <p:spPr>
          <a:xfrm>
            <a:off x="4695776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CE8C873A-3451-DAEE-C3B1-36050D3FFA4B}"/>
              </a:ext>
            </a:extLst>
          </p:cNvPr>
          <p:cNvCxnSpPr/>
          <p:nvPr/>
        </p:nvCxnSpPr>
        <p:spPr>
          <a:xfrm>
            <a:off x="4499396" y="474279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DD4A429D-7229-CC4A-678E-C1830E7C6114}"/>
              </a:ext>
            </a:extLst>
          </p:cNvPr>
          <p:cNvCxnSpPr/>
          <p:nvPr/>
        </p:nvCxnSpPr>
        <p:spPr>
          <a:xfrm>
            <a:off x="4906165" y="47399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05D33D1-F0D9-D1D4-5700-8CD2222BEA56}"/>
              </a:ext>
            </a:extLst>
          </p:cNvPr>
          <p:cNvCxnSpPr/>
          <p:nvPr/>
        </p:nvCxnSpPr>
        <p:spPr>
          <a:xfrm>
            <a:off x="5292758" y="4742048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E7259B0-4BA5-AF01-1488-375FE486724D}"/>
              </a:ext>
            </a:extLst>
          </p:cNvPr>
          <p:cNvCxnSpPr/>
          <p:nvPr/>
        </p:nvCxnSpPr>
        <p:spPr>
          <a:xfrm>
            <a:off x="5100489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ounded Rectangle 1096">
            <a:extLst>
              <a:ext uri="{FF2B5EF4-FFF2-40B4-BE49-F238E27FC236}">
                <a16:creationId xmlns:a16="http://schemas.microsoft.com/office/drawing/2014/main" id="{5BB4EBB2-EF33-4E59-3D02-F0113A1176C2}"/>
              </a:ext>
            </a:extLst>
          </p:cNvPr>
          <p:cNvSpPr/>
          <p:nvPr/>
        </p:nvSpPr>
        <p:spPr>
          <a:xfrm>
            <a:off x="482905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ounded Rectangle 1098">
            <a:extLst>
              <a:ext uri="{FF2B5EF4-FFF2-40B4-BE49-F238E27FC236}">
                <a16:creationId xmlns:a16="http://schemas.microsoft.com/office/drawing/2014/main" id="{BB6DC772-AA63-5510-10E1-43F2DFAD6EB8}"/>
              </a:ext>
            </a:extLst>
          </p:cNvPr>
          <p:cNvSpPr/>
          <p:nvPr/>
        </p:nvSpPr>
        <p:spPr>
          <a:xfrm>
            <a:off x="365078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A989FF7C-0CAC-2F52-ECB5-336C2BF2F248}"/>
              </a:ext>
            </a:extLst>
          </p:cNvPr>
          <p:cNvSpPr txBox="1"/>
          <p:nvPr/>
        </p:nvSpPr>
        <p:spPr>
          <a:xfrm>
            <a:off x="365078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3FD86D50-2660-3A91-92B3-F28ED02A94A6}"/>
              </a:ext>
            </a:extLst>
          </p:cNvPr>
          <p:cNvSpPr txBox="1"/>
          <p:nvPr/>
        </p:nvSpPr>
        <p:spPr>
          <a:xfrm>
            <a:off x="483646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3" name="Rounded Rectangle 1102">
            <a:extLst>
              <a:ext uri="{FF2B5EF4-FFF2-40B4-BE49-F238E27FC236}">
                <a16:creationId xmlns:a16="http://schemas.microsoft.com/office/drawing/2014/main" id="{4C4A60BD-63EF-6023-E423-5EF5AE16272C}"/>
              </a:ext>
            </a:extLst>
          </p:cNvPr>
          <p:cNvSpPr/>
          <p:nvPr/>
        </p:nvSpPr>
        <p:spPr>
          <a:xfrm>
            <a:off x="169301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FD6F6D30-F028-A8DA-0CA8-0301504525DA}"/>
              </a:ext>
            </a:extLst>
          </p:cNvPr>
          <p:cNvSpPr/>
          <p:nvPr/>
        </p:nvSpPr>
        <p:spPr>
          <a:xfrm>
            <a:off x="51474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3F0A7E50-7916-3BBF-02DE-61514CBBA6FD}"/>
              </a:ext>
            </a:extLst>
          </p:cNvPr>
          <p:cNvSpPr txBox="1"/>
          <p:nvPr/>
        </p:nvSpPr>
        <p:spPr>
          <a:xfrm>
            <a:off x="51474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09D11D2F-EB53-3C22-74D8-B8E253A75901}"/>
              </a:ext>
            </a:extLst>
          </p:cNvPr>
          <p:cNvSpPr txBox="1"/>
          <p:nvPr/>
        </p:nvSpPr>
        <p:spPr>
          <a:xfrm>
            <a:off x="170042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33ACABAD-60FA-6EBE-387D-AE6607EC818B}"/>
              </a:ext>
            </a:extLst>
          </p:cNvPr>
          <p:cNvSpPr txBox="1"/>
          <p:nvPr/>
        </p:nvSpPr>
        <p:spPr>
          <a:xfrm>
            <a:off x="5407555" y="5638062"/>
            <a:ext cx="139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 in amino acid encoded</a:t>
            </a:r>
          </a:p>
        </p:txBody>
      </p: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68028D76-2A5D-6B73-0C9A-85B6FC5DDE8C}"/>
              </a:ext>
            </a:extLst>
          </p:cNvPr>
          <p:cNvCxnSpPr>
            <a:cxnSpLocks/>
          </p:cNvCxnSpPr>
          <p:nvPr/>
        </p:nvCxnSpPr>
        <p:spPr>
          <a:xfrm>
            <a:off x="313586" y="5105889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62F51C30-FF12-9829-50ED-8F8E4D84D4F9}"/>
              </a:ext>
            </a:extLst>
          </p:cNvPr>
          <p:cNvCxnSpPr>
            <a:cxnSpLocks/>
          </p:cNvCxnSpPr>
          <p:nvPr/>
        </p:nvCxnSpPr>
        <p:spPr>
          <a:xfrm>
            <a:off x="3457221" y="5296741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7C55CE7A-80DF-947C-51C6-D6BFF2E40D0F}"/>
              </a:ext>
            </a:extLst>
          </p:cNvPr>
          <p:cNvSpPr txBox="1"/>
          <p:nvPr/>
        </p:nvSpPr>
        <p:spPr>
          <a:xfrm>
            <a:off x="11144493" y="4366998"/>
            <a:ext cx="99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dS</a:t>
            </a:r>
            <a:endParaRPr lang="en-US" sz="6000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BABF45BE-2C49-3EA2-02C6-9688A4D23A82}"/>
              </a:ext>
            </a:extLst>
          </p:cNvPr>
          <p:cNvSpPr txBox="1"/>
          <p:nvPr/>
        </p:nvSpPr>
        <p:spPr>
          <a:xfrm>
            <a:off x="7422096" y="539075"/>
            <a:ext cx="3286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Direct connection to phenotype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851F29D5-A12C-2672-C793-E93E45D95707}"/>
              </a:ext>
            </a:extLst>
          </p:cNvPr>
          <p:cNvSpPr txBox="1"/>
          <p:nvPr/>
        </p:nvSpPr>
        <p:spPr>
          <a:xfrm>
            <a:off x="3036124" y="588511"/>
            <a:ext cx="3003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Genotype after a single nucleotide change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7435501-04D5-EDC7-5484-F6B2BD5F89D6}"/>
              </a:ext>
            </a:extLst>
          </p:cNvPr>
          <p:cNvSpPr txBox="1"/>
          <p:nvPr/>
        </p:nvSpPr>
        <p:spPr>
          <a:xfrm>
            <a:off x="390854" y="675874"/>
            <a:ext cx="1786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Initial genotype </a:t>
            </a:r>
          </a:p>
        </p:txBody>
      </p: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03D1966F-5F21-A8C6-489B-50AE01B7ABC2}"/>
              </a:ext>
            </a:extLst>
          </p:cNvPr>
          <p:cNvCxnSpPr>
            <a:cxnSpLocks/>
          </p:cNvCxnSpPr>
          <p:nvPr/>
        </p:nvCxnSpPr>
        <p:spPr>
          <a:xfrm>
            <a:off x="2312490" y="5443682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999BC-C23F-2AC8-26B6-5D5E3DAE74E4}"/>
              </a:ext>
            </a:extLst>
          </p:cNvPr>
          <p:cNvCxnSpPr>
            <a:cxnSpLocks/>
          </p:cNvCxnSpPr>
          <p:nvPr/>
        </p:nvCxnSpPr>
        <p:spPr>
          <a:xfrm>
            <a:off x="6316445" y="5443681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0C505FF5-C2F5-F222-D5B3-29E99BEEF3FC}"/>
              </a:ext>
            </a:extLst>
          </p:cNvPr>
          <p:cNvSpPr/>
          <p:nvPr/>
        </p:nvSpPr>
        <p:spPr>
          <a:xfrm rot="21040153" flipH="1">
            <a:off x="4652964" y="4127378"/>
            <a:ext cx="308016" cy="578780"/>
          </a:xfrm>
          <a:prstGeom prst="lightningBol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CDBCDF2-F1F6-CEA2-292A-828573CED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 b="31482"/>
          <a:stretch/>
        </p:blipFill>
        <p:spPr bwMode="auto">
          <a:xfrm>
            <a:off x="7909541" y="3996829"/>
            <a:ext cx="2437410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9C6CD29-3F43-51EF-5FC0-58DEA58741AC}"/>
              </a:ext>
            </a:extLst>
          </p:cNvPr>
          <p:cNvSpPr/>
          <p:nvPr/>
        </p:nvSpPr>
        <p:spPr>
          <a:xfrm>
            <a:off x="8486617" y="4818928"/>
            <a:ext cx="861934" cy="861934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036EB-FCBD-5631-E39B-D2F2B844E455}"/>
              </a:ext>
            </a:extLst>
          </p:cNvPr>
          <p:cNvSpPr txBox="1"/>
          <p:nvPr/>
        </p:nvSpPr>
        <p:spPr>
          <a:xfrm>
            <a:off x="7966148" y="6561392"/>
            <a:ext cx="3089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Protein from: Al-Haggar et al., </a:t>
            </a:r>
            <a:r>
              <a:rPr lang="en-US" sz="1050" dirty="0" err="1"/>
              <a:t>Eur</a:t>
            </a:r>
            <a:r>
              <a:rPr lang="en-US" sz="1050" dirty="0"/>
              <a:t> J Hum Genet 2012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6D630-27CC-DEF6-88AF-ED2007E51B56}"/>
              </a:ext>
            </a:extLst>
          </p:cNvPr>
          <p:cNvSpPr/>
          <p:nvPr/>
        </p:nvSpPr>
        <p:spPr>
          <a:xfrm>
            <a:off x="4095431" y="5820839"/>
            <a:ext cx="897577" cy="726149"/>
          </a:xfrm>
          <a:prstGeom prst="rect">
            <a:avLst/>
          </a:prstGeom>
          <a:solidFill>
            <a:srgbClr val="00B050">
              <a:alpha val="719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C6CBA2-6AB5-C7A7-75F3-E63F3F0C5414}"/>
              </a:ext>
            </a:extLst>
          </p:cNvPr>
          <p:cNvSpPr/>
          <p:nvPr/>
        </p:nvSpPr>
        <p:spPr>
          <a:xfrm>
            <a:off x="916170" y="5852112"/>
            <a:ext cx="897577" cy="726149"/>
          </a:xfrm>
          <a:prstGeom prst="rect">
            <a:avLst/>
          </a:prstGeom>
          <a:solidFill>
            <a:srgbClr val="00B050">
              <a:alpha val="719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ounded Rectangle 1097">
            <a:extLst>
              <a:ext uri="{FF2B5EF4-FFF2-40B4-BE49-F238E27FC236}">
                <a16:creationId xmlns:a16="http://schemas.microsoft.com/office/drawing/2014/main" id="{2889089E-D0F9-A549-3FDB-EE6CDC0F7432}"/>
              </a:ext>
            </a:extLst>
          </p:cNvPr>
          <p:cNvSpPr/>
          <p:nvPr/>
        </p:nvSpPr>
        <p:spPr>
          <a:xfrm>
            <a:off x="424302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E3BF57FA-C924-4A69-7B1C-DEC12447D613}"/>
              </a:ext>
            </a:extLst>
          </p:cNvPr>
          <p:cNvSpPr txBox="1"/>
          <p:nvPr/>
        </p:nvSpPr>
        <p:spPr>
          <a:xfrm>
            <a:off x="4253734" y="60150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CC13D9F9-3A25-4883-3023-984C59A760C4}"/>
              </a:ext>
            </a:extLst>
          </p:cNvPr>
          <p:cNvSpPr/>
          <p:nvPr/>
        </p:nvSpPr>
        <p:spPr>
          <a:xfrm>
            <a:off x="110698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BE99BCC8-2902-0CEC-54B4-D1E0762A1905}"/>
              </a:ext>
            </a:extLst>
          </p:cNvPr>
          <p:cNvSpPr txBox="1"/>
          <p:nvPr/>
        </p:nvSpPr>
        <p:spPr>
          <a:xfrm>
            <a:off x="1089555" y="6007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</p:spTree>
    <p:extLst>
      <p:ext uri="{BB962C8B-B14F-4D97-AF65-F5344CB8AC3E}">
        <p14:creationId xmlns:p14="http://schemas.microsoft.com/office/powerpoint/2010/main" val="394810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DAF6A1-C696-27FD-7E5A-453A6CD54AD3}"/>
              </a:ext>
            </a:extLst>
          </p:cNvPr>
          <p:cNvSpPr/>
          <p:nvPr/>
        </p:nvSpPr>
        <p:spPr>
          <a:xfrm>
            <a:off x="7055139" y="534330"/>
            <a:ext cx="4000316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2317C-02AC-E8F8-0194-2DE4D40C95D2}"/>
              </a:ext>
            </a:extLst>
          </p:cNvPr>
          <p:cNvSpPr/>
          <p:nvPr/>
        </p:nvSpPr>
        <p:spPr>
          <a:xfrm>
            <a:off x="2757369" y="588511"/>
            <a:ext cx="4000316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39273740-4DEF-7FBC-D3DE-AE6CFF69B2A4}"/>
              </a:ext>
            </a:extLst>
          </p:cNvPr>
          <p:cNvSpPr/>
          <p:nvPr/>
        </p:nvSpPr>
        <p:spPr>
          <a:xfrm>
            <a:off x="193965" y="588511"/>
            <a:ext cx="2276598" cy="6035184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BE629-C53C-5791-4A53-24BC3448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3255B0C-9805-922D-42E2-7EEDC1101676}"/>
              </a:ext>
            </a:extLst>
          </p:cNvPr>
          <p:cNvSpPr/>
          <p:nvPr/>
        </p:nvSpPr>
        <p:spPr>
          <a:xfrm>
            <a:off x="1661087" y="220935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226F2A5-B32A-5420-A0F9-9552E7F7D0AA}"/>
              </a:ext>
            </a:extLst>
          </p:cNvPr>
          <p:cNvSpPr/>
          <p:nvPr/>
        </p:nvSpPr>
        <p:spPr>
          <a:xfrm>
            <a:off x="1075059" y="220935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124B2AB-C017-C5B1-416B-07D4B4FCAB04}"/>
              </a:ext>
            </a:extLst>
          </p:cNvPr>
          <p:cNvSpPr/>
          <p:nvPr/>
        </p:nvSpPr>
        <p:spPr>
          <a:xfrm>
            <a:off x="482815" y="2198070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6EAA4-6B9F-DD91-6670-107E93A9C634}"/>
              </a:ext>
            </a:extLst>
          </p:cNvPr>
          <p:cNvSpPr txBox="1"/>
          <p:nvPr/>
        </p:nvSpPr>
        <p:spPr>
          <a:xfrm>
            <a:off x="476644" y="2771531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F1AD89-5A74-75C3-5D9A-3CBBC95AD3E0}"/>
              </a:ext>
            </a:extLst>
          </p:cNvPr>
          <p:cNvCxnSpPr/>
          <p:nvPr/>
        </p:nvCxnSpPr>
        <p:spPr>
          <a:xfrm>
            <a:off x="565230" y="253374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4F4817-F1A9-5C76-234B-80D7A0E48D97}"/>
              </a:ext>
            </a:extLst>
          </p:cNvPr>
          <p:cNvCxnSpPr/>
          <p:nvPr/>
        </p:nvCxnSpPr>
        <p:spPr>
          <a:xfrm>
            <a:off x="760115" y="253635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349AB5-93E2-C471-5DFA-AB76E574F26E}"/>
              </a:ext>
            </a:extLst>
          </p:cNvPr>
          <p:cNvCxnSpPr/>
          <p:nvPr/>
        </p:nvCxnSpPr>
        <p:spPr>
          <a:xfrm>
            <a:off x="953506" y="2536355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1F339-CA85-BA1E-838D-7F75FB071CA4}"/>
              </a:ext>
            </a:extLst>
          </p:cNvPr>
          <p:cNvCxnSpPr/>
          <p:nvPr/>
        </p:nvCxnSpPr>
        <p:spPr>
          <a:xfrm>
            <a:off x="1162586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52C69D-DE76-4099-C66E-9D3DB5A48682}"/>
              </a:ext>
            </a:extLst>
          </p:cNvPr>
          <p:cNvCxnSpPr/>
          <p:nvPr/>
        </p:nvCxnSpPr>
        <p:spPr>
          <a:xfrm>
            <a:off x="1553851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DDFB-E3BD-9105-7553-64F9E1C9DEC6}"/>
              </a:ext>
            </a:extLst>
          </p:cNvPr>
          <p:cNvCxnSpPr/>
          <p:nvPr/>
        </p:nvCxnSpPr>
        <p:spPr>
          <a:xfrm>
            <a:off x="1357471" y="2536916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5C5899-0EAD-3FA2-31CC-6AE3FDA92873}"/>
              </a:ext>
            </a:extLst>
          </p:cNvPr>
          <p:cNvCxnSpPr/>
          <p:nvPr/>
        </p:nvCxnSpPr>
        <p:spPr>
          <a:xfrm>
            <a:off x="1764240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9C8D36-A212-0400-54C8-DFFE22E8C789}"/>
              </a:ext>
            </a:extLst>
          </p:cNvPr>
          <p:cNvCxnSpPr/>
          <p:nvPr/>
        </p:nvCxnSpPr>
        <p:spPr>
          <a:xfrm>
            <a:off x="1956883" y="253374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4FF0C8-9809-690B-7FBB-C86C135CD9E5}"/>
              </a:ext>
            </a:extLst>
          </p:cNvPr>
          <p:cNvCxnSpPr/>
          <p:nvPr/>
        </p:nvCxnSpPr>
        <p:spPr>
          <a:xfrm>
            <a:off x="2150833" y="253429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F94223-1F36-2BF5-9632-0ABAF787E460}"/>
              </a:ext>
            </a:extLst>
          </p:cNvPr>
          <p:cNvCxnSpPr/>
          <p:nvPr/>
        </p:nvCxnSpPr>
        <p:spPr>
          <a:xfrm>
            <a:off x="565790" y="225907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C9B650-D295-1ECB-11AB-3693838B062B}"/>
              </a:ext>
            </a:extLst>
          </p:cNvPr>
          <p:cNvCxnSpPr/>
          <p:nvPr/>
        </p:nvCxnSpPr>
        <p:spPr>
          <a:xfrm>
            <a:off x="760115" y="225907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F9173-0FE9-78D3-BA5B-06EB5C211927}"/>
              </a:ext>
            </a:extLst>
          </p:cNvPr>
          <p:cNvCxnSpPr/>
          <p:nvPr/>
        </p:nvCxnSpPr>
        <p:spPr>
          <a:xfrm>
            <a:off x="953506" y="225807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D2F79C-0254-6FD0-3FB2-33535588F5D8}"/>
              </a:ext>
            </a:extLst>
          </p:cNvPr>
          <p:cNvCxnSpPr/>
          <p:nvPr/>
        </p:nvCxnSpPr>
        <p:spPr>
          <a:xfrm>
            <a:off x="1164643" y="22603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2C8924-FBB0-45C0-45CD-F9DE4130554D}"/>
              </a:ext>
            </a:extLst>
          </p:cNvPr>
          <p:cNvCxnSpPr/>
          <p:nvPr/>
        </p:nvCxnSpPr>
        <p:spPr>
          <a:xfrm>
            <a:off x="1553851" y="22575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1A37D3-C3E8-5142-A4EF-01D7BE9FE2D7}"/>
              </a:ext>
            </a:extLst>
          </p:cNvPr>
          <p:cNvCxnSpPr/>
          <p:nvPr/>
        </p:nvCxnSpPr>
        <p:spPr>
          <a:xfrm>
            <a:off x="1357471" y="226031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8263-E488-9AA9-43DA-0BA9BA949E3A}"/>
              </a:ext>
            </a:extLst>
          </p:cNvPr>
          <p:cNvCxnSpPr/>
          <p:nvPr/>
        </p:nvCxnSpPr>
        <p:spPr>
          <a:xfrm>
            <a:off x="1764240" y="22575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5D11AD-B639-8072-0B86-976C59FDFCAF}"/>
              </a:ext>
            </a:extLst>
          </p:cNvPr>
          <p:cNvCxnSpPr/>
          <p:nvPr/>
        </p:nvCxnSpPr>
        <p:spPr>
          <a:xfrm>
            <a:off x="2150833" y="2259568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28D990-4463-515C-BE5A-D102F8D61585}"/>
              </a:ext>
            </a:extLst>
          </p:cNvPr>
          <p:cNvCxnSpPr/>
          <p:nvPr/>
        </p:nvCxnSpPr>
        <p:spPr>
          <a:xfrm>
            <a:off x="1958564" y="225751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859DC4C-375B-8098-C51F-6F15945B6AC3}"/>
              </a:ext>
            </a:extLst>
          </p:cNvPr>
          <p:cNvSpPr/>
          <p:nvPr/>
        </p:nvSpPr>
        <p:spPr>
          <a:xfrm>
            <a:off x="1661087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4BC862A-D2E2-7246-196E-BD39B76C5D61}"/>
              </a:ext>
            </a:extLst>
          </p:cNvPr>
          <p:cNvSpPr/>
          <p:nvPr/>
        </p:nvSpPr>
        <p:spPr>
          <a:xfrm>
            <a:off x="1075059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7012F-1D7B-DA4B-D02A-9DD4CDEC2E94}"/>
              </a:ext>
            </a:extLst>
          </p:cNvPr>
          <p:cNvSpPr/>
          <p:nvPr/>
        </p:nvSpPr>
        <p:spPr>
          <a:xfrm>
            <a:off x="482815" y="467643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8A503A-2084-08C6-FB43-10B611EBA374}"/>
              </a:ext>
            </a:extLst>
          </p:cNvPr>
          <p:cNvSpPr txBox="1"/>
          <p:nvPr/>
        </p:nvSpPr>
        <p:spPr>
          <a:xfrm>
            <a:off x="476644" y="5249895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A57794-25BD-9C43-DECF-BA6A216C2798}"/>
              </a:ext>
            </a:extLst>
          </p:cNvPr>
          <p:cNvCxnSpPr/>
          <p:nvPr/>
        </p:nvCxnSpPr>
        <p:spPr>
          <a:xfrm>
            <a:off x="565230" y="501210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763D02-37AD-8A50-0AD3-3C099BFA0580}"/>
              </a:ext>
            </a:extLst>
          </p:cNvPr>
          <p:cNvCxnSpPr/>
          <p:nvPr/>
        </p:nvCxnSpPr>
        <p:spPr>
          <a:xfrm>
            <a:off x="760115" y="501471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885A9-108C-6121-104A-05D97637A3F3}"/>
              </a:ext>
            </a:extLst>
          </p:cNvPr>
          <p:cNvCxnSpPr/>
          <p:nvPr/>
        </p:nvCxnSpPr>
        <p:spPr>
          <a:xfrm>
            <a:off x="953506" y="5014719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8FA3AF-2EF9-B640-C5FD-AA6C3863B981}"/>
              </a:ext>
            </a:extLst>
          </p:cNvPr>
          <p:cNvCxnSpPr/>
          <p:nvPr/>
        </p:nvCxnSpPr>
        <p:spPr>
          <a:xfrm>
            <a:off x="1162586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CC34D8-5A6B-2D01-EBC2-9361B84E04B5}"/>
              </a:ext>
            </a:extLst>
          </p:cNvPr>
          <p:cNvCxnSpPr/>
          <p:nvPr/>
        </p:nvCxnSpPr>
        <p:spPr>
          <a:xfrm>
            <a:off x="1553851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8F93A-ADA3-F69D-D5A4-C4E8220BF7AC}"/>
              </a:ext>
            </a:extLst>
          </p:cNvPr>
          <p:cNvCxnSpPr/>
          <p:nvPr/>
        </p:nvCxnSpPr>
        <p:spPr>
          <a:xfrm>
            <a:off x="1357471" y="5015280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7C2D60-BE37-7164-0BE1-27D99A11C96F}"/>
              </a:ext>
            </a:extLst>
          </p:cNvPr>
          <p:cNvCxnSpPr/>
          <p:nvPr/>
        </p:nvCxnSpPr>
        <p:spPr>
          <a:xfrm>
            <a:off x="1764240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42EC85-5643-199B-A781-F71A3B2EECEF}"/>
              </a:ext>
            </a:extLst>
          </p:cNvPr>
          <p:cNvCxnSpPr/>
          <p:nvPr/>
        </p:nvCxnSpPr>
        <p:spPr>
          <a:xfrm>
            <a:off x="1956883" y="501210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61777B-7A7A-CDD5-8A8C-6157F629BDBB}"/>
              </a:ext>
            </a:extLst>
          </p:cNvPr>
          <p:cNvCxnSpPr/>
          <p:nvPr/>
        </p:nvCxnSpPr>
        <p:spPr>
          <a:xfrm>
            <a:off x="2150833" y="501266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87387B-43AD-2229-C9EC-34F05268697A}"/>
              </a:ext>
            </a:extLst>
          </p:cNvPr>
          <p:cNvCxnSpPr/>
          <p:nvPr/>
        </p:nvCxnSpPr>
        <p:spPr>
          <a:xfrm>
            <a:off x="565790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10E0CB-FF70-3A88-F975-588D40878FC4}"/>
              </a:ext>
            </a:extLst>
          </p:cNvPr>
          <p:cNvCxnSpPr/>
          <p:nvPr/>
        </p:nvCxnSpPr>
        <p:spPr>
          <a:xfrm>
            <a:off x="760115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D111F8-F42A-EA94-6032-0070DCD55980}"/>
              </a:ext>
            </a:extLst>
          </p:cNvPr>
          <p:cNvCxnSpPr/>
          <p:nvPr/>
        </p:nvCxnSpPr>
        <p:spPr>
          <a:xfrm>
            <a:off x="953506" y="4736439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CD3711-FE22-AE9F-E65A-F5A7081BAB2D}"/>
              </a:ext>
            </a:extLst>
          </p:cNvPr>
          <p:cNvCxnSpPr/>
          <p:nvPr/>
        </p:nvCxnSpPr>
        <p:spPr>
          <a:xfrm>
            <a:off x="1164643" y="47386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723989-BDD6-2DD8-24D2-D05E02B52C4E}"/>
              </a:ext>
            </a:extLst>
          </p:cNvPr>
          <p:cNvCxnSpPr/>
          <p:nvPr/>
        </p:nvCxnSpPr>
        <p:spPr>
          <a:xfrm>
            <a:off x="1553851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1C864E-7364-8B62-91D2-EAA207825B1B}"/>
              </a:ext>
            </a:extLst>
          </p:cNvPr>
          <p:cNvCxnSpPr/>
          <p:nvPr/>
        </p:nvCxnSpPr>
        <p:spPr>
          <a:xfrm>
            <a:off x="1357471" y="4738676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185BA1-43B7-E3D5-DB0E-522006DA22BF}"/>
              </a:ext>
            </a:extLst>
          </p:cNvPr>
          <p:cNvCxnSpPr/>
          <p:nvPr/>
        </p:nvCxnSpPr>
        <p:spPr>
          <a:xfrm>
            <a:off x="1764240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6BA699-2A88-AA4C-A415-9FE6012DF62C}"/>
              </a:ext>
            </a:extLst>
          </p:cNvPr>
          <p:cNvCxnSpPr/>
          <p:nvPr/>
        </p:nvCxnSpPr>
        <p:spPr>
          <a:xfrm>
            <a:off x="2150833" y="4737932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BFE4FA-35B7-AB65-888C-D309F4AC6B42}"/>
              </a:ext>
            </a:extLst>
          </p:cNvPr>
          <p:cNvCxnSpPr/>
          <p:nvPr/>
        </p:nvCxnSpPr>
        <p:spPr>
          <a:xfrm>
            <a:off x="1958564" y="4735877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ounded Rectangle 1055">
            <a:extLst>
              <a:ext uri="{FF2B5EF4-FFF2-40B4-BE49-F238E27FC236}">
                <a16:creationId xmlns:a16="http://schemas.microsoft.com/office/drawing/2014/main" id="{7AEAFCDC-1DB6-71C4-6D34-020E532457BF}"/>
              </a:ext>
            </a:extLst>
          </p:cNvPr>
          <p:cNvSpPr/>
          <p:nvPr/>
        </p:nvSpPr>
        <p:spPr>
          <a:xfrm>
            <a:off x="4803012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ounded Rectangle 1056">
            <a:extLst>
              <a:ext uri="{FF2B5EF4-FFF2-40B4-BE49-F238E27FC236}">
                <a16:creationId xmlns:a16="http://schemas.microsoft.com/office/drawing/2014/main" id="{129E76A9-9829-3B05-93F0-58286E6224AC}"/>
              </a:ext>
            </a:extLst>
          </p:cNvPr>
          <p:cNvSpPr/>
          <p:nvPr/>
        </p:nvSpPr>
        <p:spPr>
          <a:xfrm>
            <a:off x="4216984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ounded Rectangle 1057">
            <a:extLst>
              <a:ext uri="{FF2B5EF4-FFF2-40B4-BE49-F238E27FC236}">
                <a16:creationId xmlns:a16="http://schemas.microsoft.com/office/drawing/2014/main" id="{A8C2A35A-E5D9-BEDD-6642-FD8D3322F458}"/>
              </a:ext>
            </a:extLst>
          </p:cNvPr>
          <p:cNvSpPr/>
          <p:nvPr/>
        </p:nvSpPr>
        <p:spPr>
          <a:xfrm>
            <a:off x="3624740" y="4680550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36355D2D-110D-BE59-F442-777159AC78D8}"/>
              </a:ext>
            </a:extLst>
          </p:cNvPr>
          <p:cNvSpPr txBox="1"/>
          <p:nvPr/>
        </p:nvSpPr>
        <p:spPr>
          <a:xfrm>
            <a:off x="3618569" y="5254011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GAA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C1FFBF9C-0AD5-55C2-3481-A9E43CAC0F9C}"/>
              </a:ext>
            </a:extLst>
          </p:cNvPr>
          <p:cNvCxnSpPr/>
          <p:nvPr/>
        </p:nvCxnSpPr>
        <p:spPr>
          <a:xfrm>
            <a:off x="3707155" y="501622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F2740607-9E57-9CCE-390A-72AC5EF75F49}"/>
              </a:ext>
            </a:extLst>
          </p:cNvPr>
          <p:cNvCxnSpPr/>
          <p:nvPr/>
        </p:nvCxnSpPr>
        <p:spPr>
          <a:xfrm>
            <a:off x="3902040" y="501883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1C531972-15D5-904E-84D6-461D6211A4FB}"/>
              </a:ext>
            </a:extLst>
          </p:cNvPr>
          <p:cNvCxnSpPr/>
          <p:nvPr/>
        </p:nvCxnSpPr>
        <p:spPr>
          <a:xfrm>
            <a:off x="4095431" y="5018835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1058452F-05E8-84F1-4D6B-292DEF60CA14}"/>
              </a:ext>
            </a:extLst>
          </p:cNvPr>
          <p:cNvCxnSpPr/>
          <p:nvPr/>
        </p:nvCxnSpPr>
        <p:spPr>
          <a:xfrm>
            <a:off x="4304511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3764FEF-6EF4-8BC7-D3C6-790D6A6F66A4}"/>
              </a:ext>
            </a:extLst>
          </p:cNvPr>
          <p:cNvCxnSpPr/>
          <p:nvPr/>
        </p:nvCxnSpPr>
        <p:spPr>
          <a:xfrm>
            <a:off x="4695776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FAF12F46-697A-D534-FC09-032CDCCCE168}"/>
              </a:ext>
            </a:extLst>
          </p:cNvPr>
          <p:cNvCxnSpPr/>
          <p:nvPr/>
        </p:nvCxnSpPr>
        <p:spPr>
          <a:xfrm>
            <a:off x="4499396" y="5019396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BCFBDB00-AF29-7753-F6E3-C42C206FFDBE}"/>
              </a:ext>
            </a:extLst>
          </p:cNvPr>
          <p:cNvCxnSpPr/>
          <p:nvPr/>
        </p:nvCxnSpPr>
        <p:spPr>
          <a:xfrm>
            <a:off x="4906165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0C2B869-BD5D-0919-E398-90C3C24BDCB6}"/>
              </a:ext>
            </a:extLst>
          </p:cNvPr>
          <p:cNvCxnSpPr/>
          <p:nvPr/>
        </p:nvCxnSpPr>
        <p:spPr>
          <a:xfrm>
            <a:off x="5098808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1C7C1E09-797E-5A73-19AF-A38FD5CF756E}"/>
              </a:ext>
            </a:extLst>
          </p:cNvPr>
          <p:cNvCxnSpPr/>
          <p:nvPr/>
        </p:nvCxnSpPr>
        <p:spPr>
          <a:xfrm>
            <a:off x="5292758" y="501677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AFD6A961-76E0-F740-1FC2-65428DA77C87}"/>
              </a:ext>
            </a:extLst>
          </p:cNvPr>
          <p:cNvCxnSpPr/>
          <p:nvPr/>
        </p:nvCxnSpPr>
        <p:spPr>
          <a:xfrm>
            <a:off x="3707715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A89776CA-4D6B-6FA2-B04E-0BB0BDEC3158}"/>
              </a:ext>
            </a:extLst>
          </p:cNvPr>
          <p:cNvCxnSpPr/>
          <p:nvPr/>
        </p:nvCxnSpPr>
        <p:spPr>
          <a:xfrm>
            <a:off x="3902040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5D97C88C-3896-142B-6CF2-5C59B99A3431}"/>
              </a:ext>
            </a:extLst>
          </p:cNvPr>
          <p:cNvCxnSpPr/>
          <p:nvPr/>
        </p:nvCxnSpPr>
        <p:spPr>
          <a:xfrm>
            <a:off x="4095431" y="474055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B0A1C97B-892E-DE7C-34A9-CD17AEB58DF1}"/>
              </a:ext>
            </a:extLst>
          </p:cNvPr>
          <p:cNvCxnSpPr/>
          <p:nvPr/>
        </p:nvCxnSpPr>
        <p:spPr>
          <a:xfrm>
            <a:off x="4306568" y="47427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12050421-7D9F-32D3-B570-F1172D2C2492}"/>
              </a:ext>
            </a:extLst>
          </p:cNvPr>
          <p:cNvCxnSpPr/>
          <p:nvPr/>
        </p:nvCxnSpPr>
        <p:spPr>
          <a:xfrm>
            <a:off x="4695776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CE8C873A-3451-DAEE-C3B1-36050D3FFA4B}"/>
              </a:ext>
            </a:extLst>
          </p:cNvPr>
          <p:cNvCxnSpPr/>
          <p:nvPr/>
        </p:nvCxnSpPr>
        <p:spPr>
          <a:xfrm>
            <a:off x="4499396" y="474279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DD4A429D-7229-CC4A-678E-C1830E7C6114}"/>
              </a:ext>
            </a:extLst>
          </p:cNvPr>
          <p:cNvCxnSpPr/>
          <p:nvPr/>
        </p:nvCxnSpPr>
        <p:spPr>
          <a:xfrm>
            <a:off x="4906165" y="47399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05D33D1-F0D9-D1D4-5700-8CD2222BEA56}"/>
              </a:ext>
            </a:extLst>
          </p:cNvPr>
          <p:cNvCxnSpPr/>
          <p:nvPr/>
        </p:nvCxnSpPr>
        <p:spPr>
          <a:xfrm>
            <a:off x="5292758" y="4742048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E7259B0-4BA5-AF01-1488-375FE486724D}"/>
              </a:ext>
            </a:extLst>
          </p:cNvPr>
          <p:cNvCxnSpPr/>
          <p:nvPr/>
        </p:nvCxnSpPr>
        <p:spPr>
          <a:xfrm>
            <a:off x="5100489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Rounded Rectangle 1090">
            <a:extLst>
              <a:ext uri="{FF2B5EF4-FFF2-40B4-BE49-F238E27FC236}">
                <a16:creationId xmlns:a16="http://schemas.microsoft.com/office/drawing/2014/main" id="{E7C64B21-E36D-5048-1E1E-02CFEC74B5ED}"/>
              </a:ext>
            </a:extLst>
          </p:cNvPr>
          <p:cNvSpPr/>
          <p:nvPr/>
        </p:nvSpPr>
        <p:spPr>
          <a:xfrm>
            <a:off x="1654916" y="3813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ounded Rectangle 1091">
            <a:extLst>
              <a:ext uri="{FF2B5EF4-FFF2-40B4-BE49-F238E27FC236}">
                <a16:creationId xmlns:a16="http://schemas.microsoft.com/office/drawing/2014/main" id="{E33B6B48-5FED-E0CF-C29A-C341A809C333}"/>
              </a:ext>
            </a:extLst>
          </p:cNvPr>
          <p:cNvSpPr/>
          <p:nvPr/>
        </p:nvSpPr>
        <p:spPr>
          <a:xfrm>
            <a:off x="1068888" y="3813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ounded Rectangle 1092">
            <a:extLst>
              <a:ext uri="{FF2B5EF4-FFF2-40B4-BE49-F238E27FC236}">
                <a16:creationId xmlns:a16="http://schemas.microsoft.com/office/drawing/2014/main" id="{5849083A-555C-FB9F-359B-E6C50324FD8C}"/>
              </a:ext>
            </a:extLst>
          </p:cNvPr>
          <p:cNvSpPr/>
          <p:nvPr/>
        </p:nvSpPr>
        <p:spPr>
          <a:xfrm>
            <a:off x="476644" y="3817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3007A864-2713-F21D-012B-D07BECE8F519}"/>
              </a:ext>
            </a:extLst>
          </p:cNvPr>
          <p:cNvSpPr txBox="1"/>
          <p:nvPr/>
        </p:nvSpPr>
        <p:spPr>
          <a:xfrm>
            <a:off x="476644" y="3746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58CA5DFB-7F51-44B6-2B97-9C8BDC032A9D}"/>
              </a:ext>
            </a:extLst>
          </p:cNvPr>
          <p:cNvSpPr txBox="1"/>
          <p:nvPr/>
        </p:nvSpPr>
        <p:spPr>
          <a:xfrm>
            <a:off x="1051455" y="3721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DA530803-0049-A50B-703D-2C3197BC1C97}"/>
              </a:ext>
            </a:extLst>
          </p:cNvPr>
          <p:cNvSpPr txBox="1"/>
          <p:nvPr/>
        </p:nvSpPr>
        <p:spPr>
          <a:xfrm>
            <a:off x="1662320" y="3739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97" name="Rounded Rectangle 1096">
            <a:extLst>
              <a:ext uri="{FF2B5EF4-FFF2-40B4-BE49-F238E27FC236}">
                <a16:creationId xmlns:a16="http://schemas.microsoft.com/office/drawing/2014/main" id="{5BB4EBB2-EF33-4E59-3D02-F0113A1176C2}"/>
              </a:ext>
            </a:extLst>
          </p:cNvPr>
          <p:cNvSpPr/>
          <p:nvPr/>
        </p:nvSpPr>
        <p:spPr>
          <a:xfrm>
            <a:off x="482905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ounded Rectangle 1097">
            <a:extLst>
              <a:ext uri="{FF2B5EF4-FFF2-40B4-BE49-F238E27FC236}">
                <a16:creationId xmlns:a16="http://schemas.microsoft.com/office/drawing/2014/main" id="{2889089E-D0F9-A549-3FDB-EE6CDC0F7432}"/>
              </a:ext>
            </a:extLst>
          </p:cNvPr>
          <p:cNvSpPr/>
          <p:nvPr/>
        </p:nvSpPr>
        <p:spPr>
          <a:xfrm>
            <a:off x="424302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ounded Rectangle 1098">
            <a:extLst>
              <a:ext uri="{FF2B5EF4-FFF2-40B4-BE49-F238E27FC236}">
                <a16:creationId xmlns:a16="http://schemas.microsoft.com/office/drawing/2014/main" id="{BB6DC772-AA63-5510-10E1-43F2DFAD6EB8}"/>
              </a:ext>
            </a:extLst>
          </p:cNvPr>
          <p:cNvSpPr/>
          <p:nvPr/>
        </p:nvSpPr>
        <p:spPr>
          <a:xfrm>
            <a:off x="365078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A989FF7C-0CAC-2F52-ECB5-336C2BF2F248}"/>
              </a:ext>
            </a:extLst>
          </p:cNvPr>
          <p:cNvSpPr txBox="1"/>
          <p:nvPr/>
        </p:nvSpPr>
        <p:spPr>
          <a:xfrm>
            <a:off x="365078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E3BF57FA-C924-4A69-7B1C-DEC12447D613}"/>
              </a:ext>
            </a:extLst>
          </p:cNvPr>
          <p:cNvSpPr txBox="1"/>
          <p:nvPr/>
        </p:nvSpPr>
        <p:spPr>
          <a:xfrm>
            <a:off x="4253734" y="60150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3FD86D50-2660-3A91-92B3-F28ED02A94A6}"/>
              </a:ext>
            </a:extLst>
          </p:cNvPr>
          <p:cNvSpPr txBox="1"/>
          <p:nvPr/>
        </p:nvSpPr>
        <p:spPr>
          <a:xfrm>
            <a:off x="483646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3" name="Rounded Rectangle 1102">
            <a:extLst>
              <a:ext uri="{FF2B5EF4-FFF2-40B4-BE49-F238E27FC236}">
                <a16:creationId xmlns:a16="http://schemas.microsoft.com/office/drawing/2014/main" id="{4C4A60BD-63EF-6023-E423-5EF5AE16272C}"/>
              </a:ext>
            </a:extLst>
          </p:cNvPr>
          <p:cNvSpPr/>
          <p:nvPr/>
        </p:nvSpPr>
        <p:spPr>
          <a:xfrm>
            <a:off x="169301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CC13D9F9-3A25-4883-3023-984C59A760C4}"/>
              </a:ext>
            </a:extLst>
          </p:cNvPr>
          <p:cNvSpPr/>
          <p:nvPr/>
        </p:nvSpPr>
        <p:spPr>
          <a:xfrm>
            <a:off x="110698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FD6F6D30-F028-A8DA-0CA8-0301504525DA}"/>
              </a:ext>
            </a:extLst>
          </p:cNvPr>
          <p:cNvSpPr/>
          <p:nvPr/>
        </p:nvSpPr>
        <p:spPr>
          <a:xfrm>
            <a:off x="51474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3F0A7E50-7916-3BBF-02DE-61514CBBA6FD}"/>
              </a:ext>
            </a:extLst>
          </p:cNvPr>
          <p:cNvSpPr txBox="1"/>
          <p:nvPr/>
        </p:nvSpPr>
        <p:spPr>
          <a:xfrm>
            <a:off x="51474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BE99BCC8-2902-0CEC-54B4-D1E0762A1905}"/>
              </a:ext>
            </a:extLst>
          </p:cNvPr>
          <p:cNvSpPr txBox="1"/>
          <p:nvPr/>
        </p:nvSpPr>
        <p:spPr>
          <a:xfrm>
            <a:off x="1089555" y="6007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09D11D2F-EB53-3C22-74D8-B8E253A75901}"/>
              </a:ext>
            </a:extLst>
          </p:cNvPr>
          <p:cNvSpPr txBox="1"/>
          <p:nvPr/>
        </p:nvSpPr>
        <p:spPr>
          <a:xfrm>
            <a:off x="170042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33ACABAD-60FA-6EBE-387D-AE6607EC818B}"/>
              </a:ext>
            </a:extLst>
          </p:cNvPr>
          <p:cNvSpPr txBox="1"/>
          <p:nvPr/>
        </p:nvSpPr>
        <p:spPr>
          <a:xfrm>
            <a:off x="5407555" y="5638062"/>
            <a:ext cx="139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 in amino acid encoded</a:t>
            </a:r>
          </a:p>
        </p:txBody>
      </p: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0FBF4DB1-8B6F-EB4A-F46B-3C1D4584FA4A}"/>
              </a:ext>
            </a:extLst>
          </p:cNvPr>
          <p:cNvCxnSpPr>
            <a:cxnSpLocks/>
          </p:cNvCxnSpPr>
          <p:nvPr/>
        </p:nvCxnSpPr>
        <p:spPr>
          <a:xfrm>
            <a:off x="303124" y="2848518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68028D76-2A5D-6B73-0C9A-85B6FC5DDE8C}"/>
              </a:ext>
            </a:extLst>
          </p:cNvPr>
          <p:cNvCxnSpPr>
            <a:cxnSpLocks/>
          </p:cNvCxnSpPr>
          <p:nvPr/>
        </p:nvCxnSpPr>
        <p:spPr>
          <a:xfrm>
            <a:off x="313586" y="5105889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62F51C30-FF12-9829-50ED-8F8E4D84D4F9}"/>
              </a:ext>
            </a:extLst>
          </p:cNvPr>
          <p:cNvCxnSpPr>
            <a:cxnSpLocks/>
          </p:cNvCxnSpPr>
          <p:nvPr/>
        </p:nvCxnSpPr>
        <p:spPr>
          <a:xfrm>
            <a:off x="3457221" y="5296741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7C55CE7A-80DF-947C-51C6-D6BFF2E40D0F}"/>
              </a:ext>
            </a:extLst>
          </p:cNvPr>
          <p:cNvSpPr txBox="1"/>
          <p:nvPr/>
        </p:nvSpPr>
        <p:spPr>
          <a:xfrm>
            <a:off x="11144493" y="4366998"/>
            <a:ext cx="99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dS</a:t>
            </a:r>
            <a:endParaRPr lang="en-US" sz="6000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BABF45BE-2C49-3EA2-02C6-9688A4D23A82}"/>
              </a:ext>
            </a:extLst>
          </p:cNvPr>
          <p:cNvSpPr txBox="1"/>
          <p:nvPr/>
        </p:nvSpPr>
        <p:spPr>
          <a:xfrm>
            <a:off x="7422096" y="539075"/>
            <a:ext cx="3286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Direct connection to phenotype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851F29D5-A12C-2672-C793-E93E45D95707}"/>
              </a:ext>
            </a:extLst>
          </p:cNvPr>
          <p:cNvSpPr txBox="1"/>
          <p:nvPr/>
        </p:nvSpPr>
        <p:spPr>
          <a:xfrm>
            <a:off x="3036124" y="588511"/>
            <a:ext cx="3003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Genotype after a single nucleotide change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7435501-04D5-EDC7-5484-F6B2BD5F89D6}"/>
              </a:ext>
            </a:extLst>
          </p:cNvPr>
          <p:cNvSpPr txBox="1"/>
          <p:nvPr/>
        </p:nvSpPr>
        <p:spPr>
          <a:xfrm>
            <a:off x="390854" y="675874"/>
            <a:ext cx="1786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Initial genotype </a:t>
            </a:r>
          </a:p>
        </p:txBody>
      </p: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03D1966F-5F21-A8C6-489B-50AE01B7ABC2}"/>
              </a:ext>
            </a:extLst>
          </p:cNvPr>
          <p:cNvCxnSpPr>
            <a:cxnSpLocks/>
          </p:cNvCxnSpPr>
          <p:nvPr/>
        </p:nvCxnSpPr>
        <p:spPr>
          <a:xfrm>
            <a:off x="2312490" y="5443682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999BC-C23F-2AC8-26B6-5D5E3DAE74E4}"/>
              </a:ext>
            </a:extLst>
          </p:cNvPr>
          <p:cNvCxnSpPr>
            <a:cxnSpLocks/>
          </p:cNvCxnSpPr>
          <p:nvPr/>
        </p:nvCxnSpPr>
        <p:spPr>
          <a:xfrm>
            <a:off x="6316445" y="5443681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34AA1034-BB1F-00F5-F6D0-B380C14BCB6A}"/>
              </a:ext>
            </a:extLst>
          </p:cNvPr>
          <p:cNvSpPr/>
          <p:nvPr/>
        </p:nvSpPr>
        <p:spPr>
          <a:xfrm rot="21040153" flipH="1">
            <a:off x="4652964" y="4127378"/>
            <a:ext cx="308016" cy="578780"/>
          </a:xfrm>
          <a:prstGeom prst="lightningBol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2F4CDA8-1527-52A1-6870-F8A7FC6D4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 b="31482"/>
          <a:stretch/>
        </p:blipFill>
        <p:spPr bwMode="auto">
          <a:xfrm>
            <a:off x="7909541" y="3996829"/>
            <a:ext cx="2437410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98305C3-45BB-F21A-CC6B-D4E903313704}"/>
              </a:ext>
            </a:extLst>
          </p:cNvPr>
          <p:cNvSpPr/>
          <p:nvPr/>
        </p:nvSpPr>
        <p:spPr>
          <a:xfrm>
            <a:off x="8486617" y="4818928"/>
            <a:ext cx="861934" cy="861934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E2918-DBFD-8BA3-4110-669465F34319}"/>
              </a:ext>
            </a:extLst>
          </p:cNvPr>
          <p:cNvSpPr txBox="1"/>
          <p:nvPr/>
        </p:nvSpPr>
        <p:spPr>
          <a:xfrm>
            <a:off x="7966148" y="6561392"/>
            <a:ext cx="3089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Protein from: Al-Haggar et al., </a:t>
            </a:r>
            <a:r>
              <a:rPr lang="en-US" sz="1050" dirty="0" err="1"/>
              <a:t>Eur</a:t>
            </a:r>
            <a:r>
              <a:rPr lang="en-US" sz="1050" dirty="0"/>
              <a:t> J Hum Genet 2012 </a:t>
            </a:r>
          </a:p>
        </p:txBody>
      </p:sp>
    </p:spTree>
    <p:extLst>
      <p:ext uri="{BB962C8B-B14F-4D97-AF65-F5344CB8AC3E}">
        <p14:creationId xmlns:p14="http://schemas.microsoft.com/office/powerpoint/2010/main" val="197482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DAF6A1-C696-27FD-7E5A-453A6CD54AD3}"/>
              </a:ext>
            </a:extLst>
          </p:cNvPr>
          <p:cNvSpPr/>
          <p:nvPr/>
        </p:nvSpPr>
        <p:spPr>
          <a:xfrm>
            <a:off x="7055139" y="534330"/>
            <a:ext cx="4000316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2317C-02AC-E8F8-0194-2DE4D40C95D2}"/>
              </a:ext>
            </a:extLst>
          </p:cNvPr>
          <p:cNvSpPr/>
          <p:nvPr/>
        </p:nvSpPr>
        <p:spPr>
          <a:xfrm>
            <a:off x="2757369" y="588511"/>
            <a:ext cx="4000316" cy="6035184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39273740-4DEF-7FBC-D3DE-AE6CFF69B2A4}"/>
              </a:ext>
            </a:extLst>
          </p:cNvPr>
          <p:cNvSpPr/>
          <p:nvPr/>
        </p:nvSpPr>
        <p:spPr>
          <a:xfrm>
            <a:off x="193965" y="588511"/>
            <a:ext cx="2276598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BE629-C53C-5791-4A53-24BC3448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3255B0C-9805-922D-42E2-7EEDC1101676}"/>
              </a:ext>
            </a:extLst>
          </p:cNvPr>
          <p:cNvSpPr/>
          <p:nvPr/>
        </p:nvSpPr>
        <p:spPr>
          <a:xfrm>
            <a:off x="1661087" y="220935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226F2A5-B32A-5420-A0F9-9552E7F7D0AA}"/>
              </a:ext>
            </a:extLst>
          </p:cNvPr>
          <p:cNvSpPr/>
          <p:nvPr/>
        </p:nvSpPr>
        <p:spPr>
          <a:xfrm>
            <a:off x="1075059" y="220935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124B2AB-C017-C5B1-416B-07D4B4FCAB04}"/>
              </a:ext>
            </a:extLst>
          </p:cNvPr>
          <p:cNvSpPr/>
          <p:nvPr/>
        </p:nvSpPr>
        <p:spPr>
          <a:xfrm>
            <a:off x="482815" y="2198070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6EAA4-6B9F-DD91-6670-107E93A9C634}"/>
              </a:ext>
            </a:extLst>
          </p:cNvPr>
          <p:cNvSpPr txBox="1"/>
          <p:nvPr/>
        </p:nvSpPr>
        <p:spPr>
          <a:xfrm>
            <a:off x="476644" y="2771531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F1AD89-5A74-75C3-5D9A-3CBBC95AD3E0}"/>
              </a:ext>
            </a:extLst>
          </p:cNvPr>
          <p:cNvCxnSpPr/>
          <p:nvPr/>
        </p:nvCxnSpPr>
        <p:spPr>
          <a:xfrm>
            <a:off x="565230" y="253374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4F4817-F1A9-5C76-234B-80D7A0E48D97}"/>
              </a:ext>
            </a:extLst>
          </p:cNvPr>
          <p:cNvCxnSpPr/>
          <p:nvPr/>
        </p:nvCxnSpPr>
        <p:spPr>
          <a:xfrm>
            <a:off x="760115" y="253635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349AB5-93E2-C471-5DFA-AB76E574F26E}"/>
              </a:ext>
            </a:extLst>
          </p:cNvPr>
          <p:cNvCxnSpPr/>
          <p:nvPr/>
        </p:nvCxnSpPr>
        <p:spPr>
          <a:xfrm>
            <a:off x="953506" y="2536355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1F339-CA85-BA1E-838D-7F75FB071CA4}"/>
              </a:ext>
            </a:extLst>
          </p:cNvPr>
          <p:cNvCxnSpPr/>
          <p:nvPr/>
        </p:nvCxnSpPr>
        <p:spPr>
          <a:xfrm>
            <a:off x="1162586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52C69D-DE76-4099-C66E-9D3DB5A48682}"/>
              </a:ext>
            </a:extLst>
          </p:cNvPr>
          <p:cNvCxnSpPr/>
          <p:nvPr/>
        </p:nvCxnSpPr>
        <p:spPr>
          <a:xfrm>
            <a:off x="1553851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DDFB-E3BD-9105-7553-64F9E1C9DEC6}"/>
              </a:ext>
            </a:extLst>
          </p:cNvPr>
          <p:cNvCxnSpPr/>
          <p:nvPr/>
        </p:nvCxnSpPr>
        <p:spPr>
          <a:xfrm>
            <a:off x="1357471" y="2536916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5C5899-0EAD-3FA2-31CC-6AE3FDA92873}"/>
              </a:ext>
            </a:extLst>
          </p:cNvPr>
          <p:cNvCxnSpPr/>
          <p:nvPr/>
        </p:nvCxnSpPr>
        <p:spPr>
          <a:xfrm>
            <a:off x="1764240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9C8D36-A212-0400-54C8-DFFE22E8C789}"/>
              </a:ext>
            </a:extLst>
          </p:cNvPr>
          <p:cNvCxnSpPr/>
          <p:nvPr/>
        </p:nvCxnSpPr>
        <p:spPr>
          <a:xfrm>
            <a:off x="1956883" y="253374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4FF0C8-9809-690B-7FBB-C86C135CD9E5}"/>
              </a:ext>
            </a:extLst>
          </p:cNvPr>
          <p:cNvCxnSpPr/>
          <p:nvPr/>
        </p:nvCxnSpPr>
        <p:spPr>
          <a:xfrm>
            <a:off x="2150833" y="253429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F94223-1F36-2BF5-9632-0ABAF787E460}"/>
              </a:ext>
            </a:extLst>
          </p:cNvPr>
          <p:cNvCxnSpPr/>
          <p:nvPr/>
        </p:nvCxnSpPr>
        <p:spPr>
          <a:xfrm>
            <a:off x="565790" y="225907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C9B650-D295-1ECB-11AB-3693838B062B}"/>
              </a:ext>
            </a:extLst>
          </p:cNvPr>
          <p:cNvCxnSpPr/>
          <p:nvPr/>
        </p:nvCxnSpPr>
        <p:spPr>
          <a:xfrm>
            <a:off x="760115" y="225907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F9173-0FE9-78D3-BA5B-06EB5C211927}"/>
              </a:ext>
            </a:extLst>
          </p:cNvPr>
          <p:cNvCxnSpPr/>
          <p:nvPr/>
        </p:nvCxnSpPr>
        <p:spPr>
          <a:xfrm>
            <a:off x="953506" y="225807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D2F79C-0254-6FD0-3FB2-33535588F5D8}"/>
              </a:ext>
            </a:extLst>
          </p:cNvPr>
          <p:cNvCxnSpPr/>
          <p:nvPr/>
        </p:nvCxnSpPr>
        <p:spPr>
          <a:xfrm>
            <a:off x="1164643" y="22603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2C8924-FBB0-45C0-45CD-F9DE4130554D}"/>
              </a:ext>
            </a:extLst>
          </p:cNvPr>
          <p:cNvCxnSpPr/>
          <p:nvPr/>
        </p:nvCxnSpPr>
        <p:spPr>
          <a:xfrm>
            <a:off x="1553851" y="22575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1A37D3-C3E8-5142-A4EF-01D7BE9FE2D7}"/>
              </a:ext>
            </a:extLst>
          </p:cNvPr>
          <p:cNvCxnSpPr/>
          <p:nvPr/>
        </p:nvCxnSpPr>
        <p:spPr>
          <a:xfrm>
            <a:off x="1357471" y="226031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8263-E488-9AA9-43DA-0BA9BA949E3A}"/>
              </a:ext>
            </a:extLst>
          </p:cNvPr>
          <p:cNvCxnSpPr/>
          <p:nvPr/>
        </p:nvCxnSpPr>
        <p:spPr>
          <a:xfrm>
            <a:off x="1764240" y="22575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5D11AD-B639-8072-0B86-976C59FDFCAF}"/>
              </a:ext>
            </a:extLst>
          </p:cNvPr>
          <p:cNvCxnSpPr/>
          <p:nvPr/>
        </p:nvCxnSpPr>
        <p:spPr>
          <a:xfrm>
            <a:off x="2150833" y="2259568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28D990-4463-515C-BE5A-D102F8D61585}"/>
              </a:ext>
            </a:extLst>
          </p:cNvPr>
          <p:cNvCxnSpPr/>
          <p:nvPr/>
        </p:nvCxnSpPr>
        <p:spPr>
          <a:xfrm>
            <a:off x="1958564" y="225751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859DC4C-375B-8098-C51F-6F15945B6AC3}"/>
              </a:ext>
            </a:extLst>
          </p:cNvPr>
          <p:cNvSpPr/>
          <p:nvPr/>
        </p:nvSpPr>
        <p:spPr>
          <a:xfrm>
            <a:off x="1661087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4BC862A-D2E2-7246-196E-BD39B76C5D61}"/>
              </a:ext>
            </a:extLst>
          </p:cNvPr>
          <p:cNvSpPr/>
          <p:nvPr/>
        </p:nvSpPr>
        <p:spPr>
          <a:xfrm>
            <a:off x="1075059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7012F-1D7B-DA4B-D02A-9DD4CDEC2E94}"/>
              </a:ext>
            </a:extLst>
          </p:cNvPr>
          <p:cNvSpPr/>
          <p:nvPr/>
        </p:nvSpPr>
        <p:spPr>
          <a:xfrm>
            <a:off x="482815" y="467643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8A503A-2084-08C6-FB43-10B611EBA374}"/>
              </a:ext>
            </a:extLst>
          </p:cNvPr>
          <p:cNvSpPr txBox="1"/>
          <p:nvPr/>
        </p:nvSpPr>
        <p:spPr>
          <a:xfrm>
            <a:off x="476644" y="5249895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A57794-25BD-9C43-DECF-BA6A216C2798}"/>
              </a:ext>
            </a:extLst>
          </p:cNvPr>
          <p:cNvCxnSpPr/>
          <p:nvPr/>
        </p:nvCxnSpPr>
        <p:spPr>
          <a:xfrm>
            <a:off x="565230" y="501210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763D02-37AD-8A50-0AD3-3C099BFA0580}"/>
              </a:ext>
            </a:extLst>
          </p:cNvPr>
          <p:cNvCxnSpPr/>
          <p:nvPr/>
        </p:nvCxnSpPr>
        <p:spPr>
          <a:xfrm>
            <a:off x="760115" y="501471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885A9-108C-6121-104A-05D97637A3F3}"/>
              </a:ext>
            </a:extLst>
          </p:cNvPr>
          <p:cNvCxnSpPr/>
          <p:nvPr/>
        </p:nvCxnSpPr>
        <p:spPr>
          <a:xfrm>
            <a:off x="953506" y="5014719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8FA3AF-2EF9-B640-C5FD-AA6C3863B981}"/>
              </a:ext>
            </a:extLst>
          </p:cNvPr>
          <p:cNvCxnSpPr/>
          <p:nvPr/>
        </p:nvCxnSpPr>
        <p:spPr>
          <a:xfrm>
            <a:off x="1162586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CC34D8-5A6B-2D01-EBC2-9361B84E04B5}"/>
              </a:ext>
            </a:extLst>
          </p:cNvPr>
          <p:cNvCxnSpPr/>
          <p:nvPr/>
        </p:nvCxnSpPr>
        <p:spPr>
          <a:xfrm>
            <a:off x="1553851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8F93A-ADA3-F69D-D5A4-C4E8220BF7AC}"/>
              </a:ext>
            </a:extLst>
          </p:cNvPr>
          <p:cNvCxnSpPr/>
          <p:nvPr/>
        </p:nvCxnSpPr>
        <p:spPr>
          <a:xfrm>
            <a:off x="1357471" y="5015280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7C2D60-BE37-7164-0BE1-27D99A11C96F}"/>
              </a:ext>
            </a:extLst>
          </p:cNvPr>
          <p:cNvCxnSpPr/>
          <p:nvPr/>
        </p:nvCxnSpPr>
        <p:spPr>
          <a:xfrm>
            <a:off x="1764240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42EC85-5643-199B-A781-F71A3B2EECEF}"/>
              </a:ext>
            </a:extLst>
          </p:cNvPr>
          <p:cNvCxnSpPr/>
          <p:nvPr/>
        </p:nvCxnSpPr>
        <p:spPr>
          <a:xfrm>
            <a:off x="1956883" y="501210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61777B-7A7A-CDD5-8A8C-6157F629BDBB}"/>
              </a:ext>
            </a:extLst>
          </p:cNvPr>
          <p:cNvCxnSpPr/>
          <p:nvPr/>
        </p:nvCxnSpPr>
        <p:spPr>
          <a:xfrm>
            <a:off x="2150833" y="501266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87387B-43AD-2229-C9EC-34F05268697A}"/>
              </a:ext>
            </a:extLst>
          </p:cNvPr>
          <p:cNvCxnSpPr/>
          <p:nvPr/>
        </p:nvCxnSpPr>
        <p:spPr>
          <a:xfrm>
            <a:off x="565790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10E0CB-FF70-3A88-F975-588D40878FC4}"/>
              </a:ext>
            </a:extLst>
          </p:cNvPr>
          <p:cNvCxnSpPr/>
          <p:nvPr/>
        </p:nvCxnSpPr>
        <p:spPr>
          <a:xfrm>
            <a:off x="760115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D111F8-F42A-EA94-6032-0070DCD55980}"/>
              </a:ext>
            </a:extLst>
          </p:cNvPr>
          <p:cNvCxnSpPr/>
          <p:nvPr/>
        </p:nvCxnSpPr>
        <p:spPr>
          <a:xfrm>
            <a:off x="953506" y="4736439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CD3711-FE22-AE9F-E65A-F5A7081BAB2D}"/>
              </a:ext>
            </a:extLst>
          </p:cNvPr>
          <p:cNvCxnSpPr/>
          <p:nvPr/>
        </p:nvCxnSpPr>
        <p:spPr>
          <a:xfrm>
            <a:off x="1164643" y="47386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723989-BDD6-2DD8-24D2-D05E02B52C4E}"/>
              </a:ext>
            </a:extLst>
          </p:cNvPr>
          <p:cNvCxnSpPr/>
          <p:nvPr/>
        </p:nvCxnSpPr>
        <p:spPr>
          <a:xfrm>
            <a:off x="1553851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1C864E-7364-8B62-91D2-EAA207825B1B}"/>
              </a:ext>
            </a:extLst>
          </p:cNvPr>
          <p:cNvCxnSpPr/>
          <p:nvPr/>
        </p:nvCxnSpPr>
        <p:spPr>
          <a:xfrm>
            <a:off x="1357471" y="4738676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185BA1-43B7-E3D5-DB0E-522006DA22BF}"/>
              </a:ext>
            </a:extLst>
          </p:cNvPr>
          <p:cNvCxnSpPr/>
          <p:nvPr/>
        </p:nvCxnSpPr>
        <p:spPr>
          <a:xfrm>
            <a:off x="1764240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6BA699-2A88-AA4C-A415-9FE6012DF62C}"/>
              </a:ext>
            </a:extLst>
          </p:cNvPr>
          <p:cNvCxnSpPr/>
          <p:nvPr/>
        </p:nvCxnSpPr>
        <p:spPr>
          <a:xfrm>
            <a:off x="2150833" y="4737932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BFE4FA-35B7-AB65-888C-D309F4AC6B42}"/>
              </a:ext>
            </a:extLst>
          </p:cNvPr>
          <p:cNvCxnSpPr/>
          <p:nvPr/>
        </p:nvCxnSpPr>
        <p:spPr>
          <a:xfrm>
            <a:off x="1958564" y="4735877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ounded Rectangle 1032">
            <a:extLst>
              <a:ext uri="{FF2B5EF4-FFF2-40B4-BE49-F238E27FC236}">
                <a16:creationId xmlns:a16="http://schemas.microsoft.com/office/drawing/2014/main" id="{5BE8DE69-D689-96BA-A433-BBE99E7818DE}"/>
              </a:ext>
            </a:extLst>
          </p:cNvPr>
          <p:cNvSpPr/>
          <p:nvPr/>
        </p:nvSpPr>
        <p:spPr>
          <a:xfrm>
            <a:off x="4803012" y="221347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ounded Rectangle 1033">
            <a:extLst>
              <a:ext uri="{FF2B5EF4-FFF2-40B4-BE49-F238E27FC236}">
                <a16:creationId xmlns:a16="http://schemas.microsoft.com/office/drawing/2014/main" id="{DB8ED488-46B9-ABE1-BA9C-080AAB6AEFED}"/>
              </a:ext>
            </a:extLst>
          </p:cNvPr>
          <p:cNvSpPr/>
          <p:nvPr/>
        </p:nvSpPr>
        <p:spPr>
          <a:xfrm>
            <a:off x="4216984" y="221347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ounded Rectangle 1034">
            <a:extLst>
              <a:ext uri="{FF2B5EF4-FFF2-40B4-BE49-F238E27FC236}">
                <a16:creationId xmlns:a16="http://schemas.microsoft.com/office/drawing/2014/main" id="{53CA3D27-1E42-3BF1-221C-2B25C40C3DA4}"/>
              </a:ext>
            </a:extLst>
          </p:cNvPr>
          <p:cNvSpPr/>
          <p:nvPr/>
        </p:nvSpPr>
        <p:spPr>
          <a:xfrm>
            <a:off x="3624740" y="2202186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42E4F26F-9B05-D74E-F511-7012199BE417}"/>
              </a:ext>
            </a:extLst>
          </p:cNvPr>
          <p:cNvSpPr txBox="1"/>
          <p:nvPr/>
        </p:nvSpPr>
        <p:spPr>
          <a:xfrm>
            <a:off x="3618569" y="2775647"/>
            <a:ext cx="18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GTG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623EB91-7C7A-01D1-5CB4-8283D70A4824}"/>
              </a:ext>
            </a:extLst>
          </p:cNvPr>
          <p:cNvCxnSpPr/>
          <p:nvPr/>
        </p:nvCxnSpPr>
        <p:spPr>
          <a:xfrm>
            <a:off x="3707155" y="253785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18EE7E9-7DA0-1A7D-0220-183D4CA48A19}"/>
              </a:ext>
            </a:extLst>
          </p:cNvPr>
          <p:cNvCxnSpPr/>
          <p:nvPr/>
        </p:nvCxnSpPr>
        <p:spPr>
          <a:xfrm>
            <a:off x="3902040" y="254047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9C9C100-AF01-DA2F-97AD-5EE22FCCE351}"/>
              </a:ext>
            </a:extLst>
          </p:cNvPr>
          <p:cNvCxnSpPr/>
          <p:nvPr/>
        </p:nvCxnSpPr>
        <p:spPr>
          <a:xfrm>
            <a:off x="4095431" y="2540471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4A998CFA-7FCA-54DD-F8D5-CAC7384E9698}"/>
              </a:ext>
            </a:extLst>
          </p:cNvPr>
          <p:cNvCxnSpPr/>
          <p:nvPr/>
        </p:nvCxnSpPr>
        <p:spPr>
          <a:xfrm>
            <a:off x="4304511" y="253785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B13B677E-41C4-C732-086B-B22597966DE7}"/>
              </a:ext>
            </a:extLst>
          </p:cNvPr>
          <p:cNvCxnSpPr/>
          <p:nvPr/>
        </p:nvCxnSpPr>
        <p:spPr>
          <a:xfrm>
            <a:off x="4695776" y="253785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A2F7E22-6D17-9F3E-0E75-188F97BC7A06}"/>
              </a:ext>
            </a:extLst>
          </p:cNvPr>
          <p:cNvCxnSpPr/>
          <p:nvPr/>
        </p:nvCxnSpPr>
        <p:spPr>
          <a:xfrm>
            <a:off x="4499396" y="254103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EF7D5BF2-1086-F4A6-2ACE-D51512592A71}"/>
              </a:ext>
            </a:extLst>
          </p:cNvPr>
          <p:cNvCxnSpPr/>
          <p:nvPr/>
        </p:nvCxnSpPr>
        <p:spPr>
          <a:xfrm>
            <a:off x="4906165" y="253785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DE474C65-68A1-E308-08FD-337DB6A9366E}"/>
              </a:ext>
            </a:extLst>
          </p:cNvPr>
          <p:cNvCxnSpPr/>
          <p:nvPr/>
        </p:nvCxnSpPr>
        <p:spPr>
          <a:xfrm>
            <a:off x="5098808" y="2537857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1993DC78-C8AA-505D-6219-4EB80DD21322}"/>
              </a:ext>
            </a:extLst>
          </p:cNvPr>
          <p:cNvCxnSpPr/>
          <p:nvPr/>
        </p:nvCxnSpPr>
        <p:spPr>
          <a:xfrm>
            <a:off x="5292758" y="253841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BD651025-3E6A-4B71-B1E7-F9FF20719C8B}"/>
              </a:ext>
            </a:extLst>
          </p:cNvPr>
          <p:cNvCxnSpPr/>
          <p:nvPr/>
        </p:nvCxnSpPr>
        <p:spPr>
          <a:xfrm>
            <a:off x="3707715" y="226318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3B227C2-E80C-0EA6-7748-5CB7350BCA37}"/>
              </a:ext>
            </a:extLst>
          </p:cNvPr>
          <p:cNvCxnSpPr/>
          <p:nvPr/>
        </p:nvCxnSpPr>
        <p:spPr>
          <a:xfrm>
            <a:off x="3902040" y="226318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676EEB6A-1F7E-B7EC-F1F4-EE70BFC4FB05}"/>
              </a:ext>
            </a:extLst>
          </p:cNvPr>
          <p:cNvCxnSpPr/>
          <p:nvPr/>
        </p:nvCxnSpPr>
        <p:spPr>
          <a:xfrm>
            <a:off x="4095431" y="226219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748CEAC6-9CE1-2C70-E264-F1B8F43E2EFE}"/>
              </a:ext>
            </a:extLst>
          </p:cNvPr>
          <p:cNvCxnSpPr/>
          <p:nvPr/>
        </p:nvCxnSpPr>
        <p:spPr>
          <a:xfrm>
            <a:off x="4306568" y="226442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0D424B02-8ADC-2629-4BC0-2608EAD9D085}"/>
              </a:ext>
            </a:extLst>
          </p:cNvPr>
          <p:cNvCxnSpPr/>
          <p:nvPr/>
        </p:nvCxnSpPr>
        <p:spPr>
          <a:xfrm>
            <a:off x="4695776" y="226162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4B59D7CF-17B4-5269-FF65-246FF4EBD11E}"/>
              </a:ext>
            </a:extLst>
          </p:cNvPr>
          <p:cNvCxnSpPr/>
          <p:nvPr/>
        </p:nvCxnSpPr>
        <p:spPr>
          <a:xfrm>
            <a:off x="4499396" y="2264428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51A9C47B-DBE2-DD27-DB74-77F73122CFED}"/>
              </a:ext>
            </a:extLst>
          </p:cNvPr>
          <p:cNvCxnSpPr/>
          <p:nvPr/>
        </p:nvCxnSpPr>
        <p:spPr>
          <a:xfrm>
            <a:off x="4906165" y="226162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E60E05DD-B5B2-E3CF-2176-373066288B76}"/>
              </a:ext>
            </a:extLst>
          </p:cNvPr>
          <p:cNvCxnSpPr/>
          <p:nvPr/>
        </p:nvCxnSpPr>
        <p:spPr>
          <a:xfrm>
            <a:off x="5292758" y="2263684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43FC864D-8511-39B5-DCA1-21DE5A6223F0}"/>
              </a:ext>
            </a:extLst>
          </p:cNvPr>
          <p:cNvCxnSpPr/>
          <p:nvPr/>
        </p:nvCxnSpPr>
        <p:spPr>
          <a:xfrm>
            <a:off x="5100489" y="2261629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ounded Rectangle 1055">
            <a:extLst>
              <a:ext uri="{FF2B5EF4-FFF2-40B4-BE49-F238E27FC236}">
                <a16:creationId xmlns:a16="http://schemas.microsoft.com/office/drawing/2014/main" id="{7AEAFCDC-1DB6-71C4-6D34-020E532457BF}"/>
              </a:ext>
            </a:extLst>
          </p:cNvPr>
          <p:cNvSpPr/>
          <p:nvPr/>
        </p:nvSpPr>
        <p:spPr>
          <a:xfrm>
            <a:off x="4803012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ounded Rectangle 1056">
            <a:extLst>
              <a:ext uri="{FF2B5EF4-FFF2-40B4-BE49-F238E27FC236}">
                <a16:creationId xmlns:a16="http://schemas.microsoft.com/office/drawing/2014/main" id="{129E76A9-9829-3B05-93F0-58286E6224AC}"/>
              </a:ext>
            </a:extLst>
          </p:cNvPr>
          <p:cNvSpPr/>
          <p:nvPr/>
        </p:nvSpPr>
        <p:spPr>
          <a:xfrm>
            <a:off x="4216984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ounded Rectangle 1057">
            <a:extLst>
              <a:ext uri="{FF2B5EF4-FFF2-40B4-BE49-F238E27FC236}">
                <a16:creationId xmlns:a16="http://schemas.microsoft.com/office/drawing/2014/main" id="{A8C2A35A-E5D9-BEDD-6642-FD8D3322F458}"/>
              </a:ext>
            </a:extLst>
          </p:cNvPr>
          <p:cNvSpPr/>
          <p:nvPr/>
        </p:nvSpPr>
        <p:spPr>
          <a:xfrm>
            <a:off x="3624740" y="4680550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36355D2D-110D-BE59-F442-777159AC78D8}"/>
              </a:ext>
            </a:extLst>
          </p:cNvPr>
          <p:cNvSpPr txBox="1"/>
          <p:nvPr/>
        </p:nvSpPr>
        <p:spPr>
          <a:xfrm>
            <a:off x="3618569" y="5254011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GAA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C1FFBF9C-0AD5-55C2-3481-A9E43CAC0F9C}"/>
              </a:ext>
            </a:extLst>
          </p:cNvPr>
          <p:cNvCxnSpPr/>
          <p:nvPr/>
        </p:nvCxnSpPr>
        <p:spPr>
          <a:xfrm>
            <a:off x="3707155" y="501622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F2740607-9E57-9CCE-390A-72AC5EF75F49}"/>
              </a:ext>
            </a:extLst>
          </p:cNvPr>
          <p:cNvCxnSpPr/>
          <p:nvPr/>
        </p:nvCxnSpPr>
        <p:spPr>
          <a:xfrm>
            <a:off x="3902040" y="501883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1C531972-15D5-904E-84D6-461D6211A4FB}"/>
              </a:ext>
            </a:extLst>
          </p:cNvPr>
          <p:cNvCxnSpPr/>
          <p:nvPr/>
        </p:nvCxnSpPr>
        <p:spPr>
          <a:xfrm>
            <a:off x="4095431" y="5018835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1058452F-05E8-84F1-4D6B-292DEF60CA14}"/>
              </a:ext>
            </a:extLst>
          </p:cNvPr>
          <p:cNvCxnSpPr/>
          <p:nvPr/>
        </p:nvCxnSpPr>
        <p:spPr>
          <a:xfrm>
            <a:off x="4304511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3764FEF-6EF4-8BC7-D3C6-790D6A6F66A4}"/>
              </a:ext>
            </a:extLst>
          </p:cNvPr>
          <p:cNvCxnSpPr/>
          <p:nvPr/>
        </p:nvCxnSpPr>
        <p:spPr>
          <a:xfrm>
            <a:off x="4695776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FAF12F46-697A-D534-FC09-032CDCCCE168}"/>
              </a:ext>
            </a:extLst>
          </p:cNvPr>
          <p:cNvCxnSpPr/>
          <p:nvPr/>
        </p:nvCxnSpPr>
        <p:spPr>
          <a:xfrm>
            <a:off x="4499396" y="5019396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BCFBDB00-AF29-7753-F6E3-C42C206FFDBE}"/>
              </a:ext>
            </a:extLst>
          </p:cNvPr>
          <p:cNvCxnSpPr/>
          <p:nvPr/>
        </p:nvCxnSpPr>
        <p:spPr>
          <a:xfrm>
            <a:off x="4906165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0C2B869-BD5D-0919-E398-90C3C24BDCB6}"/>
              </a:ext>
            </a:extLst>
          </p:cNvPr>
          <p:cNvCxnSpPr/>
          <p:nvPr/>
        </p:nvCxnSpPr>
        <p:spPr>
          <a:xfrm>
            <a:off x="5098808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1C7C1E09-797E-5A73-19AF-A38FD5CF756E}"/>
              </a:ext>
            </a:extLst>
          </p:cNvPr>
          <p:cNvCxnSpPr/>
          <p:nvPr/>
        </p:nvCxnSpPr>
        <p:spPr>
          <a:xfrm>
            <a:off x="5292758" y="501677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AFD6A961-76E0-F740-1FC2-65428DA77C87}"/>
              </a:ext>
            </a:extLst>
          </p:cNvPr>
          <p:cNvCxnSpPr/>
          <p:nvPr/>
        </p:nvCxnSpPr>
        <p:spPr>
          <a:xfrm>
            <a:off x="3707715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A89776CA-4D6B-6FA2-B04E-0BB0BDEC3158}"/>
              </a:ext>
            </a:extLst>
          </p:cNvPr>
          <p:cNvCxnSpPr/>
          <p:nvPr/>
        </p:nvCxnSpPr>
        <p:spPr>
          <a:xfrm>
            <a:off x="3902040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5D97C88C-3896-142B-6CF2-5C59B99A3431}"/>
              </a:ext>
            </a:extLst>
          </p:cNvPr>
          <p:cNvCxnSpPr/>
          <p:nvPr/>
        </p:nvCxnSpPr>
        <p:spPr>
          <a:xfrm>
            <a:off x="4095431" y="474055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B0A1C97B-892E-DE7C-34A9-CD17AEB58DF1}"/>
              </a:ext>
            </a:extLst>
          </p:cNvPr>
          <p:cNvCxnSpPr/>
          <p:nvPr/>
        </p:nvCxnSpPr>
        <p:spPr>
          <a:xfrm>
            <a:off x="4306568" y="47427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12050421-7D9F-32D3-B570-F1172D2C2492}"/>
              </a:ext>
            </a:extLst>
          </p:cNvPr>
          <p:cNvCxnSpPr/>
          <p:nvPr/>
        </p:nvCxnSpPr>
        <p:spPr>
          <a:xfrm>
            <a:off x="4695776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CE8C873A-3451-DAEE-C3B1-36050D3FFA4B}"/>
              </a:ext>
            </a:extLst>
          </p:cNvPr>
          <p:cNvCxnSpPr/>
          <p:nvPr/>
        </p:nvCxnSpPr>
        <p:spPr>
          <a:xfrm>
            <a:off x="4499396" y="474279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DD4A429D-7229-CC4A-678E-C1830E7C6114}"/>
              </a:ext>
            </a:extLst>
          </p:cNvPr>
          <p:cNvCxnSpPr/>
          <p:nvPr/>
        </p:nvCxnSpPr>
        <p:spPr>
          <a:xfrm>
            <a:off x="4906165" y="47399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05D33D1-F0D9-D1D4-5700-8CD2222BEA56}"/>
              </a:ext>
            </a:extLst>
          </p:cNvPr>
          <p:cNvCxnSpPr/>
          <p:nvPr/>
        </p:nvCxnSpPr>
        <p:spPr>
          <a:xfrm>
            <a:off x="5292758" y="4742048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E7259B0-4BA5-AF01-1488-375FE486724D}"/>
              </a:ext>
            </a:extLst>
          </p:cNvPr>
          <p:cNvCxnSpPr/>
          <p:nvPr/>
        </p:nvCxnSpPr>
        <p:spPr>
          <a:xfrm>
            <a:off x="5100489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Rounded Rectangle 1084">
            <a:extLst>
              <a:ext uri="{FF2B5EF4-FFF2-40B4-BE49-F238E27FC236}">
                <a16:creationId xmlns:a16="http://schemas.microsoft.com/office/drawing/2014/main" id="{4612BA95-B485-C52E-245A-C67EF4A956F0}"/>
              </a:ext>
            </a:extLst>
          </p:cNvPr>
          <p:cNvSpPr/>
          <p:nvPr/>
        </p:nvSpPr>
        <p:spPr>
          <a:xfrm>
            <a:off x="4790956" y="3813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7E2A9133-D75B-D0C2-627B-BBE6839DE26F}"/>
              </a:ext>
            </a:extLst>
          </p:cNvPr>
          <p:cNvSpPr/>
          <p:nvPr/>
        </p:nvSpPr>
        <p:spPr>
          <a:xfrm>
            <a:off x="4204928" y="3813727"/>
            <a:ext cx="563943" cy="2188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Rounded Rectangle 1086">
            <a:extLst>
              <a:ext uri="{FF2B5EF4-FFF2-40B4-BE49-F238E27FC236}">
                <a16:creationId xmlns:a16="http://schemas.microsoft.com/office/drawing/2014/main" id="{88C3FD20-FBBF-53AF-FC9A-69EEEDEAF68B}"/>
              </a:ext>
            </a:extLst>
          </p:cNvPr>
          <p:cNvSpPr/>
          <p:nvPr/>
        </p:nvSpPr>
        <p:spPr>
          <a:xfrm>
            <a:off x="3612684" y="3817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7FB1028-139C-F6C4-610E-B1C0AB0FFC56}"/>
              </a:ext>
            </a:extLst>
          </p:cNvPr>
          <p:cNvSpPr txBox="1"/>
          <p:nvPr/>
        </p:nvSpPr>
        <p:spPr>
          <a:xfrm>
            <a:off x="3612684" y="3746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BC1EF493-1A11-B406-999C-CEA79197C7A5}"/>
              </a:ext>
            </a:extLst>
          </p:cNvPr>
          <p:cNvSpPr txBox="1"/>
          <p:nvPr/>
        </p:nvSpPr>
        <p:spPr>
          <a:xfrm>
            <a:off x="4187495" y="3721559"/>
            <a:ext cx="48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Val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3D9A63C9-05B5-EABF-B789-770348F3B557}"/>
              </a:ext>
            </a:extLst>
          </p:cNvPr>
          <p:cNvSpPr txBox="1"/>
          <p:nvPr/>
        </p:nvSpPr>
        <p:spPr>
          <a:xfrm>
            <a:off x="4798360" y="3739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91" name="Rounded Rectangle 1090">
            <a:extLst>
              <a:ext uri="{FF2B5EF4-FFF2-40B4-BE49-F238E27FC236}">
                <a16:creationId xmlns:a16="http://schemas.microsoft.com/office/drawing/2014/main" id="{E7C64B21-E36D-5048-1E1E-02CFEC74B5ED}"/>
              </a:ext>
            </a:extLst>
          </p:cNvPr>
          <p:cNvSpPr/>
          <p:nvPr/>
        </p:nvSpPr>
        <p:spPr>
          <a:xfrm>
            <a:off x="1654916" y="3813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ounded Rectangle 1091">
            <a:extLst>
              <a:ext uri="{FF2B5EF4-FFF2-40B4-BE49-F238E27FC236}">
                <a16:creationId xmlns:a16="http://schemas.microsoft.com/office/drawing/2014/main" id="{E33B6B48-5FED-E0CF-C29A-C341A809C333}"/>
              </a:ext>
            </a:extLst>
          </p:cNvPr>
          <p:cNvSpPr/>
          <p:nvPr/>
        </p:nvSpPr>
        <p:spPr>
          <a:xfrm>
            <a:off x="1068888" y="3813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ounded Rectangle 1092">
            <a:extLst>
              <a:ext uri="{FF2B5EF4-FFF2-40B4-BE49-F238E27FC236}">
                <a16:creationId xmlns:a16="http://schemas.microsoft.com/office/drawing/2014/main" id="{5849083A-555C-FB9F-359B-E6C50324FD8C}"/>
              </a:ext>
            </a:extLst>
          </p:cNvPr>
          <p:cNvSpPr/>
          <p:nvPr/>
        </p:nvSpPr>
        <p:spPr>
          <a:xfrm>
            <a:off x="476644" y="3817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3007A864-2713-F21D-012B-D07BECE8F519}"/>
              </a:ext>
            </a:extLst>
          </p:cNvPr>
          <p:cNvSpPr txBox="1"/>
          <p:nvPr/>
        </p:nvSpPr>
        <p:spPr>
          <a:xfrm>
            <a:off x="476644" y="3746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58CA5DFB-7F51-44B6-2B97-9C8BDC032A9D}"/>
              </a:ext>
            </a:extLst>
          </p:cNvPr>
          <p:cNvSpPr txBox="1"/>
          <p:nvPr/>
        </p:nvSpPr>
        <p:spPr>
          <a:xfrm>
            <a:off x="1051455" y="3721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DA530803-0049-A50B-703D-2C3197BC1C97}"/>
              </a:ext>
            </a:extLst>
          </p:cNvPr>
          <p:cNvSpPr txBox="1"/>
          <p:nvPr/>
        </p:nvSpPr>
        <p:spPr>
          <a:xfrm>
            <a:off x="1662320" y="3739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97" name="Rounded Rectangle 1096">
            <a:extLst>
              <a:ext uri="{FF2B5EF4-FFF2-40B4-BE49-F238E27FC236}">
                <a16:creationId xmlns:a16="http://schemas.microsoft.com/office/drawing/2014/main" id="{5BB4EBB2-EF33-4E59-3D02-F0113A1176C2}"/>
              </a:ext>
            </a:extLst>
          </p:cNvPr>
          <p:cNvSpPr/>
          <p:nvPr/>
        </p:nvSpPr>
        <p:spPr>
          <a:xfrm>
            <a:off x="482905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ounded Rectangle 1097">
            <a:extLst>
              <a:ext uri="{FF2B5EF4-FFF2-40B4-BE49-F238E27FC236}">
                <a16:creationId xmlns:a16="http://schemas.microsoft.com/office/drawing/2014/main" id="{2889089E-D0F9-A549-3FDB-EE6CDC0F7432}"/>
              </a:ext>
            </a:extLst>
          </p:cNvPr>
          <p:cNvSpPr/>
          <p:nvPr/>
        </p:nvSpPr>
        <p:spPr>
          <a:xfrm>
            <a:off x="424302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ounded Rectangle 1098">
            <a:extLst>
              <a:ext uri="{FF2B5EF4-FFF2-40B4-BE49-F238E27FC236}">
                <a16:creationId xmlns:a16="http://schemas.microsoft.com/office/drawing/2014/main" id="{BB6DC772-AA63-5510-10E1-43F2DFAD6EB8}"/>
              </a:ext>
            </a:extLst>
          </p:cNvPr>
          <p:cNvSpPr/>
          <p:nvPr/>
        </p:nvSpPr>
        <p:spPr>
          <a:xfrm>
            <a:off x="365078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A989FF7C-0CAC-2F52-ECB5-336C2BF2F248}"/>
              </a:ext>
            </a:extLst>
          </p:cNvPr>
          <p:cNvSpPr txBox="1"/>
          <p:nvPr/>
        </p:nvSpPr>
        <p:spPr>
          <a:xfrm>
            <a:off x="365078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E3BF57FA-C924-4A69-7B1C-DEC12447D613}"/>
              </a:ext>
            </a:extLst>
          </p:cNvPr>
          <p:cNvSpPr txBox="1"/>
          <p:nvPr/>
        </p:nvSpPr>
        <p:spPr>
          <a:xfrm>
            <a:off x="4253734" y="60150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3FD86D50-2660-3A91-92B3-F28ED02A94A6}"/>
              </a:ext>
            </a:extLst>
          </p:cNvPr>
          <p:cNvSpPr txBox="1"/>
          <p:nvPr/>
        </p:nvSpPr>
        <p:spPr>
          <a:xfrm>
            <a:off x="483646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3" name="Rounded Rectangle 1102">
            <a:extLst>
              <a:ext uri="{FF2B5EF4-FFF2-40B4-BE49-F238E27FC236}">
                <a16:creationId xmlns:a16="http://schemas.microsoft.com/office/drawing/2014/main" id="{4C4A60BD-63EF-6023-E423-5EF5AE16272C}"/>
              </a:ext>
            </a:extLst>
          </p:cNvPr>
          <p:cNvSpPr/>
          <p:nvPr/>
        </p:nvSpPr>
        <p:spPr>
          <a:xfrm>
            <a:off x="169301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CC13D9F9-3A25-4883-3023-984C59A760C4}"/>
              </a:ext>
            </a:extLst>
          </p:cNvPr>
          <p:cNvSpPr/>
          <p:nvPr/>
        </p:nvSpPr>
        <p:spPr>
          <a:xfrm>
            <a:off x="110698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FD6F6D30-F028-A8DA-0CA8-0301504525DA}"/>
              </a:ext>
            </a:extLst>
          </p:cNvPr>
          <p:cNvSpPr/>
          <p:nvPr/>
        </p:nvSpPr>
        <p:spPr>
          <a:xfrm>
            <a:off x="51474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3F0A7E50-7916-3BBF-02DE-61514CBBA6FD}"/>
              </a:ext>
            </a:extLst>
          </p:cNvPr>
          <p:cNvSpPr txBox="1"/>
          <p:nvPr/>
        </p:nvSpPr>
        <p:spPr>
          <a:xfrm>
            <a:off x="51474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BE99BCC8-2902-0CEC-54B4-D1E0762A1905}"/>
              </a:ext>
            </a:extLst>
          </p:cNvPr>
          <p:cNvSpPr txBox="1"/>
          <p:nvPr/>
        </p:nvSpPr>
        <p:spPr>
          <a:xfrm>
            <a:off x="1089555" y="6007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09D11D2F-EB53-3C22-74D8-B8E253A75901}"/>
              </a:ext>
            </a:extLst>
          </p:cNvPr>
          <p:cNvSpPr txBox="1"/>
          <p:nvPr/>
        </p:nvSpPr>
        <p:spPr>
          <a:xfrm>
            <a:off x="170042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FC324651-E174-7437-0B3A-5FDF9915C212}"/>
              </a:ext>
            </a:extLst>
          </p:cNvPr>
          <p:cNvSpPr txBox="1"/>
          <p:nvPr/>
        </p:nvSpPr>
        <p:spPr>
          <a:xfrm>
            <a:off x="5439230" y="3589599"/>
            <a:ext cx="122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amino acid encoded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33ACABAD-60FA-6EBE-387D-AE6607EC818B}"/>
              </a:ext>
            </a:extLst>
          </p:cNvPr>
          <p:cNvSpPr txBox="1"/>
          <p:nvPr/>
        </p:nvSpPr>
        <p:spPr>
          <a:xfrm>
            <a:off x="5407555" y="5638062"/>
            <a:ext cx="139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 in amino acid encoded</a:t>
            </a:r>
          </a:p>
        </p:txBody>
      </p: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0FBF4DB1-8B6F-EB4A-F46B-3C1D4584FA4A}"/>
              </a:ext>
            </a:extLst>
          </p:cNvPr>
          <p:cNvCxnSpPr>
            <a:cxnSpLocks/>
          </p:cNvCxnSpPr>
          <p:nvPr/>
        </p:nvCxnSpPr>
        <p:spPr>
          <a:xfrm>
            <a:off x="303124" y="2848518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68028D76-2A5D-6B73-0C9A-85B6FC5DDE8C}"/>
              </a:ext>
            </a:extLst>
          </p:cNvPr>
          <p:cNvCxnSpPr>
            <a:cxnSpLocks/>
          </p:cNvCxnSpPr>
          <p:nvPr/>
        </p:nvCxnSpPr>
        <p:spPr>
          <a:xfrm>
            <a:off x="313586" y="5105889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Arrow Connector 1115">
            <a:extLst>
              <a:ext uri="{FF2B5EF4-FFF2-40B4-BE49-F238E27FC236}">
                <a16:creationId xmlns:a16="http://schemas.microsoft.com/office/drawing/2014/main" id="{8973CB5E-D6CE-B55E-42FC-57B036BB02B9}"/>
              </a:ext>
            </a:extLst>
          </p:cNvPr>
          <p:cNvCxnSpPr>
            <a:cxnSpLocks/>
          </p:cNvCxnSpPr>
          <p:nvPr/>
        </p:nvCxnSpPr>
        <p:spPr>
          <a:xfrm>
            <a:off x="3458693" y="2896464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62F51C30-FF12-9829-50ED-8F8E4D84D4F9}"/>
              </a:ext>
            </a:extLst>
          </p:cNvPr>
          <p:cNvCxnSpPr>
            <a:cxnSpLocks/>
          </p:cNvCxnSpPr>
          <p:nvPr/>
        </p:nvCxnSpPr>
        <p:spPr>
          <a:xfrm>
            <a:off x="3457221" y="5296741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7C55CE7A-80DF-947C-51C6-D6BFF2E40D0F}"/>
              </a:ext>
            </a:extLst>
          </p:cNvPr>
          <p:cNvSpPr txBox="1"/>
          <p:nvPr/>
        </p:nvSpPr>
        <p:spPr>
          <a:xfrm>
            <a:off x="11144493" y="4366998"/>
            <a:ext cx="99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dS</a:t>
            </a:r>
            <a:endParaRPr lang="en-US" sz="6000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BABF45BE-2C49-3EA2-02C6-9688A4D23A82}"/>
              </a:ext>
            </a:extLst>
          </p:cNvPr>
          <p:cNvSpPr txBox="1"/>
          <p:nvPr/>
        </p:nvSpPr>
        <p:spPr>
          <a:xfrm>
            <a:off x="7422096" y="539075"/>
            <a:ext cx="3286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Direct connection to phenotype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851F29D5-A12C-2672-C793-E93E45D95707}"/>
              </a:ext>
            </a:extLst>
          </p:cNvPr>
          <p:cNvSpPr txBox="1"/>
          <p:nvPr/>
        </p:nvSpPr>
        <p:spPr>
          <a:xfrm>
            <a:off x="3036124" y="588511"/>
            <a:ext cx="3003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Genotype after a single nucleotide change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7435501-04D5-EDC7-5484-F6B2BD5F89D6}"/>
              </a:ext>
            </a:extLst>
          </p:cNvPr>
          <p:cNvSpPr txBox="1"/>
          <p:nvPr/>
        </p:nvSpPr>
        <p:spPr>
          <a:xfrm>
            <a:off x="390854" y="675874"/>
            <a:ext cx="1786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Initial genotype </a:t>
            </a:r>
          </a:p>
        </p:txBody>
      </p: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43E8B3D6-FC94-B406-68EE-B9BEABA254A2}"/>
              </a:ext>
            </a:extLst>
          </p:cNvPr>
          <p:cNvCxnSpPr>
            <a:cxnSpLocks/>
          </p:cNvCxnSpPr>
          <p:nvPr/>
        </p:nvCxnSpPr>
        <p:spPr>
          <a:xfrm>
            <a:off x="2384718" y="2848518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03D1966F-5F21-A8C6-489B-50AE01B7ABC2}"/>
              </a:ext>
            </a:extLst>
          </p:cNvPr>
          <p:cNvCxnSpPr>
            <a:cxnSpLocks/>
          </p:cNvCxnSpPr>
          <p:nvPr/>
        </p:nvCxnSpPr>
        <p:spPr>
          <a:xfrm>
            <a:off x="2312490" y="5443682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999BC-C23F-2AC8-26B6-5D5E3DAE74E4}"/>
              </a:ext>
            </a:extLst>
          </p:cNvPr>
          <p:cNvCxnSpPr>
            <a:cxnSpLocks/>
          </p:cNvCxnSpPr>
          <p:nvPr/>
        </p:nvCxnSpPr>
        <p:spPr>
          <a:xfrm>
            <a:off x="6316445" y="5443681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B6F79D21-A82E-C012-5A7D-A79E24E99AEF}"/>
              </a:ext>
            </a:extLst>
          </p:cNvPr>
          <p:cNvSpPr/>
          <p:nvPr/>
        </p:nvSpPr>
        <p:spPr>
          <a:xfrm rot="21040153" flipH="1">
            <a:off x="4652964" y="4127378"/>
            <a:ext cx="308016" cy="578780"/>
          </a:xfrm>
          <a:prstGeom prst="lightningBol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E54B57AA-39FC-1771-4445-A3BC99550958}"/>
              </a:ext>
            </a:extLst>
          </p:cNvPr>
          <p:cNvSpPr/>
          <p:nvPr/>
        </p:nvSpPr>
        <p:spPr>
          <a:xfrm rot="21040153" flipH="1">
            <a:off x="4428029" y="1619732"/>
            <a:ext cx="308016" cy="578780"/>
          </a:xfrm>
          <a:prstGeom prst="lightningBol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24D60265-D045-AC61-C03D-3FF99D359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 b="31482"/>
          <a:stretch/>
        </p:blipFill>
        <p:spPr bwMode="auto">
          <a:xfrm>
            <a:off x="7909541" y="3996829"/>
            <a:ext cx="2437410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01877CD-68AC-35A6-65FE-A4BA9A4146EB}"/>
              </a:ext>
            </a:extLst>
          </p:cNvPr>
          <p:cNvSpPr/>
          <p:nvPr/>
        </p:nvSpPr>
        <p:spPr>
          <a:xfrm>
            <a:off x="8486617" y="4818928"/>
            <a:ext cx="861934" cy="861934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EE5457-82A7-A7DD-23C1-1EB9E81EC693}"/>
              </a:ext>
            </a:extLst>
          </p:cNvPr>
          <p:cNvSpPr txBox="1"/>
          <p:nvPr/>
        </p:nvSpPr>
        <p:spPr>
          <a:xfrm>
            <a:off x="7966148" y="6561392"/>
            <a:ext cx="3089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Protein from: Al-Haggar et al., </a:t>
            </a:r>
            <a:r>
              <a:rPr lang="en-US" sz="1050" dirty="0" err="1"/>
              <a:t>Eur</a:t>
            </a:r>
            <a:r>
              <a:rPr lang="en-US" sz="1050" dirty="0"/>
              <a:t> J Hum Genet 2012 </a:t>
            </a:r>
          </a:p>
        </p:txBody>
      </p:sp>
    </p:spTree>
    <p:extLst>
      <p:ext uri="{BB962C8B-B14F-4D97-AF65-F5344CB8AC3E}">
        <p14:creationId xmlns:p14="http://schemas.microsoft.com/office/powerpoint/2010/main" val="14059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" grpId="0" animBg="1"/>
      <p:bldP spid="1086" grpId="0" animBg="1"/>
      <p:bldP spid="1087" grpId="0" animBg="1"/>
      <p:bldP spid="1088" grpId="0"/>
      <p:bldP spid="1089" grpId="0"/>
      <p:bldP spid="1090" grpId="0"/>
      <p:bldP spid="11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DAF6A1-C696-27FD-7E5A-453A6CD54AD3}"/>
              </a:ext>
            </a:extLst>
          </p:cNvPr>
          <p:cNvSpPr/>
          <p:nvPr/>
        </p:nvSpPr>
        <p:spPr>
          <a:xfrm>
            <a:off x="7055139" y="534330"/>
            <a:ext cx="4000316" cy="6035184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2317C-02AC-E8F8-0194-2DE4D40C95D2}"/>
              </a:ext>
            </a:extLst>
          </p:cNvPr>
          <p:cNvSpPr/>
          <p:nvPr/>
        </p:nvSpPr>
        <p:spPr>
          <a:xfrm>
            <a:off x="2757369" y="588511"/>
            <a:ext cx="4000316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39273740-4DEF-7FBC-D3DE-AE6CFF69B2A4}"/>
              </a:ext>
            </a:extLst>
          </p:cNvPr>
          <p:cNvSpPr/>
          <p:nvPr/>
        </p:nvSpPr>
        <p:spPr>
          <a:xfrm>
            <a:off x="193965" y="588511"/>
            <a:ext cx="2276598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BE629-C53C-5791-4A53-24BC3448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3255B0C-9805-922D-42E2-7EEDC1101676}"/>
              </a:ext>
            </a:extLst>
          </p:cNvPr>
          <p:cNvSpPr/>
          <p:nvPr/>
        </p:nvSpPr>
        <p:spPr>
          <a:xfrm>
            <a:off x="1661087" y="220935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226F2A5-B32A-5420-A0F9-9552E7F7D0AA}"/>
              </a:ext>
            </a:extLst>
          </p:cNvPr>
          <p:cNvSpPr/>
          <p:nvPr/>
        </p:nvSpPr>
        <p:spPr>
          <a:xfrm>
            <a:off x="1075059" y="220935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124B2AB-C017-C5B1-416B-07D4B4FCAB04}"/>
              </a:ext>
            </a:extLst>
          </p:cNvPr>
          <p:cNvSpPr/>
          <p:nvPr/>
        </p:nvSpPr>
        <p:spPr>
          <a:xfrm>
            <a:off x="482815" y="2198070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6EAA4-6B9F-DD91-6670-107E93A9C634}"/>
              </a:ext>
            </a:extLst>
          </p:cNvPr>
          <p:cNvSpPr txBox="1"/>
          <p:nvPr/>
        </p:nvSpPr>
        <p:spPr>
          <a:xfrm>
            <a:off x="476644" y="2771531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F1AD89-5A74-75C3-5D9A-3CBBC95AD3E0}"/>
              </a:ext>
            </a:extLst>
          </p:cNvPr>
          <p:cNvCxnSpPr/>
          <p:nvPr/>
        </p:nvCxnSpPr>
        <p:spPr>
          <a:xfrm>
            <a:off x="565230" y="253374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4F4817-F1A9-5C76-234B-80D7A0E48D97}"/>
              </a:ext>
            </a:extLst>
          </p:cNvPr>
          <p:cNvCxnSpPr/>
          <p:nvPr/>
        </p:nvCxnSpPr>
        <p:spPr>
          <a:xfrm>
            <a:off x="760115" y="253635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349AB5-93E2-C471-5DFA-AB76E574F26E}"/>
              </a:ext>
            </a:extLst>
          </p:cNvPr>
          <p:cNvCxnSpPr/>
          <p:nvPr/>
        </p:nvCxnSpPr>
        <p:spPr>
          <a:xfrm>
            <a:off x="953506" y="2536355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1F339-CA85-BA1E-838D-7F75FB071CA4}"/>
              </a:ext>
            </a:extLst>
          </p:cNvPr>
          <p:cNvCxnSpPr/>
          <p:nvPr/>
        </p:nvCxnSpPr>
        <p:spPr>
          <a:xfrm>
            <a:off x="1162586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52C69D-DE76-4099-C66E-9D3DB5A48682}"/>
              </a:ext>
            </a:extLst>
          </p:cNvPr>
          <p:cNvCxnSpPr/>
          <p:nvPr/>
        </p:nvCxnSpPr>
        <p:spPr>
          <a:xfrm>
            <a:off x="1553851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DDFB-E3BD-9105-7553-64F9E1C9DEC6}"/>
              </a:ext>
            </a:extLst>
          </p:cNvPr>
          <p:cNvCxnSpPr/>
          <p:nvPr/>
        </p:nvCxnSpPr>
        <p:spPr>
          <a:xfrm>
            <a:off x="1357471" y="2536916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5C5899-0EAD-3FA2-31CC-6AE3FDA92873}"/>
              </a:ext>
            </a:extLst>
          </p:cNvPr>
          <p:cNvCxnSpPr/>
          <p:nvPr/>
        </p:nvCxnSpPr>
        <p:spPr>
          <a:xfrm>
            <a:off x="1764240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9C8D36-A212-0400-54C8-DFFE22E8C789}"/>
              </a:ext>
            </a:extLst>
          </p:cNvPr>
          <p:cNvCxnSpPr/>
          <p:nvPr/>
        </p:nvCxnSpPr>
        <p:spPr>
          <a:xfrm>
            <a:off x="1956883" y="253374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4FF0C8-9809-690B-7FBB-C86C135CD9E5}"/>
              </a:ext>
            </a:extLst>
          </p:cNvPr>
          <p:cNvCxnSpPr/>
          <p:nvPr/>
        </p:nvCxnSpPr>
        <p:spPr>
          <a:xfrm>
            <a:off x="2150833" y="253429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F94223-1F36-2BF5-9632-0ABAF787E460}"/>
              </a:ext>
            </a:extLst>
          </p:cNvPr>
          <p:cNvCxnSpPr/>
          <p:nvPr/>
        </p:nvCxnSpPr>
        <p:spPr>
          <a:xfrm>
            <a:off x="565790" y="225907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C9B650-D295-1ECB-11AB-3693838B062B}"/>
              </a:ext>
            </a:extLst>
          </p:cNvPr>
          <p:cNvCxnSpPr/>
          <p:nvPr/>
        </p:nvCxnSpPr>
        <p:spPr>
          <a:xfrm>
            <a:off x="760115" y="225907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F9173-0FE9-78D3-BA5B-06EB5C211927}"/>
              </a:ext>
            </a:extLst>
          </p:cNvPr>
          <p:cNvCxnSpPr/>
          <p:nvPr/>
        </p:nvCxnSpPr>
        <p:spPr>
          <a:xfrm>
            <a:off x="953506" y="225807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D2F79C-0254-6FD0-3FB2-33535588F5D8}"/>
              </a:ext>
            </a:extLst>
          </p:cNvPr>
          <p:cNvCxnSpPr/>
          <p:nvPr/>
        </p:nvCxnSpPr>
        <p:spPr>
          <a:xfrm>
            <a:off x="1164643" y="22603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2C8924-FBB0-45C0-45CD-F9DE4130554D}"/>
              </a:ext>
            </a:extLst>
          </p:cNvPr>
          <p:cNvCxnSpPr/>
          <p:nvPr/>
        </p:nvCxnSpPr>
        <p:spPr>
          <a:xfrm>
            <a:off x="1553851" y="22575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1A37D3-C3E8-5142-A4EF-01D7BE9FE2D7}"/>
              </a:ext>
            </a:extLst>
          </p:cNvPr>
          <p:cNvCxnSpPr/>
          <p:nvPr/>
        </p:nvCxnSpPr>
        <p:spPr>
          <a:xfrm>
            <a:off x="1357471" y="226031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8263-E488-9AA9-43DA-0BA9BA949E3A}"/>
              </a:ext>
            </a:extLst>
          </p:cNvPr>
          <p:cNvCxnSpPr/>
          <p:nvPr/>
        </p:nvCxnSpPr>
        <p:spPr>
          <a:xfrm>
            <a:off x="1764240" y="22575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5D11AD-B639-8072-0B86-976C59FDFCAF}"/>
              </a:ext>
            </a:extLst>
          </p:cNvPr>
          <p:cNvCxnSpPr/>
          <p:nvPr/>
        </p:nvCxnSpPr>
        <p:spPr>
          <a:xfrm>
            <a:off x="2150833" y="2259568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28D990-4463-515C-BE5A-D102F8D61585}"/>
              </a:ext>
            </a:extLst>
          </p:cNvPr>
          <p:cNvCxnSpPr/>
          <p:nvPr/>
        </p:nvCxnSpPr>
        <p:spPr>
          <a:xfrm>
            <a:off x="1958564" y="225751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859DC4C-375B-8098-C51F-6F15945B6AC3}"/>
              </a:ext>
            </a:extLst>
          </p:cNvPr>
          <p:cNvSpPr/>
          <p:nvPr/>
        </p:nvSpPr>
        <p:spPr>
          <a:xfrm>
            <a:off x="1661087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4BC862A-D2E2-7246-196E-BD39B76C5D61}"/>
              </a:ext>
            </a:extLst>
          </p:cNvPr>
          <p:cNvSpPr/>
          <p:nvPr/>
        </p:nvSpPr>
        <p:spPr>
          <a:xfrm>
            <a:off x="1075059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7012F-1D7B-DA4B-D02A-9DD4CDEC2E94}"/>
              </a:ext>
            </a:extLst>
          </p:cNvPr>
          <p:cNvSpPr/>
          <p:nvPr/>
        </p:nvSpPr>
        <p:spPr>
          <a:xfrm>
            <a:off x="482815" y="467643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8A503A-2084-08C6-FB43-10B611EBA374}"/>
              </a:ext>
            </a:extLst>
          </p:cNvPr>
          <p:cNvSpPr txBox="1"/>
          <p:nvPr/>
        </p:nvSpPr>
        <p:spPr>
          <a:xfrm>
            <a:off x="476644" y="5249895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A57794-25BD-9C43-DECF-BA6A216C2798}"/>
              </a:ext>
            </a:extLst>
          </p:cNvPr>
          <p:cNvCxnSpPr/>
          <p:nvPr/>
        </p:nvCxnSpPr>
        <p:spPr>
          <a:xfrm>
            <a:off x="565230" y="501210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763D02-37AD-8A50-0AD3-3C099BFA0580}"/>
              </a:ext>
            </a:extLst>
          </p:cNvPr>
          <p:cNvCxnSpPr/>
          <p:nvPr/>
        </p:nvCxnSpPr>
        <p:spPr>
          <a:xfrm>
            <a:off x="760115" y="501471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885A9-108C-6121-104A-05D97637A3F3}"/>
              </a:ext>
            </a:extLst>
          </p:cNvPr>
          <p:cNvCxnSpPr/>
          <p:nvPr/>
        </p:nvCxnSpPr>
        <p:spPr>
          <a:xfrm>
            <a:off x="953506" y="5014719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8FA3AF-2EF9-B640-C5FD-AA6C3863B981}"/>
              </a:ext>
            </a:extLst>
          </p:cNvPr>
          <p:cNvCxnSpPr/>
          <p:nvPr/>
        </p:nvCxnSpPr>
        <p:spPr>
          <a:xfrm>
            <a:off x="1162586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CC34D8-5A6B-2D01-EBC2-9361B84E04B5}"/>
              </a:ext>
            </a:extLst>
          </p:cNvPr>
          <p:cNvCxnSpPr/>
          <p:nvPr/>
        </p:nvCxnSpPr>
        <p:spPr>
          <a:xfrm>
            <a:off x="1553851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8F93A-ADA3-F69D-D5A4-C4E8220BF7AC}"/>
              </a:ext>
            </a:extLst>
          </p:cNvPr>
          <p:cNvCxnSpPr/>
          <p:nvPr/>
        </p:nvCxnSpPr>
        <p:spPr>
          <a:xfrm>
            <a:off x="1357471" y="5015280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7C2D60-BE37-7164-0BE1-27D99A11C96F}"/>
              </a:ext>
            </a:extLst>
          </p:cNvPr>
          <p:cNvCxnSpPr/>
          <p:nvPr/>
        </p:nvCxnSpPr>
        <p:spPr>
          <a:xfrm>
            <a:off x="1764240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42EC85-5643-199B-A781-F71A3B2EECEF}"/>
              </a:ext>
            </a:extLst>
          </p:cNvPr>
          <p:cNvCxnSpPr/>
          <p:nvPr/>
        </p:nvCxnSpPr>
        <p:spPr>
          <a:xfrm>
            <a:off x="1956883" y="501210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61777B-7A7A-CDD5-8A8C-6157F629BDBB}"/>
              </a:ext>
            </a:extLst>
          </p:cNvPr>
          <p:cNvCxnSpPr/>
          <p:nvPr/>
        </p:nvCxnSpPr>
        <p:spPr>
          <a:xfrm>
            <a:off x="2150833" y="501266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87387B-43AD-2229-C9EC-34F05268697A}"/>
              </a:ext>
            </a:extLst>
          </p:cNvPr>
          <p:cNvCxnSpPr/>
          <p:nvPr/>
        </p:nvCxnSpPr>
        <p:spPr>
          <a:xfrm>
            <a:off x="565790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10E0CB-FF70-3A88-F975-588D40878FC4}"/>
              </a:ext>
            </a:extLst>
          </p:cNvPr>
          <p:cNvCxnSpPr/>
          <p:nvPr/>
        </p:nvCxnSpPr>
        <p:spPr>
          <a:xfrm>
            <a:off x="760115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D111F8-F42A-EA94-6032-0070DCD55980}"/>
              </a:ext>
            </a:extLst>
          </p:cNvPr>
          <p:cNvCxnSpPr/>
          <p:nvPr/>
        </p:nvCxnSpPr>
        <p:spPr>
          <a:xfrm>
            <a:off x="953506" y="4736439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CD3711-FE22-AE9F-E65A-F5A7081BAB2D}"/>
              </a:ext>
            </a:extLst>
          </p:cNvPr>
          <p:cNvCxnSpPr/>
          <p:nvPr/>
        </p:nvCxnSpPr>
        <p:spPr>
          <a:xfrm>
            <a:off x="1164643" y="47386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723989-BDD6-2DD8-24D2-D05E02B52C4E}"/>
              </a:ext>
            </a:extLst>
          </p:cNvPr>
          <p:cNvCxnSpPr/>
          <p:nvPr/>
        </p:nvCxnSpPr>
        <p:spPr>
          <a:xfrm>
            <a:off x="1553851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1C864E-7364-8B62-91D2-EAA207825B1B}"/>
              </a:ext>
            </a:extLst>
          </p:cNvPr>
          <p:cNvCxnSpPr/>
          <p:nvPr/>
        </p:nvCxnSpPr>
        <p:spPr>
          <a:xfrm>
            <a:off x="1357471" y="4738676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185BA1-43B7-E3D5-DB0E-522006DA22BF}"/>
              </a:ext>
            </a:extLst>
          </p:cNvPr>
          <p:cNvCxnSpPr/>
          <p:nvPr/>
        </p:nvCxnSpPr>
        <p:spPr>
          <a:xfrm>
            <a:off x="1764240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6BA699-2A88-AA4C-A415-9FE6012DF62C}"/>
              </a:ext>
            </a:extLst>
          </p:cNvPr>
          <p:cNvCxnSpPr/>
          <p:nvPr/>
        </p:nvCxnSpPr>
        <p:spPr>
          <a:xfrm>
            <a:off x="2150833" y="4737932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BFE4FA-35B7-AB65-888C-D309F4AC6B42}"/>
              </a:ext>
            </a:extLst>
          </p:cNvPr>
          <p:cNvCxnSpPr/>
          <p:nvPr/>
        </p:nvCxnSpPr>
        <p:spPr>
          <a:xfrm>
            <a:off x="1958564" y="4735877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ounded Rectangle 1032">
            <a:extLst>
              <a:ext uri="{FF2B5EF4-FFF2-40B4-BE49-F238E27FC236}">
                <a16:creationId xmlns:a16="http://schemas.microsoft.com/office/drawing/2014/main" id="{5BE8DE69-D689-96BA-A433-BBE99E7818DE}"/>
              </a:ext>
            </a:extLst>
          </p:cNvPr>
          <p:cNvSpPr/>
          <p:nvPr/>
        </p:nvSpPr>
        <p:spPr>
          <a:xfrm>
            <a:off x="4803012" y="221347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ounded Rectangle 1033">
            <a:extLst>
              <a:ext uri="{FF2B5EF4-FFF2-40B4-BE49-F238E27FC236}">
                <a16:creationId xmlns:a16="http://schemas.microsoft.com/office/drawing/2014/main" id="{DB8ED488-46B9-ABE1-BA9C-080AAB6AEFED}"/>
              </a:ext>
            </a:extLst>
          </p:cNvPr>
          <p:cNvSpPr/>
          <p:nvPr/>
        </p:nvSpPr>
        <p:spPr>
          <a:xfrm>
            <a:off x="4216984" y="221347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ounded Rectangle 1034">
            <a:extLst>
              <a:ext uri="{FF2B5EF4-FFF2-40B4-BE49-F238E27FC236}">
                <a16:creationId xmlns:a16="http://schemas.microsoft.com/office/drawing/2014/main" id="{53CA3D27-1E42-3BF1-221C-2B25C40C3DA4}"/>
              </a:ext>
            </a:extLst>
          </p:cNvPr>
          <p:cNvSpPr/>
          <p:nvPr/>
        </p:nvSpPr>
        <p:spPr>
          <a:xfrm>
            <a:off x="3624740" y="2202186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42E4F26F-9B05-D74E-F511-7012199BE417}"/>
              </a:ext>
            </a:extLst>
          </p:cNvPr>
          <p:cNvSpPr txBox="1"/>
          <p:nvPr/>
        </p:nvSpPr>
        <p:spPr>
          <a:xfrm>
            <a:off x="3618569" y="2775647"/>
            <a:ext cx="18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GTG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623EB91-7C7A-01D1-5CB4-8283D70A4824}"/>
              </a:ext>
            </a:extLst>
          </p:cNvPr>
          <p:cNvCxnSpPr/>
          <p:nvPr/>
        </p:nvCxnSpPr>
        <p:spPr>
          <a:xfrm>
            <a:off x="3707155" y="253785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18EE7E9-7DA0-1A7D-0220-183D4CA48A19}"/>
              </a:ext>
            </a:extLst>
          </p:cNvPr>
          <p:cNvCxnSpPr/>
          <p:nvPr/>
        </p:nvCxnSpPr>
        <p:spPr>
          <a:xfrm>
            <a:off x="3902040" y="254047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9C9C100-AF01-DA2F-97AD-5EE22FCCE351}"/>
              </a:ext>
            </a:extLst>
          </p:cNvPr>
          <p:cNvCxnSpPr/>
          <p:nvPr/>
        </p:nvCxnSpPr>
        <p:spPr>
          <a:xfrm>
            <a:off x="4095431" y="2540471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4A998CFA-7FCA-54DD-F8D5-CAC7384E9698}"/>
              </a:ext>
            </a:extLst>
          </p:cNvPr>
          <p:cNvCxnSpPr/>
          <p:nvPr/>
        </p:nvCxnSpPr>
        <p:spPr>
          <a:xfrm>
            <a:off x="4304511" y="253785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B13B677E-41C4-C732-086B-B22597966DE7}"/>
              </a:ext>
            </a:extLst>
          </p:cNvPr>
          <p:cNvCxnSpPr/>
          <p:nvPr/>
        </p:nvCxnSpPr>
        <p:spPr>
          <a:xfrm>
            <a:off x="4695776" y="253785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A2F7E22-6D17-9F3E-0E75-188F97BC7A06}"/>
              </a:ext>
            </a:extLst>
          </p:cNvPr>
          <p:cNvCxnSpPr/>
          <p:nvPr/>
        </p:nvCxnSpPr>
        <p:spPr>
          <a:xfrm>
            <a:off x="4499396" y="254103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EF7D5BF2-1086-F4A6-2ACE-D51512592A71}"/>
              </a:ext>
            </a:extLst>
          </p:cNvPr>
          <p:cNvCxnSpPr/>
          <p:nvPr/>
        </p:nvCxnSpPr>
        <p:spPr>
          <a:xfrm>
            <a:off x="4906165" y="253785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DE474C65-68A1-E308-08FD-337DB6A9366E}"/>
              </a:ext>
            </a:extLst>
          </p:cNvPr>
          <p:cNvCxnSpPr/>
          <p:nvPr/>
        </p:nvCxnSpPr>
        <p:spPr>
          <a:xfrm>
            <a:off x="5098808" y="2537857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1993DC78-C8AA-505D-6219-4EB80DD21322}"/>
              </a:ext>
            </a:extLst>
          </p:cNvPr>
          <p:cNvCxnSpPr/>
          <p:nvPr/>
        </p:nvCxnSpPr>
        <p:spPr>
          <a:xfrm>
            <a:off x="5292758" y="253841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BD651025-3E6A-4B71-B1E7-F9FF20719C8B}"/>
              </a:ext>
            </a:extLst>
          </p:cNvPr>
          <p:cNvCxnSpPr/>
          <p:nvPr/>
        </p:nvCxnSpPr>
        <p:spPr>
          <a:xfrm>
            <a:off x="3707715" y="226318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3B227C2-E80C-0EA6-7748-5CB7350BCA37}"/>
              </a:ext>
            </a:extLst>
          </p:cNvPr>
          <p:cNvCxnSpPr/>
          <p:nvPr/>
        </p:nvCxnSpPr>
        <p:spPr>
          <a:xfrm>
            <a:off x="3902040" y="226318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676EEB6A-1F7E-B7EC-F1F4-EE70BFC4FB05}"/>
              </a:ext>
            </a:extLst>
          </p:cNvPr>
          <p:cNvCxnSpPr/>
          <p:nvPr/>
        </p:nvCxnSpPr>
        <p:spPr>
          <a:xfrm>
            <a:off x="4095431" y="226219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748CEAC6-9CE1-2C70-E264-F1B8F43E2EFE}"/>
              </a:ext>
            </a:extLst>
          </p:cNvPr>
          <p:cNvCxnSpPr/>
          <p:nvPr/>
        </p:nvCxnSpPr>
        <p:spPr>
          <a:xfrm>
            <a:off x="4306568" y="226442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0D424B02-8ADC-2629-4BC0-2608EAD9D085}"/>
              </a:ext>
            </a:extLst>
          </p:cNvPr>
          <p:cNvCxnSpPr/>
          <p:nvPr/>
        </p:nvCxnSpPr>
        <p:spPr>
          <a:xfrm>
            <a:off x="4695776" y="226162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4B59D7CF-17B4-5269-FF65-246FF4EBD11E}"/>
              </a:ext>
            </a:extLst>
          </p:cNvPr>
          <p:cNvCxnSpPr/>
          <p:nvPr/>
        </p:nvCxnSpPr>
        <p:spPr>
          <a:xfrm>
            <a:off x="4499396" y="2264428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51A9C47B-DBE2-DD27-DB74-77F73122CFED}"/>
              </a:ext>
            </a:extLst>
          </p:cNvPr>
          <p:cNvCxnSpPr/>
          <p:nvPr/>
        </p:nvCxnSpPr>
        <p:spPr>
          <a:xfrm>
            <a:off x="4906165" y="226162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E60E05DD-B5B2-E3CF-2176-373066288B76}"/>
              </a:ext>
            </a:extLst>
          </p:cNvPr>
          <p:cNvCxnSpPr/>
          <p:nvPr/>
        </p:nvCxnSpPr>
        <p:spPr>
          <a:xfrm>
            <a:off x="5292758" y="2263684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43FC864D-8511-39B5-DCA1-21DE5A6223F0}"/>
              </a:ext>
            </a:extLst>
          </p:cNvPr>
          <p:cNvCxnSpPr/>
          <p:nvPr/>
        </p:nvCxnSpPr>
        <p:spPr>
          <a:xfrm>
            <a:off x="5100489" y="2261629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ounded Rectangle 1055">
            <a:extLst>
              <a:ext uri="{FF2B5EF4-FFF2-40B4-BE49-F238E27FC236}">
                <a16:creationId xmlns:a16="http://schemas.microsoft.com/office/drawing/2014/main" id="{7AEAFCDC-1DB6-71C4-6D34-020E532457BF}"/>
              </a:ext>
            </a:extLst>
          </p:cNvPr>
          <p:cNvSpPr/>
          <p:nvPr/>
        </p:nvSpPr>
        <p:spPr>
          <a:xfrm>
            <a:off x="4803012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ounded Rectangle 1056">
            <a:extLst>
              <a:ext uri="{FF2B5EF4-FFF2-40B4-BE49-F238E27FC236}">
                <a16:creationId xmlns:a16="http://schemas.microsoft.com/office/drawing/2014/main" id="{129E76A9-9829-3B05-93F0-58286E6224AC}"/>
              </a:ext>
            </a:extLst>
          </p:cNvPr>
          <p:cNvSpPr/>
          <p:nvPr/>
        </p:nvSpPr>
        <p:spPr>
          <a:xfrm>
            <a:off x="4216984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ounded Rectangle 1057">
            <a:extLst>
              <a:ext uri="{FF2B5EF4-FFF2-40B4-BE49-F238E27FC236}">
                <a16:creationId xmlns:a16="http://schemas.microsoft.com/office/drawing/2014/main" id="{A8C2A35A-E5D9-BEDD-6642-FD8D3322F458}"/>
              </a:ext>
            </a:extLst>
          </p:cNvPr>
          <p:cNvSpPr/>
          <p:nvPr/>
        </p:nvSpPr>
        <p:spPr>
          <a:xfrm>
            <a:off x="3624740" y="4680550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36355D2D-110D-BE59-F442-777159AC78D8}"/>
              </a:ext>
            </a:extLst>
          </p:cNvPr>
          <p:cNvSpPr txBox="1"/>
          <p:nvPr/>
        </p:nvSpPr>
        <p:spPr>
          <a:xfrm>
            <a:off x="3618569" y="5254011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GAA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C1FFBF9C-0AD5-55C2-3481-A9E43CAC0F9C}"/>
              </a:ext>
            </a:extLst>
          </p:cNvPr>
          <p:cNvCxnSpPr/>
          <p:nvPr/>
        </p:nvCxnSpPr>
        <p:spPr>
          <a:xfrm>
            <a:off x="3707155" y="501622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F2740607-9E57-9CCE-390A-72AC5EF75F49}"/>
              </a:ext>
            </a:extLst>
          </p:cNvPr>
          <p:cNvCxnSpPr/>
          <p:nvPr/>
        </p:nvCxnSpPr>
        <p:spPr>
          <a:xfrm>
            <a:off x="3902040" y="501883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1C531972-15D5-904E-84D6-461D6211A4FB}"/>
              </a:ext>
            </a:extLst>
          </p:cNvPr>
          <p:cNvCxnSpPr/>
          <p:nvPr/>
        </p:nvCxnSpPr>
        <p:spPr>
          <a:xfrm>
            <a:off x="4095431" y="5018835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1058452F-05E8-84F1-4D6B-292DEF60CA14}"/>
              </a:ext>
            </a:extLst>
          </p:cNvPr>
          <p:cNvCxnSpPr/>
          <p:nvPr/>
        </p:nvCxnSpPr>
        <p:spPr>
          <a:xfrm>
            <a:off x="4304511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3764FEF-6EF4-8BC7-D3C6-790D6A6F66A4}"/>
              </a:ext>
            </a:extLst>
          </p:cNvPr>
          <p:cNvCxnSpPr/>
          <p:nvPr/>
        </p:nvCxnSpPr>
        <p:spPr>
          <a:xfrm>
            <a:off x="4695776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FAF12F46-697A-D534-FC09-032CDCCCE168}"/>
              </a:ext>
            </a:extLst>
          </p:cNvPr>
          <p:cNvCxnSpPr/>
          <p:nvPr/>
        </p:nvCxnSpPr>
        <p:spPr>
          <a:xfrm>
            <a:off x="4499396" y="5019396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BCFBDB00-AF29-7753-F6E3-C42C206FFDBE}"/>
              </a:ext>
            </a:extLst>
          </p:cNvPr>
          <p:cNvCxnSpPr/>
          <p:nvPr/>
        </p:nvCxnSpPr>
        <p:spPr>
          <a:xfrm>
            <a:off x="4906165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0C2B869-BD5D-0919-E398-90C3C24BDCB6}"/>
              </a:ext>
            </a:extLst>
          </p:cNvPr>
          <p:cNvCxnSpPr/>
          <p:nvPr/>
        </p:nvCxnSpPr>
        <p:spPr>
          <a:xfrm>
            <a:off x="5098808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1C7C1E09-797E-5A73-19AF-A38FD5CF756E}"/>
              </a:ext>
            </a:extLst>
          </p:cNvPr>
          <p:cNvCxnSpPr/>
          <p:nvPr/>
        </p:nvCxnSpPr>
        <p:spPr>
          <a:xfrm>
            <a:off x="5292758" y="501677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AFD6A961-76E0-F740-1FC2-65428DA77C87}"/>
              </a:ext>
            </a:extLst>
          </p:cNvPr>
          <p:cNvCxnSpPr/>
          <p:nvPr/>
        </p:nvCxnSpPr>
        <p:spPr>
          <a:xfrm>
            <a:off x="3707715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A89776CA-4D6B-6FA2-B04E-0BB0BDEC3158}"/>
              </a:ext>
            </a:extLst>
          </p:cNvPr>
          <p:cNvCxnSpPr/>
          <p:nvPr/>
        </p:nvCxnSpPr>
        <p:spPr>
          <a:xfrm>
            <a:off x="3902040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5D97C88C-3896-142B-6CF2-5C59B99A3431}"/>
              </a:ext>
            </a:extLst>
          </p:cNvPr>
          <p:cNvCxnSpPr/>
          <p:nvPr/>
        </p:nvCxnSpPr>
        <p:spPr>
          <a:xfrm>
            <a:off x="4095431" y="474055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B0A1C97B-892E-DE7C-34A9-CD17AEB58DF1}"/>
              </a:ext>
            </a:extLst>
          </p:cNvPr>
          <p:cNvCxnSpPr/>
          <p:nvPr/>
        </p:nvCxnSpPr>
        <p:spPr>
          <a:xfrm>
            <a:off x="4306568" y="47427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12050421-7D9F-32D3-B570-F1172D2C2492}"/>
              </a:ext>
            </a:extLst>
          </p:cNvPr>
          <p:cNvCxnSpPr/>
          <p:nvPr/>
        </p:nvCxnSpPr>
        <p:spPr>
          <a:xfrm>
            <a:off x="4695776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CE8C873A-3451-DAEE-C3B1-36050D3FFA4B}"/>
              </a:ext>
            </a:extLst>
          </p:cNvPr>
          <p:cNvCxnSpPr/>
          <p:nvPr/>
        </p:nvCxnSpPr>
        <p:spPr>
          <a:xfrm>
            <a:off x="4499396" y="474279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DD4A429D-7229-CC4A-678E-C1830E7C6114}"/>
              </a:ext>
            </a:extLst>
          </p:cNvPr>
          <p:cNvCxnSpPr/>
          <p:nvPr/>
        </p:nvCxnSpPr>
        <p:spPr>
          <a:xfrm>
            <a:off x="4906165" y="47399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05D33D1-F0D9-D1D4-5700-8CD2222BEA56}"/>
              </a:ext>
            </a:extLst>
          </p:cNvPr>
          <p:cNvCxnSpPr/>
          <p:nvPr/>
        </p:nvCxnSpPr>
        <p:spPr>
          <a:xfrm>
            <a:off x="5292758" y="4742048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E7259B0-4BA5-AF01-1488-375FE486724D}"/>
              </a:ext>
            </a:extLst>
          </p:cNvPr>
          <p:cNvCxnSpPr/>
          <p:nvPr/>
        </p:nvCxnSpPr>
        <p:spPr>
          <a:xfrm>
            <a:off x="5100489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ounded Rectangle 1096">
            <a:extLst>
              <a:ext uri="{FF2B5EF4-FFF2-40B4-BE49-F238E27FC236}">
                <a16:creationId xmlns:a16="http://schemas.microsoft.com/office/drawing/2014/main" id="{5BB4EBB2-EF33-4E59-3D02-F0113A1176C2}"/>
              </a:ext>
            </a:extLst>
          </p:cNvPr>
          <p:cNvSpPr/>
          <p:nvPr/>
        </p:nvSpPr>
        <p:spPr>
          <a:xfrm>
            <a:off x="482905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ounded Rectangle 1098">
            <a:extLst>
              <a:ext uri="{FF2B5EF4-FFF2-40B4-BE49-F238E27FC236}">
                <a16:creationId xmlns:a16="http://schemas.microsoft.com/office/drawing/2014/main" id="{BB6DC772-AA63-5510-10E1-43F2DFAD6EB8}"/>
              </a:ext>
            </a:extLst>
          </p:cNvPr>
          <p:cNvSpPr/>
          <p:nvPr/>
        </p:nvSpPr>
        <p:spPr>
          <a:xfrm>
            <a:off x="365078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A989FF7C-0CAC-2F52-ECB5-336C2BF2F248}"/>
              </a:ext>
            </a:extLst>
          </p:cNvPr>
          <p:cNvSpPr txBox="1"/>
          <p:nvPr/>
        </p:nvSpPr>
        <p:spPr>
          <a:xfrm>
            <a:off x="365078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3FD86D50-2660-3A91-92B3-F28ED02A94A6}"/>
              </a:ext>
            </a:extLst>
          </p:cNvPr>
          <p:cNvSpPr txBox="1"/>
          <p:nvPr/>
        </p:nvSpPr>
        <p:spPr>
          <a:xfrm>
            <a:off x="483646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3" name="Rounded Rectangle 1102">
            <a:extLst>
              <a:ext uri="{FF2B5EF4-FFF2-40B4-BE49-F238E27FC236}">
                <a16:creationId xmlns:a16="http://schemas.microsoft.com/office/drawing/2014/main" id="{4C4A60BD-63EF-6023-E423-5EF5AE16272C}"/>
              </a:ext>
            </a:extLst>
          </p:cNvPr>
          <p:cNvSpPr/>
          <p:nvPr/>
        </p:nvSpPr>
        <p:spPr>
          <a:xfrm>
            <a:off x="169301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FD6F6D30-F028-A8DA-0CA8-0301504525DA}"/>
              </a:ext>
            </a:extLst>
          </p:cNvPr>
          <p:cNvSpPr/>
          <p:nvPr/>
        </p:nvSpPr>
        <p:spPr>
          <a:xfrm>
            <a:off x="51474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3F0A7E50-7916-3BBF-02DE-61514CBBA6FD}"/>
              </a:ext>
            </a:extLst>
          </p:cNvPr>
          <p:cNvSpPr txBox="1"/>
          <p:nvPr/>
        </p:nvSpPr>
        <p:spPr>
          <a:xfrm>
            <a:off x="51474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09D11D2F-EB53-3C22-74D8-B8E253A75901}"/>
              </a:ext>
            </a:extLst>
          </p:cNvPr>
          <p:cNvSpPr txBox="1"/>
          <p:nvPr/>
        </p:nvSpPr>
        <p:spPr>
          <a:xfrm>
            <a:off x="170042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FC324651-E174-7437-0B3A-5FDF9915C212}"/>
              </a:ext>
            </a:extLst>
          </p:cNvPr>
          <p:cNvSpPr txBox="1"/>
          <p:nvPr/>
        </p:nvSpPr>
        <p:spPr>
          <a:xfrm>
            <a:off x="5439230" y="3589599"/>
            <a:ext cx="122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amino acid encoded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33ACABAD-60FA-6EBE-387D-AE6607EC818B}"/>
              </a:ext>
            </a:extLst>
          </p:cNvPr>
          <p:cNvSpPr txBox="1"/>
          <p:nvPr/>
        </p:nvSpPr>
        <p:spPr>
          <a:xfrm>
            <a:off x="5407555" y="5638062"/>
            <a:ext cx="139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 in amino acid encoded</a:t>
            </a:r>
          </a:p>
        </p:txBody>
      </p: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0FBF4DB1-8B6F-EB4A-F46B-3C1D4584FA4A}"/>
              </a:ext>
            </a:extLst>
          </p:cNvPr>
          <p:cNvCxnSpPr>
            <a:cxnSpLocks/>
          </p:cNvCxnSpPr>
          <p:nvPr/>
        </p:nvCxnSpPr>
        <p:spPr>
          <a:xfrm>
            <a:off x="303124" y="2848518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68028D76-2A5D-6B73-0C9A-85B6FC5DDE8C}"/>
              </a:ext>
            </a:extLst>
          </p:cNvPr>
          <p:cNvCxnSpPr>
            <a:cxnSpLocks/>
          </p:cNvCxnSpPr>
          <p:nvPr/>
        </p:nvCxnSpPr>
        <p:spPr>
          <a:xfrm>
            <a:off x="313586" y="5105889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Arrow Connector 1115">
            <a:extLst>
              <a:ext uri="{FF2B5EF4-FFF2-40B4-BE49-F238E27FC236}">
                <a16:creationId xmlns:a16="http://schemas.microsoft.com/office/drawing/2014/main" id="{8973CB5E-D6CE-B55E-42FC-57B036BB02B9}"/>
              </a:ext>
            </a:extLst>
          </p:cNvPr>
          <p:cNvCxnSpPr>
            <a:cxnSpLocks/>
          </p:cNvCxnSpPr>
          <p:nvPr/>
        </p:nvCxnSpPr>
        <p:spPr>
          <a:xfrm>
            <a:off x="3458693" y="2896464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62F51C30-FF12-9829-50ED-8F8E4D84D4F9}"/>
              </a:ext>
            </a:extLst>
          </p:cNvPr>
          <p:cNvCxnSpPr>
            <a:cxnSpLocks/>
          </p:cNvCxnSpPr>
          <p:nvPr/>
        </p:nvCxnSpPr>
        <p:spPr>
          <a:xfrm>
            <a:off x="3457221" y="5296741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7C55CE7A-80DF-947C-51C6-D6BFF2E40D0F}"/>
              </a:ext>
            </a:extLst>
          </p:cNvPr>
          <p:cNvSpPr txBox="1"/>
          <p:nvPr/>
        </p:nvSpPr>
        <p:spPr>
          <a:xfrm>
            <a:off x="11144493" y="4366998"/>
            <a:ext cx="99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dS</a:t>
            </a:r>
            <a:endParaRPr lang="en-US" sz="6000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BABF45BE-2C49-3EA2-02C6-9688A4D23A82}"/>
              </a:ext>
            </a:extLst>
          </p:cNvPr>
          <p:cNvSpPr txBox="1"/>
          <p:nvPr/>
        </p:nvSpPr>
        <p:spPr>
          <a:xfrm>
            <a:off x="7422096" y="539075"/>
            <a:ext cx="3286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Direct connection to phenotype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851F29D5-A12C-2672-C793-E93E45D95707}"/>
              </a:ext>
            </a:extLst>
          </p:cNvPr>
          <p:cNvSpPr txBox="1"/>
          <p:nvPr/>
        </p:nvSpPr>
        <p:spPr>
          <a:xfrm>
            <a:off x="3036124" y="588511"/>
            <a:ext cx="3003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Genotype after a single nucleotide change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7435501-04D5-EDC7-5484-F6B2BD5F89D6}"/>
              </a:ext>
            </a:extLst>
          </p:cNvPr>
          <p:cNvSpPr txBox="1"/>
          <p:nvPr/>
        </p:nvSpPr>
        <p:spPr>
          <a:xfrm>
            <a:off x="390854" y="675874"/>
            <a:ext cx="1786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Initial genotype </a:t>
            </a:r>
          </a:p>
        </p:txBody>
      </p: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43E8B3D6-FC94-B406-68EE-B9BEABA254A2}"/>
              </a:ext>
            </a:extLst>
          </p:cNvPr>
          <p:cNvCxnSpPr>
            <a:cxnSpLocks/>
          </p:cNvCxnSpPr>
          <p:nvPr/>
        </p:nvCxnSpPr>
        <p:spPr>
          <a:xfrm>
            <a:off x="2384718" y="2848518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03D1966F-5F21-A8C6-489B-50AE01B7ABC2}"/>
              </a:ext>
            </a:extLst>
          </p:cNvPr>
          <p:cNvCxnSpPr>
            <a:cxnSpLocks/>
          </p:cNvCxnSpPr>
          <p:nvPr/>
        </p:nvCxnSpPr>
        <p:spPr>
          <a:xfrm>
            <a:off x="2312490" y="5443682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71420E-9C87-A0CC-ABEC-93C31BC4A28B}"/>
              </a:ext>
            </a:extLst>
          </p:cNvPr>
          <p:cNvCxnSpPr>
            <a:cxnSpLocks/>
          </p:cNvCxnSpPr>
          <p:nvPr/>
        </p:nvCxnSpPr>
        <p:spPr>
          <a:xfrm>
            <a:off x="6388673" y="2848517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999BC-C23F-2AC8-26B6-5D5E3DAE74E4}"/>
              </a:ext>
            </a:extLst>
          </p:cNvPr>
          <p:cNvCxnSpPr>
            <a:cxnSpLocks/>
          </p:cNvCxnSpPr>
          <p:nvPr/>
        </p:nvCxnSpPr>
        <p:spPr>
          <a:xfrm>
            <a:off x="6316445" y="5443681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8EA1FB79-994D-3BA4-A3E2-82987845C27C}"/>
              </a:ext>
            </a:extLst>
          </p:cNvPr>
          <p:cNvSpPr/>
          <p:nvPr/>
        </p:nvSpPr>
        <p:spPr>
          <a:xfrm rot="21040153" flipH="1">
            <a:off x="4652964" y="4127378"/>
            <a:ext cx="308016" cy="578780"/>
          </a:xfrm>
          <a:prstGeom prst="lightningBol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BFA35169-4B7C-1110-2B58-A02FF12F76BD}"/>
              </a:ext>
            </a:extLst>
          </p:cNvPr>
          <p:cNvSpPr/>
          <p:nvPr/>
        </p:nvSpPr>
        <p:spPr>
          <a:xfrm rot="21040153" flipH="1">
            <a:off x="4428029" y="1619732"/>
            <a:ext cx="308016" cy="578780"/>
          </a:xfrm>
          <a:prstGeom prst="lightningBol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F9E4C90-02D5-9E0B-3C50-54B9C9E97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 b="31482"/>
          <a:stretch/>
        </p:blipFill>
        <p:spPr bwMode="auto">
          <a:xfrm>
            <a:off x="7909541" y="3996829"/>
            <a:ext cx="2437410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3DCBC28-A48D-B145-A65D-686236CCA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8" t="1" b="32972"/>
          <a:stretch/>
        </p:blipFill>
        <p:spPr bwMode="auto">
          <a:xfrm>
            <a:off x="7851668" y="1379849"/>
            <a:ext cx="2326125" cy="24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9AC654E-6692-9BF8-0B4C-F59CC731FFCF}"/>
              </a:ext>
            </a:extLst>
          </p:cNvPr>
          <p:cNvSpPr/>
          <p:nvPr/>
        </p:nvSpPr>
        <p:spPr>
          <a:xfrm>
            <a:off x="8486617" y="4818928"/>
            <a:ext cx="861934" cy="861934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DEAC98-2423-94E2-CA8C-1DA2B5D99BD3}"/>
              </a:ext>
            </a:extLst>
          </p:cNvPr>
          <p:cNvSpPr/>
          <p:nvPr/>
        </p:nvSpPr>
        <p:spPr>
          <a:xfrm>
            <a:off x="8288383" y="2174679"/>
            <a:ext cx="861934" cy="861934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62A8D3-852A-8557-9E57-A2A32ECA96F9}"/>
              </a:ext>
            </a:extLst>
          </p:cNvPr>
          <p:cNvSpPr txBox="1"/>
          <p:nvPr/>
        </p:nvSpPr>
        <p:spPr>
          <a:xfrm>
            <a:off x="7966148" y="6561392"/>
            <a:ext cx="3089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Protein from: Al-Haggar et al., </a:t>
            </a:r>
            <a:r>
              <a:rPr lang="en-US" sz="1050" dirty="0" err="1"/>
              <a:t>Eur</a:t>
            </a:r>
            <a:r>
              <a:rPr lang="en-US" sz="1050" dirty="0"/>
              <a:t> J Hum Genet 2012 </a:t>
            </a:r>
          </a:p>
        </p:txBody>
      </p:sp>
      <p:sp>
        <p:nvSpPr>
          <p:cNvPr id="1098" name="Rounded Rectangle 1097">
            <a:extLst>
              <a:ext uri="{FF2B5EF4-FFF2-40B4-BE49-F238E27FC236}">
                <a16:creationId xmlns:a16="http://schemas.microsoft.com/office/drawing/2014/main" id="{2889089E-D0F9-A549-3FDB-EE6CDC0F7432}"/>
              </a:ext>
            </a:extLst>
          </p:cNvPr>
          <p:cNvSpPr/>
          <p:nvPr/>
        </p:nvSpPr>
        <p:spPr>
          <a:xfrm>
            <a:off x="424302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E3BF57FA-C924-4A69-7B1C-DEC12447D613}"/>
              </a:ext>
            </a:extLst>
          </p:cNvPr>
          <p:cNvSpPr txBox="1"/>
          <p:nvPr/>
        </p:nvSpPr>
        <p:spPr>
          <a:xfrm>
            <a:off x="4253734" y="60150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91" name="Rounded Rectangle 1090">
            <a:extLst>
              <a:ext uri="{FF2B5EF4-FFF2-40B4-BE49-F238E27FC236}">
                <a16:creationId xmlns:a16="http://schemas.microsoft.com/office/drawing/2014/main" id="{E7C64B21-E36D-5048-1E1E-02CFEC74B5ED}"/>
              </a:ext>
            </a:extLst>
          </p:cNvPr>
          <p:cNvSpPr/>
          <p:nvPr/>
        </p:nvSpPr>
        <p:spPr>
          <a:xfrm>
            <a:off x="1654916" y="3813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CC13D9F9-3A25-4883-3023-984C59A760C4}"/>
              </a:ext>
            </a:extLst>
          </p:cNvPr>
          <p:cNvSpPr/>
          <p:nvPr/>
        </p:nvSpPr>
        <p:spPr>
          <a:xfrm>
            <a:off x="110698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BE99BCC8-2902-0CEC-54B4-D1E0762A1905}"/>
              </a:ext>
            </a:extLst>
          </p:cNvPr>
          <p:cNvSpPr txBox="1"/>
          <p:nvPr/>
        </p:nvSpPr>
        <p:spPr>
          <a:xfrm>
            <a:off x="1089555" y="6007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93" name="Rounded Rectangle 1092">
            <a:extLst>
              <a:ext uri="{FF2B5EF4-FFF2-40B4-BE49-F238E27FC236}">
                <a16:creationId xmlns:a16="http://schemas.microsoft.com/office/drawing/2014/main" id="{5849083A-555C-FB9F-359B-E6C50324FD8C}"/>
              </a:ext>
            </a:extLst>
          </p:cNvPr>
          <p:cNvSpPr/>
          <p:nvPr/>
        </p:nvSpPr>
        <p:spPr>
          <a:xfrm>
            <a:off x="476644" y="3817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3007A864-2713-F21D-012B-D07BECE8F519}"/>
              </a:ext>
            </a:extLst>
          </p:cNvPr>
          <p:cNvSpPr txBox="1"/>
          <p:nvPr/>
        </p:nvSpPr>
        <p:spPr>
          <a:xfrm>
            <a:off x="476644" y="3746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085" name="Rounded Rectangle 1084">
            <a:extLst>
              <a:ext uri="{FF2B5EF4-FFF2-40B4-BE49-F238E27FC236}">
                <a16:creationId xmlns:a16="http://schemas.microsoft.com/office/drawing/2014/main" id="{4612BA95-B485-C52E-245A-C67EF4A956F0}"/>
              </a:ext>
            </a:extLst>
          </p:cNvPr>
          <p:cNvSpPr/>
          <p:nvPr/>
        </p:nvSpPr>
        <p:spPr>
          <a:xfrm>
            <a:off x="4790956" y="3813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DA530803-0049-A50B-703D-2C3197BC1C97}"/>
              </a:ext>
            </a:extLst>
          </p:cNvPr>
          <p:cNvSpPr txBox="1"/>
          <p:nvPr/>
        </p:nvSpPr>
        <p:spPr>
          <a:xfrm>
            <a:off x="1662320" y="3739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87" name="Rounded Rectangle 1086">
            <a:extLst>
              <a:ext uri="{FF2B5EF4-FFF2-40B4-BE49-F238E27FC236}">
                <a16:creationId xmlns:a16="http://schemas.microsoft.com/office/drawing/2014/main" id="{88C3FD20-FBBF-53AF-FC9A-69EEEDEAF68B}"/>
              </a:ext>
            </a:extLst>
          </p:cNvPr>
          <p:cNvSpPr/>
          <p:nvPr/>
        </p:nvSpPr>
        <p:spPr>
          <a:xfrm>
            <a:off x="3612684" y="3817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7FB1028-139C-F6C4-610E-B1C0AB0FFC56}"/>
              </a:ext>
            </a:extLst>
          </p:cNvPr>
          <p:cNvSpPr txBox="1"/>
          <p:nvPr/>
        </p:nvSpPr>
        <p:spPr>
          <a:xfrm>
            <a:off x="3612684" y="3746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3D9A63C9-05B5-EABF-B789-770348F3B557}"/>
              </a:ext>
            </a:extLst>
          </p:cNvPr>
          <p:cNvSpPr txBox="1"/>
          <p:nvPr/>
        </p:nvSpPr>
        <p:spPr>
          <a:xfrm>
            <a:off x="4798360" y="3739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92" name="Rounded Rectangle 1091">
            <a:extLst>
              <a:ext uri="{FF2B5EF4-FFF2-40B4-BE49-F238E27FC236}">
                <a16:creationId xmlns:a16="http://schemas.microsoft.com/office/drawing/2014/main" id="{E33B6B48-5FED-E0CF-C29A-C341A809C333}"/>
              </a:ext>
            </a:extLst>
          </p:cNvPr>
          <p:cNvSpPr/>
          <p:nvPr/>
        </p:nvSpPr>
        <p:spPr>
          <a:xfrm>
            <a:off x="1068888" y="3813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58CA5DFB-7F51-44B6-2B97-9C8BDC032A9D}"/>
              </a:ext>
            </a:extLst>
          </p:cNvPr>
          <p:cNvSpPr txBox="1"/>
          <p:nvPr/>
        </p:nvSpPr>
        <p:spPr>
          <a:xfrm>
            <a:off x="1051455" y="3721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7E2A9133-D75B-D0C2-627B-BBE6839DE26F}"/>
              </a:ext>
            </a:extLst>
          </p:cNvPr>
          <p:cNvSpPr/>
          <p:nvPr/>
        </p:nvSpPr>
        <p:spPr>
          <a:xfrm>
            <a:off x="4204928" y="3813727"/>
            <a:ext cx="563943" cy="2188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BC1EF493-1A11-B406-999C-CEA79197C7A5}"/>
              </a:ext>
            </a:extLst>
          </p:cNvPr>
          <p:cNvSpPr txBox="1"/>
          <p:nvPr/>
        </p:nvSpPr>
        <p:spPr>
          <a:xfrm>
            <a:off x="4187495" y="3721559"/>
            <a:ext cx="48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Val</a:t>
            </a:r>
          </a:p>
        </p:txBody>
      </p:sp>
    </p:spTree>
    <p:extLst>
      <p:ext uri="{BB962C8B-B14F-4D97-AF65-F5344CB8AC3E}">
        <p14:creationId xmlns:p14="http://schemas.microsoft.com/office/powerpoint/2010/main" val="187474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DAF6A1-C696-27FD-7E5A-453A6CD54AD3}"/>
              </a:ext>
            </a:extLst>
          </p:cNvPr>
          <p:cNvSpPr/>
          <p:nvPr/>
        </p:nvSpPr>
        <p:spPr>
          <a:xfrm>
            <a:off x="7055139" y="534330"/>
            <a:ext cx="4000316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2317C-02AC-E8F8-0194-2DE4D40C95D2}"/>
              </a:ext>
            </a:extLst>
          </p:cNvPr>
          <p:cNvSpPr/>
          <p:nvPr/>
        </p:nvSpPr>
        <p:spPr>
          <a:xfrm>
            <a:off x="2757369" y="588511"/>
            <a:ext cx="4000316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39273740-4DEF-7FBC-D3DE-AE6CFF69B2A4}"/>
              </a:ext>
            </a:extLst>
          </p:cNvPr>
          <p:cNvSpPr/>
          <p:nvPr/>
        </p:nvSpPr>
        <p:spPr>
          <a:xfrm>
            <a:off x="193965" y="588511"/>
            <a:ext cx="2276598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BE629-C53C-5791-4A53-24BC3448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3255B0C-9805-922D-42E2-7EEDC1101676}"/>
              </a:ext>
            </a:extLst>
          </p:cNvPr>
          <p:cNvSpPr/>
          <p:nvPr/>
        </p:nvSpPr>
        <p:spPr>
          <a:xfrm>
            <a:off x="1661087" y="220935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226F2A5-B32A-5420-A0F9-9552E7F7D0AA}"/>
              </a:ext>
            </a:extLst>
          </p:cNvPr>
          <p:cNvSpPr/>
          <p:nvPr/>
        </p:nvSpPr>
        <p:spPr>
          <a:xfrm>
            <a:off x="1075059" y="220935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124B2AB-C017-C5B1-416B-07D4B4FCAB04}"/>
              </a:ext>
            </a:extLst>
          </p:cNvPr>
          <p:cNvSpPr/>
          <p:nvPr/>
        </p:nvSpPr>
        <p:spPr>
          <a:xfrm>
            <a:off x="482815" y="2198070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6EAA4-6B9F-DD91-6670-107E93A9C634}"/>
              </a:ext>
            </a:extLst>
          </p:cNvPr>
          <p:cNvSpPr txBox="1"/>
          <p:nvPr/>
        </p:nvSpPr>
        <p:spPr>
          <a:xfrm>
            <a:off x="476644" y="2771531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F1AD89-5A74-75C3-5D9A-3CBBC95AD3E0}"/>
              </a:ext>
            </a:extLst>
          </p:cNvPr>
          <p:cNvCxnSpPr/>
          <p:nvPr/>
        </p:nvCxnSpPr>
        <p:spPr>
          <a:xfrm>
            <a:off x="565230" y="253374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4F4817-F1A9-5C76-234B-80D7A0E48D97}"/>
              </a:ext>
            </a:extLst>
          </p:cNvPr>
          <p:cNvCxnSpPr/>
          <p:nvPr/>
        </p:nvCxnSpPr>
        <p:spPr>
          <a:xfrm>
            <a:off x="760115" y="253635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349AB5-93E2-C471-5DFA-AB76E574F26E}"/>
              </a:ext>
            </a:extLst>
          </p:cNvPr>
          <p:cNvCxnSpPr/>
          <p:nvPr/>
        </p:nvCxnSpPr>
        <p:spPr>
          <a:xfrm>
            <a:off x="953506" y="2536355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21F339-CA85-BA1E-838D-7F75FB071CA4}"/>
              </a:ext>
            </a:extLst>
          </p:cNvPr>
          <p:cNvCxnSpPr/>
          <p:nvPr/>
        </p:nvCxnSpPr>
        <p:spPr>
          <a:xfrm>
            <a:off x="1162586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52C69D-DE76-4099-C66E-9D3DB5A48682}"/>
              </a:ext>
            </a:extLst>
          </p:cNvPr>
          <p:cNvCxnSpPr/>
          <p:nvPr/>
        </p:nvCxnSpPr>
        <p:spPr>
          <a:xfrm>
            <a:off x="1553851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DDFB-E3BD-9105-7553-64F9E1C9DEC6}"/>
              </a:ext>
            </a:extLst>
          </p:cNvPr>
          <p:cNvCxnSpPr/>
          <p:nvPr/>
        </p:nvCxnSpPr>
        <p:spPr>
          <a:xfrm>
            <a:off x="1357471" y="2536916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5C5899-0EAD-3FA2-31CC-6AE3FDA92873}"/>
              </a:ext>
            </a:extLst>
          </p:cNvPr>
          <p:cNvCxnSpPr/>
          <p:nvPr/>
        </p:nvCxnSpPr>
        <p:spPr>
          <a:xfrm>
            <a:off x="1764240" y="253374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9C8D36-A212-0400-54C8-DFFE22E8C789}"/>
              </a:ext>
            </a:extLst>
          </p:cNvPr>
          <p:cNvCxnSpPr/>
          <p:nvPr/>
        </p:nvCxnSpPr>
        <p:spPr>
          <a:xfrm>
            <a:off x="1956883" y="253374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4FF0C8-9809-690B-7FBB-C86C135CD9E5}"/>
              </a:ext>
            </a:extLst>
          </p:cNvPr>
          <p:cNvCxnSpPr/>
          <p:nvPr/>
        </p:nvCxnSpPr>
        <p:spPr>
          <a:xfrm>
            <a:off x="2150833" y="253429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F94223-1F36-2BF5-9632-0ABAF787E460}"/>
              </a:ext>
            </a:extLst>
          </p:cNvPr>
          <p:cNvCxnSpPr/>
          <p:nvPr/>
        </p:nvCxnSpPr>
        <p:spPr>
          <a:xfrm>
            <a:off x="565790" y="225907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C9B650-D295-1ECB-11AB-3693838B062B}"/>
              </a:ext>
            </a:extLst>
          </p:cNvPr>
          <p:cNvCxnSpPr/>
          <p:nvPr/>
        </p:nvCxnSpPr>
        <p:spPr>
          <a:xfrm>
            <a:off x="760115" y="225907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7F9173-0FE9-78D3-BA5B-06EB5C211927}"/>
              </a:ext>
            </a:extLst>
          </p:cNvPr>
          <p:cNvCxnSpPr/>
          <p:nvPr/>
        </p:nvCxnSpPr>
        <p:spPr>
          <a:xfrm>
            <a:off x="953506" y="225807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D2F79C-0254-6FD0-3FB2-33535588F5D8}"/>
              </a:ext>
            </a:extLst>
          </p:cNvPr>
          <p:cNvCxnSpPr/>
          <p:nvPr/>
        </p:nvCxnSpPr>
        <p:spPr>
          <a:xfrm>
            <a:off x="1164643" y="22603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2C8924-FBB0-45C0-45CD-F9DE4130554D}"/>
              </a:ext>
            </a:extLst>
          </p:cNvPr>
          <p:cNvCxnSpPr/>
          <p:nvPr/>
        </p:nvCxnSpPr>
        <p:spPr>
          <a:xfrm>
            <a:off x="1553851" y="22575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1A37D3-C3E8-5142-A4EF-01D7BE9FE2D7}"/>
              </a:ext>
            </a:extLst>
          </p:cNvPr>
          <p:cNvCxnSpPr/>
          <p:nvPr/>
        </p:nvCxnSpPr>
        <p:spPr>
          <a:xfrm>
            <a:off x="1357471" y="226031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8263-E488-9AA9-43DA-0BA9BA949E3A}"/>
              </a:ext>
            </a:extLst>
          </p:cNvPr>
          <p:cNvCxnSpPr/>
          <p:nvPr/>
        </p:nvCxnSpPr>
        <p:spPr>
          <a:xfrm>
            <a:off x="1764240" y="225751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5D11AD-B639-8072-0B86-976C59FDFCAF}"/>
              </a:ext>
            </a:extLst>
          </p:cNvPr>
          <p:cNvCxnSpPr/>
          <p:nvPr/>
        </p:nvCxnSpPr>
        <p:spPr>
          <a:xfrm>
            <a:off x="2150833" y="2259568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28D990-4463-515C-BE5A-D102F8D61585}"/>
              </a:ext>
            </a:extLst>
          </p:cNvPr>
          <p:cNvCxnSpPr/>
          <p:nvPr/>
        </p:nvCxnSpPr>
        <p:spPr>
          <a:xfrm>
            <a:off x="1958564" y="225751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859DC4C-375B-8098-C51F-6F15945B6AC3}"/>
              </a:ext>
            </a:extLst>
          </p:cNvPr>
          <p:cNvSpPr/>
          <p:nvPr/>
        </p:nvSpPr>
        <p:spPr>
          <a:xfrm>
            <a:off x="1661087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4BC862A-D2E2-7246-196E-BD39B76C5D61}"/>
              </a:ext>
            </a:extLst>
          </p:cNvPr>
          <p:cNvSpPr/>
          <p:nvPr/>
        </p:nvSpPr>
        <p:spPr>
          <a:xfrm>
            <a:off x="1075059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7012F-1D7B-DA4B-D02A-9DD4CDEC2E94}"/>
              </a:ext>
            </a:extLst>
          </p:cNvPr>
          <p:cNvSpPr/>
          <p:nvPr/>
        </p:nvSpPr>
        <p:spPr>
          <a:xfrm>
            <a:off x="482815" y="467643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8A503A-2084-08C6-FB43-10B611EBA374}"/>
              </a:ext>
            </a:extLst>
          </p:cNvPr>
          <p:cNvSpPr txBox="1"/>
          <p:nvPr/>
        </p:nvSpPr>
        <p:spPr>
          <a:xfrm>
            <a:off x="476644" y="5249895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A57794-25BD-9C43-DECF-BA6A216C2798}"/>
              </a:ext>
            </a:extLst>
          </p:cNvPr>
          <p:cNvCxnSpPr/>
          <p:nvPr/>
        </p:nvCxnSpPr>
        <p:spPr>
          <a:xfrm>
            <a:off x="565230" y="501210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763D02-37AD-8A50-0AD3-3C099BFA0580}"/>
              </a:ext>
            </a:extLst>
          </p:cNvPr>
          <p:cNvCxnSpPr/>
          <p:nvPr/>
        </p:nvCxnSpPr>
        <p:spPr>
          <a:xfrm>
            <a:off x="760115" y="501471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885A9-108C-6121-104A-05D97637A3F3}"/>
              </a:ext>
            </a:extLst>
          </p:cNvPr>
          <p:cNvCxnSpPr/>
          <p:nvPr/>
        </p:nvCxnSpPr>
        <p:spPr>
          <a:xfrm>
            <a:off x="953506" y="5014719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8FA3AF-2EF9-B640-C5FD-AA6C3863B981}"/>
              </a:ext>
            </a:extLst>
          </p:cNvPr>
          <p:cNvCxnSpPr/>
          <p:nvPr/>
        </p:nvCxnSpPr>
        <p:spPr>
          <a:xfrm>
            <a:off x="1162586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CC34D8-5A6B-2D01-EBC2-9361B84E04B5}"/>
              </a:ext>
            </a:extLst>
          </p:cNvPr>
          <p:cNvCxnSpPr/>
          <p:nvPr/>
        </p:nvCxnSpPr>
        <p:spPr>
          <a:xfrm>
            <a:off x="1553851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8F93A-ADA3-F69D-D5A4-C4E8220BF7AC}"/>
              </a:ext>
            </a:extLst>
          </p:cNvPr>
          <p:cNvCxnSpPr/>
          <p:nvPr/>
        </p:nvCxnSpPr>
        <p:spPr>
          <a:xfrm>
            <a:off x="1357471" y="5015280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7C2D60-BE37-7164-0BE1-27D99A11C96F}"/>
              </a:ext>
            </a:extLst>
          </p:cNvPr>
          <p:cNvCxnSpPr/>
          <p:nvPr/>
        </p:nvCxnSpPr>
        <p:spPr>
          <a:xfrm>
            <a:off x="1764240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42EC85-5643-199B-A781-F71A3B2EECEF}"/>
              </a:ext>
            </a:extLst>
          </p:cNvPr>
          <p:cNvCxnSpPr/>
          <p:nvPr/>
        </p:nvCxnSpPr>
        <p:spPr>
          <a:xfrm>
            <a:off x="1956883" y="501210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61777B-7A7A-CDD5-8A8C-6157F629BDBB}"/>
              </a:ext>
            </a:extLst>
          </p:cNvPr>
          <p:cNvCxnSpPr/>
          <p:nvPr/>
        </p:nvCxnSpPr>
        <p:spPr>
          <a:xfrm>
            <a:off x="2150833" y="501266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87387B-43AD-2229-C9EC-34F05268697A}"/>
              </a:ext>
            </a:extLst>
          </p:cNvPr>
          <p:cNvCxnSpPr/>
          <p:nvPr/>
        </p:nvCxnSpPr>
        <p:spPr>
          <a:xfrm>
            <a:off x="565790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10E0CB-FF70-3A88-F975-588D40878FC4}"/>
              </a:ext>
            </a:extLst>
          </p:cNvPr>
          <p:cNvCxnSpPr/>
          <p:nvPr/>
        </p:nvCxnSpPr>
        <p:spPr>
          <a:xfrm>
            <a:off x="760115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D111F8-F42A-EA94-6032-0070DCD55980}"/>
              </a:ext>
            </a:extLst>
          </p:cNvPr>
          <p:cNvCxnSpPr/>
          <p:nvPr/>
        </p:nvCxnSpPr>
        <p:spPr>
          <a:xfrm>
            <a:off x="953506" y="4736439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CD3711-FE22-AE9F-E65A-F5A7081BAB2D}"/>
              </a:ext>
            </a:extLst>
          </p:cNvPr>
          <p:cNvCxnSpPr/>
          <p:nvPr/>
        </p:nvCxnSpPr>
        <p:spPr>
          <a:xfrm>
            <a:off x="1164643" y="47386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723989-BDD6-2DD8-24D2-D05E02B52C4E}"/>
              </a:ext>
            </a:extLst>
          </p:cNvPr>
          <p:cNvCxnSpPr/>
          <p:nvPr/>
        </p:nvCxnSpPr>
        <p:spPr>
          <a:xfrm>
            <a:off x="1553851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1C864E-7364-8B62-91D2-EAA207825B1B}"/>
              </a:ext>
            </a:extLst>
          </p:cNvPr>
          <p:cNvCxnSpPr/>
          <p:nvPr/>
        </p:nvCxnSpPr>
        <p:spPr>
          <a:xfrm>
            <a:off x="1357471" y="4738676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185BA1-43B7-E3D5-DB0E-522006DA22BF}"/>
              </a:ext>
            </a:extLst>
          </p:cNvPr>
          <p:cNvCxnSpPr/>
          <p:nvPr/>
        </p:nvCxnSpPr>
        <p:spPr>
          <a:xfrm>
            <a:off x="1764240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6BA699-2A88-AA4C-A415-9FE6012DF62C}"/>
              </a:ext>
            </a:extLst>
          </p:cNvPr>
          <p:cNvCxnSpPr/>
          <p:nvPr/>
        </p:nvCxnSpPr>
        <p:spPr>
          <a:xfrm>
            <a:off x="2150833" y="4737932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BFE4FA-35B7-AB65-888C-D309F4AC6B42}"/>
              </a:ext>
            </a:extLst>
          </p:cNvPr>
          <p:cNvCxnSpPr/>
          <p:nvPr/>
        </p:nvCxnSpPr>
        <p:spPr>
          <a:xfrm>
            <a:off x="1958564" y="4735877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ounded Rectangle 1032">
            <a:extLst>
              <a:ext uri="{FF2B5EF4-FFF2-40B4-BE49-F238E27FC236}">
                <a16:creationId xmlns:a16="http://schemas.microsoft.com/office/drawing/2014/main" id="{5BE8DE69-D689-96BA-A433-BBE99E7818DE}"/>
              </a:ext>
            </a:extLst>
          </p:cNvPr>
          <p:cNvSpPr/>
          <p:nvPr/>
        </p:nvSpPr>
        <p:spPr>
          <a:xfrm>
            <a:off x="4803012" y="221347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ounded Rectangle 1033">
            <a:extLst>
              <a:ext uri="{FF2B5EF4-FFF2-40B4-BE49-F238E27FC236}">
                <a16:creationId xmlns:a16="http://schemas.microsoft.com/office/drawing/2014/main" id="{DB8ED488-46B9-ABE1-BA9C-080AAB6AEFED}"/>
              </a:ext>
            </a:extLst>
          </p:cNvPr>
          <p:cNvSpPr/>
          <p:nvPr/>
        </p:nvSpPr>
        <p:spPr>
          <a:xfrm>
            <a:off x="4216984" y="221347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ounded Rectangle 1034">
            <a:extLst>
              <a:ext uri="{FF2B5EF4-FFF2-40B4-BE49-F238E27FC236}">
                <a16:creationId xmlns:a16="http://schemas.microsoft.com/office/drawing/2014/main" id="{53CA3D27-1E42-3BF1-221C-2B25C40C3DA4}"/>
              </a:ext>
            </a:extLst>
          </p:cNvPr>
          <p:cNvSpPr/>
          <p:nvPr/>
        </p:nvSpPr>
        <p:spPr>
          <a:xfrm>
            <a:off x="3624740" y="2202186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42E4F26F-9B05-D74E-F511-7012199BE417}"/>
              </a:ext>
            </a:extLst>
          </p:cNvPr>
          <p:cNvSpPr txBox="1"/>
          <p:nvPr/>
        </p:nvSpPr>
        <p:spPr>
          <a:xfrm>
            <a:off x="3618569" y="2775647"/>
            <a:ext cx="183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GTG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623EB91-7C7A-01D1-5CB4-8283D70A4824}"/>
              </a:ext>
            </a:extLst>
          </p:cNvPr>
          <p:cNvCxnSpPr/>
          <p:nvPr/>
        </p:nvCxnSpPr>
        <p:spPr>
          <a:xfrm>
            <a:off x="3707155" y="253785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18EE7E9-7DA0-1A7D-0220-183D4CA48A19}"/>
              </a:ext>
            </a:extLst>
          </p:cNvPr>
          <p:cNvCxnSpPr/>
          <p:nvPr/>
        </p:nvCxnSpPr>
        <p:spPr>
          <a:xfrm>
            <a:off x="3902040" y="254047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9C9C100-AF01-DA2F-97AD-5EE22FCCE351}"/>
              </a:ext>
            </a:extLst>
          </p:cNvPr>
          <p:cNvCxnSpPr/>
          <p:nvPr/>
        </p:nvCxnSpPr>
        <p:spPr>
          <a:xfrm>
            <a:off x="4095431" y="2540471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4A998CFA-7FCA-54DD-F8D5-CAC7384E9698}"/>
              </a:ext>
            </a:extLst>
          </p:cNvPr>
          <p:cNvCxnSpPr/>
          <p:nvPr/>
        </p:nvCxnSpPr>
        <p:spPr>
          <a:xfrm>
            <a:off x="4304511" y="253785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B13B677E-41C4-C732-086B-B22597966DE7}"/>
              </a:ext>
            </a:extLst>
          </p:cNvPr>
          <p:cNvCxnSpPr/>
          <p:nvPr/>
        </p:nvCxnSpPr>
        <p:spPr>
          <a:xfrm>
            <a:off x="4695776" y="253785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A2F7E22-6D17-9F3E-0E75-188F97BC7A06}"/>
              </a:ext>
            </a:extLst>
          </p:cNvPr>
          <p:cNvCxnSpPr/>
          <p:nvPr/>
        </p:nvCxnSpPr>
        <p:spPr>
          <a:xfrm>
            <a:off x="4499396" y="254103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EF7D5BF2-1086-F4A6-2ACE-D51512592A71}"/>
              </a:ext>
            </a:extLst>
          </p:cNvPr>
          <p:cNvCxnSpPr/>
          <p:nvPr/>
        </p:nvCxnSpPr>
        <p:spPr>
          <a:xfrm>
            <a:off x="4906165" y="253785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DE474C65-68A1-E308-08FD-337DB6A9366E}"/>
              </a:ext>
            </a:extLst>
          </p:cNvPr>
          <p:cNvCxnSpPr/>
          <p:nvPr/>
        </p:nvCxnSpPr>
        <p:spPr>
          <a:xfrm>
            <a:off x="5098808" y="2537857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1993DC78-C8AA-505D-6219-4EB80DD21322}"/>
              </a:ext>
            </a:extLst>
          </p:cNvPr>
          <p:cNvCxnSpPr/>
          <p:nvPr/>
        </p:nvCxnSpPr>
        <p:spPr>
          <a:xfrm>
            <a:off x="5292758" y="253841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BD651025-3E6A-4B71-B1E7-F9FF20719C8B}"/>
              </a:ext>
            </a:extLst>
          </p:cNvPr>
          <p:cNvCxnSpPr/>
          <p:nvPr/>
        </p:nvCxnSpPr>
        <p:spPr>
          <a:xfrm>
            <a:off x="3707715" y="226318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3B227C2-E80C-0EA6-7748-5CB7350BCA37}"/>
              </a:ext>
            </a:extLst>
          </p:cNvPr>
          <p:cNvCxnSpPr/>
          <p:nvPr/>
        </p:nvCxnSpPr>
        <p:spPr>
          <a:xfrm>
            <a:off x="3902040" y="226318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676EEB6A-1F7E-B7EC-F1F4-EE70BFC4FB05}"/>
              </a:ext>
            </a:extLst>
          </p:cNvPr>
          <p:cNvCxnSpPr/>
          <p:nvPr/>
        </p:nvCxnSpPr>
        <p:spPr>
          <a:xfrm>
            <a:off x="4095431" y="226219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748CEAC6-9CE1-2C70-E264-F1B8F43E2EFE}"/>
              </a:ext>
            </a:extLst>
          </p:cNvPr>
          <p:cNvCxnSpPr/>
          <p:nvPr/>
        </p:nvCxnSpPr>
        <p:spPr>
          <a:xfrm>
            <a:off x="4306568" y="226442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0D424B02-8ADC-2629-4BC0-2608EAD9D085}"/>
              </a:ext>
            </a:extLst>
          </p:cNvPr>
          <p:cNvCxnSpPr/>
          <p:nvPr/>
        </p:nvCxnSpPr>
        <p:spPr>
          <a:xfrm>
            <a:off x="4695776" y="226162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4B59D7CF-17B4-5269-FF65-246FF4EBD11E}"/>
              </a:ext>
            </a:extLst>
          </p:cNvPr>
          <p:cNvCxnSpPr/>
          <p:nvPr/>
        </p:nvCxnSpPr>
        <p:spPr>
          <a:xfrm>
            <a:off x="4499396" y="2264428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51A9C47B-DBE2-DD27-DB74-77F73122CFED}"/>
              </a:ext>
            </a:extLst>
          </p:cNvPr>
          <p:cNvCxnSpPr/>
          <p:nvPr/>
        </p:nvCxnSpPr>
        <p:spPr>
          <a:xfrm>
            <a:off x="4906165" y="226162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E60E05DD-B5B2-E3CF-2176-373066288B76}"/>
              </a:ext>
            </a:extLst>
          </p:cNvPr>
          <p:cNvCxnSpPr/>
          <p:nvPr/>
        </p:nvCxnSpPr>
        <p:spPr>
          <a:xfrm>
            <a:off x="5292758" y="2263684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43FC864D-8511-39B5-DCA1-21DE5A6223F0}"/>
              </a:ext>
            </a:extLst>
          </p:cNvPr>
          <p:cNvCxnSpPr/>
          <p:nvPr/>
        </p:nvCxnSpPr>
        <p:spPr>
          <a:xfrm>
            <a:off x="5100489" y="2261629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ounded Rectangle 1055">
            <a:extLst>
              <a:ext uri="{FF2B5EF4-FFF2-40B4-BE49-F238E27FC236}">
                <a16:creationId xmlns:a16="http://schemas.microsoft.com/office/drawing/2014/main" id="{7AEAFCDC-1DB6-71C4-6D34-020E532457BF}"/>
              </a:ext>
            </a:extLst>
          </p:cNvPr>
          <p:cNvSpPr/>
          <p:nvPr/>
        </p:nvSpPr>
        <p:spPr>
          <a:xfrm>
            <a:off x="4803012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ounded Rectangle 1056">
            <a:extLst>
              <a:ext uri="{FF2B5EF4-FFF2-40B4-BE49-F238E27FC236}">
                <a16:creationId xmlns:a16="http://schemas.microsoft.com/office/drawing/2014/main" id="{129E76A9-9829-3B05-93F0-58286E6224AC}"/>
              </a:ext>
            </a:extLst>
          </p:cNvPr>
          <p:cNvSpPr/>
          <p:nvPr/>
        </p:nvSpPr>
        <p:spPr>
          <a:xfrm>
            <a:off x="4216984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ounded Rectangle 1057">
            <a:extLst>
              <a:ext uri="{FF2B5EF4-FFF2-40B4-BE49-F238E27FC236}">
                <a16:creationId xmlns:a16="http://schemas.microsoft.com/office/drawing/2014/main" id="{A8C2A35A-E5D9-BEDD-6642-FD8D3322F458}"/>
              </a:ext>
            </a:extLst>
          </p:cNvPr>
          <p:cNvSpPr/>
          <p:nvPr/>
        </p:nvSpPr>
        <p:spPr>
          <a:xfrm>
            <a:off x="3624740" y="4680550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36355D2D-110D-BE59-F442-777159AC78D8}"/>
              </a:ext>
            </a:extLst>
          </p:cNvPr>
          <p:cNvSpPr txBox="1"/>
          <p:nvPr/>
        </p:nvSpPr>
        <p:spPr>
          <a:xfrm>
            <a:off x="3618569" y="5254011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GAA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C1FFBF9C-0AD5-55C2-3481-A9E43CAC0F9C}"/>
              </a:ext>
            </a:extLst>
          </p:cNvPr>
          <p:cNvCxnSpPr/>
          <p:nvPr/>
        </p:nvCxnSpPr>
        <p:spPr>
          <a:xfrm>
            <a:off x="3707155" y="501622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F2740607-9E57-9CCE-390A-72AC5EF75F49}"/>
              </a:ext>
            </a:extLst>
          </p:cNvPr>
          <p:cNvCxnSpPr/>
          <p:nvPr/>
        </p:nvCxnSpPr>
        <p:spPr>
          <a:xfrm>
            <a:off x="3902040" y="501883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1C531972-15D5-904E-84D6-461D6211A4FB}"/>
              </a:ext>
            </a:extLst>
          </p:cNvPr>
          <p:cNvCxnSpPr/>
          <p:nvPr/>
        </p:nvCxnSpPr>
        <p:spPr>
          <a:xfrm>
            <a:off x="4095431" y="5018835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1058452F-05E8-84F1-4D6B-292DEF60CA14}"/>
              </a:ext>
            </a:extLst>
          </p:cNvPr>
          <p:cNvCxnSpPr/>
          <p:nvPr/>
        </p:nvCxnSpPr>
        <p:spPr>
          <a:xfrm>
            <a:off x="4304511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3764FEF-6EF4-8BC7-D3C6-790D6A6F66A4}"/>
              </a:ext>
            </a:extLst>
          </p:cNvPr>
          <p:cNvCxnSpPr/>
          <p:nvPr/>
        </p:nvCxnSpPr>
        <p:spPr>
          <a:xfrm>
            <a:off x="4695776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FAF12F46-697A-D534-FC09-032CDCCCE168}"/>
              </a:ext>
            </a:extLst>
          </p:cNvPr>
          <p:cNvCxnSpPr/>
          <p:nvPr/>
        </p:nvCxnSpPr>
        <p:spPr>
          <a:xfrm>
            <a:off x="4499396" y="5019396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BCFBDB00-AF29-7753-F6E3-C42C206FFDBE}"/>
              </a:ext>
            </a:extLst>
          </p:cNvPr>
          <p:cNvCxnSpPr/>
          <p:nvPr/>
        </p:nvCxnSpPr>
        <p:spPr>
          <a:xfrm>
            <a:off x="4906165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0C2B869-BD5D-0919-E398-90C3C24BDCB6}"/>
              </a:ext>
            </a:extLst>
          </p:cNvPr>
          <p:cNvCxnSpPr/>
          <p:nvPr/>
        </p:nvCxnSpPr>
        <p:spPr>
          <a:xfrm>
            <a:off x="5098808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1C7C1E09-797E-5A73-19AF-A38FD5CF756E}"/>
              </a:ext>
            </a:extLst>
          </p:cNvPr>
          <p:cNvCxnSpPr/>
          <p:nvPr/>
        </p:nvCxnSpPr>
        <p:spPr>
          <a:xfrm>
            <a:off x="5292758" y="501677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AFD6A961-76E0-F740-1FC2-65428DA77C87}"/>
              </a:ext>
            </a:extLst>
          </p:cNvPr>
          <p:cNvCxnSpPr/>
          <p:nvPr/>
        </p:nvCxnSpPr>
        <p:spPr>
          <a:xfrm>
            <a:off x="3707715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A89776CA-4D6B-6FA2-B04E-0BB0BDEC3158}"/>
              </a:ext>
            </a:extLst>
          </p:cNvPr>
          <p:cNvCxnSpPr/>
          <p:nvPr/>
        </p:nvCxnSpPr>
        <p:spPr>
          <a:xfrm>
            <a:off x="3902040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5D97C88C-3896-142B-6CF2-5C59B99A3431}"/>
              </a:ext>
            </a:extLst>
          </p:cNvPr>
          <p:cNvCxnSpPr/>
          <p:nvPr/>
        </p:nvCxnSpPr>
        <p:spPr>
          <a:xfrm>
            <a:off x="4095431" y="474055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B0A1C97B-892E-DE7C-34A9-CD17AEB58DF1}"/>
              </a:ext>
            </a:extLst>
          </p:cNvPr>
          <p:cNvCxnSpPr/>
          <p:nvPr/>
        </p:nvCxnSpPr>
        <p:spPr>
          <a:xfrm>
            <a:off x="4306568" y="47427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12050421-7D9F-32D3-B570-F1172D2C2492}"/>
              </a:ext>
            </a:extLst>
          </p:cNvPr>
          <p:cNvCxnSpPr/>
          <p:nvPr/>
        </p:nvCxnSpPr>
        <p:spPr>
          <a:xfrm>
            <a:off x="4695776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CE8C873A-3451-DAEE-C3B1-36050D3FFA4B}"/>
              </a:ext>
            </a:extLst>
          </p:cNvPr>
          <p:cNvCxnSpPr/>
          <p:nvPr/>
        </p:nvCxnSpPr>
        <p:spPr>
          <a:xfrm>
            <a:off x="4499396" y="474279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DD4A429D-7229-CC4A-678E-C1830E7C6114}"/>
              </a:ext>
            </a:extLst>
          </p:cNvPr>
          <p:cNvCxnSpPr/>
          <p:nvPr/>
        </p:nvCxnSpPr>
        <p:spPr>
          <a:xfrm>
            <a:off x="4906165" y="47399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05D33D1-F0D9-D1D4-5700-8CD2222BEA56}"/>
              </a:ext>
            </a:extLst>
          </p:cNvPr>
          <p:cNvCxnSpPr/>
          <p:nvPr/>
        </p:nvCxnSpPr>
        <p:spPr>
          <a:xfrm>
            <a:off x="5292758" y="4742048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E7259B0-4BA5-AF01-1488-375FE486724D}"/>
              </a:ext>
            </a:extLst>
          </p:cNvPr>
          <p:cNvCxnSpPr/>
          <p:nvPr/>
        </p:nvCxnSpPr>
        <p:spPr>
          <a:xfrm>
            <a:off x="5100489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Rounded Rectangle 1084">
            <a:extLst>
              <a:ext uri="{FF2B5EF4-FFF2-40B4-BE49-F238E27FC236}">
                <a16:creationId xmlns:a16="http://schemas.microsoft.com/office/drawing/2014/main" id="{4612BA95-B485-C52E-245A-C67EF4A956F0}"/>
              </a:ext>
            </a:extLst>
          </p:cNvPr>
          <p:cNvSpPr/>
          <p:nvPr/>
        </p:nvSpPr>
        <p:spPr>
          <a:xfrm>
            <a:off x="4790956" y="3813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Rounded Rectangle 1086">
            <a:extLst>
              <a:ext uri="{FF2B5EF4-FFF2-40B4-BE49-F238E27FC236}">
                <a16:creationId xmlns:a16="http://schemas.microsoft.com/office/drawing/2014/main" id="{88C3FD20-FBBF-53AF-FC9A-69EEEDEAF68B}"/>
              </a:ext>
            </a:extLst>
          </p:cNvPr>
          <p:cNvSpPr/>
          <p:nvPr/>
        </p:nvSpPr>
        <p:spPr>
          <a:xfrm>
            <a:off x="3612684" y="3817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7FB1028-139C-F6C4-610E-B1C0AB0FFC56}"/>
              </a:ext>
            </a:extLst>
          </p:cNvPr>
          <p:cNvSpPr txBox="1"/>
          <p:nvPr/>
        </p:nvSpPr>
        <p:spPr>
          <a:xfrm>
            <a:off x="3612684" y="3746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3D9A63C9-05B5-EABF-B789-770348F3B557}"/>
              </a:ext>
            </a:extLst>
          </p:cNvPr>
          <p:cNvSpPr txBox="1"/>
          <p:nvPr/>
        </p:nvSpPr>
        <p:spPr>
          <a:xfrm>
            <a:off x="4798360" y="3739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91" name="Rounded Rectangle 1090">
            <a:extLst>
              <a:ext uri="{FF2B5EF4-FFF2-40B4-BE49-F238E27FC236}">
                <a16:creationId xmlns:a16="http://schemas.microsoft.com/office/drawing/2014/main" id="{E7C64B21-E36D-5048-1E1E-02CFEC74B5ED}"/>
              </a:ext>
            </a:extLst>
          </p:cNvPr>
          <p:cNvSpPr/>
          <p:nvPr/>
        </p:nvSpPr>
        <p:spPr>
          <a:xfrm>
            <a:off x="1654916" y="3813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ounded Rectangle 1092">
            <a:extLst>
              <a:ext uri="{FF2B5EF4-FFF2-40B4-BE49-F238E27FC236}">
                <a16:creationId xmlns:a16="http://schemas.microsoft.com/office/drawing/2014/main" id="{5849083A-555C-FB9F-359B-E6C50324FD8C}"/>
              </a:ext>
            </a:extLst>
          </p:cNvPr>
          <p:cNvSpPr/>
          <p:nvPr/>
        </p:nvSpPr>
        <p:spPr>
          <a:xfrm>
            <a:off x="476644" y="3817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3007A864-2713-F21D-012B-D07BECE8F519}"/>
              </a:ext>
            </a:extLst>
          </p:cNvPr>
          <p:cNvSpPr txBox="1"/>
          <p:nvPr/>
        </p:nvSpPr>
        <p:spPr>
          <a:xfrm>
            <a:off x="476644" y="3746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DA530803-0049-A50B-703D-2C3197BC1C97}"/>
              </a:ext>
            </a:extLst>
          </p:cNvPr>
          <p:cNvSpPr txBox="1"/>
          <p:nvPr/>
        </p:nvSpPr>
        <p:spPr>
          <a:xfrm>
            <a:off x="1662320" y="3739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97" name="Rounded Rectangle 1096">
            <a:extLst>
              <a:ext uri="{FF2B5EF4-FFF2-40B4-BE49-F238E27FC236}">
                <a16:creationId xmlns:a16="http://schemas.microsoft.com/office/drawing/2014/main" id="{5BB4EBB2-EF33-4E59-3D02-F0113A1176C2}"/>
              </a:ext>
            </a:extLst>
          </p:cNvPr>
          <p:cNvSpPr/>
          <p:nvPr/>
        </p:nvSpPr>
        <p:spPr>
          <a:xfrm>
            <a:off x="482905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ounded Rectangle 1097">
            <a:extLst>
              <a:ext uri="{FF2B5EF4-FFF2-40B4-BE49-F238E27FC236}">
                <a16:creationId xmlns:a16="http://schemas.microsoft.com/office/drawing/2014/main" id="{2889089E-D0F9-A549-3FDB-EE6CDC0F7432}"/>
              </a:ext>
            </a:extLst>
          </p:cNvPr>
          <p:cNvSpPr/>
          <p:nvPr/>
        </p:nvSpPr>
        <p:spPr>
          <a:xfrm>
            <a:off x="424302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ounded Rectangle 1098">
            <a:extLst>
              <a:ext uri="{FF2B5EF4-FFF2-40B4-BE49-F238E27FC236}">
                <a16:creationId xmlns:a16="http://schemas.microsoft.com/office/drawing/2014/main" id="{BB6DC772-AA63-5510-10E1-43F2DFAD6EB8}"/>
              </a:ext>
            </a:extLst>
          </p:cNvPr>
          <p:cNvSpPr/>
          <p:nvPr/>
        </p:nvSpPr>
        <p:spPr>
          <a:xfrm>
            <a:off x="365078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A989FF7C-0CAC-2F52-ECB5-336C2BF2F248}"/>
              </a:ext>
            </a:extLst>
          </p:cNvPr>
          <p:cNvSpPr txBox="1"/>
          <p:nvPr/>
        </p:nvSpPr>
        <p:spPr>
          <a:xfrm>
            <a:off x="365078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E3BF57FA-C924-4A69-7B1C-DEC12447D613}"/>
              </a:ext>
            </a:extLst>
          </p:cNvPr>
          <p:cNvSpPr txBox="1"/>
          <p:nvPr/>
        </p:nvSpPr>
        <p:spPr>
          <a:xfrm>
            <a:off x="4253734" y="60150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3FD86D50-2660-3A91-92B3-F28ED02A94A6}"/>
              </a:ext>
            </a:extLst>
          </p:cNvPr>
          <p:cNvSpPr txBox="1"/>
          <p:nvPr/>
        </p:nvSpPr>
        <p:spPr>
          <a:xfrm>
            <a:off x="483646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3" name="Rounded Rectangle 1102">
            <a:extLst>
              <a:ext uri="{FF2B5EF4-FFF2-40B4-BE49-F238E27FC236}">
                <a16:creationId xmlns:a16="http://schemas.microsoft.com/office/drawing/2014/main" id="{4C4A60BD-63EF-6023-E423-5EF5AE16272C}"/>
              </a:ext>
            </a:extLst>
          </p:cNvPr>
          <p:cNvSpPr/>
          <p:nvPr/>
        </p:nvSpPr>
        <p:spPr>
          <a:xfrm>
            <a:off x="169301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CC13D9F9-3A25-4883-3023-984C59A760C4}"/>
              </a:ext>
            </a:extLst>
          </p:cNvPr>
          <p:cNvSpPr/>
          <p:nvPr/>
        </p:nvSpPr>
        <p:spPr>
          <a:xfrm>
            <a:off x="110698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FD6F6D30-F028-A8DA-0CA8-0301504525DA}"/>
              </a:ext>
            </a:extLst>
          </p:cNvPr>
          <p:cNvSpPr/>
          <p:nvPr/>
        </p:nvSpPr>
        <p:spPr>
          <a:xfrm>
            <a:off x="51474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3F0A7E50-7916-3BBF-02DE-61514CBBA6FD}"/>
              </a:ext>
            </a:extLst>
          </p:cNvPr>
          <p:cNvSpPr txBox="1"/>
          <p:nvPr/>
        </p:nvSpPr>
        <p:spPr>
          <a:xfrm>
            <a:off x="51474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BE99BCC8-2902-0CEC-54B4-D1E0762A1905}"/>
              </a:ext>
            </a:extLst>
          </p:cNvPr>
          <p:cNvSpPr txBox="1"/>
          <p:nvPr/>
        </p:nvSpPr>
        <p:spPr>
          <a:xfrm>
            <a:off x="1089555" y="6007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09D11D2F-EB53-3C22-74D8-B8E253A75901}"/>
              </a:ext>
            </a:extLst>
          </p:cNvPr>
          <p:cNvSpPr txBox="1"/>
          <p:nvPr/>
        </p:nvSpPr>
        <p:spPr>
          <a:xfrm>
            <a:off x="170042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FC324651-E174-7437-0B3A-5FDF9915C212}"/>
              </a:ext>
            </a:extLst>
          </p:cNvPr>
          <p:cNvSpPr txBox="1"/>
          <p:nvPr/>
        </p:nvSpPr>
        <p:spPr>
          <a:xfrm>
            <a:off x="5439230" y="3589599"/>
            <a:ext cx="122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amino acid encoded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33ACABAD-60FA-6EBE-387D-AE6607EC818B}"/>
              </a:ext>
            </a:extLst>
          </p:cNvPr>
          <p:cNvSpPr txBox="1"/>
          <p:nvPr/>
        </p:nvSpPr>
        <p:spPr>
          <a:xfrm>
            <a:off x="5407555" y="5638062"/>
            <a:ext cx="139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 in amino acid encoded</a:t>
            </a:r>
          </a:p>
        </p:txBody>
      </p: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0FBF4DB1-8B6F-EB4A-F46B-3C1D4584FA4A}"/>
              </a:ext>
            </a:extLst>
          </p:cNvPr>
          <p:cNvCxnSpPr>
            <a:cxnSpLocks/>
          </p:cNvCxnSpPr>
          <p:nvPr/>
        </p:nvCxnSpPr>
        <p:spPr>
          <a:xfrm>
            <a:off x="303124" y="2848518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68028D76-2A5D-6B73-0C9A-85B6FC5DDE8C}"/>
              </a:ext>
            </a:extLst>
          </p:cNvPr>
          <p:cNvCxnSpPr>
            <a:cxnSpLocks/>
          </p:cNvCxnSpPr>
          <p:nvPr/>
        </p:nvCxnSpPr>
        <p:spPr>
          <a:xfrm>
            <a:off x="313586" y="5105889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Arrow Connector 1115">
            <a:extLst>
              <a:ext uri="{FF2B5EF4-FFF2-40B4-BE49-F238E27FC236}">
                <a16:creationId xmlns:a16="http://schemas.microsoft.com/office/drawing/2014/main" id="{8973CB5E-D6CE-B55E-42FC-57B036BB02B9}"/>
              </a:ext>
            </a:extLst>
          </p:cNvPr>
          <p:cNvCxnSpPr>
            <a:cxnSpLocks/>
          </p:cNvCxnSpPr>
          <p:nvPr/>
        </p:nvCxnSpPr>
        <p:spPr>
          <a:xfrm>
            <a:off x="3458693" y="2896464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62F51C30-FF12-9829-50ED-8F8E4D84D4F9}"/>
              </a:ext>
            </a:extLst>
          </p:cNvPr>
          <p:cNvCxnSpPr>
            <a:cxnSpLocks/>
          </p:cNvCxnSpPr>
          <p:nvPr/>
        </p:nvCxnSpPr>
        <p:spPr>
          <a:xfrm>
            <a:off x="3457221" y="5296741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TextBox 1117">
            <a:extLst>
              <a:ext uri="{FF2B5EF4-FFF2-40B4-BE49-F238E27FC236}">
                <a16:creationId xmlns:a16="http://schemas.microsoft.com/office/drawing/2014/main" id="{D28EBD2C-153F-A68B-F5A1-0E7B62B42134}"/>
              </a:ext>
            </a:extLst>
          </p:cNvPr>
          <p:cNvSpPr txBox="1"/>
          <p:nvPr/>
        </p:nvSpPr>
        <p:spPr>
          <a:xfrm>
            <a:off x="11079122" y="1782751"/>
            <a:ext cx="1122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dN</a:t>
            </a:r>
            <a:endParaRPr lang="en-US" sz="6000" dirty="0"/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7C55CE7A-80DF-947C-51C6-D6BFF2E40D0F}"/>
              </a:ext>
            </a:extLst>
          </p:cNvPr>
          <p:cNvSpPr txBox="1"/>
          <p:nvPr/>
        </p:nvSpPr>
        <p:spPr>
          <a:xfrm>
            <a:off x="11144493" y="4366998"/>
            <a:ext cx="99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dS</a:t>
            </a:r>
            <a:endParaRPr lang="en-US" sz="6000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349878A2-1B9A-6A77-DE92-F2B2E00D81CB}"/>
              </a:ext>
            </a:extLst>
          </p:cNvPr>
          <p:cNvSpPr txBox="1"/>
          <p:nvPr/>
        </p:nvSpPr>
        <p:spPr>
          <a:xfrm>
            <a:off x="11170494" y="2977426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___</a:t>
            </a: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BABF45BE-2C49-3EA2-02C6-9688A4D23A82}"/>
              </a:ext>
            </a:extLst>
          </p:cNvPr>
          <p:cNvSpPr txBox="1"/>
          <p:nvPr/>
        </p:nvSpPr>
        <p:spPr>
          <a:xfrm>
            <a:off x="7422096" y="539075"/>
            <a:ext cx="3286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Direct connection to phenotype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851F29D5-A12C-2672-C793-E93E45D95707}"/>
              </a:ext>
            </a:extLst>
          </p:cNvPr>
          <p:cNvSpPr txBox="1"/>
          <p:nvPr/>
        </p:nvSpPr>
        <p:spPr>
          <a:xfrm>
            <a:off x="3036124" y="588511"/>
            <a:ext cx="3003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Genotype after a single nucleotide change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7435501-04D5-EDC7-5484-F6B2BD5F89D6}"/>
              </a:ext>
            </a:extLst>
          </p:cNvPr>
          <p:cNvSpPr txBox="1"/>
          <p:nvPr/>
        </p:nvSpPr>
        <p:spPr>
          <a:xfrm>
            <a:off x="390854" y="675874"/>
            <a:ext cx="1786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Initial genotype </a:t>
            </a:r>
          </a:p>
        </p:txBody>
      </p: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43E8B3D6-FC94-B406-68EE-B9BEABA254A2}"/>
              </a:ext>
            </a:extLst>
          </p:cNvPr>
          <p:cNvCxnSpPr>
            <a:cxnSpLocks/>
          </p:cNvCxnSpPr>
          <p:nvPr/>
        </p:nvCxnSpPr>
        <p:spPr>
          <a:xfrm>
            <a:off x="2384718" y="2848518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03D1966F-5F21-A8C6-489B-50AE01B7ABC2}"/>
              </a:ext>
            </a:extLst>
          </p:cNvPr>
          <p:cNvCxnSpPr>
            <a:cxnSpLocks/>
          </p:cNvCxnSpPr>
          <p:nvPr/>
        </p:nvCxnSpPr>
        <p:spPr>
          <a:xfrm>
            <a:off x="2312490" y="5443682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71420E-9C87-A0CC-ABEC-93C31BC4A28B}"/>
              </a:ext>
            </a:extLst>
          </p:cNvPr>
          <p:cNvCxnSpPr>
            <a:cxnSpLocks/>
          </p:cNvCxnSpPr>
          <p:nvPr/>
        </p:nvCxnSpPr>
        <p:spPr>
          <a:xfrm>
            <a:off x="6388673" y="2848517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999BC-C23F-2AC8-26B6-5D5E3DAE74E4}"/>
              </a:ext>
            </a:extLst>
          </p:cNvPr>
          <p:cNvCxnSpPr>
            <a:cxnSpLocks/>
          </p:cNvCxnSpPr>
          <p:nvPr/>
        </p:nvCxnSpPr>
        <p:spPr>
          <a:xfrm>
            <a:off x="6316445" y="5443681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7BF1D551-C512-D7DC-8292-6440D3D64D84}"/>
              </a:ext>
            </a:extLst>
          </p:cNvPr>
          <p:cNvSpPr/>
          <p:nvPr/>
        </p:nvSpPr>
        <p:spPr>
          <a:xfrm rot="21040153" flipH="1">
            <a:off x="4652964" y="4127378"/>
            <a:ext cx="308016" cy="578780"/>
          </a:xfrm>
          <a:prstGeom prst="lightningBol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4D8DCCD3-0458-6091-75DD-A8F37143AAC5}"/>
              </a:ext>
            </a:extLst>
          </p:cNvPr>
          <p:cNvSpPr/>
          <p:nvPr/>
        </p:nvSpPr>
        <p:spPr>
          <a:xfrm rot="21040153" flipH="1">
            <a:off x="4428029" y="1619732"/>
            <a:ext cx="308016" cy="578780"/>
          </a:xfrm>
          <a:prstGeom prst="lightningBol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E4BAF66-F03A-68E3-3401-075F43FB7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 b="31482"/>
          <a:stretch/>
        </p:blipFill>
        <p:spPr bwMode="auto">
          <a:xfrm>
            <a:off x="7909541" y="3996829"/>
            <a:ext cx="2437410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BA84982C-EDD6-73A8-4FE7-3665468A0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8" t="1" b="32972"/>
          <a:stretch/>
        </p:blipFill>
        <p:spPr bwMode="auto">
          <a:xfrm>
            <a:off x="7851668" y="1379849"/>
            <a:ext cx="2326125" cy="24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1E7FD2B-B9BF-7C2A-DF09-A14A137496F7}"/>
              </a:ext>
            </a:extLst>
          </p:cNvPr>
          <p:cNvSpPr/>
          <p:nvPr/>
        </p:nvSpPr>
        <p:spPr>
          <a:xfrm>
            <a:off x="8486617" y="4818928"/>
            <a:ext cx="861934" cy="861934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06F816-376C-7CE5-DD53-1C9C4F47326B}"/>
              </a:ext>
            </a:extLst>
          </p:cNvPr>
          <p:cNvSpPr/>
          <p:nvPr/>
        </p:nvSpPr>
        <p:spPr>
          <a:xfrm>
            <a:off x="8288383" y="2174679"/>
            <a:ext cx="861934" cy="861934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04780D-F03B-1346-3DE6-E96A35D892D0}"/>
              </a:ext>
            </a:extLst>
          </p:cNvPr>
          <p:cNvSpPr txBox="1"/>
          <p:nvPr/>
        </p:nvSpPr>
        <p:spPr>
          <a:xfrm>
            <a:off x="7966148" y="6561392"/>
            <a:ext cx="3089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Protein from: Al-Haggar et al., </a:t>
            </a:r>
            <a:r>
              <a:rPr lang="en-US" sz="1050" dirty="0" err="1"/>
              <a:t>Eur</a:t>
            </a:r>
            <a:r>
              <a:rPr lang="en-US" sz="1050" dirty="0"/>
              <a:t> J Hum Genet 2012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71C2B-53AE-8C67-B8D9-BD59057D3858}"/>
              </a:ext>
            </a:extLst>
          </p:cNvPr>
          <p:cNvSpPr/>
          <p:nvPr/>
        </p:nvSpPr>
        <p:spPr>
          <a:xfrm>
            <a:off x="4050166" y="3570783"/>
            <a:ext cx="897577" cy="726149"/>
          </a:xfrm>
          <a:prstGeom prst="rect">
            <a:avLst/>
          </a:prstGeom>
          <a:solidFill>
            <a:srgbClr val="FF0000">
              <a:alpha val="719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287808-333A-8E85-EB97-6DD9EAFEA9FE}"/>
              </a:ext>
            </a:extLst>
          </p:cNvPr>
          <p:cNvSpPr/>
          <p:nvPr/>
        </p:nvSpPr>
        <p:spPr>
          <a:xfrm>
            <a:off x="878604" y="3570833"/>
            <a:ext cx="897577" cy="726149"/>
          </a:xfrm>
          <a:prstGeom prst="rect">
            <a:avLst/>
          </a:prstGeom>
          <a:solidFill>
            <a:srgbClr val="FF0000">
              <a:alpha val="719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ounded Rectangle 1091">
            <a:extLst>
              <a:ext uri="{FF2B5EF4-FFF2-40B4-BE49-F238E27FC236}">
                <a16:creationId xmlns:a16="http://schemas.microsoft.com/office/drawing/2014/main" id="{E33B6B48-5FED-E0CF-C29A-C341A809C333}"/>
              </a:ext>
            </a:extLst>
          </p:cNvPr>
          <p:cNvSpPr/>
          <p:nvPr/>
        </p:nvSpPr>
        <p:spPr>
          <a:xfrm>
            <a:off x="1068888" y="3813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58CA5DFB-7F51-44B6-2B97-9C8BDC032A9D}"/>
              </a:ext>
            </a:extLst>
          </p:cNvPr>
          <p:cNvSpPr txBox="1"/>
          <p:nvPr/>
        </p:nvSpPr>
        <p:spPr>
          <a:xfrm>
            <a:off x="1051455" y="3721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7E2A9133-D75B-D0C2-627B-BBE6839DE26F}"/>
              </a:ext>
            </a:extLst>
          </p:cNvPr>
          <p:cNvSpPr/>
          <p:nvPr/>
        </p:nvSpPr>
        <p:spPr>
          <a:xfrm>
            <a:off x="4204928" y="3813727"/>
            <a:ext cx="563943" cy="2188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BC1EF493-1A11-B406-999C-CEA79197C7A5}"/>
              </a:ext>
            </a:extLst>
          </p:cNvPr>
          <p:cNvSpPr txBox="1"/>
          <p:nvPr/>
        </p:nvSpPr>
        <p:spPr>
          <a:xfrm>
            <a:off x="4187495" y="3721559"/>
            <a:ext cx="48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Val</a:t>
            </a:r>
          </a:p>
        </p:txBody>
      </p:sp>
    </p:spTree>
    <p:extLst>
      <p:ext uri="{BB962C8B-B14F-4D97-AF65-F5344CB8AC3E}">
        <p14:creationId xmlns:p14="http://schemas.microsoft.com/office/powerpoint/2010/main" val="4223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" grpId="0"/>
      <p:bldP spid="5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935A20-6B9F-DFD5-5AD1-B6BE0B5531D1}"/>
              </a:ext>
            </a:extLst>
          </p:cNvPr>
          <p:cNvSpPr/>
          <p:nvPr/>
        </p:nvSpPr>
        <p:spPr>
          <a:xfrm>
            <a:off x="2127319" y="1645919"/>
            <a:ext cx="6199160" cy="446790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5607D-800B-4B27-5056-CD6949F3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pressure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1048C-C578-E661-B650-2A4B21FF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F9C00-0EAF-863E-0F11-D0F1187DDADA}"/>
              </a:ext>
            </a:extLst>
          </p:cNvPr>
          <p:cNvSpPr txBox="1"/>
          <p:nvPr/>
        </p:nvSpPr>
        <p:spPr>
          <a:xfrm>
            <a:off x="6318018" y="3428721"/>
            <a:ext cx="133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&gt;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D00CF-048F-1C32-8CF7-8EE2076C5296}"/>
              </a:ext>
            </a:extLst>
          </p:cNvPr>
          <p:cNvSpPr txBox="1"/>
          <p:nvPr/>
        </p:nvSpPr>
        <p:spPr>
          <a:xfrm>
            <a:off x="8401254" y="2723033"/>
            <a:ext cx="372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 this case: adaptive evolution!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2D9216-EEE0-FE4B-B3A3-4D2D3590AC5B}"/>
              </a:ext>
            </a:extLst>
          </p:cNvPr>
          <p:cNvSpPr txBox="1"/>
          <p:nvPr/>
        </p:nvSpPr>
        <p:spPr>
          <a:xfrm>
            <a:off x="1244691" y="4324700"/>
            <a:ext cx="2073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 substitutions keep the same amino acid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C6DDAD-4505-0610-322E-3E93EFDC4BCC}"/>
              </a:ext>
            </a:extLst>
          </p:cNvPr>
          <p:cNvSpPr txBox="1"/>
          <p:nvPr/>
        </p:nvSpPr>
        <p:spPr>
          <a:xfrm>
            <a:off x="1287345" y="2348979"/>
            <a:ext cx="220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nucleotide substitutions change the amino acid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6D04A8-419C-D156-0B0B-A4C54F40BFA9}"/>
              </a:ext>
            </a:extLst>
          </p:cNvPr>
          <p:cNvSpPr txBox="1"/>
          <p:nvPr/>
        </p:nvSpPr>
        <p:spPr>
          <a:xfrm>
            <a:off x="4443835" y="4558942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dS</a:t>
            </a:r>
            <a:endParaRPr 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13F9BA-4647-5903-417B-35E80144B7BA}"/>
              </a:ext>
            </a:extLst>
          </p:cNvPr>
          <p:cNvSpPr txBox="1"/>
          <p:nvPr/>
        </p:nvSpPr>
        <p:spPr>
          <a:xfrm>
            <a:off x="3669571" y="1804753"/>
            <a:ext cx="23727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 err="1"/>
              <a:t>dN</a:t>
            </a:r>
            <a:endParaRPr lang="en-US" sz="1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B9F868-B3F0-8AF0-6B6C-DDD8181DB851}"/>
              </a:ext>
            </a:extLst>
          </p:cNvPr>
          <p:cNvSpPr txBox="1"/>
          <p:nvPr/>
        </p:nvSpPr>
        <p:spPr>
          <a:xfrm>
            <a:off x="4281989" y="3338834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34881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7D09-F55D-6B55-3FB5-1F307950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BB89-6103-C624-EA39-33B75A01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think of adaptive evolution in different ways</a:t>
            </a:r>
          </a:p>
          <a:p>
            <a:r>
              <a:rPr lang="en-US" dirty="0"/>
              <a:t>We have models to try to explain different mechanisms</a:t>
            </a:r>
          </a:p>
          <a:p>
            <a:pPr lvl="1"/>
            <a:r>
              <a:rPr lang="en-US" dirty="0"/>
              <a:t>Example of a model: ”In a flowering plant, there is a 75% chance that the flower will be purple” </a:t>
            </a:r>
          </a:p>
          <a:p>
            <a:pPr lvl="1"/>
            <a:r>
              <a:rPr lang="en-US" dirty="0"/>
              <a:t>Models are not 100% correct, but they are helpful in making inferences</a:t>
            </a:r>
          </a:p>
          <a:p>
            <a:pPr marL="0" indent="0">
              <a:buNone/>
            </a:pPr>
            <a:r>
              <a:rPr lang="en-US" sz="3200" dirty="0"/>
              <a:t>TODAYS MODEL: BUSTED to estimate where adaptive evolution happened.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649D3-5635-3862-1080-F8C5A3A8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D580C-9CBC-C1EA-B0F3-026B3208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 descr="A diagram of a family tree&#10;&#10;Description automatically generated">
            <a:extLst>
              <a:ext uri="{FF2B5EF4-FFF2-40B4-BE49-F238E27FC236}">
                <a16:creationId xmlns:a16="http://schemas.microsoft.com/office/drawing/2014/main" id="{6E135966-EC5C-5D2A-A308-3FBA01CA0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25" y="252547"/>
            <a:ext cx="3479800" cy="5334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B44BB9-417F-E3CA-F0C2-17C0CF3AB2FA}"/>
              </a:ext>
            </a:extLst>
          </p:cNvPr>
          <p:cNvSpPr/>
          <p:nvPr/>
        </p:nvSpPr>
        <p:spPr>
          <a:xfrm>
            <a:off x="1562582" y="1522373"/>
            <a:ext cx="2011896" cy="435323"/>
          </a:xfrm>
          <a:prstGeom prst="rect">
            <a:avLst/>
          </a:prstGeom>
          <a:solidFill>
            <a:srgbClr val="1A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B020B-624F-194E-3EDA-AA2686656214}"/>
              </a:ext>
            </a:extLst>
          </p:cNvPr>
          <p:cNvSpPr/>
          <p:nvPr/>
        </p:nvSpPr>
        <p:spPr>
          <a:xfrm>
            <a:off x="2106866" y="2857461"/>
            <a:ext cx="2330149" cy="435323"/>
          </a:xfrm>
          <a:prstGeom prst="rect">
            <a:avLst/>
          </a:prstGeom>
          <a:solidFill>
            <a:srgbClr val="1A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25839-9F9B-F48A-639B-A46AFD370E88}"/>
              </a:ext>
            </a:extLst>
          </p:cNvPr>
          <p:cNvSpPr/>
          <p:nvPr/>
        </p:nvSpPr>
        <p:spPr>
          <a:xfrm>
            <a:off x="1260044" y="4673069"/>
            <a:ext cx="1757475" cy="761078"/>
          </a:xfrm>
          <a:prstGeom prst="rect">
            <a:avLst/>
          </a:prstGeom>
          <a:solidFill>
            <a:srgbClr val="27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F0E85-69CF-8388-3245-E5FE7E12A280}"/>
              </a:ext>
            </a:extLst>
          </p:cNvPr>
          <p:cNvSpPr txBox="1"/>
          <p:nvPr/>
        </p:nvSpPr>
        <p:spPr>
          <a:xfrm>
            <a:off x="1141412" y="5655957"/>
            <a:ext cx="347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Estimate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dN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dS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along marine branches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87D48C-1353-1B84-DFE6-0BCBEA34C046}"/>
              </a:ext>
            </a:extLst>
          </p:cNvPr>
          <p:cNvGrpSpPr/>
          <p:nvPr/>
        </p:nvGrpSpPr>
        <p:grpSpPr>
          <a:xfrm>
            <a:off x="4972593" y="1764430"/>
            <a:ext cx="4833065" cy="2168434"/>
            <a:chOff x="4397826" y="445081"/>
            <a:chExt cx="4833065" cy="216843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87FDEB0-1668-BD47-EE1D-841B69279A38}"/>
                </a:ext>
              </a:extLst>
            </p:cNvPr>
            <p:cNvSpPr/>
            <p:nvPr/>
          </p:nvSpPr>
          <p:spPr>
            <a:xfrm>
              <a:off x="4397826" y="445081"/>
              <a:ext cx="4833065" cy="2168434"/>
            </a:xfrm>
            <a:prstGeom prst="roundRect">
              <a:avLst/>
            </a:prstGeom>
            <a:solidFill>
              <a:srgbClr val="2775B3">
                <a:alpha val="20000"/>
              </a:srgbClr>
            </a:solidFill>
            <a:ln>
              <a:solidFill>
                <a:srgbClr val="2775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A0EF3D-8E5B-15F9-5237-F70B43285129}"/>
                </a:ext>
              </a:extLst>
            </p:cNvPr>
            <p:cNvSpPr txBox="1"/>
            <p:nvPr/>
          </p:nvSpPr>
          <p:spPr>
            <a:xfrm>
              <a:off x="4598448" y="652135"/>
              <a:ext cx="45458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Unconstrained model: </a:t>
              </a:r>
            </a:p>
            <a:p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Allow </a:t>
              </a:r>
              <a:r>
                <a:rPr lang="en-US" sz="3600" dirty="0" err="1">
                  <a:solidFill>
                    <a:schemeClr val="accent6">
                      <a:lumMod val="50000"/>
                    </a:schemeClr>
                  </a:solidFill>
                </a:rPr>
                <a:t>dN</a:t>
              </a:r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en-US" sz="3600" dirty="0" err="1">
                  <a:solidFill>
                    <a:schemeClr val="accent6">
                      <a:lumMod val="50000"/>
                    </a:schemeClr>
                  </a:solidFill>
                </a:rPr>
                <a:t>dS</a:t>
              </a:r>
              <a:r>
                <a:rPr lang="el-GR" sz="3600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to be any value   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354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D580C-9CBC-C1EA-B0F3-026B3208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 descr="A diagram of a family tree&#10;&#10;Description automatically generated">
            <a:extLst>
              <a:ext uri="{FF2B5EF4-FFF2-40B4-BE49-F238E27FC236}">
                <a16:creationId xmlns:a16="http://schemas.microsoft.com/office/drawing/2014/main" id="{6E135966-EC5C-5D2A-A308-3FBA01CA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25" y="252547"/>
            <a:ext cx="3479800" cy="5334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B44BB9-417F-E3CA-F0C2-17C0CF3AB2FA}"/>
              </a:ext>
            </a:extLst>
          </p:cNvPr>
          <p:cNvSpPr/>
          <p:nvPr/>
        </p:nvSpPr>
        <p:spPr>
          <a:xfrm>
            <a:off x="1562582" y="1522373"/>
            <a:ext cx="2011896" cy="435323"/>
          </a:xfrm>
          <a:prstGeom prst="rect">
            <a:avLst/>
          </a:prstGeom>
          <a:solidFill>
            <a:srgbClr val="1A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B020B-624F-194E-3EDA-AA2686656214}"/>
              </a:ext>
            </a:extLst>
          </p:cNvPr>
          <p:cNvSpPr/>
          <p:nvPr/>
        </p:nvSpPr>
        <p:spPr>
          <a:xfrm>
            <a:off x="2106866" y="2857461"/>
            <a:ext cx="2330149" cy="435323"/>
          </a:xfrm>
          <a:prstGeom prst="rect">
            <a:avLst/>
          </a:prstGeom>
          <a:solidFill>
            <a:srgbClr val="1A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25839-9F9B-F48A-639B-A46AFD370E88}"/>
              </a:ext>
            </a:extLst>
          </p:cNvPr>
          <p:cNvSpPr/>
          <p:nvPr/>
        </p:nvSpPr>
        <p:spPr>
          <a:xfrm>
            <a:off x="1260044" y="4673069"/>
            <a:ext cx="1757475" cy="761078"/>
          </a:xfrm>
          <a:prstGeom prst="rect">
            <a:avLst/>
          </a:prstGeom>
          <a:solidFill>
            <a:srgbClr val="27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F0E85-69CF-8388-3245-E5FE7E12A280}"/>
              </a:ext>
            </a:extLst>
          </p:cNvPr>
          <p:cNvSpPr txBox="1"/>
          <p:nvPr/>
        </p:nvSpPr>
        <p:spPr>
          <a:xfrm>
            <a:off x="6432882" y="5702969"/>
            <a:ext cx="4411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Estimate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dN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dS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along marine branches with restrictions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7C98F6-231C-AEED-5734-813A081F52C2}"/>
              </a:ext>
            </a:extLst>
          </p:cNvPr>
          <p:cNvSpPr/>
          <p:nvPr/>
        </p:nvSpPr>
        <p:spPr>
          <a:xfrm>
            <a:off x="1141412" y="236505"/>
            <a:ext cx="3439013" cy="5334000"/>
          </a:xfrm>
          <a:prstGeom prst="rect">
            <a:avLst/>
          </a:prstGeom>
          <a:solidFill>
            <a:schemeClr val="bg1">
              <a:alpha val="929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87D48C-1353-1B84-DFE6-0BCBEA34C046}"/>
              </a:ext>
            </a:extLst>
          </p:cNvPr>
          <p:cNvGrpSpPr/>
          <p:nvPr/>
        </p:nvGrpSpPr>
        <p:grpSpPr>
          <a:xfrm>
            <a:off x="1683962" y="2043148"/>
            <a:ext cx="5033686" cy="2629921"/>
            <a:chOff x="4397826" y="445081"/>
            <a:chExt cx="5033686" cy="26299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87FDEB0-1668-BD47-EE1D-841B69279A38}"/>
                </a:ext>
              </a:extLst>
            </p:cNvPr>
            <p:cNvSpPr/>
            <p:nvPr/>
          </p:nvSpPr>
          <p:spPr>
            <a:xfrm>
              <a:off x="4397826" y="445081"/>
              <a:ext cx="4833065" cy="2629921"/>
            </a:xfrm>
            <a:prstGeom prst="roundRect">
              <a:avLst/>
            </a:prstGeom>
            <a:solidFill>
              <a:srgbClr val="FD7F0A">
                <a:alpha val="20000"/>
              </a:srgb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A0EF3D-8E5B-15F9-5237-F70B43285129}"/>
                </a:ext>
              </a:extLst>
            </p:cNvPr>
            <p:cNvSpPr txBox="1"/>
            <p:nvPr/>
          </p:nvSpPr>
          <p:spPr>
            <a:xfrm>
              <a:off x="4598448" y="652135"/>
              <a:ext cx="48330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Constrained (null) model: </a:t>
              </a:r>
            </a:p>
            <a:p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Does not allow</a:t>
              </a:r>
            </a:p>
            <a:p>
              <a:r>
                <a:rPr lang="en-US" sz="3600" dirty="0" err="1">
                  <a:solidFill>
                    <a:schemeClr val="accent2">
                      <a:lumMod val="50000"/>
                    </a:schemeClr>
                  </a:solidFill>
                </a:rPr>
                <a:t>dN</a:t>
              </a: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/</a:t>
              </a:r>
              <a:r>
                <a:rPr lang="en-US" sz="3600" dirty="0" err="1">
                  <a:solidFill>
                    <a:schemeClr val="accent2">
                      <a:lumMod val="50000"/>
                    </a:schemeClr>
                  </a:solidFill>
                </a:rPr>
                <a:t>dS</a:t>
              </a:r>
              <a:r>
                <a:rPr lang="en-US" sz="3600" dirty="0">
                  <a:solidFill>
                    <a:schemeClr val="accent2">
                      <a:lumMod val="50000"/>
                    </a:schemeClr>
                  </a:solidFill>
                </a:rPr>
                <a:t> ≥1 (no adaptive evolution allowed)</a:t>
              </a:r>
            </a:p>
          </p:txBody>
        </p:sp>
      </p:grpSp>
      <p:pic>
        <p:nvPicPr>
          <p:cNvPr id="3" name="Picture 2" descr="A diagram of a family tree&#10;&#10;Description automatically generated">
            <a:extLst>
              <a:ext uri="{FF2B5EF4-FFF2-40B4-BE49-F238E27FC236}">
                <a16:creationId xmlns:a16="http://schemas.microsoft.com/office/drawing/2014/main" id="{EA59E774-F84C-A0F7-3E22-BADE3A75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77" y="236505"/>
            <a:ext cx="3479800" cy="533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5E3F29-2D4C-29A0-4D2D-AAF9E4CEED6D}"/>
              </a:ext>
            </a:extLst>
          </p:cNvPr>
          <p:cNvSpPr/>
          <p:nvPr/>
        </p:nvSpPr>
        <p:spPr>
          <a:xfrm>
            <a:off x="7521534" y="1506331"/>
            <a:ext cx="2011896" cy="435323"/>
          </a:xfrm>
          <a:prstGeom prst="rect">
            <a:avLst/>
          </a:prstGeom>
          <a:solidFill>
            <a:srgbClr val="FD7F0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5EC7F-645C-898D-EE8C-BAE798E5DE36}"/>
              </a:ext>
            </a:extLst>
          </p:cNvPr>
          <p:cNvSpPr/>
          <p:nvPr/>
        </p:nvSpPr>
        <p:spPr>
          <a:xfrm>
            <a:off x="8065818" y="2841419"/>
            <a:ext cx="2330149" cy="435323"/>
          </a:xfrm>
          <a:prstGeom prst="rect">
            <a:avLst/>
          </a:prstGeom>
          <a:solidFill>
            <a:srgbClr val="FD7F0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035D3-2911-F241-4367-A919E9A43E21}"/>
              </a:ext>
            </a:extLst>
          </p:cNvPr>
          <p:cNvSpPr/>
          <p:nvPr/>
        </p:nvSpPr>
        <p:spPr>
          <a:xfrm>
            <a:off x="7218996" y="4657027"/>
            <a:ext cx="1757475" cy="761078"/>
          </a:xfrm>
          <a:prstGeom prst="rect">
            <a:avLst/>
          </a:prstGeom>
          <a:solidFill>
            <a:srgbClr val="FD7F0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39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D580C-9CBC-C1EA-B0F3-026B3208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 descr="A diagram of a family tree&#10;&#10;Description automatically generated">
            <a:extLst>
              <a:ext uri="{FF2B5EF4-FFF2-40B4-BE49-F238E27FC236}">
                <a16:creationId xmlns:a16="http://schemas.microsoft.com/office/drawing/2014/main" id="{6E135966-EC5C-5D2A-A308-3FBA01CA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25" y="252547"/>
            <a:ext cx="3479800" cy="5334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B44BB9-417F-E3CA-F0C2-17C0CF3AB2FA}"/>
              </a:ext>
            </a:extLst>
          </p:cNvPr>
          <p:cNvSpPr/>
          <p:nvPr/>
        </p:nvSpPr>
        <p:spPr>
          <a:xfrm>
            <a:off x="1562582" y="1522373"/>
            <a:ext cx="2011896" cy="435323"/>
          </a:xfrm>
          <a:prstGeom prst="rect">
            <a:avLst/>
          </a:prstGeom>
          <a:solidFill>
            <a:srgbClr val="1A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B020B-624F-194E-3EDA-AA2686656214}"/>
              </a:ext>
            </a:extLst>
          </p:cNvPr>
          <p:cNvSpPr/>
          <p:nvPr/>
        </p:nvSpPr>
        <p:spPr>
          <a:xfrm>
            <a:off x="2106866" y="2857461"/>
            <a:ext cx="2330149" cy="435323"/>
          </a:xfrm>
          <a:prstGeom prst="rect">
            <a:avLst/>
          </a:prstGeom>
          <a:solidFill>
            <a:srgbClr val="1A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25839-9F9B-F48A-639B-A46AFD370E88}"/>
              </a:ext>
            </a:extLst>
          </p:cNvPr>
          <p:cNvSpPr/>
          <p:nvPr/>
        </p:nvSpPr>
        <p:spPr>
          <a:xfrm>
            <a:off x="1260044" y="4673069"/>
            <a:ext cx="1757475" cy="761078"/>
          </a:xfrm>
          <a:prstGeom prst="rect">
            <a:avLst/>
          </a:prstGeom>
          <a:solidFill>
            <a:srgbClr val="27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F0E85-69CF-8388-3245-E5FE7E12A280}"/>
              </a:ext>
            </a:extLst>
          </p:cNvPr>
          <p:cNvSpPr txBox="1"/>
          <p:nvPr/>
        </p:nvSpPr>
        <p:spPr>
          <a:xfrm>
            <a:off x="6432882" y="5702969"/>
            <a:ext cx="4411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Estimate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dN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dS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along marine branches with restrictions</a:t>
            </a:r>
          </a:p>
        </p:txBody>
      </p:sp>
      <p:pic>
        <p:nvPicPr>
          <p:cNvPr id="3" name="Picture 2" descr="A diagram of a family tree&#10;&#10;Description automatically generated">
            <a:extLst>
              <a:ext uri="{FF2B5EF4-FFF2-40B4-BE49-F238E27FC236}">
                <a16:creationId xmlns:a16="http://schemas.microsoft.com/office/drawing/2014/main" id="{EA59E774-F84C-A0F7-3E22-BADE3A75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77" y="236505"/>
            <a:ext cx="3479800" cy="533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5E3F29-2D4C-29A0-4D2D-AAF9E4CEED6D}"/>
              </a:ext>
            </a:extLst>
          </p:cNvPr>
          <p:cNvSpPr/>
          <p:nvPr/>
        </p:nvSpPr>
        <p:spPr>
          <a:xfrm>
            <a:off x="7521534" y="1506331"/>
            <a:ext cx="2011896" cy="435323"/>
          </a:xfrm>
          <a:prstGeom prst="rect">
            <a:avLst/>
          </a:prstGeom>
          <a:solidFill>
            <a:srgbClr val="FD7F0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5EC7F-645C-898D-EE8C-BAE798E5DE36}"/>
              </a:ext>
            </a:extLst>
          </p:cNvPr>
          <p:cNvSpPr/>
          <p:nvPr/>
        </p:nvSpPr>
        <p:spPr>
          <a:xfrm>
            <a:off x="8065818" y="2841419"/>
            <a:ext cx="2330149" cy="435323"/>
          </a:xfrm>
          <a:prstGeom prst="rect">
            <a:avLst/>
          </a:prstGeom>
          <a:solidFill>
            <a:srgbClr val="FD7F0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035D3-2911-F241-4367-A919E9A43E21}"/>
              </a:ext>
            </a:extLst>
          </p:cNvPr>
          <p:cNvSpPr/>
          <p:nvPr/>
        </p:nvSpPr>
        <p:spPr>
          <a:xfrm>
            <a:off x="7218996" y="4657027"/>
            <a:ext cx="1757475" cy="761078"/>
          </a:xfrm>
          <a:prstGeom prst="rect">
            <a:avLst/>
          </a:prstGeom>
          <a:solidFill>
            <a:srgbClr val="FD7F0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39C846-E487-C45F-B1D4-62C8E3A3BD26}"/>
              </a:ext>
            </a:extLst>
          </p:cNvPr>
          <p:cNvSpPr txBox="1"/>
          <p:nvPr/>
        </p:nvSpPr>
        <p:spPr>
          <a:xfrm>
            <a:off x="1141412" y="5655957"/>
            <a:ext cx="347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Estimate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dN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dS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along marine branches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B7503-9486-E115-75F0-AE21B4109A04}"/>
              </a:ext>
            </a:extLst>
          </p:cNvPr>
          <p:cNvSpPr txBox="1"/>
          <p:nvPr/>
        </p:nvSpPr>
        <p:spPr>
          <a:xfrm>
            <a:off x="2544955" y="4072904"/>
            <a:ext cx="2726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Alternative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DED7-EFED-CE5A-0C9D-18CB9F6A96FB}"/>
              </a:ext>
            </a:extLst>
          </p:cNvPr>
          <p:cNvSpPr txBox="1"/>
          <p:nvPr/>
        </p:nvSpPr>
        <p:spPr>
          <a:xfrm>
            <a:off x="8838844" y="4053885"/>
            <a:ext cx="1955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Null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FE27-3B31-186C-6A10-B83925BC9098}"/>
              </a:ext>
            </a:extLst>
          </p:cNvPr>
          <p:cNvSpPr txBox="1"/>
          <p:nvPr/>
        </p:nvSpPr>
        <p:spPr>
          <a:xfrm>
            <a:off x="4598606" y="1234334"/>
            <a:ext cx="2330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have our two models, we want test our hypothesis that the alternative is more likely than the null</a:t>
            </a:r>
          </a:p>
        </p:txBody>
      </p:sp>
    </p:spTree>
    <p:extLst>
      <p:ext uri="{BB962C8B-B14F-4D97-AF65-F5344CB8AC3E}">
        <p14:creationId xmlns:p14="http://schemas.microsoft.com/office/powerpoint/2010/main" val="1832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3C8F-96B9-9904-80FB-6F25E408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understanding the relationship between genotype and phenotype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511E9-AA0B-845B-DAF3-075CBAE27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worked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853FC-C51A-D9CC-7C0E-84408E9E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0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D580C-9CBC-C1EA-B0F3-026B3208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 descr="A diagram of a family tree&#10;&#10;Description automatically generated">
            <a:extLst>
              <a:ext uri="{FF2B5EF4-FFF2-40B4-BE49-F238E27FC236}">
                <a16:creationId xmlns:a16="http://schemas.microsoft.com/office/drawing/2014/main" id="{6E135966-EC5C-5D2A-A308-3FBA01CA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25" y="252547"/>
            <a:ext cx="3479800" cy="5334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B44BB9-417F-E3CA-F0C2-17C0CF3AB2FA}"/>
              </a:ext>
            </a:extLst>
          </p:cNvPr>
          <p:cNvSpPr/>
          <p:nvPr/>
        </p:nvSpPr>
        <p:spPr>
          <a:xfrm>
            <a:off x="1562582" y="1522373"/>
            <a:ext cx="2011896" cy="435323"/>
          </a:xfrm>
          <a:prstGeom prst="rect">
            <a:avLst/>
          </a:prstGeom>
          <a:solidFill>
            <a:srgbClr val="1A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B020B-624F-194E-3EDA-AA2686656214}"/>
              </a:ext>
            </a:extLst>
          </p:cNvPr>
          <p:cNvSpPr/>
          <p:nvPr/>
        </p:nvSpPr>
        <p:spPr>
          <a:xfrm>
            <a:off x="2106866" y="2857461"/>
            <a:ext cx="2330149" cy="435323"/>
          </a:xfrm>
          <a:prstGeom prst="rect">
            <a:avLst/>
          </a:prstGeom>
          <a:solidFill>
            <a:srgbClr val="1A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25839-9F9B-F48A-639B-A46AFD370E88}"/>
              </a:ext>
            </a:extLst>
          </p:cNvPr>
          <p:cNvSpPr/>
          <p:nvPr/>
        </p:nvSpPr>
        <p:spPr>
          <a:xfrm>
            <a:off x="1260044" y="4673069"/>
            <a:ext cx="1757475" cy="761078"/>
          </a:xfrm>
          <a:prstGeom prst="rect">
            <a:avLst/>
          </a:prstGeom>
          <a:solidFill>
            <a:srgbClr val="2775B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F0E85-69CF-8388-3245-E5FE7E12A280}"/>
              </a:ext>
            </a:extLst>
          </p:cNvPr>
          <p:cNvSpPr txBox="1"/>
          <p:nvPr/>
        </p:nvSpPr>
        <p:spPr>
          <a:xfrm>
            <a:off x="6432882" y="5702969"/>
            <a:ext cx="4411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Estimate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dN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dS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along marine branches with restrictions</a:t>
            </a:r>
          </a:p>
        </p:txBody>
      </p:sp>
      <p:pic>
        <p:nvPicPr>
          <p:cNvPr id="3" name="Picture 2" descr="A diagram of a family tree&#10;&#10;Description automatically generated">
            <a:extLst>
              <a:ext uri="{FF2B5EF4-FFF2-40B4-BE49-F238E27FC236}">
                <a16:creationId xmlns:a16="http://schemas.microsoft.com/office/drawing/2014/main" id="{EA59E774-F84C-A0F7-3E22-BADE3A75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77" y="236505"/>
            <a:ext cx="3479800" cy="533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5E3F29-2D4C-29A0-4D2D-AAF9E4CEED6D}"/>
              </a:ext>
            </a:extLst>
          </p:cNvPr>
          <p:cNvSpPr/>
          <p:nvPr/>
        </p:nvSpPr>
        <p:spPr>
          <a:xfrm>
            <a:off x="7521534" y="1506331"/>
            <a:ext cx="2011896" cy="435323"/>
          </a:xfrm>
          <a:prstGeom prst="rect">
            <a:avLst/>
          </a:prstGeom>
          <a:solidFill>
            <a:srgbClr val="FD7F0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5EC7F-645C-898D-EE8C-BAE798E5DE36}"/>
              </a:ext>
            </a:extLst>
          </p:cNvPr>
          <p:cNvSpPr/>
          <p:nvPr/>
        </p:nvSpPr>
        <p:spPr>
          <a:xfrm>
            <a:off x="8065818" y="2841419"/>
            <a:ext cx="2330149" cy="435323"/>
          </a:xfrm>
          <a:prstGeom prst="rect">
            <a:avLst/>
          </a:prstGeom>
          <a:solidFill>
            <a:srgbClr val="FD7F0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035D3-2911-F241-4367-A919E9A43E21}"/>
              </a:ext>
            </a:extLst>
          </p:cNvPr>
          <p:cNvSpPr/>
          <p:nvPr/>
        </p:nvSpPr>
        <p:spPr>
          <a:xfrm>
            <a:off x="7218996" y="4657027"/>
            <a:ext cx="1757475" cy="761078"/>
          </a:xfrm>
          <a:prstGeom prst="rect">
            <a:avLst/>
          </a:prstGeom>
          <a:solidFill>
            <a:srgbClr val="FD7F0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39C846-E487-C45F-B1D4-62C8E3A3BD26}"/>
              </a:ext>
            </a:extLst>
          </p:cNvPr>
          <p:cNvSpPr txBox="1"/>
          <p:nvPr/>
        </p:nvSpPr>
        <p:spPr>
          <a:xfrm>
            <a:off x="1141412" y="5655957"/>
            <a:ext cx="347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Estimate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dN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dS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along marine branches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B7503-9486-E115-75F0-AE21B4109A04}"/>
              </a:ext>
            </a:extLst>
          </p:cNvPr>
          <p:cNvSpPr txBox="1"/>
          <p:nvPr/>
        </p:nvSpPr>
        <p:spPr>
          <a:xfrm>
            <a:off x="2544955" y="4072904"/>
            <a:ext cx="2726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Alternative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D4DED7-EFED-CE5A-0C9D-18CB9F6A96FB}"/>
              </a:ext>
            </a:extLst>
          </p:cNvPr>
          <p:cNvSpPr txBox="1"/>
          <p:nvPr/>
        </p:nvSpPr>
        <p:spPr>
          <a:xfrm>
            <a:off x="8838844" y="4053885"/>
            <a:ext cx="1955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Null model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DB604D27-14F8-66AF-A044-C70CB015BABF}"/>
              </a:ext>
            </a:extLst>
          </p:cNvPr>
          <p:cNvSpPr/>
          <p:nvPr/>
        </p:nvSpPr>
        <p:spPr>
          <a:xfrm>
            <a:off x="4326823" y="2876923"/>
            <a:ext cx="3109043" cy="1588742"/>
          </a:xfrm>
          <a:prstGeom prst="leftRightArrow">
            <a:avLst>
              <a:gd name="adj1" fmla="val 50000"/>
              <a:gd name="adj2" fmla="val 39109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E2E7CA-C982-B99F-7576-C58C29E3AB51}"/>
              </a:ext>
            </a:extLst>
          </p:cNvPr>
          <p:cNvGrpSpPr/>
          <p:nvPr/>
        </p:nvGrpSpPr>
        <p:grpSpPr>
          <a:xfrm>
            <a:off x="4113897" y="658244"/>
            <a:ext cx="3412208" cy="2056974"/>
            <a:chOff x="1893624" y="-2570834"/>
            <a:chExt cx="3412208" cy="2056974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1C36345-7B37-0CCF-3D2B-9096C7CBE451}"/>
                </a:ext>
              </a:extLst>
            </p:cNvPr>
            <p:cNvSpPr/>
            <p:nvPr/>
          </p:nvSpPr>
          <p:spPr>
            <a:xfrm>
              <a:off x="1893624" y="-2570834"/>
              <a:ext cx="3412208" cy="2056974"/>
            </a:xfrm>
            <a:prstGeom prst="roundRect">
              <a:avLst/>
            </a:prstGeom>
            <a:solidFill>
              <a:schemeClr val="accent5">
                <a:lumMod val="50000"/>
                <a:alpha val="2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E2C9D9-2D24-38B4-361A-8AA63CBC9891}"/>
                </a:ext>
              </a:extLst>
            </p:cNvPr>
            <p:cNvSpPr txBox="1"/>
            <p:nvPr/>
          </p:nvSpPr>
          <p:spPr>
            <a:xfrm>
              <a:off x="2143571" y="-2478893"/>
              <a:ext cx="316226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p-value tells us if the alternative model is significantly more likely than the 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16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6B70-E0A3-55CA-D5BB-4B9E3D9E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88E3-59AD-0B08-94A2-BD474613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761664" cy="3541714"/>
          </a:xfrm>
        </p:spPr>
        <p:txBody>
          <a:bodyPr/>
          <a:lstStyle/>
          <a:p>
            <a:r>
              <a:rPr lang="en-US" dirty="0"/>
              <a:t>We use 0.05 to say that there is less than 5% chance the null is true (incorrectly rejected)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F5BC6-D0A2-F445-BBB5-EF195809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5E2DF4-7F27-FB07-4222-E545D743C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16" y="1951036"/>
            <a:ext cx="56515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80F9-C5BD-4D71-1C9E-852EC286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Worksheet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F683-B5BA-0F90-AF73-5309E521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928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https://datamonkey.org/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 the header “Methods and tools” choose BUSTED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Upload your nexus (.</a:t>
            </a:r>
            <a:r>
              <a:rPr lang="en-US" dirty="0" err="1"/>
              <a:t>nex</a:t>
            </a:r>
            <a:r>
              <a:rPr lang="en-US" dirty="0"/>
              <a:t>) file that we generated during our previous classes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Use the default parameters and click “Run Analysis”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marine mammal branches to test. Recall these species from previous weeks. </a:t>
            </a:r>
            <a:r>
              <a:rPr lang="en-US" b="1" dirty="0"/>
              <a:t>Important:</a:t>
            </a:r>
            <a:r>
              <a:rPr lang="en-US" dirty="0"/>
              <a:t> Save a picture of your chosen branches to test. Click “Save branch selection” to run the analysis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Hint: if you’ve forgotten which branches to select, try uploading your tree to </a:t>
            </a:r>
            <a:r>
              <a:rPr lang="en-US" dirty="0">
                <a:hlinkClick r:id="rId3"/>
              </a:rPr>
              <a:t>https://phylotree.hyphy.org/</a:t>
            </a:r>
            <a:r>
              <a:rPr lang="en-US" dirty="0"/>
              <a:t> to visualize the marine mammal species we specified in previous weeks.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your analysis is running, begin answering questions for the worksheet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1E1D-4C9C-23B3-F650-86AEFF56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8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935A20-6B9F-DFD5-5AD1-B6BE0B5531D1}"/>
              </a:ext>
            </a:extLst>
          </p:cNvPr>
          <p:cNvSpPr/>
          <p:nvPr/>
        </p:nvSpPr>
        <p:spPr>
          <a:xfrm>
            <a:off x="2127319" y="1645919"/>
            <a:ext cx="6199160" cy="446790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5607D-800B-4B27-5056-CD6949F3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Selective pressure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1048C-C578-E661-B650-2A4B21FF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F9C00-0EAF-863E-0F11-D0F1187DDADA}"/>
              </a:ext>
            </a:extLst>
          </p:cNvPr>
          <p:cNvSpPr txBox="1"/>
          <p:nvPr/>
        </p:nvSpPr>
        <p:spPr>
          <a:xfrm>
            <a:off x="6318018" y="3428721"/>
            <a:ext cx="133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&lt;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D00CF-048F-1C32-8CF7-8EE2076C5296}"/>
              </a:ext>
            </a:extLst>
          </p:cNvPr>
          <p:cNvSpPr txBox="1"/>
          <p:nvPr/>
        </p:nvSpPr>
        <p:spPr>
          <a:xfrm>
            <a:off x="8401254" y="2723033"/>
            <a:ext cx="372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 this case: Negative selection!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2D9216-EEE0-FE4B-B3A3-4D2D3590AC5B}"/>
              </a:ext>
            </a:extLst>
          </p:cNvPr>
          <p:cNvSpPr txBox="1"/>
          <p:nvPr/>
        </p:nvSpPr>
        <p:spPr>
          <a:xfrm>
            <a:off x="1244691" y="4324700"/>
            <a:ext cx="2073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substitutions keep the same amino acid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C6DDAD-4505-0610-322E-3E93EFDC4BCC}"/>
              </a:ext>
            </a:extLst>
          </p:cNvPr>
          <p:cNvSpPr txBox="1"/>
          <p:nvPr/>
        </p:nvSpPr>
        <p:spPr>
          <a:xfrm>
            <a:off x="1287345" y="2348979"/>
            <a:ext cx="220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 nucleotide substitutions change the amino acid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6D04A8-419C-D156-0B0B-A4C54F40BFA9}"/>
              </a:ext>
            </a:extLst>
          </p:cNvPr>
          <p:cNvSpPr txBox="1"/>
          <p:nvPr/>
        </p:nvSpPr>
        <p:spPr>
          <a:xfrm>
            <a:off x="4376599" y="2837691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dN</a:t>
            </a:r>
            <a:endParaRPr lang="en-US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13F9BA-4647-5903-417B-35E80144B7BA}"/>
              </a:ext>
            </a:extLst>
          </p:cNvPr>
          <p:cNvSpPr txBox="1"/>
          <p:nvPr/>
        </p:nvSpPr>
        <p:spPr>
          <a:xfrm>
            <a:off x="3611131" y="3662980"/>
            <a:ext cx="20730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 err="1"/>
              <a:t>dS</a:t>
            </a:r>
            <a:endParaRPr lang="en-US" sz="14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B9F868-B3F0-8AF0-6B6C-DDD8181DB851}"/>
              </a:ext>
            </a:extLst>
          </p:cNvPr>
          <p:cNvSpPr txBox="1"/>
          <p:nvPr/>
        </p:nvSpPr>
        <p:spPr>
          <a:xfrm>
            <a:off x="4281989" y="3338834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41822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935A20-6B9F-DFD5-5AD1-B6BE0B5531D1}"/>
              </a:ext>
            </a:extLst>
          </p:cNvPr>
          <p:cNvSpPr/>
          <p:nvPr/>
        </p:nvSpPr>
        <p:spPr>
          <a:xfrm>
            <a:off x="2127319" y="1645919"/>
            <a:ext cx="6199160" cy="446790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5607D-800B-4B27-5056-CD6949F3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Selective pressure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1048C-C578-E661-B650-2A4B21FF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F9C00-0EAF-863E-0F11-D0F1187DDADA}"/>
              </a:ext>
            </a:extLst>
          </p:cNvPr>
          <p:cNvSpPr txBox="1"/>
          <p:nvPr/>
        </p:nvSpPr>
        <p:spPr>
          <a:xfrm>
            <a:off x="6318018" y="3428721"/>
            <a:ext cx="1334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CD00CF-048F-1C32-8CF7-8EE2076C5296}"/>
              </a:ext>
            </a:extLst>
          </p:cNvPr>
          <p:cNvSpPr txBox="1"/>
          <p:nvPr/>
        </p:nvSpPr>
        <p:spPr>
          <a:xfrm>
            <a:off x="8401254" y="2723033"/>
            <a:ext cx="3724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 this case: Neutral evolution!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C6DDAD-4505-0610-322E-3E93EFDC4BCC}"/>
              </a:ext>
            </a:extLst>
          </p:cNvPr>
          <p:cNvSpPr txBox="1"/>
          <p:nvPr/>
        </p:nvSpPr>
        <p:spPr>
          <a:xfrm>
            <a:off x="1141413" y="3124489"/>
            <a:ext cx="2206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Equal number of substitutions that cause changes in amino acids and keep the same amino acid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6D04A8-419C-D156-0B0B-A4C54F40BFA9}"/>
              </a:ext>
            </a:extLst>
          </p:cNvPr>
          <p:cNvSpPr txBox="1"/>
          <p:nvPr/>
        </p:nvSpPr>
        <p:spPr>
          <a:xfrm>
            <a:off x="4226590" y="2864210"/>
            <a:ext cx="11224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dN</a:t>
            </a:r>
            <a:endParaRPr lang="en-US" sz="6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13F9BA-4647-5903-417B-35E80144B7BA}"/>
              </a:ext>
            </a:extLst>
          </p:cNvPr>
          <p:cNvSpPr txBox="1"/>
          <p:nvPr/>
        </p:nvSpPr>
        <p:spPr>
          <a:xfrm>
            <a:off x="4292028" y="4258669"/>
            <a:ext cx="994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dS</a:t>
            </a:r>
            <a:endParaRPr lang="en-US" sz="6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B9F868-B3F0-8AF0-6B6C-DDD8181DB851}"/>
              </a:ext>
            </a:extLst>
          </p:cNvPr>
          <p:cNvSpPr txBox="1"/>
          <p:nvPr/>
        </p:nvSpPr>
        <p:spPr>
          <a:xfrm>
            <a:off x="4281989" y="3338834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___</a:t>
            </a:r>
          </a:p>
        </p:txBody>
      </p:sp>
    </p:spTree>
    <p:extLst>
      <p:ext uri="{BB962C8B-B14F-4D97-AF65-F5344CB8AC3E}">
        <p14:creationId xmlns:p14="http://schemas.microsoft.com/office/powerpoint/2010/main" val="11583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997619-C21A-2193-76EE-38ADE73C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genotype → Phenotype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22B44-4A08-5513-F2DC-7B24C5E6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F5CAD-EC4C-979B-B98C-DDF58C45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87CE0F-69D0-055C-273E-6A4A606F2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9" r="24870"/>
          <a:stretch/>
        </p:blipFill>
        <p:spPr bwMode="auto">
          <a:xfrm>
            <a:off x="2900855" y="2249487"/>
            <a:ext cx="6164318" cy="37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66081-2A23-5B57-30F1-E7C76F82CC16}"/>
              </a:ext>
            </a:extLst>
          </p:cNvPr>
          <p:cNvSpPr txBox="1"/>
          <p:nvPr/>
        </p:nvSpPr>
        <p:spPr>
          <a:xfrm>
            <a:off x="785547" y="3930271"/>
            <a:ext cx="1965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the nucleotide sequence </a:t>
            </a:r>
          </a:p>
        </p:txBody>
      </p:sp>
    </p:spTree>
    <p:extLst>
      <p:ext uri="{BB962C8B-B14F-4D97-AF65-F5344CB8AC3E}">
        <p14:creationId xmlns:p14="http://schemas.microsoft.com/office/powerpoint/2010/main" val="172007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FF62-6F93-FC00-7AD0-546EE837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D1C5D-3EDE-4E55-3431-D09356C8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We are studying marine mammals. We want to know: is a hearing (echolocation) gene in marine mammals adaptively evolving?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D9918-4AA3-39DF-5ECC-EEACA3B1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Blind and sighted people alike can be taught to use echolocation, just like  dolphins or bats">
            <a:extLst>
              <a:ext uri="{FF2B5EF4-FFF2-40B4-BE49-F238E27FC236}">
                <a16:creationId xmlns:a16="http://schemas.microsoft.com/office/drawing/2014/main" id="{EDEDF4B8-E2A7-2B91-B7E3-BE4E4CE80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66" y="609601"/>
            <a:ext cx="4289299" cy="307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ECF45-0882-E5B4-BC82-DA457101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70D927C-5F21-277B-E5B7-6CAAD056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441" y="5694744"/>
            <a:ext cx="4322978" cy="147857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mammalian tree </a:t>
            </a:r>
            <a:br>
              <a:rPr lang="en-US" sz="2400" dirty="0"/>
            </a:br>
            <a:r>
              <a:rPr lang="en-US" sz="2400" dirty="0"/>
              <a:t>(From the tree lab)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60FC80C-D7CB-3A87-8A0F-18664595310B}"/>
              </a:ext>
            </a:extLst>
          </p:cNvPr>
          <p:cNvSpPr txBox="1">
            <a:spLocks/>
          </p:cNvSpPr>
          <p:nvPr/>
        </p:nvSpPr>
        <p:spPr>
          <a:xfrm>
            <a:off x="871068" y="5694744"/>
            <a:ext cx="459988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Echolocation Gene sequence (from the alignment lab)</a:t>
            </a:r>
          </a:p>
        </p:txBody>
      </p:sp>
      <p:pic>
        <p:nvPicPr>
          <p:cNvPr id="6" name="Picture 5" descr="A diagram of a family tree&#10;&#10;Description automatically generated">
            <a:extLst>
              <a:ext uri="{FF2B5EF4-FFF2-40B4-BE49-F238E27FC236}">
                <a16:creationId xmlns:a16="http://schemas.microsoft.com/office/drawing/2014/main" id="{3AD417FE-44A7-8ECF-2C70-E2A9B6F5A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237" y="1372790"/>
            <a:ext cx="2839881" cy="4581431"/>
          </a:xfrm>
          <a:prstGeom prst="rect">
            <a:avLst/>
          </a:prstGeom>
        </p:spPr>
      </p:pic>
      <p:pic>
        <p:nvPicPr>
          <p:cNvPr id="12" name="Picture 11" descr="A close-up of a dna&#10;&#10;Description automatically generated">
            <a:extLst>
              <a:ext uri="{FF2B5EF4-FFF2-40B4-BE49-F238E27FC236}">
                <a16:creationId xmlns:a16="http://schemas.microsoft.com/office/drawing/2014/main" id="{840E13AF-A187-3825-716C-C2EFCBD34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2" t="585" r="46986"/>
          <a:stretch/>
        </p:blipFill>
        <p:spPr>
          <a:xfrm>
            <a:off x="1658834" y="1238752"/>
            <a:ext cx="2963324" cy="47154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FC42AD-0EBA-5752-B2CC-7E8B8AD64FD1}"/>
              </a:ext>
            </a:extLst>
          </p:cNvPr>
          <p:cNvSpPr txBox="1"/>
          <p:nvPr/>
        </p:nvSpPr>
        <p:spPr>
          <a:xfrm>
            <a:off x="1355834" y="488280"/>
            <a:ext cx="7754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RECAP: FROM PREVIOUS LABS</a:t>
            </a:r>
          </a:p>
        </p:txBody>
      </p:sp>
    </p:spTree>
    <p:extLst>
      <p:ext uri="{BB962C8B-B14F-4D97-AF65-F5344CB8AC3E}">
        <p14:creationId xmlns:p14="http://schemas.microsoft.com/office/powerpoint/2010/main" val="37069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9CD5-5017-D571-3956-D78489B0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our sequence and tree to measure adaptation?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658D-B0D9-A117-990A-6F09DEF7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7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39273740-4DEF-7FBC-D3DE-AE6CFF69B2A4}"/>
              </a:ext>
            </a:extLst>
          </p:cNvPr>
          <p:cNvSpPr/>
          <p:nvPr/>
        </p:nvSpPr>
        <p:spPr>
          <a:xfrm>
            <a:off x="193965" y="588511"/>
            <a:ext cx="2276598" cy="6035184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859DC4C-375B-8098-C51F-6F15945B6AC3}"/>
              </a:ext>
            </a:extLst>
          </p:cNvPr>
          <p:cNvSpPr/>
          <p:nvPr/>
        </p:nvSpPr>
        <p:spPr>
          <a:xfrm>
            <a:off x="1661087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4BC862A-D2E2-7246-196E-BD39B76C5D61}"/>
              </a:ext>
            </a:extLst>
          </p:cNvPr>
          <p:cNvSpPr/>
          <p:nvPr/>
        </p:nvSpPr>
        <p:spPr>
          <a:xfrm>
            <a:off x="1075059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7012F-1D7B-DA4B-D02A-9DD4CDEC2E94}"/>
              </a:ext>
            </a:extLst>
          </p:cNvPr>
          <p:cNvSpPr/>
          <p:nvPr/>
        </p:nvSpPr>
        <p:spPr>
          <a:xfrm>
            <a:off x="482815" y="467643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8A503A-2084-08C6-FB43-10B611EBA374}"/>
              </a:ext>
            </a:extLst>
          </p:cNvPr>
          <p:cNvSpPr txBox="1"/>
          <p:nvPr/>
        </p:nvSpPr>
        <p:spPr>
          <a:xfrm>
            <a:off x="476644" y="5249895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A57794-25BD-9C43-DECF-BA6A216C2798}"/>
              </a:ext>
            </a:extLst>
          </p:cNvPr>
          <p:cNvCxnSpPr/>
          <p:nvPr/>
        </p:nvCxnSpPr>
        <p:spPr>
          <a:xfrm>
            <a:off x="565230" y="501210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763D02-37AD-8A50-0AD3-3C099BFA0580}"/>
              </a:ext>
            </a:extLst>
          </p:cNvPr>
          <p:cNvCxnSpPr/>
          <p:nvPr/>
        </p:nvCxnSpPr>
        <p:spPr>
          <a:xfrm>
            <a:off x="760115" y="501471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885A9-108C-6121-104A-05D97637A3F3}"/>
              </a:ext>
            </a:extLst>
          </p:cNvPr>
          <p:cNvCxnSpPr/>
          <p:nvPr/>
        </p:nvCxnSpPr>
        <p:spPr>
          <a:xfrm>
            <a:off x="953506" y="5014719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8FA3AF-2EF9-B640-C5FD-AA6C3863B981}"/>
              </a:ext>
            </a:extLst>
          </p:cNvPr>
          <p:cNvCxnSpPr/>
          <p:nvPr/>
        </p:nvCxnSpPr>
        <p:spPr>
          <a:xfrm>
            <a:off x="1162586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CC34D8-5A6B-2D01-EBC2-9361B84E04B5}"/>
              </a:ext>
            </a:extLst>
          </p:cNvPr>
          <p:cNvCxnSpPr/>
          <p:nvPr/>
        </p:nvCxnSpPr>
        <p:spPr>
          <a:xfrm>
            <a:off x="1553851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8F93A-ADA3-F69D-D5A4-C4E8220BF7AC}"/>
              </a:ext>
            </a:extLst>
          </p:cNvPr>
          <p:cNvCxnSpPr/>
          <p:nvPr/>
        </p:nvCxnSpPr>
        <p:spPr>
          <a:xfrm>
            <a:off x="1357471" y="5015280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7C2D60-BE37-7164-0BE1-27D99A11C96F}"/>
              </a:ext>
            </a:extLst>
          </p:cNvPr>
          <p:cNvCxnSpPr/>
          <p:nvPr/>
        </p:nvCxnSpPr>
        <p:spPr>
          <a:xfrm>
            <a:off x="1764240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42EC85-5643-199B-A781-F71A3B2EECEF}"/>
              </a:ext>
            </a:extLst>
          </p:cNvPr>
          <p:cNvCxnSpPr/>
          <p:nvPr/>
        </p:nvCxnSpPr>
        <p:spPr>
          <a:xfrm>
            <a:off x="1956883" y="501210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61777B-7A7A-CDD5-8A8C-6157F629BDBB}"/>
              </a:ext>
            </a:extLst>
          </p:cNvPr>
          <p:cNvCxnSpPr/>
          <p:nvPr/>
        </p:nvCxnSpPr>
        <p:spPr>
          <a:xfrm>
            <a:off x="2150833" y="501266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87387B-43AD-2229-C9EC-34F05268697A}"/>
              </a:ext>
            </a:extLst>
          </p:cNvPr>
          <p:cNvCxnSpPr/>
          <p:nvPr/>
        </p:nvCxnSpPr>
        <p:spPr>
          <a:xfrm>
            <a:off x="565790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10E0CB-FF70-3A88-F975-588D40878FC4}"/>
              </a:ext>
            </a:extLst>
          </p:cNvPr>
          <p:cNvCxnSpPr/>
          <p:nvPr/>
        </p:nvCxnSpPr>
        <p:spPr>
          <a:xfrm>
            <a:off x="760115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D111F8-F42A-EA94-6032-0070DCD55980}"/>
              </a:ext>
            </a:extLst>
          </p:cNvPr>
          <p:cNvCxnSpPr/>
          <p:nvPr/>
        </p:nvCxnSpPr>
        <p:spPr>
          <a:xfrm>
            <a:off x="953506" y="4736439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CD3711-FE22-AE9F-E65A-F5A7081BAB2D}"/>
              </a:ext>
            </a:extLst>
          </p:cNvPr>
          <p:cNvCxnSpPr/>
          <p:nvPr/>
        </p:nvCxnSpPr>
        <p:spPr>
          <a:xfrm>
            <a:off x="1164643" y="47386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723989-BDD6-2DD8-24D2-D05E02B52C4E}"/>
              </a:ext>
            </a:extLst>
          </p:cNvPr>
          <p:cNvCxnSpPr/>
          <p:nvPr/>
        </p:nvCxnSpPr>
        <p:spPr>
          <a:xfrm>
            <a:off x="1553851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1C864E-7364-8B62-91D2-EAA207825B1B}"/>
              </a:ext>
            </a:extLst>
          </p:cNvPr>
          <p:cNvCxnSpPr/>
          <p:nvPr/>
        </p:nvCxnSpPr>
        <p:spPr>
          <a:xfrm>
            <a:off x="1357471" y="4738676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185BA1-43B7-E3D5-DB0E-522006DA22BF}"/>
              </a:ext>
            </a:extLst>
          </p:cNvPr>
          <p:cNvCxnSpPr/>
          <p:nvPr/>
        </p:nvCxnSpPr>
        <p:spPr>
          <a:xfrm>
            <a:off x="1764240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6BA699-2A88-AA4C-A415-9FE6012DF62C}"/>
              </a:ext>
            </a:extLst>
          </p:cNvPr>
          <p:cNvCxnSpPr/>
          <p:nvPr/>
        </p:nvCxnSpPr>
        <p:spPr>
          <a:xfrm>
            <a:off x="2150833" y="4737932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BFE4FA-35B7-AB65-888C-D309F4AC6B42}"/>
              </a:ext>
            </a:extLst>
          </p:cNvPr>
          <p:cNvCxnSpPr/>
          <p:nvPr/>
        </p:nvCxnSpPr>
        <p:spPr>
          <a:xfrm>
            <a:off x="1958564" y="4735877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3" name="Rounded Rectangle 1102">
            <a:extLst>
              <a:ext uri="{FF2B5EF4-FFF2-40B4-BE49-F238E27FC236}">
                <a16:creationId xmlns:a16="http://schemas.microsoft.com/office/drawing/2014/main" id="{4C4A60BD-63EF-6023-E423-5EF5AE16272C}"/>
              </a:ext>
            </a:extLst>
          </p:cNvPr>
          <p:cNvSpPr/>
          <p:nvPr/>
        </p:nvSpPr>
        <p:spPr>
          <a:xfrm>
            <a:off x="169301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CC13D9F9-3A25-4883-3023-984C59A760C4}"/>
              </a:ext>
            </a:extLst>
          </p:cNvPr>
          <p:cNvSpPr/>
          <p:nvPr/>
        </p:nvSpPr>
        <p:spPr>
          <a:xfrm>
            <a:off x="110698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FD6F6D30-F028-A8DA-0CA8-0301504525DA}"/>
              </a:ext>
            </a:extLst>
          </p:cNvPr>
          <p:cNvSpPr/>
          <p:nvPr/>
        </p:nvSpPr>
        <p:spPr>
          <a:xfrm>
            <a:off x="51474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3F0A7E50-7916-3BBF-02DE-61514CBBA6FD}"/>
              </a:ext>
            </a:extLst>
          </p:cNvPr>
          <p:cNvSpPr txBox="1"/>
          <p:nvPr/>
        </p:nvSpPr>
        <p:spPr>
          <a:xfrm>
            <a:off x="51474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BE99BCC8-2902-0CEC-54B4-D1E0762A1905}"/>
              </a:ext>
            </a:extLst>
          </p:cNvPr>
          <p:cNvSpPr txBox="1"/>
          <p:nvPr/>
        </p:nvSpPr>
        <p:spPr>
          <a:xfrm>
            <a:off x="1089555" y="6007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09D11D2F-EB53-3C22-74D8-B8E253A75901}"/>
              </a:ext>
            </a:extLst>
          </p:cNvPr>
          <p:cNvSpPr txBox="1"/>
          <p:nvPr/>
        </p:nvSpPr>
        <p:spPr>
          <a:xfrm>
            <a:off x="170042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68028D76-2A5D-6B73-0C9A-85B6FC5DDE8C}"/>
              </a:ext>
            </a:extLst>
          </p:cNvPr>
          <p:cNvCxnSpPr>
            <a:cxnSpLocks/>
          </p:cNvCxnSpPr>
          <p:nvPr/>
        </p:nvCxnSpPr>
        <p:spPr>
          <a:xfrm>
            <a:off x="313586" y="5105889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7435501-04D5-EDC7-5484-F6B2BD5F89D6}"/>
              </a:ext>
            </a:extLst>
          </p:cNvPr>
          <p:cNvSpPr txBox="1"/>
          <p:nvPr/>
        </p:nvSpPr>
        <p:spPr>
          <a:xfrm>
            <a:off x="390854" y="675874"/>
            <a:ext cx="1786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Initial genotype </a:t>
            </a:r>
          </a:p>
        </p:txBody>
      </p:sp>
    </p:spTree>
    <p:extLst>
      <p:ext uri="{BB962C8B-B14F-4D97-AF65-F5344CB8AC3E}">
        <p14:creationId xmlns:p14="http://schemas.microsoft.com/office/powerpoint/2010/main" val="262288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2317C-02AC-E8F8-0194-2DE4D40C95D2}"/>
              </a:ext>
            </a:extLst>
          </p:cNvPr>
          <p:cNvSpPr/>
          <p:nvPr/>
        </p:nvSpPr>
        <p:spPr>
          <a:xfrm>
            <a:off x="2757369" y="588511"/>
            <a:ext cx="4000316" cy="6035184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39273740-4DEF-7FBC-D3DE-AE6CFF69B2A4}"/>
              </a:ext>
            </a:extLst>
          </p:cNvPr>
          <p:cNvSpPr/>
          <p:nvPr/>
        </p:nvSpPr>
        <p:spPr>
          <a:xfrm>
            <a:off x="193965" y="588511"/>
            <a:ext cx="2276598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859DC4C-375B-8098-C51F-6F15945B6AC3}"/>
              </a:ext>
            </a:extLst>
          </p:cNvPr>
          <p:cNvSpPr/>
          <p:nvPr/>
        </p:nvSpPr>
        <p:spPr>
          <a:xfrm>
            <a:off x="1661087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4BC862A-D2E2-7246-196E-BD39B76C5D61}"/>
              </a:ext>
            </a:extLst>
          </p:cNvPr>
          <p:cNvSpPr/>
          <p:nvPr/>
        </p:nvSpPr>
        <p:spPr>
          <a:xfrm>
            <a:off x="1075059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7012F-1D7B-DA4B-D02A-9DD4CDEC2E94}"/>
              </a:ext>
            </a:extLst>
          </p:cNvPr>
          <p:cNvSpPr/>
          <p:nvPr/>
        </p:nvSpPr>
        <p:spPr>
          <a:xfrm>
            <a:off x="482815" y="467643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8A503A-2084-08C6-FB43-10B611EBA374}"/>
              </a:ext>
            </a:extLst>
          </p:cNvPr>
          <p:cNvSpPr txBox="1"/>
          <p:nvPr/>
        </p:nvSpPr>
        <p:spPr>
          <a:xfrm>
            <a:off x="476644" y="5249895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A57794-25BD-9C43-DECF-BA6A216C2798}"/>
              </a:ext>
            </a:extLst>
          </p:cNvPr>
          <p:cNvCxnSpPr/>
          <p:nvPr/>
        </p:nvCxnSpPr>
        <p:spPr>
          <a:xfrm>
            <a:off x="565230" y="501210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763D02-37AD-8A50-0AD3-3C099BFA0580}"/>
              </a:ext>
            </a:extLst>
          </p:cNvPr>
          <p:cNvCxnSpPr/>
          <p:nvPr/>
        </p:nvCxnSpPr>
        <p:spPr>
          <a:xfrm>
            <a:off x="760115" y="501471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885A9-108C-6121-104A-05D97637A3F3}"/>
              </a:ext>
            </a:extLst>
          </p:cNvPr>
          <p:cNvCxnSpPr/>
          <p:nvPr/>
        </p:nvCxnSpPr>
        <p:spPr>
          <a:xfrm>
            <a:off x="953506" y="5014719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8FA3AF-2EF9-B640-C5FD-AA6C3863B981}"/>
              </a:ext>
            </a:extLst>
          </p:cNvPr>
          <p:cNvCxnSpPr/>
          <p:nvPr/>
        </p:nvCxnSpPr>
        <p:spPr>
          <a:xfrm>
            <a:off x="1162586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CC34D8-5A6B-2D01-EBC2-9361B84E04B5}"/>
              </a:ext>
            </a:extLst>
          </p:cNvPr>
          <p:cNvCxnSpPr/>
          <p:nvPr/>
        </p:nvCxnSpPr>
        <p:spPr>
          <a:xfrm>
            <a:off x="1553851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8F93A-ADA3-F69D-D5A4-C4E8220BF7AC}"/>
              </a:ext>
            </a:extLst>
          </p:cNvPr>
          <p:cNvCxnSpPr/>
          <p:nvPr/>
        </p:nvCxnSpPr>
        <p:spPr>
          <a:xfrm>
            <a:off x="1357471" y="5015280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7C2D60-BE37-7164-0BE1-27D99A11C96F}"/>
              </a:ext>
            </a:extLst>
          </p:cNvPr>
          <p:cNvCxnSpPr/>
          <p:nvPr/>
        </p:nvCxnSpPr>
        <p:spPr>
          <a:xfrm>
            <a:off x="1764240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42EC85-5643-199B-A781-F71A3B2EECEF}"/>
              </a:ext>
            </a:extLst>
          </p:cNvPr>
          <p:cNvCxnSpPr/>
          <p:nvPr/>
        </p:nvCxnSpPr>
        <p:spPr>
          <a:xfrm>
            <a:off x="1956883" y="501210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61777B-7A7A-CDD5-8A8C-6157F629BDBB}"/>
              </a:ext>
            </a:extLst>
          </p:cNvPr>
          <p:cNvCxnSpPr/>
          <p:nvPr/>
        </p:nvCxnSpPr>
        <p:spPr>
          <a:xfrm>
            <a:off x="2150833" y="501266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87387B-43AD-2229-C9EC-34F05268697A}"/>
              </a:ext>
            </a:extLst>
          </p:cNvPr>
          <p:cNvCxnSpPr/>
          <p:nvPr/>
        </p:nvCxnSpPr>
        <p:spPr>
          <a:xfrm>
            <a:off x="565790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10E0CB-FF70-3A88-F975-588D40878FC4}"/>
              </a:ext>
            </a:extLst>
          </p:cNvPr>
          <p:cNvCxnSpPr/>
          <p:nvPr/>
        </p:nvCxnSpPr>
        <p:spPr>
          <a:xfrm>
            <a:off x="760115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D111F8-F42A-EA94-6032-0070DCD55980}"/>
              </a:ext>
            </a:extLst>
          </p:cNvPr>
          <p:cNvCxnSpPr/>
          <p:nvPr/>
        </p:nvCxnSpPr>
        <p:spPr>
          <a:xfrm>
            <a:off x="953506" y="4736439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CD3711-FE22-AE9F-E65A-F5A7081BAB2D}"/>
              </a:ext>
            </a:extLst>
          </p:cNvPr>
          <p:cNvCxnSpPr/>
          <p:nvPr/>
        </p:nvCxnSpPr>
        <p:spPr>
          <a:xfrm>
            <a:off x="1164643" y="47386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723989-BDD6-2DD8-24D2-D05E02B52C4E}"/>
              </a:ext>
            </a:extLst>
          </p:cNvPr>
          <p:cNvCxnSpPr/>
          <p:nvPr/>
        </p:nvCxnSpPr>
        <p:spPr>
          <a:xfrm>
            <a:off x="1553851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1C864E-7364-8B62-91D2-EAA207825B1B}"/>
              </a:ext>
            </a:extLst>
          </p:cNvPr>
          <p:cNvCxnSpPr/>
          <p:nvPr/>
        </p:nvCxnSpPr>
        <p:spPr>
          <a:xfrm>
            <a:off x="1357471" y="4738676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185BA1-43B7-E3D5-DB0E-522006DA22BF}"/>
              </a:ext>
            </a:extLst>
          </p:cNvPr>
          <p:cNvCxnSpPr/>
          <p:nvPr/>
        </p:nvCxnSpPr>
        <p:spPr>
          <a:xfrm>
            <a:off x="1764240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6BA699-2A88-AA4C-A415-9FE6012DF62C}"/>
              </a:ext>
            </a:extLst>
          </p:cNvPr>
          <p:cNvCxnSpPr/>
          <p:nvPr/>
        </p:nvCxnSpPr>
        <p:spPr>
          <a:xfrm>
            <a:off x="2150833" y="4737932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BFE4FA-35B7-AB65-888C-D309F4AC6B42}"/>
              </a:ext>
            </a:extLst>
          </p:cNvPr>
          <p:cNvCxnSpPr/>
          <p:nvPr/>
        </p:nvCxnSpPr>
        <p:spPr>
          <a:xfrm>
            <a:off x="1958564" y="4735877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ounded Rectangle 1055">
            <a:extLst>
              <a:ext uri="{FF2B5EF4-FFF2-40B4-BE49-F238E27FC236}">
                <a16:creationId xmlns:a16="http://schemas.microsoft.com/office/drawing/2014/main" id="{7AEAFCDC-1DB6-71C4-6D34-020E532457BF}"/>
              </a:ext>
            </a:extLst>
          </p:cNvPr>
          <p:cNvSpPr/>
          <p:nvPr/>
        </p:nvSpPr>
        <p:spPr>
          <a:xfrm>
            <a:off x="4803012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ounded Rectangle 1056">
            <a:extLst>
              <a:ext uri="{FF2B5EF4-FFF2-40B4-BE49-F238E27FC236}">
                <a16:creationId xmlns:a16="http://schemas.microsoft.com/office/drawing/2014/main" id="{129E76A9-9829-3B05-93F0-58286E6224AC}"/>
              </a:ext>
            </a:extLst>
          </p:cNvPr>
          <p:cNvSpPr/>
          <p:nvPr/>
        </p:nvSpPr>
        <p:spPr>
          <a:xfrm>
            <a:off x="4216984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ounded Rectangle 1057">
            <a:extLst>
              <a:ext uri="{FF2B5EF4-FFF2-40B4-BE49-F238E27FC236}">
                <a16:creationId xmlns:a16="http://schemas.microsoft.com/office/drawing/2014/main" id="{A8C2A35A-E5D9-BEDD-6642-FD8D3322F458}"/>
              </a:ext>
            </a:extLst>
          </p:cNvPr>
          <p:cNvSpPr/>
          <p:nvPr/>
        </p:nvSpPr>
        <p:spPr>
          <a:xfrm>
            <a:off x="3624740" y="4680550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36355D2D-110D-BE59-F442-777159AC78D8}"/>
              </a:ext>
            </a:extLst>
          </p:cNvPr>
          <p:cNvSpPr txBox="1"/>
          <p:nvPr/>
        </p:nvSpPr>
        <p:spPr>
          <a:xfrm>
            <a:off x="3618569" y="5254011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GAA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C1FFBF9C-0AD5-55C2-3481-A9E43CAC0F9C}"/>
              </a:ext>
            </a:extLst>
          </p:cNvPr>
          <p:cNvCxnSpPr/>
          <p:nvPr/>
        </p:nvCxnSpPr>
        <p:spPr>
          <a:xfrm>
            <a:off x="3707155" y="501622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F2740607-9E57-9CCE-390A-72AC5EF75F49}"/>
              </a:ext>
            </a:extLst>
          </p:cNvPr>
          <p:cNvCxnSpPr/>
          <p:nvPr/>
        </p:nvCxnSpPr>
        <p:spPr>
          <a:xfrm>
            <a:off x="3902040" y="501883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1C531972-15D5-904E-84D6-461D6211A4FB}"/>
              </a:ext>
            </a:extLst>
          </p:cNvPr>
          <p:cNvCxnSpPr/>
          <p:nvPr/>
        </p:nvCxnSpPr>
        <p:spPr>
          <a:xfrm>
            <a:off x="4095431" y="5018835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1058452F-05E8-84F1-4D6B-292DEF60CA14}"/>
              </a:ext>
            </a:extLst>
          </p:cNvPr>
          <p:cNvCxnSpPr/>
          <p:nvPr/>
        </p:nvCxnSpPr>
        <p:spPr>
          <a:xfrm>
            <a:off x="4304511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3764FEF-6EF4-8BC7-D3C6-790D6A6F66A4}"/>
              </a:ext>
            </a:extLst>
          </p:cNvPr>
          <p:cNvCxnSpPr/>
          <p:nvPr/>
        </p:nvCxnSpPr>
        <p:spPr>
          <a:xfrm>
            <a:off x="4695776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FAF12F46-697A-D534-FC09-032CDCCCE168}"/>
              </a:ext>
            </a:extLst>
          </p:cNvPr>
          <p:cNvCxnSpPr/>
          <p:nvPr/>
        </p:nvCxnSpPr>
        <p:spPr>
          <a:xfrm>
            <a:off x="4499396" y="5019396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BCFBDB00-AF29-7753-F6E3-C42C206FFDBE}"/>
              </a:ext>
            </a:extLst>
          </p:cNvPr>
          <p:cNvCxnSpPr/>
          <p:nvPr/>
        </p:nvCxnSpPr>
        <p:spPr>
          <a:xfrm>
            <a:off x="4906165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0C2B869-BD5D-0919-E398-90C3C24BDCB6}"/>
              </a:ext>
            </a:extLst>
          </p:cNvPr>
          <p:cNvCxnSpPr/>
          <p:nvPr/>
        </p:nvCxnSpPr>
        <p:spPr>
          <a:xfrm>
            <a:off x="5098808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1C7C1E09-797E-5A73-19AF-A38FD5CF756E}"/>
              </a:ext>
            </a:extLst>
          </p:cNvPr>
          <p:cNvCxnSpPr/>
          <p:nvPr/>
        </p:nvCxnSpPr>
        <p:spPr>
          <a:xfrm>
            <a:off x="5292758" y="501677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AFD6A961-76E0-F740-1FC2-65428DA77C87}"/>
              </a:ext>
            </a:extLst>
          </p:cNvPr>
          <p:cNvCxnSpPr/>
          <p:nvPr/>
        </p:nvCxnSpPr>
        <p:spPr>
          <a:xfrm>
            <a:off x="3707715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A89776CA-4D6B-6FA2-B04E-0BB0BDEC3158}"/>
              </a:ext>
            </a:extLst>
          </p:cNvPr>
          <p:cNvCxnSpPr/>
          <p:nvPr/>
        </p:nvCxnSpPr>
        <p:spPr>
          <a:xfrm>
            <a:off x="3902040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5D97C88C-3896-142B-6CF2-5C59B99A3431}"/>
              </a:ext>
            </a:extLst>
          </p:cNvPr>
          <p:cNvCxnSpPr/>
          <p:nvPr/>
        </p:nvCxnSpPr>
        <p:spPr>
          <a:xfrm>
            <a:off x="4095431" y="474055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B0A1C97B-892E-DE7C-34A9-CD17AEB58DF1}"/>
              </a:ext>
            </a:extLst>
          </p:cNvPr>
          <p:cNvCxnSpPr/>
          <p:nvPr/>
        </p:nvCxnSpPr>
        <p:spPr>
          <a:xfrm>
            <a:off x="4306568" y="47427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12050421-7D9F-32D3-B570-F1172D2C2492}"/>
              </a:ext>
            </a:extLst>
          </p:cNvPr>
          <p:cNvCxnSpPr/>
          <p:nvPr/>
        </p:nvCxnSpPr>
        <p:spPr>
          <a:xfrm>
            <a:off x="4695776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CE8C873A-3451-DAEE-C3B1-36050D3FFA4B}"/>
              </a:ext>
            </a:extLst>
          </p:cNvPr>
          <p:cNvCxnSpPr/>
          <p:nvPr/>
        </p:nvCxnSpPr>
        <p:spPr>
          <a:xfrm>
            <a:off x="4499396" y="474279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DD4A429D-7229-CC4A-678E-C1830E7C6114}"/>
              </a:ext>
            </a:extLst>
          </p:cNvPr>
          <p:cNvCxnSpPr/>
          <p:nvPr/>
        </p:nvCxnSpPr>
        <p:spPr>
          <a:xfrm>
            <a:off x="4906165" y="47399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05D33D1-F0D9-D1D4-5700-8CD2222BEA56}"/>
              </a:ext>
            </a:extLst>
          </p:cNvPr>
          <p:cNvCxnSpPr/>
          <p:nvPr/>
        </p:nvCxnSpPr>
        <p:spPr>
          <a:xfrm>
            <a:off x="5292758" y="4742048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E7259B0-4BA5-AF01-1488-375FE486724D}"/>
              </a:ext>
            </a:extLst>
          </p:cNvPr>
          <p:cNvCxnSpPr/>
          <p:nvPr/>
        </p:nvCxnSpPr>
        <p:spPr>
          <a:xfrm>
            <a:off x="5100489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ounded Rectangle 1096">
            <a:extLst>
              <a:ext uri="{FF2B5EF4-FFF2-40B4-BE49-F238E27FC236}">
                <a16:creationId xmlns:a16="http://schemas.microsoft.com/office/drawing/2014/main" id="{5BB4EBB2-EF33-4E59-3D02-F0113A1176C2}"/>
              </a:ext>
            </a:extLst>
          </p:cNvPr>
          <p:cNvSpPr/>
          <p:nvPr/>
        </p:nvSpPr>
        <p:spPr>
          <a:xfrm>
            <a:off x="482905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ounded Rectangle 1097">
            <a:extLst>
              <a:ext uri="{FF2B5EF4-FFF2-40B4-BE49-F238E27FC236}">
                <a16:creationId xmlns:a16="http://schemas.microsoft.com/office/drawing/2014/main" id="{2889089E-D0F9-A549-3FDB-EE6CDC0F7432}"/>
              </a:ext>
            </a:extLst>
          </p:cNvPr>
          <p:cNvSpPr/>
          <p:nvPr/>
        </p:nvSpPr>
        <p:spPr>
          <a:xfrm>
            <a:off x="424302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ounded Rectangle 1098">
            <a:extLst>
              <a:ext uri="{FF2B5EF4-FFF2-40B4-BE49-F238E27FC236}">
                <a16:creationId xmlns:a16="http://schemas.microsoft.com/office/drawing/2014/main" id="{BB6DC772-AA63-5510-10E1-43F2DFAD6EB8}"/>
              </a:ext>
            </a:extLst>
          </p:cNvPr>
          <p:cNvSpPr/>
          <p:nvPr/>
        </p:nvSpPr>
        <p:spPr>
          <a:xfrm>
            <a:off x="365078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A989FF7C-0CAC-2F52-ECB5-336C2BF2F248}"/>
              </a:ext>
            </a:extLst>
          </p:cNvPr>
          <p:cNvSpPr txBox="1"/>
          <p:nvPr/>
        </p:nvSpPr>
        <p:spPr>
          <a:xfrm>
            <a:off x="365078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E3BF57FA-C924-4A69-7B1C-DEC12447D613}"/>
              </a:ext>
            </a:extLst>
          </p:cNvPr>
          <p:cNvSpPr txBox="1"/>
          <p:nvPr/>
        </p:nvSpPr>
        <p:spPr>
          <a:xfrm>
            <a:off x="4253734" y="60150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3FD86D50-2660-3A91-92B3-F28ED02A94A6}"/>
              </a:ext>
            </a:extLst>
          </p:cNvPr>
          <p:cNvSpPr txBox="1"/>
          <p:nvPr/>
        </p:nvSpPr>
        <p:spPr>
          <a:xfrm>
            <a:off x="483646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3" name="Rounded Rectangle 1102">
            <a:extLst>
              <a:ext uri="{FF2B5EF4-FFF2-40B4-BE49-F238E27FC236}">
                <a16:creationId xmlns:a16="http://schemas.microsoft.com/office/drawing/2014/main" id="{4C4A60BD-63EF-6023-E423-5EF5AE16272C}"/>
              </a:ext>
            </a:extLst>
          </p:cNvPr>
          <p:cNvSpPr/>
          <p:nvPr/>
        </p:nvSpPr>
        <p:spPr>
          <a:xfrm>
            <a:off x="169301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CC13D9F9-3A25-4883-3023-984C59A760C4}"/>
              </a:ext>
            </a:extLst>
          </p:cNvPr>
          <p:cNvSpPr/>
          <p:nvPr/>
        </p:nvSpPr>
        <p:spPr>
          <a:xfrm>
            <a:off x="110698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FD6F6D30-F028-A8DA-0CA8-0301504525DA}"/>
              </a:ext>
            </a:extLst>
          </p:cNvPr>
          <p:cNvSpPr/>
          <p:nvPr/>
        </p:nvSpPr>
        <p:spPr>
          <a:xfrm>
            <a:off x="51474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3F0A7E50-7916-3BBF-02DE-61514CBBA6FD}"/>
              </a:ext>
            </a:extLst>
          </p:cNvPr>
          <p:cNvSpPr txBox="1"/>
          <p:nvPr/>
        </p:nvSpPr>
        <p:spPr>
          <a:xfrm>
            <a:off x="51474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BE99BCC8-2902-0CEC-54B4-D1E0762A1905}"/>
              </a:ext>
            </a:extLst>
          </p:cNvPr>
          <p:cNvSpPr txBox="1"/>
          <p:nvPr/>
        </p:nvSpPr>
        <p:spPr>
          <a:xfrm>
            <a:off x="1089555" y="6007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09D11D2F-EB53-3C22-74D8-B8E253A75901}"/>
              </a:ext>
            </a:extLst>
          </p:cNvPr>
          <p:cNvSpPr txBox="1"/>
          <p:nvPr/>
        </p:nvSpPr>
        <p:spPr>
          <a:xfrm>
            <a:off x="170042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33ACABAD-60FA-6EBE-387D-AE6607EC818B}"/>
              </a:ext>
            </a:extLst>
          </p:cNvPr>
          <p:cNvSpPr txBox="1"/>
          <p:nvPr/>
        </p:nvSpPr>
        <p:spPr>
          <a:xfrm>
            <a:off x="5407555" y="5638062"/>
            <a:ext cx="139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 in amino acid encoded</a:t>
            </a:r>
          </a:p>
        </p:txBody>
      </p: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68028D76-2A5D-6B73-0C9A-85B6FC5DDE8C}"/>
              </a:ext>
            </a:extLst>
          </p:cNvPr>
          <p:cNvCxnSpPr>
            <a:cxnSpLocks/>
          </p:cNvCxnSpPr>
          <p:nvPr/>
        </p:nvCxnSpPr>
        <p:spPr>
          <a:xfrm>
            <a:off x="313586" y="5105889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62F51C30-FF12-9829-50ED-8F8E4D84D4F9}"/>
              </a:ext>
            </a:extLst>
          </p:cNvPr>
          <p:cNvCxnSpPr>
            <a:cxnSpLocks/>
          </p:cNvCxnSpPr>
          <p:nvPr/>
        </p:nvCxnSpPr>
        <p:spPr>
          <a:xfrm>
            <a:off x="3457221" y="5296741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851F29D5-A12C-2672-C793-E93E45D95707}"/>
              </a:ext>
            </a:extLst>
          </p:cNvPr>
          <p:cNvSpPr txBox="1"/>
          <p:nvPr/>
        </p:nvSpPr>
        <p:spPr>
          <a:xfrm>
            <a:off x="3036124" y="588511"/>
            <a:ext cx="3003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Genotype after a single nucleotide change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7435501-04D5-EDC7-5484-F6B2BD5F89D6}"/>
              </a:ext>
            </a:extLst>
          </p:cNvPr>
          <p:cNvSpPr txBox="1"/>
          <p:nvPr/>
        </p:nvSpPr>
        <p:spPr>
          <a:xfrm>
            <a:off x="390854" y="675874"/>
            <a:ext cx="1786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Initial genotype </a:t>
            </a:r>
          </a:p>
        </p:txBody>
      </p: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03D1966F-5F21-A8C6-489B-50AE01B7ABC2}"/>
              </a:ext>
            </a:extLst>
          </p:cNvPr>
          <p:cNvCxnSpPr>
            <a:cxnSpLocks/>
          </p:cNvCxnSpPr>
          <p:nvPr/>
        </p:nvCxnSpPr>
        <p:spPr>
          <a:xfrm>
            <a:off x="2312490" y="5443682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C3CD9705-A3B7-1405-359F-F405C7A328A9}"/>
              </a:ext>
            </a:extLst>
          </p:cNvPr>
          <p:cNvSpPr/>
          <p:nvPr/>
        </p:nvSpPr>
        <p:spPr>
          <a:xfrm rot="21040153" flipH="1">
            <a:off x="4652964" y="4127378"/>
            <a:ext cx="308016" cy="578780"/>
          </a:xfrm>
          <a:prstGeom prst="lightningBol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" grpId="0" animBg="1"/>
      <p:bldP spid="1098" grpId="0" animBg="1"/>
      <p:bldP spid="1099" grpId="0" animBg="1"/>
      <p:bldP spid="1100" grpId="0"/>
      <p:bldP spid="1101" grpId="0"/>
      <p:bldP spid="1102" grpId="0"/>
      <p:bldP spid="1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4DAF6A1-C696-27FD-7E5A-453A6CD54AD3}"/>
              </a:ext>
            </a:extLst>
          </p:cNvPr>
          <p:cNvSpPr/>
          <p:nvPr/>
        </p:nvSpPr>
        <p:spPr>
          <a:xfrm>
            <a:off x="7055139" y="534330"/>
            <a:ext cx="4000316" cy="6035184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42317C-02AC-E8F8-0194-2DE4D40C95D2}"/>
              </a:ext>
            </a:extLst>
          </p:cNvPr>
          <p:cNvSpPr/>
          <p:nvPr/>
        </p:nvSpPr>
        <p:spPr>
          <a:xfrm>
            <a:off x="2757369" y="588511"/>
            <a:ext cx="4000316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39273740-4DEF-7FBC-D3DE-AE6CFF69B2A4}"/>
              </a:ext>
            </a:extLst>
          </p:cNvPr>
          <p:cNvSpPr/>
          <p:nvPr/>
        </p:nvSpPr>
        <p:spPr>
          <a:xfrm>
            <a:off x="193965" y="588511"/>
            <a:ext cx="2276598" cy="603518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BE629-C53C-5791-4A53-24BC3448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859DC4C-375B-8098-C51F-6F15945B6AC3}"/>
              </a:ext>
            </a:extLst>
          </p:cNvPr>
          <p:cNvSpPr/>
          <p:nvPr/>
        </p:nvSpPr>
        <p:spPr>
          <a:xfrm>
            <a:off x="1661087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4BC862A-D2E2-7246-196E-BD39B76C5D61}"/>
              </a:ext>
            </a:extLst>
          </p:cNvPr>
          <p:cNvSpPr/>
          <p:nvPr/>
        </p:nvSpPr>
        <p:spPr>
          <a:xfrm>
            <a:off x="1075059" y="4687722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867012F-1D7B-DA4B-D02A-9DD4CDEC2E94}"/>
              </a:ext>
            </a:extLst>
          </p:cNvPr>
          <p:cNvSpPr/>
          <p:nvPr/>
        </p:nvSpPr>
        <p:spPr>
          <a:xfrm>
            <a:off x="482815" y="4676434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8A503A-2084-08C6-FB43-10B611EBA374}"/>
              </a:ext>
            </a:extLst>
          </p:cNvPr>
          <p:cNvSpPr txBox="1"/>
          <p:nvPr/>
        </p:nvSpPr>
        <p:spPr>
          <a:xfrm>
            <a:off x="476644" y="5249895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GAG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A57794-25BD-9C43-DECF-BA6A216C2798}"/>
              </a:ext>
            </a:extLst>
          </p:cNvPr>
          <p:cNvCxnSpPr/>
          <p:nvPr/>
        </p:nvCxnSpPr>
        <p:spPr>
          <a:xfrm>
            <a:off x="565230" y="501210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763D02-37AD-8A50-0AD3-3C099BFA0580}"/>
              </a:ext>
            </a:extLst>
          </p:cNvPr>
          <p:cNvCxnSpPr/>
          <p:nvPr/>
        </p:nvCxnSpPr>
        <p:spPr>
          <a:xfrm>
            <a:off x="760115" y="5014719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3885A9-108C-6121-104A-05D97637A3F3}"/>
              </a:ext>
            </a:extLst>
          </p:cNvPr>
          <p:cNvCxnSpPr/>
          <p:nvPr/>
        </p:nvCxnSpPr>
        <p:spPr>
          <a:xfrm>
            <a:off x="953506" y="5014719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8FA3AF-2EF9-B640-C5FD-AA6C3863B981}"/>
              </a:ext>
            </a:extLst>
          </p:cNvPr>
          <p:cNvCxnSpPr/>
          <p:nvPr/>
        </p:nvCxnSpPr>
        <p:spPr>
          <a:xfrm>
            <a:off x="1162586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CC34D8-5A6B-2D01-EBC2-9361B84E04B5}"/>
              </a:ext>
            </a:extLst>
          </p:cNvPr>
          <p:cNvCxnSpPr/>
          <p:nvPr/>
        </p:nvCxnSpPr>
        <p:spPr>
          <a:xfrm>
            <a:off x="1553851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8F93A-ADA3-F69D-D5A4-C4E8220BF7AC}"/>
              </a:ext>
            </a:extLst>
          </p:cNvPr>
          <p:cNvCxnSpPr/>
          <p:nvPr/>
        </p:nvCxnSpPr>
        <p:spPr>
          <a:xfrm>
            <a:off x="1357471" y="5015280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97C2D60-BE37-7164-0BE1-27D99A11C96F}"/>
              </a:ext>
            </a:extLst>
          </p:cNvPr>
          <p:cNvCxnSpPr/>
          <p:nvPr/>
        </p:nvCxnSpPr>
        <p:spPr>
          <a:xfrm>
            <a:off x="1764240" y="5012105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42EC85-5643-199B-A781-F71A3B2EECEF}"/>
              </a:ext>
            </a:extLst>
          </p:cNvPr>
          <p:cNvCxnSpPr/>
          <p:nvPr/>
        </p:nvCxnSpPr>
        <p:spPr>
          <a:xfrm>
            <a:off x="1956883" y="501210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61777B-7A7A-CDD5-8A8C-6157F629BDBB}"/>
              </a:ext>
            </a:extLst>
          </p:cNvPr>
          <p:cNvCxnSpPr/>
          <p:nvPr/>
        </p:nvCxnSpPr>
        <p:spPr>
          <a:xfrm>
            <a:off x="2150833" y="501266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87387B-43AD-2229-C9EC-34F05268697A}"/>
              </a:ext>
            </a:extLst>
          </p:cNvPr>
          <p:cNvCxnSpPr/>
          <p:nvPr/>
        </p:nvCxnSpPr>
        <p:spPr>
          <a:xfrm>
            <a:off x="565790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10E0CB-FF70-3A88-F975-588D40878FC4}"/>
              </a:ext>
            </a:extLst>
          </p:cNvPr>
          <p:cNvCxnSpPr/>
          <p:nvPr/>
        </p:nvCxnSpPr>
        <p:spPr>
          <a:xfrm>
            <a:off x="760115" y="4737437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D111F8-F42A-EA94-6032-0070DCD55980}"/>
              </a:ext>
            </a:extLst>
          </p:cNvPr>
          <p:cNvCxnSpPr/>
          <p:nvPr/>
        </p:nvCxnSpPr>
        <p:spPr>
          <a:xfrm>
            <a:off x="953506" y="4736439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CD3711-FE22-AE9F-E65A-F5A7081BAB2D}"/>
              </a:ext>
            </a:extLst>
          </p:cNvPr>
          <p:cNvCxnSpPr/>
          <p:nvPr/>
        </p:nvCxnSpPr>
        <p:spPr>
          <a:xfrm>
            <a:off x="1164643" y="47386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723989-BDD6-2DD8-24D2-D05E02B52C4E}"/>
              </a:ext>
            </a:extLst>
          </p:cNvPr>
          <p:cNvCxnSpPr/>
          <p:nvPr/>
        </p:nvCxnSpPr>
        <p:spPr>
          <a:xfrm>
            <a:off x="1553851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1C864E-7364-8B62-91D2-EAA207825B1B}"/>
              </a:ext>
            </a:extLst>
          </p:cNvPr>
          <p:cNvCxnSpPr/>
          <p:nvPr/>
        </p:nvCxnSpPr>
        <p:spPr>
          <a:xfrm>
            <a:off x="1357471" y="4738676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185BA1-43B7-E3D5-DB0E-522006DA22BF}"/>
              </a:ext>
            </a:extLst>
          </p:cNvPr>
          <p:cNvCxnSpPr/>
          <p:nvPr/>
        </p:nvCxnSpPr>
        <p:spPr>
          <a:xfrm>
            <a:off x="1764240" y="4735877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6BA699-2A88-AA4C-A415-9FE6012DF62C}"/>
              </a:ext>
            </a:extLst>
          </p:cNvPr>
          <p:cNvCxnSpPr/>
          <p:nvPr/>
        </p:nvCxnSpPr>
        <p:spPr>
          <a:xfrm>
            <a:off x="2150833" y="4737932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BFE4FA-35B7-AB65-888C-D309F4AC6B42}"/>
              </a:ext>
            </a:extLst>
          </p:cNvPr>
          <p:cNvCxnSpPr/>
          <p:nvPr/>
        </p:nvCxnSpPr>
        <p:spPr>
          <a:xfrm>
            <a:off x="1958564" y="4735877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ounded Rectangle 1055">
            <a:extLst>
              <a:ext uri="{FF2B5EF4-FFF2-40B4-BE49-F238E27FC236}">
                <a16:creationId xmlns:a16="http://schemas.microsoft.com/office/drawing/2014/main" id="{7AEAFCDC-1DB6-71C4-6D34-020E532457BF}"/>
              </a:ext>
            </a:extLst>
          </p:cNvPr>
          <p:cNvSpPr/>
          <p:nvPr/>
        </p:nvSpPr>
        <p:spPr>
          <a:xfrm>
            <a:off x="4803012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ounded Rectangle 1056">
            <a:extLst>
              <a:ext uri="{FF2B5EF4-FFF2-40B4-BE49-F238E27FC236}">
                <a16:creationId xmlns:a16="http://schemas.microsoft.com/office/drawing/2014/main" id="{129E76A9-9829-3B05-93F0-58286E6224AC}"/>
              </a:ext>
            </a:extLst>
          </p:cNvPr>
          <p:cNvSpPr/>
          <p:nvPr/>
        </p:nvSpPr>
        <p:spPr>
          <a:xfrm>
            <a:off x="4216984" y="4691838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ounded Rectangle 1057">
            <a:extLst>
              <a:ext uri="{FF2B5EF4-FFF2-40B4-BE49-F238E27FC236}">
                <a16:creationId xmlns:a16="http://schemas.microsoft.com/office/drawing/2014/main" id="{A8C2A35A-E5D9-BEDD-6642-FD8D3322F458}"/>
              </a:ext>
            </a:extLst>
          </p:cNvPr>
          <p:cNvSpPr/>
          <p:nvPr/>
        </p:nvSpPr>
        <p:spPr>
          <a:xfrm>
            <a:off x="3624740" y="4680550"/>
            <a:ext cx="563943" cy="6660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36355D2D-110D-BE59-F442-777159AC78D8}"/>
              </a:ext>
            </a:extLst>
          </p:cNvPr>
          <p:cNvSpPr txBox="1"/>
          <p:nvPr/>
        </p:nvSpPr>
        <p:spPr>
          <a:xfrm>
            <a:off x="3618569" y="5254011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CCT</a:t>
            </a:r>
            <a:r>
              <a:rPr lang="en-US" sz="1200" dirty="0"/>
              <a:t>    </a:t>
            </a:r>
            <a:r>
              <a:rPr lang="en-US" dirty="0"/>
              <a:t>GAA</a:t>
            </a:r>
            <a:r>
              <a:rPr lang="en-US" sz="1200" dirty="0"/>
              <a:t>    </a:t>
            </a:r>
            <a:r>
              <a:rPr lang="en-US" dirty="0"/>
              <a:t>GAG</a:t>
            </a:r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C1FFBF9C-0AD5-55C2-3481-A9E43CAC0F9C}"/>
              </a:ext>
            </a:extLst>
          </p:cNvPr>
          <p:cNvCxnSpPr/>
          <p:nvPr/>
        </p:nvCxnSpPr>
        <p:spPr>
          <a:xfrm>
            <a:off x="3707155" y="5016221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F2740607-9E57-9CCE-390A-72AC5EF75F49}"/>
              </a:ext>
            </a:extLst>
          </p:cNvPr>
          <p:cNvCxnSpPr/>
          <p:nvPr/>
        </p:nvCxnSpPr>
        <p:spPr>
          <a:xfrm>
            <a:off x="3902040" y="5018835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1C531972-15D5-904E-84D6-461D6211A4FB}"/>
              </a:ext>
            </a:extLst>
          </p:cNvPr>
          <p:cNvCxnSpPr/>
          <p:nvPr/>
        </p:nvCxnSpPr>
        <p:spPr>
          <a:xfrm>
            <a:off x="4095431" y="5018835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1058452F-05E8-84F1-4D6B-292DEF60CA14}"/>
              </a:ext>
            </a:extLst>
          </p:cNvPr>
          <p:cNvCxnSpPr/>
          <p:nvPr/>
        </p:nvCxnSpPr>
        <p:spPr>
          <a:xfrm>
            <a:off x="4304511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B3764FEF-6EF4-8BC7-D3C6-790D6A6F66A4}"/>
              </a:ext>
            </a:extLst>
          </p:cNvPr>
          <p:cNvCxnSpPr/>
          <p:nvPr/>
        </p:nvCxnSpPr>
        <p:spPr>
          <a:xfrm>
            <a:off x="4695776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FAF12F46-697A-D534-FC09-032CDCCCE168}"/>
              </a:ext>
            </a:extLst>
          </p:cNvPr>
          <p:cNvCxnSpPr/>
          <p:nvPr/>
        </p:nvCxnSpPr>
        <p:spPr>
          <a:xfrm>
            <a:off x="4499396" y="5019396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BCFBDB00-AF29-7753-F6E3-C42C206FFDBE}"/>
              </a:ext>
            </a:extLst>
          </p:cNvPr>
          <p:cNvCxnSpPr/>
          <p:nvPr/>
        </p:nvCxnSpPr>
        <p:spPr>
          <a:xfrm>
            <a:off x="4906165" y="5016221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90C2B869-BD5D-0919-E398-90C3C24BDCB6}"/>
              </a:ext>
            </a:extLst>
          </p:cNvPr>
          <p:cNvCxnSpPr/>
          <p:nvPr/>
        </p:nvCxnSpPr>
        <p:spPr>
          <a:xfrm>
            <a:off x="5098808" y="5016221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1C7C1E09-797E-5A73-19AF-A38FD5CF756E}"/>
              </a:ext>
            </a:extLst>
          </p:cNvPr>
          <p:cNvCxnSpPr/>
          <p:nvPr/>
        </p:nvCxnSpPr>
        <p:spPr>
          <a:xfrm>
            <a:off x="5292758" y="5016779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AFD6A961-76E0-F740-1FC2-65428DA77C87}"/>
              </a:ext>
            </a:extLst>
          </p:cNvPr>
          <p:cNvCxnSpPr/>
          <p:nvPr/>
        </p:nvCxnSpPr>
        <p:spPr>
          <a:xfrm>
            <a:off x="3707715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A89776CA-4D6B-6FA2-B04E-0BB0BDEC3158}"/>
              </a:ext>
            </a:extLst>
          </p:cNvPr>
          <p:cNvCxnSpPr/>
          <p:nvPr/>
        </p:nvCxnSpPr>
        <p:spPr>
          <a:xfrm>
            <a:off x="3902040" y="4741553"/>
            <a:ext cx="0" cy="277906"/>
          </a:xfrm>
          <a:prstGeom prst="line">
            <a:avLst/>
          </a:prstGeom>
          <a:ln w="444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5D97C88C-3896-142B-6CF2-5C59B99A3431}"/>
              </a:ext>
            </a:extLst>
          </p:cNvPr>
          <p:cNvCxnSpPr/>
          <p:nvPr/>
        </p:nvCxnSpPr>
        <p:spPr>
          <a:xfrm>
            <a:off x="4095431" y="4740555"/>
            <a:ext cx="0" cy="277906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B0A1C97B-892E-DE7C-34A9-CD17AEB58DF1}"/>
              </a:ext>
            </a:extLst>
          </p:cNvPr>
          <p:cNvCxnSpPr/>
          <p:nvPr/>
        </p:nvCxnSpPr>
        <p:spPr>
          <a:xfrm>
            <a:off x="4306568" y="47427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12050421-7D9F-32D3-B570-F1172D2C2492}"/>
              </a:ext>
            </a:extLst>
          </p:cNvPr>
          <p:cNvCxnSpPr/>
          <p:nvPr/>
        </p:nvCxnSpPr>
        <p:spPr>
          <a:xfrm>
            <a:off x="4695776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CE8C873A-3451-DAEE-C3B1-36050D3FFA4B}"/>
              </a:ext>
            </a:extLst>
          </p:cNvPr>
          <p:cNvCxnSpPr/>
          <p:nvPr/>
        </p:nvCxnSpPr>
        <p:spPr>
          <a:xfrm>
            <a:off x="4499396" y="4742792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DD4A429D-7229-CC4A-678E-C1830E7C6114}"/>
              </a:ext>
            </a:extLst>
          </p:cNvPr>
          <p:cNvCxnSpPr/>
          <p:nvPr/>
        </p:nvCxnSpPr>
        <p:spPr>
          <a:xfrm>
            <a:off x="4906165" y="4739993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B05D33D1-F0D9-D1D4-5700-8CD2222BEA56}"/>
              </a:ext>
            </a:extLst>
          </p:cNvPr>
          <p:cNvCxnSpPr/>
          <p:nvPr/>
        </p:nvCxnSpPr>
        <p:spPr>
          <a:xfrm>
            <a:off x="5292758" y="4742048"/>
            <a:ext cx="0" cy="2779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E7259B0-4BA5-AF01-1488-375FE486724D}"/>
              </a:ext>
            </a:extLst>
          </p:cNvPr>
          <p:cNvCxnSpPr/>
          <p:nvPr/>
        </p:nvCxnSpPr>
        <p:spPr>
          <a:xfrm>
            <a:off x="5100489" y="4739993"/>
            <a:ext cx="0" cy="277906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ounded Rectangle 1096">
            <a:extLst>
              <a:ext uri="{FF2B5EF4-FFF2-40B4-BE49-F238E27FC236}">
                <a16:creationId xmlns:a16="http://schemas.microsoft.com/office/drawing/2014/main" id="{5BB4EBB2-EF33-4E59-3D02-F0113A1176C2}"/>
              </a:ext>
            </a:extLst>
          </p:cNvPr>
          <p:cNvSpPr/>
          <p:nvPr/>
        </p:nvSpPr>
        <p:spPr>
          <a:xfrm>
            <a:off x="482905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Rounded Rectangle 1097">
            <a:extLst>
              <a:ext uri="{FF2B5EF4-FFF2-40B4-BE49-F238E27FC236}">
                <a16:creationId xmlns:a16="http://schemas.microsoft.com/office/drawing/2014/main" id="{2889089E-D0F9-A549-3FDB-EE6CDC0F7432}"/>
              </a:ext>
            </a:extLst>
          </p:cNvPr>
          <p:cNvSpPr/>
          <p:nvPr/>
        </p:nvSpPr>
        <p:spPr>
          <a:xfrm>
            <a:off x="424302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ounded Rectangle 1098">
            <a:extLst>
              <a:ext uri="{FF2B5EF4-FFF2-40B4-BE49-F238E27FC236}">
                <a16:creationId xmlns:a16="http://schemas.microsoft.com/office/drawing/2014/main" id="{BB6DC772-AA63-5510-10E1-43F2DFAD6EB8}"/>
              </a:ext>
            </a:extLst>
          </p:cNvPr>
          <p:cNvSpPr/>
          <p:nvPr/>
        </p:nvSpPr>
        <p:spPr>
          <a:xfrm>
            <a:off x="365078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A989FF7C-0CAC-2F52-ECB5-336C2BF2F248}"/>
              </a:ext>
            </a:extLst>
          </p:cNvPr>
          <p:cNvSpPr txBox="1"/>
          <p:nvPr/>
        </p:nvSpPr>
        <p:spPr>
          <a:xfrm>
            <a:off x="365078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E3BF57FA-C924-4A69-7B1C-DEC12447D613}"/>
              </a:ext>
            </a:extLst>
          </p:cNvPr>
          <p:cNvSpPr txBox="1"/>
          <p:nvPr/>
        </p:nvSpPr>
        <p:spPr>
          <a:xfrm>
            <a:off x="4253734" y="60150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3FD86D50-2660-3A91-92B3-F28ED02A94A6}"/>
              </a:ext>
            </a:extLst>
          </p:cNvPr>
          <p:cNvSpPr txBox="1"/>
          <p:nvPr/>
        </p:nvSpPr>
        <p:spPr>
          <a:xfrm>
            <a:off x="483646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3" name="Rounded Rectangle 1102">
            <a:extLst>
              <a:ext uri="{FF2B5EF4-FFF2-40B4-BE49-F238E27FC236}">
                <a16:creationId xmlns:a16="http://schemas.microsoft.com/office/drawing/2014/main" id="{4C4A60BD-63EF-6023-E423-5EF5AE16272C}"/>
              </a:ext>
            </a:extLst>
          </p:cNvPr>
          <p:cNvSpPr/>
          <p:nvPr/>
        </p:nvSpPr>
        <p:spPr>
          <a:xfrm>
            <a:off x="1693016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ounded Rectangle 1103">
            <a:extLst>
              <a:ext uri="{FF2B5EF4-FFF2-40B4-BE49-F238E27FC236}">
                <a16:creationId xmlns:a16="http://schemas.microsoft.com/office/drawing/2014/main" id="{CC13D9F9-3A25-4883-3023-984C59A760C4}"/>
              </a:ext>
            </a:extLst>
          </p:cNvPr>
          <p:cNvSpPr/>
          <p:nvPr/>
        </p:nvSpPr>
        <p:spPr>
          <a:xfrm>
            <a:off x="1106988" y="6099727"/>
            <a:ext cx="563943" cy="2188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ounded Rectangle 1104">
            <a:extLst>
              <a:ext uri="{FF2B5EF4-FFF2-40B4-BE49-F238E27FC236}">
                <a16:creationId xmlns:a16="http://schemas.microsoft.com/office/drawing/2014/main" id="{FD6F6D30-F028-A8DA-0CA8-0301504525DA}"/>
              </a:ext>
            </a:extLst>
          </p:cNvPr>
          <p:cNvSpPr/>
          <p:nvPr/>
        </p:nvSpPr>
        <p:spPr>
          <a:xfrm>
            <a:off x="514744" y="6103307"/>
            <a:ext cx="563943" cy="218827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3F0A7E50-7916-3BBF-02DE-61514CBBA6FD}"/>
              </a:ext>
            </a:extLst>
          </p:cNvPr>
          <p:cNvSpPr txBox="1"/>
          <p:nvPr/>
        </p:nvSpPr>
        <p:spPr>
          <a:xfrm>
            <a:off x="514744" y="6032867"/>
            <a:ext cx="4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BE99BCC8-2902-0CEC-54B4-D1E0762A1905}"/>
              </a:ext>
            </a:extLst>
          </p:cNvPr>
          <p:cNvSpPr txBox="1"/>
          <p:nvPr/>
        </p:nvSpPr>
        <p:spPr>
          <a:xfrm>
            <a:off x="1089555" y="600755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09D11D2F-EB53-3C22-74D8-B8E253A75901}"/>
              </a:ext>
            </a:extLst>
          </p:cNvPr>
          <p:cNvSpPr txBox="1"/>
          <p:nvPr/>
        </p:nvSpPr>
        <p:spPr>
          <a:xfrm>
            <a:off x="1700420" y="60255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Glu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33ACABAD-60FA-6EBE-387D-AE6607EC818B}"/>
              </a:ext>
            </a:extLst>
          </p:cNvPr>
          <p:cNvSpPr txBox="1"/>
          <p:nvPr/>
        </p:nvSpPr>
        <p:spPr>
          <a:xfrm>
            <a:off x="5407555" y="5638062"/>
            <a:ext cx="139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 in amino acid encoded</a:t>
            </a:r>
          </a:p>
        </p:txBody>
      </p:sp>
      <p:cxnSp>
        <p:nvCxnSpPr>
          <p:cNvPr id="1115" name="Straight Arrow Connector 1114">
            <a:extLst>
              <a:ext uri="{FF2B5EF4-FFF2-40B4-BE49-F238E27FC236}">
                <a16:creationId xmlns:a16="http://schemas.microsoft.com/office/drawing/2014/main" id="{68028D76-2A5D-6B73-0C9A-85B6FC5DDE8C}"/>
              </a:ext>
            </a:extLst>
          </p:cNvPr>
          <p:cNvCxnSpPr>
            <a:cxnSpLocks/>
          </p:cNvCxnSpPr>
          <p:nvPr/>
        </p:nvCxnSpPr>
        <p:spPr>
          <a:xfrm>
            <a:off x="313586" y="5105889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62F51C30-FF12-9829-50ED-8F8E4D84D4F9}"/>
              </a:ext>
            </a:extLst>
          </p:cNvPr>
          <p:cNvCxnSpPr>
            <a:cxnSpLocks/>
          </p:cNvCxnSpPr>
          <p:nvPr/>
        </p:nvCxnSpPr>
        <p:spPr>
          <a:xfrm>
            <a:off x="3457221" y="5296741"/>
            <a:ext cx="0" cy="1026676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5" name="TextBox 1124">
            <a:extLst>
              <a:ext uri="{FF2B5EF4-FFF2-40B4-BE49-F238E27FC236}">
                <a16:creationId xmlns:a16="http://schemas.microsoft.com/office/drawing/2014/main" id="{BABF45BE-2C49-3EA2-02C6-9688A4D23A82}"/>
              </a:ext>
            </a:extLst>
          </p:cNvPr>
          <p:cNvSpPr txBox="1"/>
          <p:nvPr/>
        </p:nvSpPr>
        <p:spPr>
          <a:xfrm>
            <a:off x="7422096" y="539075"/>
            <a:ext cx="3286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Direct connection to phenotype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851F29D5-A12C-2672-C793-E93E45D95707}"/>
              </a:ext>
            </a:extLst>
          </p:cNvPr>
          <p:cNvSpPr txBox="1"/>
          <p:nvPr/>
        </p:nvSpPr>
        <p:spPr>
          <a:xfrm>
            <a:off x="3036124" y="588511"/>
            <a:ext cx="3003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Genotype after a single nucleotide change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A7435501-04D5-EDC7-5484-F6B2BD5F89D6}"/>
              </a:ext>
            </a:extLst>
          </p:cNvPr>
          <p:cNvSpPr txBox="1"/>
          <p:nvPr/>
        </p:nvSpPr>
        <p:spPr>
          <a:xfrm>
            <a:off x="390854" y="675874"/>
            <a:ext cx="1786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Initial genotype </a:t>
            </a:r>
          </a:p>
        </p:txBody>
      </p: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03D1966F-5F21-A8C6-489B-50AE01B7ABC2}"/>
              </a:ext>
            </a:extLst>
          </p:cNvPr>
          <p:cNvCxnSpPr>
            <a:cxnSpLocks/>
          </p:cNvCxnSpPr>
          <p:nvPr/>
        </p:nvCxnSpPr>
        <p:spPr>
          <a:xfrm>
            <a:off x="2312490" y="5443682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999BC-C23F-2AC8-26B6-5D5E3DAE74E4}"/>
              </a:ext>
            </a:extLst>
          </p:cNvPr>
          <p:cNvCxnSpPr>
            <a:cxnSpLocks/>
          </p:cNvCxnSpPr>
          <p:nvPr/>
        </p:nvCxnSpPr>
        <p:spPr>
          <a:xfrm>
            <a:off x="6316445" y="5443681"/>
            <a:ext cx="922172" cy="673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ghtning Bolt 7">
            <a:extLst>
              <a:ext uri="{FF2B5EF4-FFF2-40B4-BE49-F238E27FC236}">
                <a16:creationId xmlns:a16="http://schemas.microsoft.com/office/drawing/2014/main" id="{0C505FF5-C2F5-F222-D5B3-29E99BEEF3FC}"/>
              </a:ext>
            </a:extLst>
          </p:cNvPr>
          <p:cNvSpPr/>
          <p:nvPr/>
        </p:nvSpPr>
        <p:spPr>
          <a:xfrm rot="21040153" flipH="1">
            <a:off x="4652964" y="4127378"/>
            <a:ext cx="308016" cy="578780"/>
          </a:xfrm>
          <a:prstGeom prst="lightningBol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A325CC-1087-012F-D2B6-7447D7473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21" b="31482"/>
          <a:stretch/>
        </p:blipFill>
        <p:spPr bwMode="auto">
          <a:xfrm>
            <a:off x="7909541" y="3996829"/>
            <a:ext cx="2437410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E4684DB-D609-F993-E26A-A6B143BABDA8}"/>
              </a:ext>
            </a:extLst>
          </p:cNvPr>
          <p:cNvSpPr/>
          <p:nvPr/>
        </p:nvSpPr>
        <p:spPr>
          <a:xfrm>
            <a:off x="8486617" y="4818928"/>
            <a:ext cx="861934" cy="861934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0785A-BDE3-3406-57BA-950B0CA25966}"/>
              </a:ext>
            </a:extLst>
          </p:cNvPr>
          <p:cNvSpPr txBox="1"/>
          <p:nvPr/>
        </p:nvSpPr>
        <p:spPr>
          <a:xfrm>
            <a:off x="7966148" y="6561392"/>
            <a:ext cx="3089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Protein from: Al-Haggar et al., </a:t>
            </a:r>
            <a:r>
              <a:rPr lang="en-US" sz="1050" dirty="0" err="1"/>
              <a:t>Eur</a:t>
            </a:r>
            <a:r>
              <a:rPr lang="en-US" sz="1050" dirty="0"/>
              <a:t> J Hum Genet 2012 </a:t>
            </a:r>
          </a:p>
        </p:txBody>
      </p:sp>
    </p:spTree>
    <p:extLst>
      <p:ext uri="{BB962C8B-B14F-4D97-AF65-F5344CB8AC3E}">
        <p14:creationId xmlns:p14="http://schemas.microsoft.com/office/powerpoint/2010/main" val="2968280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{816CAE9A-FA16-CE44-8CC3-BB9EE8C3C3F1}tf10001122</Template>
  <TotalTime>113283</TotalTime>
  <Words>955</Words>
  <Application>Microsoft Macintosh PowerPoint</Application>
  <PresentationFormat>Widescreen</PresentationFormat>
  <Paragraphs>246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Athelas</vt:lpstr>
      <vt:lpstr>Calibri</vt:lpstr>
      <vt:lpstr>Times New Roman</vt:lpstr>
      <vt:lpstr>Tw Cen MT</vt:lpstr>
      <vt:lpstr>Circuit</vt:lpstr>
      <vt:lpstr>Education seminar lesson: intro to phylogenetic analyses</vt:lpstr>
      <vt:lpstr>Goal: understanding the relationship between genotype and phenotype</vt:lpstr>
      <vt:lpstr>Recap: genotype → Phenotype</vt:lpstr>
      <vt:lpstr>Question: </vt:lpstr>
      <vt:lpstr>mammalian tree  (From the tree lab)</vt:lpstr>
      <vt:lpstr>How do we Use our sequence and tree to measure adaptation?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Selective pressure scenario</vt:lpstr>
      <vt:lpstr>IN PRACTICE </vt:lpstr>
      <vt:lpstr>PowerPoint Presentation</vt:lpstr>
      <vt:lpstr>PowerPoint Presentation</vt:lpstr>
      <vt:lpstr>PowerPoint Presentation</vt:lpstr>
      <vt:lpstr>PowerPoint Presentation</vt:lpstr>
      <vt:lpstr>P-value</vt:lpstr>
      <vt:lpstr>Worksheet instructions</vt:lpstr>
      <vt:lpstr>Other Selective pressure scenarios</vt:lpstr>
      <vt:lpstr>Other Selective pressure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 16 lab meeting</dc:title>
  <dc:creator>Avery Selberg</dc:creator>
  <cp:lastModifiedBy>Avery Selberg</cp:lastModifiedBy>
  <cp:revision>610</cp:revision>
  <dcterms:created xsi:type="dcterms:W3CDTF">2021-09-15T20:36:13Z</dcterms:created>
  <dcterms:modified xsi:type="dcterms:W3CDTF">2023-11-29T21:51:25Z</dcterms:modified>
</cp:coreProperties>
</file>