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312" r:id="rId7"/>
    <p:sldId id="258" r:id="rId8"/>
    <p:sldId id="345" r:id="rId9"/>
    <p:sldId id="346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2" r:id="rId24"/>
    <p:sldId id="364" r:id="rId25"/>
    <p:sldId id="361" r:id="rId26"/>
    <p:sldId id="363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44" r:id="rId35"/>
    <p:sldId id="315" r:id="rId3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CCFFCC"/>
    <a:srgbClr val="66FF66"/>
    <a:srgbClr val="33CC33"/>
    <a:srgbClr val="82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2692" autoAdjust="0"/>
  </p:normalViewPr>
  <p:slideViewPr>
    <p:cSldViewPr>
      <p:cViewPr varScale="1">
        <p:scale>
          <a:sx n="80" d="100"/>
          <a:sy n="80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42EA2F1-E103-4E58-8A38-B74967634744}" type="datetimeFigureOut">
              <a:rPr lang="es-ES"/>
              <a:pPr>
                <a:defRPr/>
              </a:pPr>
              <a:t>11/12/16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47E81F-0E4B-4018-833C-0F351934C76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079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3847A2-20DC-4C80-93F5-926D668F5EEB}" type="datetimeFigureOut">
              <a:rPr lang="en-US"/>
              <a:pPr>
                <a:defRPr/>
              </a:pPr>
              <a:t>12/11/16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BA4DA6-19E4-482C-B09D-07C97FF74B1C}" type="slidenum">
              <a:rPr lang="en-US" altLang="es-ES"/>
              <a:pPr>
                <a:defRPr/>
              </a:pPr>
              <a:t>‹Nr.›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964025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9AFD8-3C74-49A7-BF42-9603B05EC3B1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118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287F-DB42-4E7A-89FD-86A7223D0D1C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847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7124-6560-485D-AC49-1F478FEC3C4E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9911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700338" y="404813"/>
            <a:ext cx="6048375" cy="230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900" b="1" dirty="0" smtClean="0"/>
              <a:t>Big Data </a:t>
            </a:r>
            <a:r>
              <a:rPr lang="es-ES" altLang="en-US" sz="900" b="1" dirty="0" err="1" smtClean="0"/>
              <a:t>Architectures</a:t>
            </a:r>
            <a:r>
              <a:rPr lang="es-ES" altLang="en-US" sz="900" b="1" dirty="0" smtClean="0"/>
              <a:t> in Hadoop · Petar </a:t>
            </a:r>
            <a:r>
              <a:rPr lang="es-ES" altLang="en-US" sz="900" b="1" dirty="0" err="1" smtClean="0"/>
              <a:t>Jovanovic</a:t>
            </a:r>
            <a:r>
              <a:rPr lang="es-ES" altLang="en-US" sz="900" b="1" dirty="0" smtClean="0"/>
              <a:t> · Sergi Nadal · </a:t>
            </a:r>
            <a:r>
              <a:rPr lang="es-ES" altLang="en-US" sz="900" dirty="0" smtClean="0"/>
              <a:t>Barcelona; </a:t>
            </a:r>
            <a:r>
              <a:rPr lang="es-ES" altLang="en-US" sz="900" dirty="0" err="1" smtClean="0"/>
              <a:t>December</a:t>
            </a:r>
            <a:r>
              <a:rPr lang="es-ES" altLang="en-US" sz="900" dirty="0" smtClean="0"/>
              <a:t> 14th</a:t>
            </a:r>
            <a:r>
              <a:rPr lang="es-ES" altLang="en-US" sz="900" dirty="0" smtClean="0"/>
              <a:t>, 2016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82960"/>
          </a:xfrm>
        </p:spPr>
        <p:txBody>
          <a:bodyPr/>
          <a:lstStyle>
            <a:lvl1pPr algn="l">
              <a:defRPr sz="3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988840"/>
            <a:ext cx="8003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EF4D1-D0F6-4117-9301-535E369D6F90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8485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DE59E-7C0C-4977-94FA-68A07852DE2B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295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DD938-68D0-4CFC-A92C-B5A6CD7F3BDF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1253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B79E9-04DA-4E61-8311-CA3032D4E9A7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384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44A0-BDA7-42AE-8C94-51578C39BE68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298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B58F4-D082-41B4-8DDB-AA7A94D63033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6550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51724-DC10-445A-A076-88FC6110130E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045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93C00-18C8-4339-B882-5FEAA11289D6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1443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75961B2-973D-44CB-957D-220CD1F3F5AF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16913" y="6237288"/>
            <a:ext cx="541337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9F7A9771-34EF-4061-A78C-2A3898AB275E}" type="slidenum">
              <a:rPr lang="es-ES" altLang="en-US" sz="1600" b="1" smtClean="0">
                <a:solidFill>
                  <a:srgbClr val="969696"/>
                </a:solidFill>
              </a:rPr>
              <a:pPr algn="r" eaLnBrk="1" hangingPunct="1">
                <a:defRPr/>
              </a:pPr>
              <a:t>‹Nr.›</a:t>
            </a:fld>
            <a:endParaRPr lang="es-ES" altLang="en-US" sz="1600" b="1" smtClean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parquet.apache.org/" TargetMode="Externa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lambda-architecture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thrift.apache.org/" TargetMode="External"/><Relationship Id="rId3" Type="http://schemas.openxmlformats.org/officeDocument/2006/relationships/hyperlink" Target="https://developers.google.com/protocol-buffe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avro.apache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hyperlink" Target="http://docs.oracle.com/cd/E26161_02/html/GettingStartedGuide/schemaevolu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Columnar</a:t>
            </a:r>
            <a:r>
              <a:rPr lang="es-ES" dirty="0" smtClean="0"/>
              <a:t> </a:t>
            </a:r>
            <a:r>
              <a:rPr lang="es-ES" dirty="0" err="1" smtClean="0"/>
              <a:t>Formats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Columnar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provides</a:t>
            </a:r>
            <a:r>
              <a:rPr lang="es-ES" dirty="0" smtClean="0"/>
              <a:t>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benefits</a:t>
            </a:r>
            <a:endParaRPr lang="es-ES" dirty="0" smtClean="0"/>
          </a:p>
          <a:p>
            <a:pPr lvl="1"/>
            <a:r>
              <a:rPr lang="es-ES" dirty="0" err="1" smtClean="0"/>
              <a:t>Skips</a:t>
            </a:r>
            <a:r>
              <a:rPr lang="es-ES" dirty="0" smtClean="0"/>
              <a:t> I/O and </a:t>
            </a:r>
            <a:r>
              <a:rPr lang="es-ES" dirty="0" err="1" smtClean="0"/>
              <a:t>decompression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columns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are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endParaRPr lang="es-ES" dirty="0" smtClean="0"/>
          </a:p>
          <a:p>
            <a:pPr lvl="1"/>
            <a:r>
              <a:rPr lang="es-ES" dirty="0" err="1" smtClean="0"/>
              <a:t>Suitable</a:t>
            </a:r>
            <a:r>
              <a:rPr lang="es-ES" dirty="0" smtClean="0"/>
              <a:t> in </a:t>
            </a:r>
            <a:r>
              <a:rPr lang="es-ES" dirty="0" err="1" smtClean="0"/>
              <a:t>queries</a:t>
            </a:r>
            <a:r>
              <a:rPr lang="es-ES" dirty="0" smtClean="0"/>
              <a:t> </a:t>
            </a:r>
            <a:r>
              <a:rPr lang="es-ES" dirty="0" err="1" smtClean="0"/>
              <a:t>accessing</a:t>
            </a:r>
            <a:r>
              <a:rPr lang="es-ES" dirty="0" smtClean="0"/>
              <a:t> a </a:t>
            </a:r>
            <a:r>
              <a:rPr lang="es-ES" dirty="0" err="1" smtClean="0"/>
              <a:t>small</a:t>
            </a:r>
            <a:r>
              <a:rPr lang="es-ES" dirty="0" smtClean="0"/>
              <a:t> </a:t>
            </a:r>
            <a:r>
              <a:rPr lang="es-ES" dirty="0" err="1" smtClean="0"/>
              <a:t>column</a:t>
            </a:r>
            <a:r>
              <a:rPr lang="es-ES" dirty="0" smtClean="0"/>
              <a:t> </a:t>
            </a:r>
            <a:r>
              <a:rPr lang="es-ES" dirty="0" err="1" smtClean="0"/>
              <a:t>subset</a:t>
            </a:r>
            <a:endParaRPr lang="es-ES" dirty="0" smtClean="0"/>
          </a:p>
          <a:p>
            <a:pPr lvl="1"/>
            <a:r>
              <a:rPr lang="es-ES" dirty="0" err="1" smtClean="0"/>
              <a:t>Compression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more </a:t>
            </a:r>
            <a:r>
              <a:rPr lang="es-ES" dirty="0" err="1" smtClean="0"/>
              <a:t>efficient</a:t>
            </a:r>
            <a:r>
              <a:rPr lang="es-ES" dirty="0" smtClean="0"/>
              <a:t> (data </a:t>
            </a:r>
            <a:r>
              <a:rPr lang="es-ES" dirty="0" err="1" smtClean="0"/>
              <a:t>is</a:t>
            </a:r>
            <a:r>
              <a:rPr lang="es-ES" dirty="0" smtClean="0"/>
              <a:t> more similar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column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Suitable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applications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require</a:t>
            </a:r>
            <a:r>
              <a:rPr lang="es-ES" dirty="0" smtClean="0"/>
              <a:t> </a:t>
            </a:r>
            <a:r>
              <a:rPr lang="es-ES" dirty="0" err="1" smtClean="0"/>
              <a:t>aggregations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5990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RCFile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Developed</a:t>
            </a:r>
            <a:r>
              <a:rPr lang="es-ES" dirty="0" smtClean="0"/>
              <a:t> </a:t>
            </a:r>
            <a:r>
              <a:rPr lang="es-ES" dirty="0" err="1" smtClean="0"/>
              <a:t>specifically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efficient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 in MapReduce </a:t>
            </a:r>
            <a:r>
              <a:rPr lang="es-ES" dirty="0" err="1" smtClean="0"/>
              <a:t>applications</a:t>
            </a:r>
            <a:endParaRPr lang="es-ES" dirty="0" smtClean="0"/>
          </a:p>
          <a:p>
            <a:pPr lvl="1"/>
            <a:r>
              <a:rPr lang="es-ES" dirty="0" smtClean="0"/>
              <a:t>In </a:t>
            </a:r>
            <a:r>
              <a:rPr lang="es-ES" dirty="0" err="1" smtClean="0"/>
              <a:t>practice</a:t>
            </a:r>
            <a:r>
              <a:rPr lang="es-ES" dirty="0" smtClean="0"/>
              <a:t>,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as </a:t>
            </a:r>
            <a:r>
              <a:rPr lang="es-ES" dirty="0" err="1" smtClean="0"/>
              <a:t>Hive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endParaRPr lang="es-ES" dirty="0" smtClean="0"/>
          </a:p>
          <a:p>
            <a:r>
              <a:rPr lang="es-ES" dirty="0" err="1" smtClean="0"/>
              <a:t>Breaks</a:t>
            </a:r>
            <a:r>
              <a:rPr lang="es-ES" dirty="0" smtClean="0"/>
              <a:t> files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row</a:t>
            </a:r>
            <a:r>
              <a:rPr lang="es-ES" dirty="0" smtClean="0"/>
              <a:t> </a:t>
            </a:r>
            <a:r>
              <a:rPr lang="es-ES" dirty="0" err="1" smtClean="0"/>
              <a:t>splits</a:t>
            </a:r>
            <a:r>
              <a:rPr lang="es-ES" dirty="0" smtClean="0"/>
              <a:t>,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split</a:t>
            </a:r>
            <a:r>
              <a:rPr lang="es-ES" dirty="0" smtClean="0"/>
              <a:t> uses </a:t>
            </a:r>
            <a:r>
              <a:rPr lang="es-ES" dirty="0" err="1" smtClean="0"/>
              <a:t>column</a:t>
            </a:r>
            <a:r>
              <a:rPr lang="es-ES" dirty="0" smtClean="0"/>
              <a:t> </a:t>
            </a:r>
            <a:r>
              <a:rPr lang="es-ES" dirty="0" err="1" smtClean="0"/>
              <a:t>oriented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endParaRPr lang="es-ES" dirty="0" smtClean="0"/>
          </a:p>
          <a:p>
            <a:r>
              <a:rPr lang="es-ES" dirty="0" err="1" smtClean="0"/>
              <a:t>Improves</a:t>
            </a:r>
            <a:r>
              <a:rPr lang="es-ES" dirty="0" smtClean="0"/>
              <a:t> performance w.r.t. </a:t>
            </a:r>
            <a:r>
              <a:rPr lang="es-ES" i="1" dirty="0" err="1" smtClean="0"/>
              <a:t>SequenceFiles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has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deficiencies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times and </a:t>
            </a:r>
            <a:r>
              <a:rPr lang="es-ES" dirty="0" err="1" smtClean="0"/>
              <a:t>compression</a:t>
            </a:r>
            <a:endParaRPr lang="es-ES" dirty="0" smtClean="0"/>
          </a:p>
          <a:p>
            <a:pPr lvl="1"/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improved</a:t>
            </a:r>
            <a:r>
              <a:rPr lang="es-ES" dirty="0" smtClean="0"/>
              <a:t> in ORC and </a:t>
            </a:r>
            <a:r>
              <a:rPr lang="es-ES" dirty="0" err="1" smtClean="0"/>
              <a:t>Parquet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88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Optimized</a:t>
            </a:r>
            <a:r>
              <a:rPr lang="es-ES" dirty="0" smtClean="0"/>
              <a:t> </a:t>
            </a:r>
            <a:r>
              <a:rPr lang="es-ES" dirty="0" err="1" smtClean="0"/>
              <a:t>Row</a:t>
            </a:r>
            <a:r>
              <a:rPr lang="es-ES" dirty="0" smtClean="0"/>
              <a:t> </a:t>
            </a:r>
            <a:r>
              <a:rPr lang="es-ES" dirty="0" err="1" smtClean="0"/>
              <a:t>Columnar</a:t>
            </a:r>
            <a:r>
              <a:rPr lang="es-ES" dirty="0" smtClean="0"/>
              <a:t> (ORC)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Improvement</a:t>
            </a:r>
            <a:r>
              <a:rPr lang="es-ES" dirty="0" smtClean="0"/>
              <a:t> of </a:t>
            </a:r>
            <a:r>
              <a:rPr lang="es-ES" dirty="0" err="1" smtClean="0"/>
              <a:t>RCFile</a:t>
            </a:r>
            <a:endParaRPr lang="es-ES" dirty="0" smtClean="0"/>
          </a:p>
          <a:p>
            <a:pPr lvl="1"/>
            <a:r>
              <a:rPr lang="es-ES" dirty="0" err="1" smtClean="0"/>
              <a:t>Specifically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performance +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efficiency</a:t>
            </a:r>
            <a:endParaRPr lang="es-ES" dirty="0" smtClean="0"/>
          </a:p>
          <a:p>
            <a:r>
              <a:rPr lang="es-ES" dirty="0" err="1" smtClean="0"/>
              <a:t>Allows</a:t>
            </a:r>
            <a:r>
              <a:rPr lang="es-ES" dirty="0" smtClean="0"/>
              <a:t> </a:t>
            </a:r>
            <a:r>
              <a:rPr lang="es-ES" dirty="0" err="1" smtClean="0"/>
              <a:t>predicates</a:t>
            </a:r>
            <a:r>
              <a:rPr lang="es-ES" dirty="0" smtClean="0"/>
              <a:t> to be </a:t>
            </a:r>
            <a:r>
              <a:rPr lang="es-ES" dirty="0" err="1" smtClean="0"/>
              <a:t>pushed</a:t>
            </a:r>
            <a:r>
              <a:rPr lang="es-ES" dirty="0" smtClean="0"/>
              <a:t> </a:t>
            </a:r>
            <a:r>
              <a:rPr lang="es-ES" dirty="0" err="1" smtClean="0"/>
              <a:t>down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 smtClean="0"/>
          </a:p>
          <a:p>
            <a:pPr lvl="1"/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required</a:t>
            </a:r>
            <a:r>
              <a:rPr lang="es-ES" dirty="0" smtClean="0"/>
              <a:t>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brought</a:t>
            </a:r>
            <a:r>
              <a:rPr lang="es-ES" dirty="0" smtClean="0"/>
              <a:t> back in </a:t>
            </a:r>
            <a:r>
              <a:rPr lang="es-ES" dirty="0" err="1" smtClean="0"/>
              <a:t>queries</a:t>
            </a:r>
            <a:endParaRPr lang="es-ES" dirty="0" smtClean="0"/>
          </a:p>
          <a:p>
            <a:r>
              <a:rPr lang="es-ES" dirty="0" err="1" smtClean="0"/>
              <a:t>Splittable</a:t>
            </a:r>
            <a:endParaRPr lang="es-ES" dirty="0"/>
          </a:p>
          <a:p>
            <a:r>
              <a:rPr lang="es-ES" dirty="0" err="1" smtClean="0"/>
              <a:t>Drawbacks</a:t>
            </a:r>
            <a:r>
              <a:rPr lang="es-ES" dirty="0" smtClean="0"/>
              <a:t>: </a:t>
            </a:r>
            <a:r>
              <a:rPr lang="es-ES" dirty="0" err="1" smtClean="0"/>
              <a:t>targeted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 to </a:t>
            </a:r>
            <a:r>
              <a:rPr lang="es-ES" dirty="0" err="1" smtClean="0"/>
              <a:t>Hive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59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Parquet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Same</a:t>
            </a:r>
            <a:r>
              <a:rPr lang="es-ES" dirty="0" smtClean="0"/>
              <a:t> ideas as ORC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intented</a:t>
            </a:r>
            <a:r>
              <a:rPr lang="es-ES" dirty="0" smtClean="0"/>
              <a:t> to be a general </a:t>
            </a:r>
            <a:r>
              <a:rPr lang="es-ES" dirty="0" err="1" smtClean="0"/>
              <a:t>purpose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Hadoop</a:t>
            </a:r>
          </a:p>
          <a:p>
            <a:r>
              <a:rPr lang="es-ES" dirty="0" err="1" smtClean="0"/>
              <a:t>Hybrid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endParaRPr lang="es-ES" dirty="0"/>
          </a:p>
          <a:p>
            <a:pPr lvl="1"/>
            <a:r>
              <a:rPr lang="es-ES" dirty="0" smtClean="0"/>
              <a:t>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divided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row</a:t>
            </a:r>
            <a:r>
              <a:rPr lang="es-ES" dirty="0" smtClean="0"/>
              <a:t> </a:t>
            </a:r>
            <a:r>
              <a:rPr lang="es-ES" dirty="0" err="1" smtClean="0"/>
              <a:t>groups</a:t>
            </a:r>
            <a:endParaRPr lang="es-ES" dirty="0" smtClean="0"/>
          </a:p>
          <a:p>
            <a:pPr lvl="1"/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row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divided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columns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5580112" y="624202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2"/>
              </a:rPr>
              <a:t>https://parquet.apache.org/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84" y="4365104"/>
            <a:ext cx="5400600" cy="19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Data </a:t>
            </a:r>
            <a:r>
              <a:rPr lang="es-ES" dirty="0" err="1" smtClean="0"/>
              <a:t>Ingestion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considerations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importing</a:t>
            </a:r>
            <a:r>
              <a:rPr lang="es-ES" dirty="0" smtClean="0"/>
              <a:t> data </a:t>
            </a:r>
            <a:r>
              <a:rPr lang="es-ES" dirty="0" err="1" smtClean="0"/>
              <a:t>into</a:t>
            </a:r>
            <a:r>
              <a:rPr lang="es-ES" dirty="0" smtClean="0"/>
              <a:t> Hadoop</a:t>
            </a:r>
          </a:p>
          <a:p>
            <a:pPr lvl="1"/>
            <a:r>
              <a:rPr lang="es-ES" dirty="0" err="1" smtClean="0"/>
              <a:t>Timeliness</a:t>
            </a:r>
            <a:r>
              <a:rPr lang="es-ES" dirty="0" smtClean="0"/>
              <a:t> of data </a:t>
            </a:r>
            <a:r>
              <a:rPr lang="es-ES" dirty="0" err="1" smtClean="0"/>
              <a:t>ingestion</a:t>
            </a:r>
            <a:endParaRPr lang="es-ES" dirty="0" smtClean="0"/>
          </a:p>
          <a:p>
            <a:pPr lvl="1"/>
            <a:r>
              <a:rPr lang="es-ES" dirty="0" smtClean="0"/>
              <a:t>Incremental </a:t>
            </a:r>
            <a:r>
              <a:rPr lang="es-ES" dirty="0" err="1" smtClean="0"/>
              <a:t>updates</a:t>
            </a:r>
            <a:endParaRPr lang="es-ES" dirty="0" smtClean="0"/>
          </a:p>
          <a:p>
            <a:pPr lvl="1"/>
            <a:r>
              <a:rPr lang="es-ES" dirty="0" smtClean="0"/>
              <a:t>Access </a:t>
            </a:r>
            <a:r>
              <a:rPr lang="es-ES" dirty="0" err="1" smtClean="0"/>
              <a:t>patterns</a:t>
            </a:r>
            <a:endParaRPr lang="es-ES" dirty="0" smtClean="0"/>
          </a:p>
          <a:p>
            <a:pPr lvl="1"/>
            <a:r>
              <a:rPr lang="es-ES" dirty="0" smtClean="0"/>
              <a:t>Original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and data </a:t>
            </a:r>
            <a:r>
              <a:rPr lang="es-ES" dirty="0" err="1" smtClean="0"/>
              <a:t>structure</a:t>
            </a:r>
            <a:endParaRPr lang="es-ES" dirty="0" smtClean="0"/>
          </a:p>
          <a:p>
            <a:pPr lvl="1"/>
            <a:r>
              <a:rPr lang="es-ES" dirty="0" err="1" smtClean="0"/>
              <a:t>Push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pull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10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Timeliness</a:t>
            </a:r>
            <a:r>
              <a:rPr lang="es-ES" dirty="0" smtClean="0"/>
              <a:t> of Data </a:t>
            </a:r>
            <a:r>
              <a:rPr lang="es-ES" dirty="0" err="1" smtClean="0"/>
              <a:t>Ingestion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Macro </a:t>
            </a:r>
            <a:r>
              <a:rPr lang="es-ES" dirty="0" err="1" smtClean="0"/>
              <a:t>Batch</a:t>
            </a:r>
            <a:endParaRPr lang="es-ES" dirty="0" smtClean="0"/>
          </a:p>
          <a:p>
            <a:pPr lvl="1"/>
            <a:r>
              <a:rPr lang="es-ES" dirty="0" err="1" smtClean="0"/>
              <a:t>Anything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15min to </a:t>
            </a:r>
            <a:r>
              <a:rPr lang="es-ES" dirty="0" err="1" smtClean="0"/>
              <a:t>hours</a:t>
            </a:r>
            <a:r>
              <a:rPr lang="es-ES" dirty="0" smtClean="0"/>
              <a:t>,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even</a:t>
            </a:r>
            <a:r>
              <a:rPr lang="es-ES" dirty="0" smtClean="0"/>
              <a:t> a </a:t>
            </a:r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s-ES" dirty="0" err="1" smtClean="0"/>
              <a:t>job</a:t>
            </a:r>
            <a:endParaRPr lang="es-ES" dirty="0" smtClean="0"/>
          </a:p>
          <a:p>
            <a:r>
              <a:rPr lang="es-ES" dirty="0" smtClean="0"/>
              <a:t>Micro </a:t>
            </a:r>
            <a:r>
              <a:rPr lang="es-ES" dirty="0" err="1" smtClean="0"/>
              <a:t>Batch</a:t>
            </a:r>
            <a:endParaRPr lang="es-ES" dirty="0" smtClean="0"/>
          </a:p>
          <a:p>
            <a:pPr lvl="1"/>
            <a:r>
              <a:rPr lang="es-ES" dirty="0" err="1" smtClean="0"/>
              <a:t>Every</a:t>
            </a:r>
            <a:r>
              <a:rPr lang="es-ES" dirty="0" smtClean="0"/>
              <a:t> 1-2min, </a:t>
            </a:r>
            <a:r>
              <a:rPr lang="es-ES" dirty="0" err="1" smtClean="0"/>
              <a:t>but</a:t>
            </a:r>
            <a:r>
              <a:rPr lang="es-ES" dirty="0" smtClean="0"/>
              <a:t> no more tan 15min</a:t>
            </a:r>
          </a:p>
          <a:p>
            <a:r>
              <a:rPr lang="es-ES" dirty="0" err="1" smtClean="0"/>
              <a:t>Near</a:t>
            </a:r>
            <a:r>
              <a:rPr lang="es-ES" dirty="0" smtClean="0"/>
              <a:t> Real-Time </a:t>
            </a:r>
            <a:r>
              <a:rPr lang="es-ES" dirty="0" err="1" smtClean="0"/>
              <a:t>Decision</a:t>
            </a:r>
            <a:r>
              <a:rPr lang="es-ES" dirty="0" smtClean="0"/>
              <a:t> </a:t>
            </a:r>
            <a:r>
              <a:rPr lang="es-ES" dirty="0" err="1" smtClean="0"/>
              <a:t>Support</a:t>
            </a:r>
            <a:endParaRPr lang="es-ES" dirty="0" smtClean="0"/>
          </a:p>
          <a:p>
            <a:pPr lvl="1"/>
            <a:r>
              <a:rPr lang="es-ES" dirty="0" err="1" smtClean="0"/>
              <a:t>Immediately</a:t>
            </a:r>
            <a:r>
              <a:rPr lang="es-ES" dirty="0" smtClean="0"/>
              <a:t> </a:t>
            </a:r>
            <a:r>
              <a:rPr lang="es-ES" dirty="0" err="1" smtClean="0"/>
              <a:t>actionable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recipient</a:t>
            </a:r>
            <a:r>
              <a:rPr lang="es-ES" dirty="0" smtClean="0"/>
              <a:t> of </a:t>
            </a:r>
            <a:r>
              <a:rPr lang="es-ES" dirty="0" err="1" smtClean="0"/>
              <a:t>information</a:t>
            </a:r>
            <a:endParaRPr lang="es-ES" dirty="0" smtClean="0"/>
          </a:p>
          <a:p>
            <a:pPr lvl="1"/>
            <a:r>
              <a:rPr lang="es-ES" dirty="0" smtClean="0"/>
              <a:t>Data </a:t>
            </a:r>
            <a:r>
              <a:rPr lang="es-ES" dirty="0" err="1" smtClean="0"/>
              <a:t>delivered</a:t>
            </a:r>
            <a:r>
              <a:rPr lang="es-ES" dirty="0" smtClean="0"/>
              <a:t> in 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2min </a:t>
            </a:r>
            <a:r>
              <a:rPr lang="es-ES" dirty="0" err="1" smtClean="0"/>
              <a:t>but</a:t>
            </a:r>
            <a:r>
              <a:rPr lang="es-ES" dirty="0" smtClean="0"/>
              <a:t> more </a:t>
            </a:r>
            <a:r>
              <a:rPr lang="es-ES" dirty="0" err="1" smtClean="0"/>
              <a:t>than</a:t>
            </a:r>
            <a:r>
              <a:rPr lang="es-ES" dirty="0" smtClean="0"/>
              <a:t> 2sec</a:t>
            </a:r>
          </a:p>
          <a:p>
            <a:r>
              <a:rPr lang="es-ES" dirty="0" err="1" smtClean="0"/>
              <a:t>Near</a:t>
            </a:r>
            <a:r>
              <a:rPr lang="es-ES" dirty="0"/>
              <a:t> </a:t>
            </a:r>
            <a:r>
              <a:rPr lang="es-ES" dirty="0" smtClean="0"/>
              <a:t>Real-Time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 smtClean="0"/>
          </a:p>
          <a:p>
            <a:pPr lvl="1"/>
            <a:r>
              <a:rPr lang="es-ES" dirty="0" err="1" smtClean="0"/>
              <a:t>Under</a:t>
            </a:r>
            <a:r>
              <a:rPr lang="es-ES" dirty="0" smtClean="0"/>
              <a:t> 2sec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471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Incremental </a:t>
            </a:r>
            <a:r>
              <a:rPr lang="es-ES" dirty="0" err="1" smtClean="0"/>
              <a:t>Updates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Whether</a:t>
            </a:r>
            <a:r>
              <a:rPr lang="es-ES" dirty="0" smtClean="0"/>
              <a:t> new data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append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existing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modify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endParaRPr lang="es-ES" dirty="0"/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append</a:t>
            </a:r>
            <a:r>
              <a:rPr lang="es-ES" dirty="0" smtClean="0"/>
              <a:t> </a:t>
            </a:r>
            <a:r>
              <a:rPr lang="es-ES" dirty="0" err="1" smtClean="0"/>
              <a:t>only</a:t>
            </a:r>
            <a:r>
              <a:rPr lang="es-ES" dirty="0" smtClean="0"/>
              <a:t>, HDFS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mostly</a:t>
            </a:r>
            <a:endParaRPr lang="es-ES" dirty="0" smtClean="0"/>
          </a:p>
          <a:p>
            <a:pPr lvl="1"/>
            <a:r>
              <a:rPr lang="es-ES" dirty="0" err="1" smtClean="0"/>
              <a:t>Downside</a:t>
            </a:r>
            <a:r>
              <a:rPr lang="es-ES" dirty="0" smtClean="0"/>
              <a:t> of HDFS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inability</a:t>
            </a:r>
            <a:r>
              <a:rPr lang="es-ES" dirty="0" smtClean="0"/>
              <a:t> to do </a:t>
            </a:r>
            <a:r>
              <a:rPr lang="es-ES" dirty="0" err="1" smtClean="0"/>
              <a:t>appends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writes</a:t>
            </a:r>
            <a:r>
              <a:rPr lang="es-ES" dirty="0" smtClean="0"/>
              <a:t> to files once </a:t>
            </a:r>
            <a:r>
              <a:rPr lang="es-ES" dirty="0" err="1" smtClean="0"/>
              <a:t>created</a:t>
            </a:r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updates</a:t>
            </a:r>
            <a:r>
              <a:rPr lang="es-ES" dirty="0" smtClean="0"/>
              <a:t> are </a:t>
            </a:r>
            <a:r>
              <a:rPr lang="es-ES" dirty="0" err="1" smtClean="0"/>
              <a:t>required</a:t>
            </a:r>
            <a:r>
              <a:rPr lang="es-ES" dirty="0" smtClean="0"/>
              <a:t>,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required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to </a:t>
            </a:r>
            <a:r>
              <a:rPr lang="es-ES" dirty="0" err="1" smtClean="0"/>
              <a:t>write</a:t>
            </a:r>
            <a:r>
              <a:rPr lang="es-ES" dirty="0" smtClean="0"/>
              <a:t> “delta” files</a:t>
            </a:r>
            <a:r>
              <a:rPr lang="es-ES" dirty="0"/>
              <a:t> </a:t>
            </a:r>
            <a:r>
              <a:rPr lang="es-ES" dirty="0" smtClean="0"/>
              <a:t>and run a “</a:t>
            </a:r>
            <a:r>
              <a:rPr lang="es-ES" dirty="0" err="1" smtClean="0"/>
              <a:t>compaction</a:t>
            </a:r>
            <a:r>
              <a:rPr lang="es-ES" dirty="0" smtClean="0"/>
              <a:t>” </a:t>
            </a:r>
            <a:r>
              <a:rPr lang="es-ES" dirty="0" err="1" smtClean="0"/>
              <a:t>job</a:t>
            </a:r>
            <a:endParaRPr lang="es-ES" dirty="0" smtClean="0"/>
          </a:p>
          <a:p>
            <a:pPr lvl="1"/>
            <a:r>
              <a:rPr lang="es-ES" dirty="0" smtClean="0"/>
              <a:t>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sorted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primary</a:t>
            </a:r>
            <a:r>
              <a:rPr lang="es-ES" dirty="0" smtClean="0"/>
              <a:t> </a:t>
            </a:r>
            <a:r>
              <a:rPr lang="es-ES" dirty="0" err="1" smtClean="0"/>
              <a:t>key</a:t>
            </a:r>
            <a:r>
              <a:rPr lang="es-ES" dirty="0" smtClean="0"/>
              <a:t>, </a:t>
            </a:r>
            <a:r>
              <a:rPr lang="es-ES" dirty="0" err="1" smtClean="0"/>
              <a:t>traverse</a:t>
            </a:r>
            <a:r>
              <a:rPr lang="es-ES" dirty="0" smtClean="0"/>
              <a:t> delta and </a:t>
            </a:r>
            <a:r>
              <a:rPr lang="es-ES" dirty="0" err="1" smtClean="0"/>
              <a:t>old</a:t>
            </a:r>
            <a:r>
              <a:rPr lang="es-ES" dirty="0" smtClean="0"/>
              <a:t> file </a:t>
            </a:r>
            <a:r>
              <a:rPr lang="es-ES" dirty="0" err="1" smtClean="0"/>
              <a:t>writing</a:t>
            </a:r>
            <a:r>
              <a:rPr lang="es-ES" dirty="0" smtClean="0"/>
              <a:t> to a new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changes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84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Access </a:t>
            </a:r>
            <a:r>
              <a:rPr lang="es-ES" dirty="0" err="1" smtClean="0"/>
              <a:t>Patterns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data </a:t>
            </a:r>
            <a:r>
              <a:rPr lang="es-ES" dirty="0" err="1" smtClean="0"/>
              <a:t>going</a:t>
            </a:r>
            <a:r>
              <a:rPr lang="es-ES" dirty="0" smtClean="0"/>
              <a:t> to be </a:t>
            </a:r>
            <a:r>
              <a:rPr lang="es-ES" dirty="0" err="1" smtClean="0"/>
              <a:t>used</a:t>
            </a:r>
            <a:r>
              <a:rPr lang="es-ES" dirty="0" smtClean="0"/>
              <a:t> once in Hadoop?</a:t>
            </a:r>
          </a:p>
          <a:p>
            <a:endParaRPr lang="es-ES" dirty="0" smtClean="0"/>
          </a:p>
          <a:p>
            <a:r>
              <a:rPr lang="es-ES" dirty="0" smtClean="0"/>
              <a:t>MapReduce</a:t>
            </a:r>
          </a:p>
          <a:p>
            <a:pPr lvl="1"/>
            <a:r>
              <a:rPr lang="es-ES" dirty="0" err="1" smtClean="0"/>
              <a:t>Large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processes</a:t>
            </a:r>
            <a:endParaRPr lang="es-ES" dirty="0" smtClean="0"/>
          </a:p>
          <a:p>
            <a:r>
              <a:rPr lang="es-ES" dirty="0" err="1" smtClean="0"/>
              <a:t>Hive</a:t>
            </a:r>
            <a:endParaRPr lang="es-ES" dirty="0" smtClean="0"/>
          </a:p>
          <a:p>
            <a:pPr lvl="1"/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SQL-</a:t>
            </a:r>
            <a:r>
              <a:rPr lang="es-ES" dirty="0" err="1" smtClean="0"/>
              <a:t>like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endParaRPr lang="es-ES" dirty="0" smtClean="0"/>
          </a:p>
          <a:p>
            <a:r>
              <a:rPr lang="es-ES" dirty="0" err="1" smtClean="0"/>
              <a:t>Pig</a:t>
            </a:r>
            <a:endParaRPr lang="es-ES" dirty="0" smtClean="0"/>
          </a:p>
          <a:p>
            <a:pPr lvl="1"/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dataflow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3508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Access </a:t>
            </a:r>
            <a:r>
              <a:rPr lang="es-ES" dirty="0" err="1" smtClean="0"/>
              <a:t>Patterns</a:t>
            </a:r>
            <a:r>
              <a:rPr lang="es-ES" dirty="0" smtClean="0"/>
              <a:t>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Spark</a:t>
            </a:r>
            <a:endParaRPr lang="es-ES" dirty="0" smtClean="0"/>
          </a:p>
          <a:p>
            <a:pPr lvl="1"/>
            <a:r>
              <a:rPr lang="es-ES" dirty="0" err="1" smtClean="0"/>
              <a:t>Fast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/>
          </a:p>
          <a:p>
            <a:r>
              <a:rPr lang="es-ES" dirty="0" err="1" smtClean="0"/>
              <a:t>Giraph</a:t>
            </a:r>
            <a:endParaRPr lang="es-ES" dirty="0" smtClean="0"/>
          </a:p>
          <a:p>
            <a:pPr lvl="1"/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 smtClean="0"/>
          </a:p>
          <a:p>
            <a:r>
              <a:rPr lang="es-ES" dirty="0" smtClean="0"/>
              <a:t>Impala</a:t>
            </a:r>
          </a:p>
          <a:p>
            <a:pPr lvl="1"/>
            <a:r>
              <a:rPr lang="es-ES" dirty="0" smtClean="0"/>
              <a:t>MPP* </a:t>
            </a:r>
            <a:r>
              <a:rPr lang="es-ES" dirty="0" err="1" smtClean="0"/>
              <a:t>style</a:t>
            </a:r>
            <a:r>
              <a:rPr lang="es-ES" dirty="0" smtClean="0"/>
              <a:t> SQL</a:t>
            </a:r>
            <a:endParaRPr lang="es-ES" dirty="0"/>
          </a:p>
          <a:p>
            <a:r>
              <a:rPr lang="es-ES" dirty="0" smtClean="0"/>
              <a:t>HBase</a:t>
            </a:r>
          </a:p>
          <a:p>
            <a:pPr lvl="1"/>
            <a:r>
              <a:rPr lang="es-ES" dirty="0" err="1" smtClean="0"/>
              <a:t>Atomic</a:t>
            </a:r>
            <a:r>
              <a:rPr lang="es-ES" dirty="0" smtClean="0"/>
              <a:t> </a:t>
            </a:r>
            <a:r>
              <a:rPr lang="es-ES" dirty="0" err="1" smtClean="0"/>
              <a:t>puts</a:t>
            </a:r>
            <a:r>
              <a:rPr lang="es-ES" dirty="0" smtClean="0"/>
              <a:t>, </a:t>
            </a:r>
            <a:r>
              <a:rPr lang="es-ES" dirty="0" err="1" smtClean="0"/>
              <a:t>gets</a:t>
            </a:r>
            <a:r>
              <a:rPr lang="es-ES" dirty="0" smtClean="0"/>
              <a:t> and </a:t>
            </a:r>
            <a:r>
              <a:rPr lang="es-ES" dirty="0" err="1" smtClean="0"/>
              <a:t>deletes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record </a:t>
            </a:r>
            <a:r>
              <a:rPr lang="es-ES" dirty="0" err="1" smtClean="0"/>
              <a:t>level</a:t>
            </a:r>
            <a:r>
              <a:rPr lang="es-ES" dirty="0" smtClean="0"/>
              <a:t> data</a:t>
            </a: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220072" y="6226607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*</a:t>
            </a:r>
            <a:r>
              <a:rPr lang="es-ES" dirty="0" err="1" smtClean="0"/>
              <a:t>Massive</a:t>
            </a:r>
            <a:r>
              <a:rPr lang="es-ES" dirty="0" smtClean="0"/>
              <a:t> </a:t>
            </a:r>
            <a:r>
              <a:rPr lang="es-ES" dirty="0" err="1" smtClean="0"/>
              <a:t>Parallel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53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77888"/>
            <a:ext cx="8229600" cy="782960"/>
          </a:xfrm>
        </p:spPr>
        <p:txBody>
          <a:bodyPr/>
          <a:lstStyle/>
          <a:p>
            <a:pPr algn="ctr"/>
            <a:r>
              <a:rPr lang="es-ES" dirty="0" smtClean="0"/>
              <a:t>Original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and </a:t>
            </a:r>
            <a:br>
              <a:rPr lang="es-ES" dirty="0" smtClean="0"/>
            </a:br>
            <a:r>
              <a:rPr lang="es-ES" dirty="0" smtClean="0"/>
              <a:t>Data </a:t>
            </a:r>
            <a:r>
              <a:rPr lang="es-ES" dirty="0" err="1" smtClean="0"/>
              <a:t>Structure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2143397"/>
            <a:ext cx="8003232" cy="4525963"/>
          </a:xfrm>
        </p:spPr>
        <p:txBody>
          <a:bodyPr/>
          <a:lstStyle/>
          <a:p>
            <a:r>
              <a:rPr lang="es-ES" dirty="0" err="1" smtClean="0"/>
              <a:t>Read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devices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endParaRPr lang="es-ES" dirty="0" smtClean="0"/>
          </a:p>
          <a:p>
            <a:pPr lvl="1"/>
            <a:r>
              <a:rPr lang="es-ES" dirty="0" err="1" smtClean="0"/>
              <a:t>Analyze</a:t>
            </a:r>
            <a:r>
              <a:rPr lang="es-ES" dirty="0" smtClean="0"/>
              <a:t> disk I/Os and </a:t>
            </a:r>
            <a:r>
              <a:rPr lang="es-ES" dirty="0" err="1" smtClean="0"/>
              <a:t>network</a:t>
            </a:r>
            <a:endParaRPr lang="es-ES" dirty="0" smtClean="0"/>
          </a:p>
          <a:p>
            <a:r>
              <a:rPr lang="es-ES" dirty="0" smtClean="0"/>
              <a:t>Original file </a:t>
            </a:r>
            <a:r>
              <a:rPr lang="es-ES" dirty="0" err="1" smtClean="0"/>
              <a:t>type</a:t>
            </a:r>
            <a:endParaRPr lang="es-ES" dirty="0" smtClean="0"/>
          </a:p>
          <a:p>
            <a:r>
              <a:rPr lang="es-ES" dirty="0" err="1" smtClean="0"/>
              <a:t>Compression</a:t>
            </a:r>
            <a:endParaRPr lang="es-ES" dirty="0" smtClean="0"/>
          </a:p>
          <a:p>
            <a:pPr lvl="1"/>
            <a:r>
              <a:rPr lang="es-ES" dirty="0" err="1" smtClean="0"/>
              <a:t>Transferring</a:t>
            </a:r>
            <a:r>
              <a:rPr lang="es-ES" dirty="0" smtClean="0"/>
              <a:t> a </a:t>
            </a:r>
            <a:r>
              <a:rPr lang="es-ES" dirty="0" err="1" smtClean="0"/>
              <a:t>compressed</a:t>
            </a:r>
            <a:r>
              <a:rPr lang="es-ES" dirty="0" smtClean="0"/>
              <a:t> file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endParaRPr lang="es-ES" dirty="0" smtClean="0"/>
          </a:p>
          <a:p>
            <a:pPr lvl="1"/>
            <a:r>
              <a:rPr lang="es-ES" dirty="0" err="1" smtClean="0"/>
              <a:t>Compression</a:t>
            </a:r>
            <a:r>
              <a:rPr lang="es-ES" dirty="0" smtClean="0"/>
              <a:t> </a:t>
            </a:r>
            <a:r>
              <a:rPr lang="es-ES" dirty="0" err="1" smtClean="0"/>
              <a:t>outside</a:t>
            </a:r>
            <a:r>
              <a:rPr lang="es-ES" dirty="0" smtClean="0"/>
              <a:t> Hadoop (</a:t>
            </a:r>
            <a:r>
              <a:rPr lang="es-ES" dirty="0" err="1" smtClean="0"/>
              <a:t>Gzip</a:t>
            </a:r>
            <a:r>
              <a:rPr lang="es-ES" dirty="0" smtClean="0"/>
              <a:t>)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splittable</a:t>
            </a:r>
            <a:endParaRPr lang="es-ES" dirty="0" smtClean="0"/>
          </a:p>
          <a:p>
            <a:r>
              <a:rPr lang="es-ES" dirty="0" smtClean="0"/>
              <a:t>RDBMS</a:t>
            </a:r>
          </a:p>
          <a:p>
            <a:pPr lvl="1"/>
            <a:r>
              <a:rPr lang="es-ES" dirty="0" err="1" smtClean="0"/>
              <a:t>Sqoop</a:t>
            </a:r>
            <a:r>
              <a:rPr lang="es-ES" dirty="0" smtClean="0"/>
              <a:t> vs. File </a:t>
            </a:r>
            <a:r>
              <a:rPr lang="es-ES" dirty="0" err="1" smtClean="0"/>
              <a:t>dumps</a:t>
            </a:r>
            <a:endParaRPr lang="es-ES" dirty="0" smtClean="0"/>
          </a:p>
          <a:p>
            <a:r>
              <a:rPr lang="es-ES" dirty="0" err="1" smtClean="0"/>
              <a:t>Streaming</a:t>
            </a:r>
            <a:r>
              <a:rPr lang="es-ES" dirty="0" smtClean="0"/>
              <a:t> 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8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 bwMode="auto">
          <a:xfrm>
            <a:off x="3492500" y="3067050"/>
            <a:ext cx="5256213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000" b="1" dirty="0" smtClean="0">
                <a:solidFill>
                  <a:schemeClr val="bg1"/>
                </a:solidFill>
              </a:rPr>
              <a:t>Big Data </a:t>
            </a:r>
            <a:r>
              <a:rPr lang="es-ES" altLang="en-US" sz="2000" b="1" dirty="0" err="1" smtClean="0">
                <a:solidFill>
                  <a:schemeClr val="bg1"/>
                </a:solidFill>
              </a:rPr>
              <a:t>Architectures</a:t>
            </a:r>
            <a:r>
              <a:rPr lang="es-ES" altLang="en-US" sz="2000" b="1" dirty="0" smtClean="0">
                <a:solidFill>
                  <a:schemeClr val="bg1"/>
                </a:solidFill>
              </a:rPr>
              <a:t> in Hadoop</a:t>
            </a:r>
            <a:endParaRPr lang="es-ES" altLang="en-US" sz="20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1600" b="1" dirty="0" smtClean="0">
                <a:solidFill>
                  <a:schemeClr val="bg1"/>
                </a:solidFill>
              </a:rPr>
              <a:t>Petar </a:t>
            </a:r>
            <a:r>
              <a:rPr lang="es-ES" altLang="en-US" sz="1600" b="1" dirty="0" err="1" smtClean="0">
                <a:solidFill>
                  <a:schemeClr val="bg1"/>
                </a:solidFill>
              </a:rPr>
              <a:t>Jovanovic</a:t>
            </a:r>
            <a:endParaRPr lang="es-ES" altLang="en-US" sz="16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Sergi Nadal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n-US" sz="22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1400" dirty="0">
                <a:solidFill>
                  <a:schemeClr val="bg1"/>
                </a:solidFill>
              </a:rPr>
              <a:t>Barcelona; </a:t>
            </a:r>
            <a:r>
              <a:rPr lang="es-ES" altLang="en-US" sz="1400" dirty="0" err="1" smtClean="0">
                <a:solidFill>
                  <a:schemeClr val="bg1"/>
                </a:solidFill>
              </a:rPr>
              <a:t>December</a:t>
            </a:r>
            <a:r>
              <a:rPr lang="es-ES" altLang="en-US" sz="1400" dirty="0" smtClean="0">
                <a:solidFill>
                  <a:schemeClr val="bg1"/>
                </a:solidFill>
              </a:rPr>
              <a:t> </a:t>
            </a:r>
            <a:r>
              <a:rPr lang="es-ES" altLang="en-US" sz="1400" dirty="0" smtClean="0">
                <a:solidFill>
                  <a:schemeClr val="bg1"/>
                </a:solidFill>
              </a:rPr>
              <a:t>14th</a:t>
            </a:r>
            <a:r>
              <a:rPr lang="es-ES" altLang="en-US" sz="1400" dirty="0">
                <a:solidFill>
                  <a:schemeClr val="bg1"/>
                </a:solidFill>
              </a:rPr>
              <a:t>, </a:t>
            </a:r>
            <a:r>
              <a:rPr lang="es-ES" altLang="en-US" sz="1400" dirty="0" smtClean="0">
                <a:solidFill>
                  <a:schemeClr val="bg1"/>
                </a:solidFill>
              </a:rPr>
              <a:t>2016</a:t>
            </a:r>
            <a:endParaRPr lang="es-ES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Data </a:t>
            </a:r>
            <a:r>
              <a:rPr lang="es-ES" dirty="0" err="1" smtClean="0"/>
              <a:t>Ingestion</a:t>
            </a:r>
            <a:r>
              <a:rPr lang="es-ES" dirty="0" smtClean="0"/>
              <a:t>: Kafka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publish</a:t>
            </a:r>
            <a:r>
              <a:rPr lang="es-ES" dirty="0" smtClean="0"/>
              <a:t>-subscribe </a:t>
            </a:r>
            <a:r>
              <a:rPr lang="es-ES" dirty="0" err="1" smtClean="0"/>
              <a:t>messaging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maintains</a:t>
            </a:r>
            <a:r>
              <a:rPr lang="es-ES" dirty="0" smtClean="0"/>
              <a:t> a </a:t>
            </a:r>
            <a:r>
              <a:rPr lang="es-ES" dirty="0" err="1" smtClean="0"/>
              <a:t>feed</a:t>
            </a:r>
            <a:r>
              <a:rPr lang="es-ES" dirty="0" smtClean="0"/>
              <a:t> of </a:t>
            </a:r>
            <a:r>
              <a:rPr lang="es-ES" dirty="0" err="1" smtClean="0"/>
              <a:t>messages</a:t>
            </a:r>
            <a:r>
              <a:rPr lang="es-ES" dirty="0" smtClean="0"/>
              <a:t> </a:t>
            </a:r>
            <a:r>
              <a:rPr lang="es-ES" dirty="0" err="1" smtClean="0"/>
              <a:t>categorized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topics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1026" name="Picture 2" descr="http://kafka.apache.org/images/producer_consum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330276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48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Data </a:t>
            </a:r>
            <a:r>
              <a:rPr lang="es-ES" dirty="0" err="1" smtClean="0"/>
              <a:t>Ingestion</a:t>
            </a:r>
            <a:r>
              <a:rPr lang="es-ES" dirty="0" smtClean="0"/>
              <a:t>: Kafka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Applications</a:t>
            </a:r>
            <a:r>
              <a:rPr lang="es-ES" dirty="0"/>
              <a:t> can </a:t>
            </a:r>
            <a:r>
              <a:rPr lang="es-ES" dirty="0" err="1"/>
              <a:t>publish</a:t>
            </a:r>
            <a:r>
              <a:rPr lang="es-ES" dirty="0"/>
              <a:t> </a:t>
            </a:r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Kafka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can subscribe to </a:t>
            </a:r>
            <a:r>
              <a:rPr lang="es-ES" dirty="0" err="1"/>
              <a:t>topics</a:t>
            </a:r>
            <a:r>
              <a:rPr lang="es-ES" dirty="0"/>
              <a:t> and </a:t>
            </a:r>
            <a:r>
              <a:rPr lang="es-ES" dirty="0" err="1"/>
              <a:t>receive</a:t>
            </a:r>
            <a:r>
              <a:rPr lang="es-ES" dirty="0"/>
              <a:t> </a:t>
            </a:r>
            <a:r>
              <a:rPr lang="es-ES" dirty="0" err="1"/>
              <a:t>messages</a:t>
            </a:r>
            <a:r>
              <a:rPr lang="es-ES" dirty="0"/>
              <a:t> </a:t>
            </a:r>
            <a:r>
              <a:rPr lang="es-ES" dirty="0" err="1"/>
              <a:t>published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topics</a:t>
            </a:r>
            <a:endParaRPr lang="es-ES" dirty="0"/>
          </a:p>
          <a:p>
            <a:endParaRPr lang="es-ES" dirty="0"/>
          </a:p>
        </p:txBody>
      </p:sp>
      <p:pic>
        <p:nvPicPr>
          <p:cNvPr id="2050" name="Picture 2" descr="http://kafka.apache.org/images/log_anatom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84" y="3717032"/>
            <a:ext cx="39624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2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Data </a:t>
            </a:r>
            <a:r>
              <a:rPr lang="es-ES" dirty="0" err="1" smtClean="0"/>
              <a:t>Ingestion</a:t>
            </a:r>
            <a:r>
              <a:rPr lang="es-ES" dirty="0" smtClean="0"/>
              <a:t>: </a:t>
            </a:r>
            <a:r>
              <a:rPr lang="es-ES" dirty="0" err="1" smtClean="0"/>
              <a:t>Sqoop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Used</a:t>
            </a:r>
            <a:r>
              <a:rPr lang="es-ES" dirty="0" smtClean="0"/>
              <a:t> to </a:t>
            </a:r>
            <a:r>
              <a:rPr lang="es-ES" dirty="0" err="1" smtClean="0"/>
              <a:t>extract</a:t>
            </a:r>
            <a:r>
              <a:rPr lang="es-ES" dirty="0" smtClean="0"/>
              <a:t> data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(</a:t>
            </a:r>
            <a:r>
              <a:rPr lang="es-ES" dirty="0" err="1" smtClean="0"/>
              <a:t>e.g</a:t>
            </a:r>
            <a:r>
              <a:rPr lang="es-ES" dirty="0" smtClean="0"/>
              <a:t>. RDBMS) and </a:t>
            </a:r>
            <a:r>
              <a:rPr lang="es-ES" dirty="0" err="1" smtClean="0"/>
              <a:t>move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to Hadoop</a:t>
            </a:r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requires</a:t>
            </a:r>
            <a:r>
              <a:rPr lang="es-ES" dirty="0" smtClean="0"/>
              <a:t> </a:t>
            </a:r>
            <a:r>
              <a:rPr lang="es-ES" dirty="0" err="1" smtClean="0"/>
              <a:t>parameters</a:t>
            </a:r>
            <a:r>
              <a:rPr lang="es-ES" dirty="0" smtClean="0"/>
              <a:t> </a:t>
            </a:r>
            <a:r>
              <a:rPr lang="es-ES" dirty="0" err="1" smtClean="0"/>
              <a:t>such</a:t>
            </a:r>
            <a:r>
              <a:rPr lang="es-ES" dirty="0" smtClean="0"/>
              <a:t> as </a:t>
            </a:r>
            <a:r>
              <a:rPr lang="es-ES" dirty="0" err="1" smtClean="0"/>
              <a:t>source</a:t>
            </a:r>
            <a:r>
              <a:rPr lang="es-ES" dirty="0" smtClean="0"/>
              <a:t> and target </a:t>
            </a:r>
            <a:r>
              <a:rPr lang="es-ES" dirty="0" err="1" smtClean="0"/>
              <a:t>systems</a:t>
            </a:r>
            <a:r>
              <a:rPr lang="es-ES" dirty="0" smtClean="0"/>
              <a:t>, </a:t>
            </a:r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tables</a:t>
            </a:r>
            <a:r>
              <a:rPr lang="es-ES" dirty="0" smtClean="0"/>
              <a:t> to </a:t>
            </a:r>
            <a:r>
              <a:rPr lang="es-ES" dirty="0" err="1" smtClean="0"/>
              <a:t>extract</a:t>
            </a:r>
            <a:endParaRPr lang="es-ES" dirty="0" smtClean="0"/>
          </a:p>
          <a:p>
            <a:r>
              <a:rPr lang="es-ES" dirty="0" err="1" smtClean="0"/>
              <a:t>Need</a:t>
            </a:r>
            <a:r>
              <a:rPr lang="es-ES" dirty="0" smtClean="0"/>
              <a:t> to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sure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interfere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system’s</a:t>
            </a:r>
            <a:r>
              <a:rPr lang="es-ES" dirty="0" smtClean="0"/>
              <a:t> </a:t>
            </a:r>
            <a:r>
              <a:rPr lang="es-ES" dirty="0" err="1" smtClean="0"/>
              <a:t>peak</a:t>
            </a:r>
            <a:r>
              <a:rPr lang="es-ES" dirty="0" smtClean="0"/>
              <a:t> load time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244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Data </a:t>
            </a:r>
            <a:r>
              <a:rPr lang="es-ES" dirty="0" err="1" smtClean="0"/>
              <a:t>Movement</a:t>
            </a:r>
            <a:r>
              <a:rPr lang="es-ES" dirty="0" smtClean="0"/>
              <a:t>: </a:t>
            </a:r>
            <a:r>
              <a:rPr lang="es-ES" dirty="0" err="1" smtClean="0"/>
              <a:t>Flume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collection</a:t>
            </a:r>
            <a:r>
              <a:rPr lang="es-ES" dirty="0" smtClean="0"/>
              <a:t>, </a:t>
            </a:r>
            <a:r>
              <a:rPr lang="es-ES" dirty="0" err="1" smtClean="0"/>
              <a:t>aggregation</a:t>
            </a:r>
            <a:r>
              <a:rPr lang="es-ES" dirty="0" smtClean="0"/>
              <a:t> and </a:t>
            </a:r>
            <a:r>
              <a:rPr lang="es-ES" dirty="0" err="1" smtClean="0"/>
              <a:t>movement</a:t>
            </a:r>
            <a:r>
              <a:rPr lang="es-ES" dirty="0" smtClean="0"/>
              <a:t> of </a:t>
            </a:r>
            <a:r>
              <a:rPr lang="es-ES" dirty="0" err="1" smtClean="0"/>
              <a:t>streaming</a:t>
            </a:r>
            <a:r>
              <a:rPr lang="es-ES" dirty="0" smtClean="0"/>
              <a:t> data</a:t>
            </a:r>
          </a:p>
          <a:p>
            <a:r>
              <a:rPr lang="es-ES" dirty="0" err="1" smtClean="0"/>
              <a:t>Components</a:t>
            </a:r>
            <a:endParaRPr lang="es-ES" dirty="0" smtClean="0"/>
          </a:p>
          <a:p>
            <a:pPr lvl="1"/>
            <a:r>
              <a:rPr lang="es-ES" dirty="0" err="1" smtClean="0"/>
              <a:t>Flume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r>
              <a:rPr lang="es-ES" dirty="0" smtClean="0"/>
              <a:t> consume </a:t>
            </a:r>
            <a:r>
              <a:rPr lang="es-ES" dirty="0" err="1" smtClean="0"/>
              <a:t>events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external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r>
              <a:rPr lang="es-ES" dirty="0" smtClean="0"/>
              <a:t> and forward to </a:t>
            </a:r>
            <a:r>
              <a:rPr lang="es-ES" dirty="0" err="1" smtClean="0"/>
              <a:t>channels</a:t>
            </a:r>
            <a:endParaRPr lang="es-ES" dirty="0" smtClean="0"/>
          </a:p>
          <a:p>
            <a:pPr lvl="1"/>
            <a:r>
              <a:rPr lang="es-ES" dirty="0" err="1" smtClean="0"/>
              <a:t>Flume</a:t>
            </a:r>
            <a:r>
              <a:rPr lang="es-ES" dirty="0" smtClean="0"/>
              <a:t> </a:t>
            </a:r>
            <a:r>
              <a:rPr lang="es-ES" dirty="0" err="1" smtClean="0"/>
              <a:t>interceptors</a:t>
            </a:r>
            <a:r>
              <a:rPr lang="es-ES" dirty="0" smtClean="0"/>
              <a:t> </a:t>
            </a:r>
            <a:r>
              <a:rPr lang="es-ES" dirty="0" err="1" smtClean="0"/>
              <a:t>allow</a:t>
            </a:r>
            <a:r>
              <a:rPr lang="es-ES" dirty="0" smtClean="0"/>
              <a:t> to </a:t>
            </a:r>
            <a:r>
              <a:rPr lang="es-ES" dirty="0" err="1" smtClean="0"/>
              <a:t>modify</a:t>
            </a:r>
            <a:r>
              <a:rPr lang="es-ES" dirty="0" smtClean="0"/>
              <a:t> </a:t>
            </a:r>
            <a:r>
              <a:rPr lang="es-ES" dirty="0" err="1" smtClean="0"/>
              <a:t>events</a:t>
            </a:r>
            <a:r>
              <a:rPr lang="es-ES" dirty="0" smtClean="0"/>
              <a:t> in </a:t>
            </a:r>
            <a:r>
              <a:rPr lang="es-ES" dirty="0" err="1" smtClean="0"/>
              <a:t>flight</a:t>
            </a:r>
            <a:endParaRPr lang="es-ES" dirty="0" smtClean="0"/>
          </a:p>
          <a:p>
            <a:pPr lvl="1"/>
            <a:r>
              <a:rPr lang="es-ES" dirty="0" err="1" smtClean="0"/>
              <a:t>Selectors</a:t>
            </a:r>
            <a:r>
              <a:rPr lang="es-ES" dirty="0" smtClean="0"/>
              <a:t> </a:t>
            </a:r>
            <a:r>
              <a:rPr lang="es-ES" dirty="0" err="1" smtClean="0"/>
              <a:t>provide</a:t>
            </a:r>
            <a:r>
              <a:rPr lang="es-ES" dirty="0" smtClean="0"/>
              <a:t> </a:t>
            </a:r>
            <a:r>
              <a:rPr lang="es-ES" dirty="0" err="1" smtClean="0"/>
              <a:t>routing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events</a:t>
            </a:r>
            <a:endParaRPr lang="es-ES" dirty="0" smtClean="0"/>
          </a:p>
          <a:p>
            <a:pPr lvl="1"/>
            <a:r>
              <a:rPr lang="es-ES" dirty="0" err="1" smtClean="0"/>
              <a:t>Flume</a:t>
            </a:r>
            <a:r>
              <a:rPr lang="es-ES" dirty="0" smtClean="0"/>
              <a:t> </a:t>
            </a:r>
            <a:r>
              <a:rPr lang="es-ES" dirty="0" err="1" smtClean="0"/>
              <a:t>channels</a:t>
            </a:r>
            <a:r>
              <a:rPr lang="es-ES" dirty="0" smtClean="0"/>
              <a:t> store </a:t>
            </a:r>
            <a:r>
              <a:rPr lang="es-ES" dirty="0" err="1" smtClean="0"/>
              <a:t>events</a:t>
            </a:r>
            <a:r>
              <a:rPr lang="es-ES" dirty="0" smtClean="0"/>
              <a:t> </a:t>
            </a:r>
            <a:r>
              <a:rPr lang="es-ES" dirty="0" err="1" smtClean="0"/>
              <a:t>until</a:t>
            </a:r>
            <a:r>
              <a:rPr lang="es-ES" dirty="0" smtClean="0"/>
              <a:t> </a:t>
            </a:r>
            <a:r>
              <a:rPr lang="es-ES" dirty="0" err="1" smtClean="0"/>
              <a:t>they</a:t>
            </a:r>
            <a:r>
              <a:rPr lang="es-ES" dirty="0" smtClean="0"/>
              <a:t> are </a:t>
            </a:r>
            <a:r>
              <a:rPr lang="es-ES" dirty="0" err="1" smtClean="0"/>
              <a:t>consumed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a </a:t>
            </a:r>
            <a:r>
              <a:rPr lang="es-ES" dirty="0" err="1" smtClean="0"/>
              <a:t>sink</a:t>
            </a:r>
            <a:endParaRPr lang="es-ES" dirty="0" smtClean="0"/>
          </a:p>
          <a:p>
            <a:pPr lvl="1"/>
            <a:r>
              <a:rPr lang="es-ES" dirty="0" err="1" smtClean="0"/>
              <a:t>Sink</a:t>
            </a:r>
            <a:r>
              <a:rPr lang="es-ES" dirty="0" smtClean="0"/>
              <a:t> </a:t>
            </a:r>
            <a:r>
              <a:rPr lang="es-ES" dirty="0" err="1" smtClean="0"/>
              <a:t>remove</a:t>
            </a:r>
            <a:r>
              <a:rPr lang="es-ES" dirty="0" smtClean="0"/>
              <a:t> </a:t>
            </a:r>
            <a:r>
              <a:rPr lang="es-ES" dirty="0" err="1" smtClean="0"/>
              <a:t>events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a </a:t>
            </a:r>
            <a:r>
              <a:rPr lang="es-ES" dirty="0" err="1" smtClean="0"/>
              <a:t>channel</a:t>
            </a:r>
            <a:r>
              <a:rPr lang="es-ES" dirty="0" smtClean="0"/>
              <a:t> and </a:t>
            </a:r>
            <a:r>
              <a:rPr lang="es-ES" dirty="0" err="1" smtClean="0"/>
              <a:t>deliver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00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Data </a:t>
            </a:r>
            <a:r>
              <a:rPr lang="es-ES" dirty="0" err="1" smtClean="0"/>
              <a:t>Movement</a:t>
            </a:r>
            <a:r>
              <a:rPr lang="es-ES" dirty="0" smtClean="0"/>
              <a:t>: </a:t>
            </a:r>
            <a:r>
              <a:rPr lang="es-ES" dirty="0" err="1" smtClean="0"/>
              <a:t>Flume</a:t>
            </a:r>
            <a:r>
              <a:rPr lang="es-ES" dirty="0" smtClean="0"/>
              <a:t> (II)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060848"/>
            <a:ext cx="58007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1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Architectural</a:t>
            </a:r>
            <a:r>
              <a:rPr lang="es-ES" dirty="0" smtClean="0"/>
              <a:t> </a:t>
            </a:r>
            <a:r>
              <a:rPr lang="es-ES" dirty="0" err="1" smtClean="0"/>
              <a:t>Patterns</a:t>
            </a:r>
            <a:r>
              <a:rPr lang="es-ES" dirty="0" smtClean="0"/>
              <a:t> in Hadoop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Lambda </a:t>
            </a:r>
            <a:r>
              <a:rPr lang="es-ES" dirty="0" err="1" smtClean="0"/>
              <a:t>Architecture</a:t>
            </a:r>
            <a:r>
              <a:rPr lang="es-ES" dirty="0" smtClean="0"/>
              <a:t>: </a:t>
            </a:r>
            <a:r>
              <a:rPr lang="es-ES" dirty="0" err="1" smtClean="0"/>
              <a:t>capability</a:t>
            </a:r>
            <a:r>
              <a:rPr lang="es-ES" dirty="0" smtClean="0"/>
              <a:t> to compute </a:t>
            </a:r>
            <a:r>
              <a:rPr lang="es-ES" dirty="0" err="1" smtClean="0"/>
              <a:t>arbitrary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arbitrary</a:t>
            </a:r>
            <a:r>
              <a:rPr lang="es-ES" dirty="0" smtClean="0"/>
              <a:t> data in real-time</a:t>
            </a:r>
          </a:p>
          <a:p>
            <a:r>
              <a:rPr lang="es-ES" dirty="0" err="1" smtClean="0"/>
              <a:t>Achieved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splitting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three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endParaRPr lang="es-E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s-ES" dirty="0" err="1" smtClean="0"/>
              <a:t>Serving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s-ES" dirty="0" err="1" smtClean="0"/>
              <a:t>Speed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9643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Stores</a:t>
            </a:r>
            <a:r>
              <a:rPr lang="es-ES" dirty="0" smtClean="0"/>
              <a:t> a master </a:t>
            </a:r>
            <a:r>
              <a:rPr lang="es-ES" dirty="0" err="1" smtClean="0"/>
              <a:t>copy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immutable</a:t>
            </a:r>
            <a:r>
              <a:rPr lang="es-ES" dirty="0" smtClean="0"/>
              <a:t> </a:t>
            </a:r>
            <a:r>
              <a:rPr lang="es-ES" dirty="0" err="1" smtClean="0"/>
              <a:t>copy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raw</a:t>
            </a:r>
            <a:r>
              <a:rPr lang="es-ES" dirty="0" smtClean="0"/>
              <a:t> data </a:t>
            </a:r>
            <a:r>
              <a:rPr lang="es-ES" dirty="0" err="1" smtClean="0"/>
              <a:t>entering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err="1" smtClean="0"/>
              <a:t>Precomputes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views</a:t>
            </a:r>
            <a:r>
              <a:rPr lang="es-ES" dirty="0" smtClean="0"/>
              <a:t>, </a:t>
            </a:r>
            <a:r>
              <a:rPr lang="es-ES" dirty="0" err="1" smtClean="0"/>
              <a:t>loads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and </a:t>
            </a:r>
            <a:r>
              <a:rPr lang="es-ES" dirty="0" err="1" smtClean="0"/>
              <a:t>makes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latency</a:t>
            </a:r>
            <a:r>
              <a:rPr lang="es-ES" dirty="0" smtClean="0"/>
              <a:t> </a:t>
            </a:r>
            <a:r>
              <a:rPr lang="es-ES" dirty="0" err="1" smtClean="0"/>
              <a:t>querying</a:t>
            </a:r>
            <a:endParaRPr lang="es-ES" dirty="0" smtClean="0"/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technologies</a:t>
            </a:r>
            <a:endParaRPr lang="es-ES" dirty="0" smtClean="0"/>
          </a:p>
          <a:p>
            <a:pPr lvl="1"/>
            <a:r>
              <a:rPr lang="es-ES" dirty="0" smtClean="0"/>
              <a:t>HDFS</a:t>
            </a:r>
          </a:p>
          <a:p>
            <a:pPr lvl="1"/>
            <a:r>
              <a:rPr lang="es-ES" dirty="0" err="1" smtClean="0"/>
              <a:t>Sqoop</a:t>
            </a:r>
            <a:endParaRPr lang="es-ES" dirty="0" smtClean="0"/>
          </a:p>
          <a:p>
            <a:pPr lvl="1"/>
            <a:r>
              <a:rPr lang="es-ES" dirty="0" smtClean="0"/>
              <a:t>MapReduce</a:t>
            </a:r>
          </a:p>
          <a:p>
            <a:pPr lvl="1"/>
            <a:r>
              <a:rPr lang="es-ES" dirty="0" err="1" smtClean="0"/>
              <a:t>Spark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798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Serving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Indexes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views</a:t>
            </a:r>
            <a:r>
              <a:rPr lang="es-ES" dirty="0" smtClean="0"/>
              <a:t>, </a:t>
            </a:r>
            <a:r>
              <a:rPr lang="es-ES" dirty="0" err="1" smtClean="0"/>
              <a:t>loads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and </a:t>
            </a:r>
            <a:r>
              <a:rPr lang="es-ES" dirty="0" err="1" smtClean="0"/>
              <a:t>makes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low</a:t>
            </a:r>
            <a:r>
              <a:rPr lang="es-ES" dirty="0" smtClean="0"/>
              <a:t> </a:t>
            </a:r>
            <a:r>
              <a:rPr lang="es-ES" dirty="0" err="1" smtClean="0"/>
              <a:t>latency</a:t>
            </a:r>
            <a:r>
              <a:rPr lang="es-ES" dirty="0" smtClean="0"/>
              <a:t> </a:t>
            </a:r>
            <a:r>
              <a:rPr lang="es-ES" dirty="0" err="1" smtClean="0"/>
              <a:t>querying</a:t>
            </a:r>
            <a:endParaRPr lang="es-ES" dirty="0" smtClean="0"/>
          </a:p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technologies</a:t>
            </a:r>
            <a:r>
              <a:rPr lang="es-ES" dirty="0" smtClean="0"/>
              <a:t> can be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serving</a:t>
            </a:r>
            <a:r>
              <a:rPr lang="es-ES" dirty="0" smtClean="0"/>
              <a:t> </a:t>
            </a:r>
            <a:r>
              <a:rPr lang="es-ES" dirty="0" err="1" smtClean="0"/>
              <a:t>requirements</a:t>
            </a:r>
            <a:endParaRPr lang="es-ES" dirty="0" smtClean="0"/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technologies</a:t>
            </a:r>
            <a:endParaRPr lang="es-ES" dirty="0" smtClean="0"/>
          </a:p>
          <a:p>
            <a:pPr lvl="1"/>
            <a:r>
              <a:rPr lang="es-ES" dirty="0" smtClean="0"/>
              <a:t>HBase</a:t>
            </a:r>
          </a:p>
          <a:p>
            <a:pPr lvl="1"/>
            <a:r>
              <a:rPr lang="es-ES" dirty="0" err="1" smtClean="0"/>
              <a:t>MongoDB</a:t>
            </a:r>
            <a:endParaRPr lang="es-ES" dirty="0" smtClean="0"/>
          </a:p>
          <a:p>
            <a:pPr lvl="1"/>
            <a:r>
              <a:rPr lang="es-ES" dirty="0" smtClean="0"/>
              <a:t>Neo4j</a:t>
            </a:r>
          </a:p>
        </p:txBody>
      </p:sp>
    </p:spTree>
    <p:extLst>
      <p:ext uri="{BB962C8B-B14F-4D97-AF65-F5344CB8AC3E}">
        <p14:creationId xmlns:p14="http://schemas.microsoft.com/office/powerpoint/2010/main" val="4249956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Speed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Creates</a:t>
            </a:r>
            <a:r>
              <a:rPr lang="es-ES" dirty="0" smtClean="0"/>
              <a:t> </a:t>
            </a:r>
            <a:r>
              <a:rPr lang="es-ES" dirty="0" err="1" smtClean="0"/>
              <a:t>views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data as </a:t>
            </a:r>
            <a:r>
              <a:rPr lang="es-ES" dirty="0" err="1" smtClean="0"/>
              <a:t>arrives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be </a:t>
            </a:r>
            <a:r>
              <a:rPr lang="es-ES" dirty="0" err="1" smtClean="0"/>
              <a:t>likely</a:t>
            </a:r>
            <a:r>
              <a:rPr lang="es-ES" dirty="0" smtClean="0"/>
              <a:t> </a:t>
            </a:r>
            <a:r>
              <a:rPr lang="es-ES" dirty="0" err="1" smtClean="0"/>
              <a:t>implemented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a </a:t>
            </a:r>
            <a:r>
              <a:rPr lang="es-ES" dirty="0" err="1" smtClean="0"/>
              <a:t>streaming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endParaRPr lang="es-ES" dirty="0" smtClean="0"/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technologies</a:t>
            </a:r>
            <a:endParaRPr lang="es-ES" dirty="0" smtClean="0"/>
          </a:p>
          <a:p>
            <a:pPr lvl="1"/>
            <a:r>
              <a:rPr lang="es-ES" dirty="0" err="1" smtClean="0"/>
              <a:t>Spark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endParaRPr lang="es-ES" dirty="0" smtClean="0"/>
          </a:p>
          <a:p>
            <a:pPr lvl="1"/>
            <a:r>
              <a:rPr lang="es-ES" dirty="0" smtClean="0"/>
              <a:t>Kafka</a:t>
            </a:r>
          </a:p>
          <a:p>
            <a:pPr lvl="1"/>
            <a:r>
              <a:rPr lang="es-ES" dirty="0" smtClean="0"/>
              <a:t>Storm</a:t>
            </a:r>
          </a:p>
          <a:p>
            <a:pPr lvl="1"/>
            <a:r>
              <a:rPr lang="es-ES" dirty="0" err="1" smtClean="0"/>
              <a:t>Flume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35244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Lambda </a:t>
            </a:r>
            <a:r>
              <a:rPr lang="es-ES" dirty="0" err="1" smtClean="0"/>
              <a:t>Architecture</a:t>
            </a:r>
            <a:r>
              <a:rPr lang="es-ES" dirty="0" smtClean="0"/>
              <a:t> (I)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New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sent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and </a:t>
            </a:r>
            <a:r>
              <a:rPr lang="es-ES" dirty="0" err="1" smtClean="0"/>
              <a:t>speed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new data </a:t>
            </a:r>
            <a:r>
              <a:rPr lang="es-ES" dirty="0" err="1" smtClean="0"/>
              <a:t>will</a:t>
            </a:r>
            <a:r>
              <a:rPr lang="es-ES" dirty="0" smtClean="0"/>
              <a:t> be </a:t>
            </a:r>
            <a:r>
              <a:rPr lang="es-ES" dirty="0" err="1" smtClean="0"/>
              <a:t>appended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master </a:t>
            </a:r>
            <a:r>
              <a:rPr lang="es-ES" dirty="0" err="1" smtClean="0"/>
              <a:t>dataset</a:t>
            </a:r>
            <a:endParaRPr lang="es-ES" dirty="0" smtClean="0"/>
          </a:p>
          <a:p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new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to </a:t>
            </a:r>
            <a:r>
              <a:rPr lang="es-ES" dirty="0" err="1" smtClean="0"/>
              <a:t>update</a:t>
            </a:r>
            <a:r>
              <a:rPr lang="es-ES" dirty="0" smtClean="0"/>
              <a:t> real-time </a:t>
            </a:r>
            <a:r>
              <a:rPr lang="es-ES" dirty="0" err="1" smtClean="0"/>
              <a:t>views</a:t>
            </a:r>
            <a:endParaRPr lang="es-ES" dirty="0" smtClean="0"/>
          </a:p>
          <a:p>
            <a:r>
              <a:rPr lang="es-ES" dirty="0" smtClean="0"/>
              <a:t>Once data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batch</a:t>
            </a:r>
            <a:r>
              <a:rPr lang="es-ES" dirty="0" smtClean="0"/>
              <a:t> and </a:t>
            </a:r>
            <a:r>
              <a:rPr lang="es-ES" dirty="0" err="1" smtClean="0"/>
              <a:t>serving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can be </a:t>
            </a:r>
            <a:r>
              <a:rPr lang="es-ES" dirty="0" err="1" smtClean="0"/>
              <a:t>discarded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32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r>
              <a:rPr lang="en-US" altLang="en-US" smtClean="0"/>
              <a:t>Lecture goals</a:t>
            </a: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>
          <a:xfrm>
            <a:off x="684213" y="1989138"/>
            <a:ext cx="8208962" cy="4525962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Get familiar with different available storage formats in Hadoop</a:t>
            </a:r>
          </a:p>
          <a:p>
            <a:pPr>
              <a:defRPr/>
            </a:pPr>
            <a:r>
              <a:rPr lang="en-US" altLang="en-US" dirty="0" smtClean="0"/>
              <a:t>Understand the key factors that drive the design of a big data architecture</a:t>
            </a:r>
          </a:p>
          <a:p>
            <a:pPr lvl="1">
              <a:defRPr/>
            </a:pPr>
            <a:r>
              <a:rPr lang="en-US" altLang="en-US" dirty="0" smtClean="0"/>
              <a:t>Data ingestion</a:t>
            </a:r>
          </a:p>
          <a:p>
            <a:pPr lvl="1">
              <a:defRPr/>
            </a:pPr>
            <a:r>
              <a:rPr lang="en-US" altLang="en-US" dirty="0" smtClean="0"/>
              <a:t>Data movement</a:t>
            </a:r>
          </a:p>
          <a:p>
            <a:pPr>
              <a:defRPr/>
            </a:pPr>
            <a:r>
              <a:rPr lang="en-US" altLang="en-US" dirty="0" smtClean="0"/>
              <a:t>The Lambda Architecture as a generic big data architecture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The</a:t>
            </a:r>
            <a:r>
              <a:rPr lang="es-ES" dirty="0" smtClean="0"/>
              <a:t> Lambda </a:t>
            </a:r>
            <a:r>
              <a:rPr lang="es-ES" dirty="0" err="1" smtClean="0"/>
              <a:t>Architecture</a:t>
            </a:r>
            <a:r>
              <a:rPr lang="es-ES" dirty="0" smtClean="0"/>
              <a:t> (II)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2" y="2348880"/>
            <a:ext cx="760457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2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pPr algn="ctr"/>
            <a:r>
              <a:rPr lang="en-US" altLang="en-US" dirty="0" smtClean="0"/>
              <a:t>Summary</a:t>
            </a: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684213" y="1989138"/>
            <a:ext cx="8002587" cy="4525962"/>
          </a:xfrm>
        </p:spPr>
        <p:txBody>
          <a:bodyPr/>
          <a:lstStyle/>
          <a:p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options</a:t>
            </a:r>
            <a:r>
              <a:rPr lang="es-ES" dirty="0" smtClean="0"/>
              <a:t> </a:t>
            </a:r>
            <a:r>
              <a:rPr lang="es-ES" dirty="0" err="1" smtClean="0"/>
              <a:t>available</a:t>
            </a:r>
            <a:r>
              <a:rPr lang="es-ES" dirty="0" smtClean="0"/>
              <a:t> in Hadoop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requirements</a:t>
            </a:r>
            <a:endParaRPr lang="es-ES" dirty="0" smtClean="0"/>
          </a:p>
          <a:p>
            <a:pPr lvl="1"/>
            <a:r>
              <a:rPr lang="es-ES" altLang="es-ES" dirty="0" err="1" smtClean="0"/>
              <a:t>The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decision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will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highly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impact</a:t>
            </a:r>
            <a:r>
              <a:rPr lang="es-ES" altLang="es-ES" dirty="0" smtClean="0"/>
              <a:t> performance</a:t>
            </a:r>
          </a:p>
          <a:p>
            <a:r>
              <a:rPr lang="en-US" altLang="es-ES" dirty="0" smtClean="0"/>
              <a:t>Need to consider different factors when designing a big data architecture</a:t>
            </a:r>
          </a:p>
          <a:p>
            <a:pPr lvl="1"/>
            <a:r>
              <a:rPr lang="en-US" altLang="es-ES" dirty="0" smtClean="0"/>
              <a:t>Aligned with your requirements!</a:t>
            </a:r>
          </a:p>
          <a:p>
            <a:r>
              <a:rPr lang="en-US" altLang="es-ES" dirty="0" smtClean="0"/>
              <a:t>The Lambda Architecture</a:t>
            </a:r>
          </a:p>
          <a:p>
            <a:pPr lvl="1"/>
            <a:r>
              <a:rPr lang="en-US" altLang="es-ES" dirty="0" smtClean="0"/>
              <a:t>Provides a reliable and fault tolerant way to serve applications that require low latency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pPr algn="ctr"/>
            <a:r>
              <a:rPr lang="en-US" altLang="en-US" dirty="0" smtClean="0"/>
              <a:t>References</a:t>
            </a:r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395288" y="1989138"/>
            <a:ext cx="8785225" cy="4525962"/>
          </a:xfrm>
        </p:spPr>
        <p:txBody>
          <a:bodyPr/>
          <a:lstStyle/>
          <a:p>
            <a:pPr>
              <a:defRPr/>
            </a:pPr>
            <a:r>
              <a:rPr lang="es-ES" sz="2000" dirty="0"/>
              <a:t>Rana Faisal </a:t>
            </a:r>
            <a:r>
              <a:rPr lang="es-ES" sz="2000" dirty="0" err="1" smtClean="0"/>
              <a:t>Munir</a:t>
            </a:r>
            <a:r>
              <a:rPr lang="es-ES" sz="2000" dirty="0" smtClean="0"/>
              <a:t> et al. 2015. </a:t>
            </a:r>
            <a:r>
              <a:rPr lang="es-ES" sz="2000" i="1" dirty="0" err="1"/>
              <a:t>ResilientStore</a:t>
            </a:r>
            <a:r>
              <a:rPr lang="es-ES" sz="2000" i="1" dirty="0"/>
              <a:t>: A </a:t>
            </a:r>
            <a:r>
              <a:rPr lang="es-ES" sz="2000" i="1" dirty="0" err="1"/>
              <a:t>Heuristic</a:t>
            </a:r>
            <a:r>
              <a:rPr lang="es-ES" sz="2000" i="1" dirty="0"/>
              <a:t> </a:t>
            </a:r>
            <a:r>
              <a:rPr lang="es-ES" sz="2000" i="1" dirty="0" err="1"/>
              <a:t>based</a:t>
            </a:r>
            <a:r>
              <a:rPr lang="es-ES" sz="2000" i="1" dirty="0"/>
              <a:t> Storage </a:t>
            </a:r>
            <a:r>
              <a:rPr lang="es-ES" sz="2000" i="1" dirty="0" err="1"/>
              <a:t>Format</a:t>
            </a:r>
            <a:r>
              <a:rPr lang="es-ES" sz="2000" i="1" dirty="0"/>
              <a:t> Selector </a:t>
            </a:r>
            <a:r>
              <a:rPr lang="es-ES" sz="2000" i="1" dirty="0" err="1"/>
              <a:t>for</a:t>
            </a:r>
            <a:r>
              <a:rPr lang="es-ES" sz="2000" i="1" dirty="0"/>
              <a:t> </a:t>
            </a:r>
            <a:r>
              <a:rPr lang="es-ES" sz="2000" i="1" dirty="0" err="1"/>
              <a:t>Intermediate</a:t>
            </a:r>
            <a:r>
              <a:rPr lang="es-ES" sz="2000" i="1" dirty="0"/>
              <a:t> </a:t>
            </a:r>
            <a:r>
              <a:rPr lang="es-ES" sz="2000" i="1" dirty="0" err="1"/>
              <a:t>Results</a:t>
            </a:r>
            <a:r>
              <a:rPr lang="es-ES" sz="2000" dirty="0" smtClean="0"/>
              <a:t>. In </a:t>
            </a:r>
            <a:r>
              <a:rPr lang="es-ES" sz="2000" dirty="0" err="1" smtClean="0"/>
              <a:t>Press</a:t>
            </a:r>
            <a:endParaRPr lang="es-ES" sz="2000" dirty="0" smtClean="0"/>
          </a:p>
          <a:p>
            <a:pPr>
              <a:defRPr/>
            </a:pPr>
            <a:r>
              <a:rPr lang="en-US" altLang="en-US" sz="2000" dirty="0" smtClean="0"/>
              <a:t>Mark Grover et al. 2014. </a:t>
            </a:r>
            <a:r>
              <a:rPr lang="es-ES" sz="2000" i="1" dirty="0"/>
              <a:t>Hadoop </a:t>
            </a:r>
            <a:r>
              <a:rPr lang="es-ES" sz="2000" i="1" dirty="0" err="1"/>
              <a:t>Application</a:t>
            </a:r>
            <a:r>
              <a:rPr lang="es-ES" sz="2000" i="1" dirty="0"/>
              <a:t> </a:t>
            </a:r>
            <a:r>
              <a:rPr lang="es-ES" sz="2000" i="1" dirty="0" err="1" smtClean="0"/>
              <a:t>Architectures</a:t>
            </a:r>
            <a:r>
              <a:rPr lang="es-ES" sz="2000" dirty="0" smtClean="0"/>
              <a:t>, </a:t>
            </a:r>
            <a:r>
              <a:rPr lang="es-ES" sz="2000" dirty="0" err="1" smtClean="0"/>
              <a:t>O’Reilly</a:t>
            </a:r>
            <a:endParaRPr lang="es-ES" sz="2000" dirty="0" smtClean="0"/>
          </a:p>
          <a:p>
            <a:pPr>
              <a:defRPr/>
            </a:pPr>
            <a:r>
              <a:rPr lang="en-US" altLang="en-US" sz="2000" i="1" dirty="0">
                <a:hlinkClick r:id="rId2"/>
              </a:rPr>
              <a:t>http://lambda-architecture.net/</a:t>
            </a:r>
            <a:endParaRPr lang="en-US" alt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r>
              <a:rPr lang="es-ES" altLang="en-US" smtClean="0"/>
              <a:t>Table of contents</a:t>
            </a:r>
            <a:endParaRPr lang="en-US" altLang="en-US" smtClean="0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684213" y="1989138"/>
            <a:ext cx="8002587" cy="45259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 smtClean="0"/>
              <a:t>Introduction and motivation 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Data Storage Formats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Data Ingestion and </a:t>
            </a:r>
            <a:r>
              <a:rPr lang="en-US" altLang="en-US" dirty="0"/>
              <a:t>M</a:t>
            </a:r>
            <a:r>
              <a:rPr lang="en-US" altLang="en-US" dirty="0" smtClean="0"/>
              <a:t>ovement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Architectural Patterns in Hadoop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Summary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Data Storage </a:t>
            </a:r>
            <a:r>
              <a:rPr lang="es-ES" dirty="0" err="1" smtClean="0"/>
              <a:t>Options</a:t>
            </a:r>
            <a:r>
              <a:rPr lang="es-ES" dirty="0" smtClean="0"/>
              <a:t> in Hadoop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already</a:t>
            </a:r>
            <a:r>
              <a:rPr lang="es-ES" dirty="0" smtClean="0"/>
              <a:t> </a:t>
            </a:r>
            <a:r>
              <a:rPr lang="es-ES" dirty="0" err="1" smtClean="0"/>
              <a:t>discussed</a:t>
            </a:r>
            <a:r>
              <a:rPr lang="es-ES" dirty="0" smtClean="0"/>
              <a:t> </a:t>
            </a:r>
            <a:r>
              <a:rPr lang="es-ES" i="1" dirty="0" err="1" smtClean="0"/>
              <a:t>SequenceFile</a:t>
            </a:r>
            <a:endParaRPr lang="es-ES" dirty="0"/>
          </a:p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specialized</a:t>
            </a:r>
            <a:r>
              <a:rPr lang="es-ES" dirty="0" smtClean="0"/>
              <a:t> </a:t>
            </a:r>
            <a:r>
              <a:rPr lang="es-ES" dirty="0" err="1" smtClean="0"/>
              <a:t>formats</a:t>
            </a:r>
            <a:endParaRPr lang="es-ES" dirty="0" smtClean="0"/>
          </a:p>
          <a:p>
            <a:pPr lvl="1"/>
            <a:r>
              <a:rPr lang="es-ES" dirty="0" err="1" smtClean="0"/>
              <a:t>Serialization</a:t>
            </a:r>
            <a:r>
              <a:rPr lang="es-ES" dirty="0" smtClean="0"/>
              <a:t> </a:t>
            </a:r>
            <a:r>
              <a:rPr lang="es-ES" dirty="0" err="1" smtClean="0"/>
              <a:t>formats</a:t>
            </a:r>
            <a:endParaRPr lang="es-ES" dirty="0" smtClean="0"/>
          </a:p>
          <a:p>
            <a:pPr lvl="2"/>
            <a:r>
              <a:rPr lang="es-ES" dirty="0" err="1" smtClean="0"/>
              <a:t>Thrift</a:t>
            </a:r>
            <a:endParaRPr lang="es-ES" dirty="0" smtClean="0"/>
          </a:p>
          <a:p>
            <a:pPr lvl="2"/>
            <a:r>
              <a:rPr lang="es-ES" dirty="0" err="1" smtClean="0"/>
              <a:t>Protocol</a:t>
            </a:r>
            <a:r>
              <a:rPr lang="es-ES" dirty="0" smtClean="0"/>
              <a:t> Buffers</a:t>
            </a:r>
          </a:p>
          <a:p>
            <a:pPr lvl="2"/>
            <a:r>
              <a:rPr lang="es-ES" dirty="0" err="1" smtClean="0"/>
              <a:t>Avro</a:t>
            </a:r>
            <a:endParaRPr lang="es-ES" dirty="0" smtClean="0"/>
          </a:p>
          <a:p>
            <a:pPr lvl="1"/>
            <a:r>
              <a:rPr lang="es-ES" dirty="0" err="1" smtClean="0"/>
              <a:t>Columnar</a:t>
            </a:r>
            <a:r>
              <a:rPr lang="es-ES" dirty="0" smtClean="0"/>
              <a:t> </a:t>
            </a:r>
            <a:r>
              <a:rPr lang="es-ES" dirty="0" err="1" smtClean="0"/>
              <a:t>formats</a:t>
            </a:r>
            <a:endParaRPr lang="es-ES" dirty="0" smtClean="0"/>
          </a:p>
          <a:p>
            <a:pPr lvl="2"/>
            <a:r>
              <a:rPr lang="es-ES" dirty="0" err="1" smtClean="0"/>
              <a:t>RCFile</a:t>
            </a:r>
            <a:endParaRPr lang="es-ES" dirty="0" smtClean="0"/>
          </a:p>
          <a:p>
            <a:pPr lvl="2"/>
            <a:r>
              <a:rPr lang="es-ES" dirty="0" smtClean="0"/>
              <a:t>ORC</a:t>
            </a:r>
          </a:p>
          <a:p>
            <a:pPr lvl="2"/>
            <a:r>
              <a:rPr lang="es-ES" dirty="0" err="1" smtClean="0"/>
              <a:t>Parquet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609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Serialization</a:t>
            </a:r>
            <a:r>
              <a:rPr lang="es-ES" dirty="0" smtClean="0"/>
              <a:t> </a:t>
            </a:r>
            <a:r>
              <a:rPr lang="es-ES" dirty="0" err="1" smtClean="0"/>
              <a:t>Formats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Serialization</a:t>
            </a:r>
            <a:r>
              <a:rPr lang="es-ES" dirty="0" smtClean="0"/>
              <a:t>, </a:t>
            </a:r>
            <a:r>
              <a:rPr lang="es-ES" dirty="0" err="1" smtClean="0"/>
              <a:t>convert</a:t>
            </a:r>
            <a:r>
              <a:rPr lang="es-ES" dirty="0" smtClean="0"/>
              <a:t> data </a:t>
            </a:r>
            <a:r>
              <a:rPr lang="es-ES" dirty="0" err="1" smtClean="0"/>
              <a:t>structures</a:t>
            </a:r>
            <a:r>
              <a:rPr lang="es-ES" dirty="0" smtClean="0"/>
              <a:t> to byte </a:t>
            </a:r>
            <a:r>
              <a:rPr lang="es-ES" dirty="0" err="1" smtClean="0"/>
              <a:t>streams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storage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transmission</a:t>
            </a:r>
            <a:endParaRPr lang="es-ES" dirty="0" smtClean="0"/>
          </a:p>
          <a:p>
            <a:r>
              <a:rPr lang="es-ES" dirty="0" err="1" smtClean="0"/>
              <a:t>Serialization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core</a:t>
            </a:r>
            <a:r>
              <a:rPr lang="es-ES" dirty="0" smtClean="0"/>
              <a:t> in a </a:t>
            </a:r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 to reduce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latency</a:t>
            </a:r>
            <a:endParaRPr lang="es-ES" dirty="0" smtClean="0"/>
          </a:p>
          <a:p>
            <a:r>
              <a:rPr lang="es-ES" dirty="0" err="1" smtClean="0"/>
              <a:t>Hadoop’s</a:t>
            </a:r>
            <a:r>
              <a:rPr lang="es-ES" dirty="0" smtClean="0"/>
              <a:t> </a:t>
            </a:r>
            <a:r>
              <a:rPr lang="es-ES" dirty="0" err="1" smtClean="0"/>
              <a:t>built</a:t>
            </a:r>
            <a:r>
              <a:rPr lang="es-ES" dirty="0" smtClean="0"/>
              <a:t>-in </a:t>
            </a:r>
            <a:r>
              <a:rPr lang="es-ES" dirty="0" err="1" smtClean="0"/>
              <a:t>serialization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: </a:t>
            </a:r>
            <a:r>
              <a:rPr lang="es-ES" i="1" dirty="0" err="1" smtClean="0"/>
              <a:t>Writables</a:t>
            </a:r>
            <a:endParaRPr lang="es-ES" dirty="0" smtClean="0"/>
          </a:p>
          <a:p>
            <a:pPr lvl="1"/>
            <a:r>
              <a:rPr lang="es-ES" dirty="0" smtClean="0"/>
              <a:t>Compact and </a:t>
            </a:r>
            <a:r>
              <a:rPr lang="es-ES" dirty="0" err="1" smtClean="0"/>
              <a:t>fast</a:t>
            </a:r>
            <a:endParaRPr lang="es-ES" dirty="0" smtClean="0"/>
          </a:p>
          <a:p>
            <a:pPr lvl="1"/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easy</a:t>
            </a:r>
            <a:r>
              <a:rPr lang="es-ES" dirty="0" smtClean="0"/>
              <a:t> to </a:t>
            </a:r>
            <a:r>
              <a:rPr lang="es-ES" dirty="0" err="1" smtClean="0"/>
              <a:t>extend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languages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Java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72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Thrift</a:t>
            </a:r>
            <a:r>
              <a:rPr lang="es-ES" baseline="30000" dirty="0" smtClean="0"/>
              <a:t>1</a:t>
            </a:r>
            <a:r>
              <a:rPr lang="es-ES" dirty="0" smtClean="0"/>
              <a:t> and </a:t>
            </a:r>
            <a:r>
              <a:rPr lang="es-ES" dirty="0" err="1" smtClean="0"/>
              <a:t>Protocol</a:t>
            </a:r>
            <a:r>
              <a:rPr lang="es-ES" dirty="0" smtClean="0"/>
              <a:t> Buffers</a:t>
            </a:r>
            <a:r>
              <a:rPr lang="es-ES" baseline="30000" dirty="0" smtClean="0"/>
              <a:t>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Characteristics</a:t>
            </a:r>
            <a:endParaRPr lang="es-ES" baseline="30000" dirty="0" smtClean="0"/>
          </a:p>
          <a:p>
            <a:pPr lvl="1"/>
            <a:r>
              <a:rPr lang="es-ES" dirty="0" err="1" smtClean="0"/>
              <a:t>Used</a:t>
            </a:r>
            <a:r>
              <a:rPr lang="es-ES" dirty="0" smtClean="0"/>
              <a:t> to </a:t>
            </a:r>
            <a:r>
              <a:rPr lang="es-ES" dirty="0" err="1" smtClean="0"/>
              <a:t>build</a:t>
            </a:r>
            <a:r>
              <a:rPr lang="es-ES" dirty="0" smtClean="0"/>
              <a:t> </a:t>
            </a:r>
            <a:r>
              <a:rPr lang="es-ES" dirty="0" err="1" smtClean="0"/>
              <a:t>cross-language</a:t>
            </a:r>
            <a:r>
              <a:rPr lang="es-ES" dirty="0" smtClean="0"/>
              <a:t> interfaces to </a:t>
            </a:r>
            <a:r>
              <a:rPr lang="es-ES" dirty="0" err="1" smtClean="0"/>
              <a:t>services</a:t>
            </a:r>
            <a:endParaRPr lang="es-ES" dirty="0" smtClean="0"/>
          </a:p>
          <a:p>
            <a:pPr lvl="1"/>
            <a:r>
              <a:rPr lang="es-ES" dirty="0" smtClean="0"/>
              <a:t>Interface </a:t>
            </a:r>
            <a:r>
              <a:rPr lang="es-ES" dirty="0" err="1" smtClean="0"/>
              <a:t>Definition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(IDL)</a:t>
            </a:r>
          </a:p>
          <a:p>
            <a:pPr lvl="1"/>
            <a:r>
              <a:rPr lang="es-ES" dirty="0" smtClean="0"/>
              <a:t>C </a:t>
            </a:r>
            <a:r>
              <a:rPr lang="es-ES" dirty="0" err="1" smtClean="0"/>
              <a:t>style</a:t>
            </a:r>
            <a:r>
              <a:rPr lang="es-ES" dirty="0" smtClean="0"/>
              <a:t> </a:t>
            </a:r>
            <a:r>
              <a:rPr lang="es-ES" dirty="0" err="1" smtClean="0"/>
              <a:t>definitions</a:t>
            </a:r>
            <a:endParaRPr lang="es-ES" dirty="0" smtClean="0"/>
          </a:p>
          <a:p>
            <a:pPr lvl="1"/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includes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RPC </a:t>
            </a:r>
            <a:r>
              <a:rPr lang="es-ES" dirty="0" err="1" smtClean="0"/>
              <a:t>layer</a:t>
            </a:r>
            <a:endParaRPr lang="es-ES" dirty="0" smtClean="0"/>
          </a:p>
          <a:p>
            <a:r>
              <a:rPr lang="es-ES" dirty="0" err="1" smtClean="0"/>
              <a:t>Drawbacks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Hadoop</a:t>
            </a:r>
          </a:p>
          <a:p>
            <a:pPr lvl="1"/>
            <a:r>
              <a:rPr lang="es-ES" dirty="0" smtClean="0"/>
              <a:t>No </a:t>
            </a:r>
            <a:r>
              <a:rPr lang="es-ES" dirty="0" err="1" smtClean="0"/>
              <a:t>internal</a:t>
            </a:r>
            <a:r>
              <a:rPr lang="es-ES" dirty="0" smtClean="0"/>
              <a:t> </a:t>
            </a:r>
            <a:r>
              <a:rPr lang="es-ES" dirty="0" err="1" smtClean="0"/>
              <a:t>compression</a:t>
            </a:r>
            <a:r>
              <a:rPr lang="es-ES" dirty="0" smtClean="0"/>
              <a:t> of records</a:t>
            </a:r>
          </a:p>
          <a:p>
            <a:pPr lvl="1"/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splittable</a:t>
            </a:r>
            <a:endParaRPr lang="es-ES" dirty="0" smtClean="0"/>
          </a:p>
          <a:p>
            <a:pPr lvl="1"/>
            <a:r>
              <a:rPr lang="es-ES" dirty="0" smtClean="0"/>
              <a:t>No </a:t>
            </a:r>
            <a:r>
              <a:rPr lang="es-ES" dirty="0" err="1" smtClean="0"/>
              <a:t>native</a:t>
            </a:r>
            <a:r>
              <a:rPr lang="es-ES" dirty="0" smtClean="0"/>
              <a:t> MapReduce </a:t>
            </a:r>
            <a:r>
              <a:rPr lang="es-ES" dirty="0" err="1" smtClean="0"/>
              <a:t>support</a:t>
            </a:r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3275856" y="6134274"/>
            <a:ext cx="53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1 - 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thrift.apache.org/</a:t>
            </a:r>
            <a:endParaRPr lang="es-ES" dirty="0" smtClean="0"/>
          </a:p>
          <a:p>
            <a:r>
              <a:rPr lang="es-ES" dirty="0" smtClean="0"/>
              <a:t>2 </a:t>
            </a:r>
            <a:r>
              <a:rPr lang="es-ES" dirty="0"/>
              <a:t>- </a:t>
            </a:r>
            <a:r>
              <a:rPr lang="es-ES" dirty="0">
                <a:hlinkClick r:id="rId3"/>
              </a:rPr>
              <a:t>https://developers.google.com/protocol-buffers</a:t>
            </a:r>
            <a:r>
              <a:rPr lang="es-ES" dirty="0"/>
              <a:t>/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00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700" dirty="0" err="1" smtClean="0"/>
              <a:t>Avro</a:t>
            </a:r>
            <a:endParaRPr lang="es-ES" sz="37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Addresses</a:t>
            </a:r>
            <a:r>
              <a:rPr lang="es-ES" dirty="0" smtClean="0"/>
              <a:t> </a:t>
            </a:r>
            <a:r>
              <a:rPr lang="es-ES" dirty="0" err="1" smtClean="0"/>
              <a:t>lack</a:t>
            </a:r>
            <a:r>
              <a:rPr lang="es-ES" dirty="0" smtClean="0"/>
              <a:t> of </a:t>
            </a:r>
            <a:r>
              <a:rPr lang="es-ES" dirty="0" err="1" smtClean="0"/>
              <a:t>portability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of </a:t>
            </a:r>
            <a:r>
              <a:rPr lang="es-ES" i="1" dirty="0" err="1" smtClean="0"/>
              <a:t>Writables</a:t>
            </a:r>
            <a:endParaRPr lang="es-ES" dirty="0"/>
          </a:p>
          <a:p>
            <a:r>
              <a:rPr lang="es-ES" dirty="0" err="1" smtClean="0"/>
              <a:t>Stores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schema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header</a:t>
            </a:r>
            <a:r>
              <a:rPr lang="es-ES" dirty="0" smtClean="0"/>
              <a:t> of </a:t>
            </a:r>
            <a:r>
              <a:rPr lang="es-ES" dirty="0" err="1" smtClean="0"/>
              <a:t>each</a:t>
            </a:r>
            <a:r>
              <a:rPr lang="es-ES" dirty="0" smtClean="0"/>
              <a:t> file</a:t>
            </a:r>
          </a:p>
          <a:p>
            <a:r>
              <a:rPr lang="es-ES" dirty="0" smtClean="0"/>
              <a:t>Compressed and </a:t>
            </a:r>
            <a:r>
              <a:rPr lang="es-ES" dirty="0" err="1" smtClean="0"/>
              <a:t>splittable</a:t>
            </a:r>
            <a:endParaRPr lang="es-ES" dirty="0" smtClean="0"/>
          </a:p>
          <a:p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schema</a:t>
            </a:r>
            <a:r>
              <a:rPr lang="es-ES" dirty="0" smtClean="0"/>
              <a:t> </a:t>
            </a:r>
            <a:r>
              <a:rPr lang="es-ES" dirty="0" err="1" smtClean="0"/>
              <a:t>evolution</a:t>
            </a:r>
            <a:r>
              <a:rPr lang="es-ES" dirty="0" smtClean="0"/>
              <a:t> (</a:t>
            </a:r>
            <a:r>
              <a:rPr lang="es-ES" dirty="0" err="1" smtClean="0"/>
              <a:t>add</a:t>
            </a:r>
            <a:r>
              <a:rPr lang="es-ES" dirty="0" smtClean="0"/>
              <a:t> new </a:t>
            </a:r>
            <a:r>
              <a:rPr lang="es-ES" dirty="0" err="1" smtClean="0"/>
              <a:t>fields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schema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to </a:t>
            </a:r>
            <a:r>
              <a:rPr lang="es-ES" dirty="0" err="1" smtClean="0"/>
              <a:t>read</a:t>
            </a:r>
            <a:r>
              <a:rPr lang="es-ES" dirty="0" smtClean="0"/>
              <a:t> a file </a:t>
            </a:r>
            <a:r>
              <a:rPr lang="es-ES" dirty="0" err="1" smtClean="0"/>
              <a:t>does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to match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schema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to </a:t>
            </a:r>
            <a:r>
              <a:rPr lang="es-ES" dirty="0" err="1" smtClean="0"/>
              <a:t>write</a:t>
            </a:r>
            <a:r>
              <a:rPr lang="es-ES" dirty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file</a:t>
            </a:r>
          </a:p>
          <a:p>
            <a:pPr lvl="1"/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5868144" y="624932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2"/>
              </a:rPr>
              <a:t>https://avro.apache.org/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700" dirty="0" err="1" smtClean="0"/>
              <a:t>Avro</a:t>
            </a:r>
            <a:r>
              <a:rPr lang="es-ES" sz="3700" dirty="0" smtClean="0"/>
              <a:t> (II)</a:t>
            </a:r>
            <a:endParaRPr lang="es-ES" sz="37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Avro</a:t>
            </a:r>
            <a:r>
              <a:rPr lang="es-ES" dirty="0" smtClean="0"/>
              <a:t> </a:t>
            </a:r>
            <a:r>
              <a:rPr lang="es-ES" dirty="0" err="1" smtClean="0"/>
              <a:t>schema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294348"/>
            <a:ext cx="3638550" cy="35337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27984" y="5909259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hlinkClick r:id="rId3"/>
              </a:rPr>
              <a:t>Read</a:t>
            </a:r>
            <a:r>
              <a:rPr lang="es-ES" dirty="0" smtClean="0">
                <a:hlinkClick r:id="rId3"/>
              </a:rPr>
              <a:t> more </a:t>
            </a:r>
            <a:r>
              <a:rPr lang="es-ES" dirty="0" err="1" smtClean="0">
                <a:hlinkClick r:id="rId3"/>
              </a:rPr>
              <a:t>about</a:t>
            </a:r>
            <a:r>
              <a:rPr lang="es-ES" dirty="0" smtClean="0">
                <a:hlinkClick r:id="rId3"/>
              </a:rPr>
              <a:t> </a:t>
            </a:r>
            <a:r>
              <a:rPr lang="es-ES" dirty="0" err="1">
                <a:hlinkClick r:id="rId3"/>
              </a:rPr>
              <a:t>schema</a:t>
            </a:r>
            <a:r>
              <a:rPr lang="es-ES" dirty="0">
                <a:hlinkClick r:id="rId3"/>
              </a:rPr>
              <a:t> </a:t>
            </a:r>
            <a:r>
              <a:rPr lang="es-ES" dirty="0" err="1" smtClean="0">
                <a:hlinkClick r:id="rId3"/>
              </a:rPr>
              <a:t>evolution</a:t>
            </a:r>
            <a:endParaRPr lang="es-ES" sz="1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69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34F9757CEB04429CD1F28EBA932984" ma:contentTypeVersion="2" ma:contentTypeDescription="Crea un document nou" ma:contentTypeScope="" ma:versionID="a2a0d8241b52b98f281257f013575950">
  <xsd:schema xmlns:xsd="http://www.w3.org/2001/XMLSchema" xmlns:xs="http://www.w3.org/2001/XMLSchema" xmlns:p="http://schemas.microsoft.com/office/2006/metadata/properties" xmlns:ns1="http://schemas.microsoft.com/sharepoint/v3" xmlns:ns2="2871ffc0-923c-4b9c-bb52-f5e542421125" targetNamespace="http://schemas.microsoft.com/office/2006/metadata/properties" ma:root="true" ma:fieldsID="02156cef5069f5b07435fb7287aeb5bc" ns1:_="" ns2:_="">
    <xsd:import namespace="http://schemas.microsoft.com/sharepoint/v3"/>
    <xsd:import namespace="2871ffc0-923c-4b9c-bb52-f5e5424211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Valoració (0-5)" ma:decimals="2" ma:description="Valor mitjà de totes les valoracions que s'han enviat" ma:indexed="true" ma:internalName="AverageRating" ma:readOnly="true">
      <xsd:simpleType>
        <xsd:restriction base="dms:Number"/>
      </xsd:simpleType>
    </xsd:element>
    <xsd:element name="RatingCount" ma:index="12" nillable="true" ma:displayName="Nombre de valoracions" ma:decimals="0" ma:description="Nombre de valoracions enviades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71ffc0-923c-4b9c-bb52-f5e54242112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l'ID de document" ma:description="Valor de l'ID de document assignat a aquest ele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Enllaç permanent a aques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8FDEA0-F591-4D15-8F4B-5F21CA5D26C1}">
  <ds:schemaRefs>
    <ds:schemaRef ds:uri="http://purl.org/dc/terms/"/>
    <ds:schemaRef ds:uri="http://schemas.microsoft.com/sharepoint/v3"/>
    <ds:schemaRef ds:uri="2871ffc0-923c-4b9c-bb52-f5e54242112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23D306B-8402-4DC8-BF43-B0E0E67FC51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81B7E5CE-5C92-4D50-A4D5-E2D06BB83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71ffc0-923c-4b9c-bb52-f5e542421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1149</Words>
  <Application>Microsoft Macintosh PowerPoint</Application>
  <PresentationFormat>Presentación en pantalla (4:3)</PresentationFormat>
  <Paragraphs>213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Calibri</vt:lpstr>
      <vt:lpstr>Arial</vt:lpstr>
      <vt:lpstr>Diseño predeterminado</vt:lpstr>
      <vt:lpstr>Presentación de PowerPoint</vt:lpstr>
      <vt:lpstr>Presentación de PowerPoint</vt:lpstr>
      <vt:lpstr>Lecture goals</vt:lpstr>
      <vt:lpstr>Table of contents</vt:lpstr>
      <vt:lpstr>Data Storage Options in Hadoop</vt:lpstr>
      <vt:lpstr>Serialization Formats</vt:lpstr>
      <vt:lpstr>Thrift1 and Protocol Buffers2</vt:lpstr>
      <vt:lpstr>Avro</vt:lpstr>
      <vt:lpstr>Avro (II)</vt:lpstr>
      <vt:lpstr>Columnar Formats</vt:lpstr>
      <vt:lpstr>RCFile</vt:lpstr>
      <vt:lpstr>Optimized Row Columnar (ORC)</vt:lpstr>
      <vt:lpstr>Parquet</vt:lpstr>
      <vt:lpstr>Data Ingestion</vt:lpstr>
      <vt:lpstr>Timeliness of Data Ingestion</vt:lpstr>
      <vt:lpstr>Incremental Updates</vt:lpstr>
      <vt:lpstr>Access Patterns</vt:lpstr>
      <vt:lpstr>Access Patterns (II)</vt:lpstr>
      <vt:lpstr>Original Source System and  Data Structure</vt:lpstr>
      <vt:lpstr>Data Ingestion: Kafka (I)</vt:lpstr>
      <vt:lpstr>Data Ingestion: Kafka (II)</vt:lpstr>
      <vt:lpstr>Data Ingestion: Sqoop</vt:lpstr>
      <vt:lpstr>Data Movement: Flume (I)</vt:lpstr>
      <vt:lpstr>Data Movement: Flume (II)</vt:lpstr>
      <vt:lpstr>Architectural Patterns in Hadoop</vt:lpstr>
      <vt:lpstr>Batch Layer</vt:lpstr>
      <vt:lpstr>Serving Layer</vt:lpstr>
      <vt:lpstr>Speed Layer</vt:lpstr>
      <vt:lpstr>The Lambda Architecture (I)</vt:lpstr>
      <vt:lpstr>The Lambda Architecture (II)</vt:lpstr>
      <vt:lpstr>Summary</vt:lpstr>
      <vt:lpstr>References</vt:lpstr>
    </vt:vector>
  </TitlesOfParts>
  <Company>-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</dc:creator>
  <cp:lastModifiedBy>Usuario de Microsoft Office</cp:lastModifiedBy>
  <cp:revision>521</cp:revision>
  <dcterms:created xsi:type="dcterms:W3CDTF">2008-10-03T12:45:43Z</dcterms:created>
  <dcterms:modified xsi:type="dcterms:W3CDTF">2016-12-11T20:32:41Z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52RPMPET3456-3-110900</vt:lpwstr>
  </property>
  <property fmtid="{D5CDD505-2E9C-101B-9397-08002B2CF9AE}" pid="3" name="_dlc_DocIdItemGuid">
    <vt:lpwstr>3f8378c2-768b-494d-80ed-7fb5d06d7d7f</vt:lpwstr>
  </property>
  <property fmtid="{D5CDD505-2E9C-101B-9397-08002B2CF9AE}" pid="4" name="_dlc_DocIdUrl">
    <vt:lpwstr>http://fpc-sp.upc.es/depts/sol_ind/_layouts/DocIdRedir.aspx?ID=52RPMPET3456-3-110900, 52RPMPET3456-3-110900</vt:lpwstr>
  </property>
</Properties>
</file>