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312" r:id="rId7"/>
    <p:sldId id="258" r:id="rId8"/>
    <p:sldId id="381" r:id="rId9"/>
    <p:sldId id="367" r:id="rId10"/>
    <p:sldId id="387" r:id="rId11"/>
    <p:sldId id="388" r:id="rId12"/>
    <p:sldId id="384" r:id="rId13"/>
    <p:sldId id="400" r:id="rId14"/>
    <p:sldId id="401" r:id="rId15"/>
    <p:sldId id="403" r:id="rId16"/>
    <p:sldId id="404" r:id="rId17"/>
    <p:sldId id="402" r:id="rId18"/>
    <p:sldId id="405" r:id="rId19"/>
    <p:sldId id="386" r:id="rId20"/>
    <p:sldId id="390" r:id="rId21"/>
    <p:sldId id="399" r:id="rId22"/>
    <p:sldId id="391" r:id="rId23"/>
    <p:sldId id="393" r:id="rId24"/>
    <p:sldId id="394" r:id="rId25"/>
    <p:sldId id="395" r:id="rId26"/>
    <p:sldId id="396" r:id="rId27"/>
    <p:sldId id="397" r:id="rId28"/>
    <p:sldId id="344" r:id="rId29"/>
    <p:sldId id="315" r:id="rId3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CCFFCC"/>
    <a:srgbClr val="66FF66"/>
    <a:srgbClr val="33CC33"/>
    <a:srgbClr val="82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692" autoAdjust="0"/>
  </p:normalViewPr>
  <p:slideViewPr>
    <p:cSldViewPr>
      <p:cViewPr varScale="1">
        <p:scale>
          <a:sx n="80" d="100"/>
          <a:sy n="8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2EA2F1-E103-4E58-8A38-B74967634744}" type="datetimeFigureOut">
              <a:rPr lang="es-ES"/>
              <a:pPr>
                <a:defRPr/>
              </a:pPr>
              <a:t>25/11/16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47E81F-0E4B-4018-833C-0F351934C76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079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3847A2-20DC-4C80-93F5-926D668F5EEB}" type="datetimeFigureOut">
              <a:rPr lang="en-US"/>
              <a:pPr>
                <a:defRPr/>
              </a:pPr>
              <a:t>11/25/16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n-US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BA4DA6-19E4-482C-B09D-07C97FF74B1C}" type="slidenum">
              <a:rPr lang="en-US" altLang="es-ES"/>
              <a:pPr>
                <a:defRPr/>
              </a:pPr>
              <a:t>‹Nr.›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64025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A4DA6-19E4-482C-B09D-07C97FF74B1C}" type="slidenum">
              <a:rPr lang="en-US" altLang="es-ES" smtClean="0"/>
              <a:pPr>
                <a:defRPr/>
              </a:pPr>
              <a:t>17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9843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A4DA6-19E4-482C-B09D-07C97FF74B1C}" type="slidenum">
              <a:rPr lang="en-US" altLang="es-ES" smtClean="0"/>
              <a:pPr>
                <a:defRPr/>
              </a:pPr>
              <a:t>18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24271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9AFD8-3C74-49A7-BF42-9603B05EC3B1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118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287F-DB42-4E7A-89FD-86A7223D0D1C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847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7124-6560-485D-AC49-1F478FEC3C4E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9911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700338" y="404813"/>
            <a:ext cx="6048375" cy="230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900" b="1" dirty="0" smtClean="0"/>
              <a:t>Apache </a:t>
            </a:r>
            <a:r>
              <a:rPr lang="es-ES" altLang="en-US" sz="900" b="1" dirty="0" err="1" smtClean="0"/>
              <a:t>Spark</a:t>
            </a:r>
            <a:r>
              <a:rPr lang="es-ES" altLang="en-US" sz="900" b="1" dirty="0" smtClean="0"/>
              <a:t> </a:t>
            </a:r>
            <a:r>
              <a:rPr lang="es-ES" altLang="en-US" sz="900" b="1" dirty="0" err="1" smtClean="0"/>
              <a:t>Graphs</a:t>
            </a:r>
            <a:r>
              <a:rPr lang="es-ES" altLang="en-US" sz="900" b="1" dirty="0" smtClean="0"/>
              <a:t>· </a:t>
            </a:r>
            <a:r>
              <a:rPr lang="es-ES" altLang="en-US" sz="900" b="1" dirty="0" smtClean="0"/>
              <a:t>Petar </a:t>
            </a:r>
            <a:r>
              <a:rPr lang="es-ES" altLang="en-US" sz="900" b="1" dirty="0" err="1" smtClean="0"/>
              <a:t>Jovanovic</a:t>
            </a:r>
            <a:r>
              <a:rPr lang="es-ES" altLang="en-US" sz="900" b="1" dirty="0" smtClean="0"/>
              <a:t> </a:t>
            </a:r>
            <a:r>
              <a:rPr lang="es-ES" altLang="en-US" sz="900" b="1" dirty="0" smtClean="0"/>
              <a:t>· Sergi Nadal · </a:t>
            </a:r>
            <a:r>
              <a:rPr lang="es-ES" altLang="en-US" sz="900" dirty="0" smtClean="0"/>
              <a:t>Barcelona; </a:t>
            </a:r>
            <a:r>
              <a:rPr lang="es-ES" altLang="en-US" sz="900" dirty="0" err="1" smtClean="0"/>
              <a:t>December</a:t>
            </a:r>
            <a:r>
              <a:rPr lang="es-ES" altLang="en-US" sz="900" dirty="0" smtClean="0"/>
              <a:t> 2nd, </a:t>
            </a:r>
            <a:r>
              <a:rPr lang="es-ES" altLang="en-US" sz="900" dirty="0" smtClean="0"/>
              <a:t>2016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782960"/>
          </a:xfrm>
        </p:spPr>
        <p:txBody>
          <a:bodyPr/>
          <a:lstStyle>
            <a:lvl1pPr algn="l">
              <a:defRPr sz="3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88840"/>
            <a:ext cx="8003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F4D1-D0F6-4117-9301-535E369D6F90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8485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DE59E-7C0C-4977-94FA-68A07852DE2B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295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DD938-68D0-4CFC-A92C-B5A6CD7F3BDF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253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B79E9-04DA-4E61-8311-CA3032D4E9A7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384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44A0-BDA7-42AE-8C94-51578C39BE68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298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B58F4-D082-41B4-8DDB-AA7A94D63033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6550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estils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51724-DC10-445A-A076-88FC6110130E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045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estils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93C00-18C8-4339-B882-5FEAA11289D6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144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75961B2-973D-44CB-957D-220CD1F3F5AF}" type="slidenum">
              <a:rPr lang="es-ES" altLang="es-ES"/>
              <a:pPr>
                <a:defRPr/>
              </a:pPr>
              <a:t>‹Nr.›</a:t>
            </a:fld>
            <a:endParaRPr lang="es-ES" altLang="es-E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16913" y="6237288"/>
            <a:ext cx="541337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9F7A9771-34EF-4061-A78C-2A3898AB275E}" type="slidenum">
              <a:rPr lang="es-ES" altLang="en-US" sz="1600" b="1" smtClean="0">
                <a:solidFill>
                  <a:srgbClr val="969696"/>
                </a:solidFill>
              </a:rPr>
              <a:pPr algn="r" eaLnBrk="1" hangingPunct="1">
                <a:defRPr/>
              </a:pPr>
              <a:t>‹Nr.›</a:t>
            </a:fld>
            <a:endParaRPr lang="es-ES" altLang="en-US" sz="1600" b="1" smtClean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76" y="2060848"/>
            <a:ext cx="5832648" cy="44396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> in </a:t>
            </a:r>
            <a:r>
              <a:rPr lang="es-ES" dirty="0" err="1" smtClean="0"/>
              <a:t>Spark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63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Algorithms</a:t>
            </a:r>
            <a:r>
              <a:rPr lang="es-ES" dirty="0" smtClean="0"/>
              <a:t> vs.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Queries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38" y="1988840"/>
            <a:ext cx="7975124" cy="42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Algorithms</a:t>
            </a:r>
            <a:r>
              <a:rPr lang="es-ES" dirty="0" smtClean="0"/>
              <a:t> vs.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Queries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2" y="2132856"/>
            <a:ext cx="8900836" cy="38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Separate</a:t>
            </a:r>
            <a:r>
              <a:rPr lang="es-ES" dirty="0" smtClean="0"/>
              <a:t> </a:t>
            </a:r>
            <a:r>
              <a:rPr lang="es-ES" dirty="0" err="1" smtClean="0"/>
              <a:t>Systems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2132856"/>
            <a:ext cx="8892480" cy="3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Problem</a:t>
            </a:r>
            <a:r>
              <a:rPr lang="es-ES" dirty="0" smtClean="0"/>
              <a:t>: </a:t>
            </a:r>
            <a:r>
              <a:rPr lang="es-ES" dirty="0" err="1" smtClean="0"/>
              <a:t>Mixed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4" y="1772816"/>
            <a:ext cx="8505751" cy="44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Solution</a:t>
            </a:r>
            <a:r>
              <a:rPr lang="es-ES" dirty="0" smtClean="0"/>
              <a:t>: </a:t>
            </a:r>
            <a:r>
              <a:rPr lang="es-ES" dirty="0" err="1" smtClean="0"/>
              <a:t>GraphFrames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1" y="2060848"/>
            <a:ext cx="8909797" cy="37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Bulk</a:t>
            </a:r>
            <a:r>
              <a:rPr lang="es-ES" dirty="0"/>
              <a:t> </a:t>
            </a:r>
            <a:r>
              <a:rPr lang="es-ES" dirty="0" err="1"/>
              <a:t>Synchronous</a:t>
            </a:r>
            <a:r>
              <a:rPr lang="es-ES" dirty="0"/>
              <a:t>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smtClean="0"/>
              <a:t>(BSP)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message</a:t>
            </a:r>
            <a:r>
              <a:rPr lang="es-ES" dirty="0" smtClean="0"/>
              <a:t> </a:t>
            </a:r>
            <a:r>
              <a:rPr lang="es-ES" dirty="0" err="1" smtClean="0"/>
              <a:t>passing</a:t>
            </a:r>
            <a:r>
              <a:rPr lang="es-ES" dirty="0" smtClean="0"/>
              <a:t> and </a:t>
            </a:r>
            <a:r>
              <a:rPr lang="es-ES" dirty="0" err="1" smtClean="0"/>
              <a:t>collective</a:t>
            </a:r>
            <a:r>
              <a:rPr lang="es-ES" dirty="0" smtClean="0"/>
              <a:t> </a:t>
            </a:r>
            <a:r>
              <a:rPr lang="es-ES" dirty="0" err="1" smtClean="0"/>
              <a:t>communication</a:t>
            </a:r>
            <a:endParaRPr lang="es-ES" dirty="0" smtClean="0"/>
          </a:p>
          <a:p>
            <a:r>
              <a:rPr lang="es-ES" dirty="0" smtClean="0"/>
              <a:t>A BSP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consists</a:t>
            </a:r>
            <a:r>
              <a:rPr lang="es-ES" dirty="0" smtClean="0"/>
              <a:t> of a </a:t>
            </a:r>
            <a:r>
              <a:rPr lang="es-ES" dirty="0" err="1" smtClean="0"/>
              <a:t>sequence</a:t>
            </a:r>
            <a:r>
              <a:rPr lang="es-ES" dirty="0" smtClean="0"/>
              <a:t> of </a:t>
            </a:r>
            <a:r>
              <a:rPr lang="es-ES" dirty="0" err="1" smtClean="0"/>
              <a:t>supersteps</a:t>
            </a:r>
            <a:r>
              <a:rPr lang="es-ES" dirty="0" smtClean="0"/>
              <a:t>, </a:t>
            </a:r>
            <a:r>
              <a:rPr lang="es-ES" dirty="0" err="1" smtClean="0"/>
              <a:t>each</a:t>
            </a:r>
            <a:r>
              <a:rPr lang="es-ES" dirty="0" smtClean="0"/>
              <a:t> superstep 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following</a:t>
            </a:r>
            <a:r>
              <a:rPr lang="es-ES" dirty="0" smtClean="0"/>
              <a:t> </a:t>
            </a:r>
            <a:r>
              <a:rPr lang="es-ES" dirty="0" err="1" smtClean="0"/>
              <a:t>phases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Local </a:t>
            </a:r>
            <a:r>
              <a:rPr lang="es-ES" dirty="0" err="1" smtClean="0"/>
              <a:t>computation</a:t>
            </a:r>
            <a:endParaRPr lang="es-ES" dirty="0" smtClean="0"/>
          </a:p>
          <a:p>
            <a:pPr lvl="1"/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comunication</a:t>
            </a:r>
            <a:endParaRPr lang="es-ES" dirty="0" smtClean="0"/>
          </a:p>
          <a:p>
            <a:pPr lvl="1"/>
            <a:r>
              <a:rPr lang="es-ES" dirty="0" err="1" smtClean="0"/>
              <a:t>Barrier</a:t>
            </a:r>
            <a:r>
              <a:rPr lang="es-ES" dirty="0" smtClean="0"/>
              <a:t> </a:t>
            </a:r>
            <a:r>
              <a:rPr lang="es-ES" dirty="0" err="1" smtClean="0"/>
              <a:t>synchronization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Pregel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implementation</a:t>
            </a:r>
            <a:r>
              <a:rPr lang="es-ES" dirty="0" smtClean="0"/>
              <a:t> of </a:t>
            </a:r>
            <a:r>
              <a:rPr lang="es-ES" dirty="0" err="1" smtClean="0"/>
              <a:t>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72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Bulk</a:t>
            </a:r>
            <a:r>
              <a:rPr lang="es-ES" dirty="0"/>
              <a:t> </a:t>
            </a:r>
            <a:r>
              <a:rPr lang="es-ES" dirty="0" err="1"/>
              <a:t>Synchronous</a:t>
            </a:r>
            <a:r>
              <a:rPr lang="es-ES" dirty="0"/>
              <a:t> </a:t>
            </a:r>
            <a:r>
              <a:rPr lang="es-ES" dirty="0" err="1"/>
              <a:t>Parallel</a:t>
            </a:r>
            <a:r>
              <a:rPr lang="es-ES" dirty="0"/>
              <a:t> (BSP)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11560" y="2141984"/>
            <a:ext cx="720080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P1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586610" y="3087216"/>
            <a:ext cx="720080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P2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611560" y="4032448"/>
            <a:ext cx="720080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P3</a:t>
            </a:r>
            <a:endParaRPr lang="es-ES" dirty="0"/>
          </a:p>
        </p:txBody>
      </p:sp>
      <p:cxnSp>
        <p:nvCxnSpPr>
          <p:cNvPr id="8" name="Conector recto 7"/>
          <p:cNvCxnSpPr>
            <a:stCxn id="4" idx="3"/>
          </p:cNvCxnSpPr>
          <p:nvPr/>
        </p:nvCxnSpPr>
        <p:spPr>
          <a:xfrm>
            <a:off x="1331640" y="2466020"/>
            <a:ext cx="1944000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5" idx="3"/>
          </p:cNvCxnSpPr>
          <p:nvPr/>
        </p:nvCxnSpPr>
        <p:spPr>
          <a:xfrm>
            <a:off x="1306690" y="3411252"/>
            <a:ext cx="1393102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stCxn id="6" idx="3"/>
          </p:cNvCxnSpPr>
          <p:nvPr/>
        </p:nvCxnSpPr>
        <p:spPr>
          <a:xfrm>
            <a:off x="1331640" y="4356484"/>
            <a:ext cx="2376264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3360238" y="2466020"/>
            <a:ext cx="2219874" cy="0"/>
          </a:xfrm>
          <a:prstGeom prst="line">
            <a:avLst/>
          </a:prstGeom>
          <a:ln w="635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771584" y="3411252"/>
            <a:ext cx="2808528" cy="0"/>
          </a:xfrm>
          <a:prstGeom prst="line">
            <a:avLst/>
          </a:prstGeom>
          <a:ln w="635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5580112" y="1844824"/>
            <a:ext cx="360040" cy="32494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s</a:t>
            </a:r>
            <a:br>
              <a:rPr lang="es-ES" sz="1600" dirty="0" smtClean="0"/>
            </a:br>
            <a:r>
              <a:rPr lang="es-ES" sz="1600" dirty="0" smtClean="0"/>
              <a:t>ynch</a:t>
            </a:r>
            <a:br>
              <a:rPr lang="es-ES" sz="1600" dirty="0" smtClean="0"/>
            </a:br>
            <a:r>
              <a:rPr lang="es-ES" sz="1600" dirty="0" smtClean="0"/>
              <a:t> ba</a:t>
            </a:r>
            <a:br>
              <a:rPr lang="es-ES" sz="1600" dirty="0" smtClean="0"/>
            </a:br>
            <a:r>
              <a:rPr lang="es-ES" sz="1600" dirty="0" smtClean="0"/>
              <a:t>r</a:t>
            </a:r>
            <a:br>
              <a:rPr lang="es-ES" sz="1600" dirty="0" smtClean="0"/>
            </a:br>
            <a:r>
              <a:rPr lang="es-ES" sz="1600" dirty="0" smtClean="0"/>
              <a:t>r</a:t>
            </a:r>
            <a:br>
              <a:rPr lang="es-ES" sz="1600" dirty="0" smtClean="0"/>
            </a:br>
            <a:r>
              <a:rPr lang="es-ES" sz="1600" dirty="0" smtClean="0"/>
              <a:t>i</a:t>
            </a:r>
            <a:br>
              <a:rPr lang="es-ES" sz="1600" dirty="0" smtClean="0"/>
            </a:br>
            <a:r>
              <a:rPr lang="es-ES" sz="1600" dirty="0" smtClean="0"/>
              <a:t>e</a:t>
            </a:r>
            <a:br>
              <a:rPr lang="es-ES" sz="1600" dirty="0" smtClean="0"/>
            </a:br>
            <a:r>
              <a:rPr lang="es-ES" sz="1600" dirty="0" smtClean="0"/>
              <a:t>r</a:t>
            </a:r>
            <a:endParaRPr lang="es-ES" sz="1600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3779912" y="4356484"/>
            <a:ext cx="1800200" cy="7674"/>
          </a:xfrm>
          <a:prstGeom prst="line">
            <a:avLst/>
          </a:prstGeom>
          <a:ln w="635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940152" y="2466020"/>
            <a:ext cx="1728192" cy="0"/>
          </a:xfrm>
          <a:prstGeom prst="line">
            <a:avLst/>
          </a:prstGeom>
          <a:ln w="63500">
            <a:solidFill>
              <a:schemeClr val="accent6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940152" y="3411252"/>
            <a:ext cx="2127228" cy="0"/>
          </a:xfrm>
          <a:prstGeom prst="line">
            <a:avLst/>
          </a:prstGeom>
          <a:ln w="63500">
            <a:solidFill>
              <a:schemeClr val="accent6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5940152" y="4354219"/>
            <a:ext cx="1656184" cy="2265"/>
          </a:xfrm>
          <a:prstGeom prst="line">
            <a:avLst/>
          </a:prstGeom>
          <a:ln w="63500">
            <a:solidFill>
              <a:schemeClr val="accent6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7752320" y="2466020"/>
            <a:ext cx="708112" cy="2283"/>
          </a:xfrm>
          <a:prstGeom prst="line">
            <a:avLst/>
          </a:prstGeom>
          <a:ln w="63500">
            <a:solidFill>
              <a:schemeClr val="accent6">
                <a:alpha val="2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V="1">
            <a:off x="7674328" y="4354202"/>
            <a:ext cx="786104" cy="10903"/>
          </a:xfrm>
          <a:prstGeom prst="line">
            <a:avLst/>
          </a:prstGeom>
          <a:ln w="63500">
            <a:solidFill>
              <a:schemeClr val="accent6">
                <a:alpha val="2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8126254" y="3410111"/>
            <a:ext cx="262170" cy="9940"/>
          </a:xfrm>
          <a:prstGeom prst="line">
            <a:avLst/>
          </a:prstGeom>
          <a:ln w="63500">
            <a:solidFill>
              <a:schemeClr val="accent6">
                <a:alpha val="29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V="1">
            <a:off x="2699792" y="2466020"/>
            <a:ext cx="1415426" cy="94409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3360238" y="2464880"/>
            <a:ext cx="860100" cy="188932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3707904" y="2462598"/>
            <a:ext cx="1325628" cy="189160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V="1">
            <a:off x="3693162" y="3469568"/>
            <a:ext cx="1226504" cy="89459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259632" y="5361815"/>
            <a:ext cx="47054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6060639" y="5361815"/>
            <a:ext cx="242474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V="1">
            <a:off x="6012832" y="5229200"/>
            <a:ext cx="4051" cy="26522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2936383" y="537269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superstep t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557401" y="5361814"/>
            <a:ext cx="169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superstep t+1</a:t>
            </a:r>
            <a:endParaRPr lang="es-ES" dirty="0"/>
          </a:p>
        </p:txBody>
      </p:sp>
      <p:cxnSp>
        <p:nvCxnSpPr>
          <p:cNvPr id="67" name="Conector recto 66"/>
          <p:cNvCxnSpPr/>
          <p:nvPr/>
        </p:nvCxnSpPr>
        <p:spPr>
          <a:xfrm flipV="1">
            <a:off x="1211705" y="5229200"/>
            <a:ext cx="4051" cy="26522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748170" y="6093296"/>
            <a:ext cx="1367048" cy="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4220338" y="590863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Local </a:t>
            </a:r>
            <a:r>
              <a:rPr lang="es-ES" dirty="0" err="1" smtClean="0"/>
              <a:t>computation</a:t>
            </a:r>
            <a:r>
              <a:rPr lang="es-ES" dirty="0" smtClean="0"/>
              <a:t> </a:t>
            </a:r>
            <a:r>
              <a:rPr lang="es-ES" dirty="0" err="1" smtClean="0"/>
              <a:t>phase</a:t>
            </a:r>
            <a:endParaRPr lang="es-ES" dirty="0"/>
          </a:p>
        </p:txBody>
      </p:sp>
      <p:cxnSp>
        <p:nvCxnSpPr>
          <p:cNvPr id="74" name="Conector recto 73"/>
          <p:cNvCxnSpPr/>
          <p:nvPr/>
        </p:nvCxnSpPr>
        <p:spPr>
          <a:xfrm>
            <a:off x="2749938" y="6453336"/>
            <a:ext cx="1368000" cy="0"/>
          </a:xfrm>
          <a:prstGeom prst="line">
            <a:avLst/>
          </a:prstGeom>
          <a:ln w="635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4220337" y="625989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phase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61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“</a:t>
            </a:r>
            <a:r>
              <a:rPr lang="es-ES" dirty="0" err="1" smtClean="0"/>
              <a:t>Thinking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a </a:t>
            </a:r>
            <a:r>
              <a:rPr lang="es-ES" dirty="0" err="1" smtClean="0"/>
              <a:t>Vertex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4622204" y="4822486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037262" y="284148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7452320" y="321297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420755" y="522765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771072" y="5148652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5175368" y="3394650"/>
            <a:ext cx="956802" cy="15227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7" idx="6"/>
            <a:endCxn id="9" idx="2"/>
          </p:cNvCxnSpPr>
          <p:nvPr/>
        </p:nvCxnSpPr>
        <p:spPr>
          <a:xfrm>
            <a:off x="6685334" y="3165522"/>
            <a:ext cx="766986" cy="3714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  <a:endCxn id="11" idx="2"/>
          </p:cNvCxnSpPr>
          <p:nvPr/>
        </p:nvCxnSpPr>
        <p:spPr>
          <a:xfrm>
            <a:off x="5175368" y="5375650"/>
            <a:ext cx="1245387" cy="1760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1" idx="6"/>
            <a:endCxn id="12" idx="2"/>
          </p:cNvCxnSpPr>
          <p:nvPr/>
        </p:nvCxnSpPr>
        <p:spPr>
          <a:xfrm flipV="1">
            <a:off x="7068827" y="5472688"/>
            <a:ext cx="702245" cy="7900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arcador de contenido 2"/>
          <p:cNvSpPr>
            <a:spLocks noGrp="1"/>
          </p:cNvSpPr>
          <p:nvPr>
            <p:ph idx="1"/>
          </p:nvPr>
        </p:nvSpPr>
        <p:spPr>
          <a:xfrm>
            <a:off x="683568" y="1988840"/>
            <a:ext cx="8003232" cy="4525963"/>
          </a:xfrm>
        </p:spPr>
        <p:txBody>
          <a:bodyPr/>
          <a:lstStyle/>
          <a:p>
            <a:r>
              <a:rPr lang="es-ES" dirty="0" smtClean="0"/>
              <a:t>I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my</a:t>
            </a:r>
            <a:r>
              <a:rPr lang="es-ES" dirty="0" smtClean="0"/>
              <a:t> local </a:t>
            </a:r>
            <a:r>
              <a:rPr lang="es-ES" dirty="0" err="1" smtClean="0"/>
              <a:t>state</a:t>
            </a:r>
            <a:endParaRPr lang="es-ES" dirty="0" smtClean="0"/>
          </a:p>
          <a:p>
            <a:r>
              <a:rPr lang="es-ES" dirty="0" smtClean="0"/>
              <a:t>I </a:t>
            </a:r>
            <a:r>
              <a:rPr lang="es-ES" dirty="0" err="1" smtClean="0"/>
              <a:t>know</a:t>
            </a:r>
            <a:r>
              <a:rPr lang="es-ES" dirty="0" smtClean="0"/>
              <a:t>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neighbours</a:t>
            </a:r>
            <a:endParaRPr lang="es-ES" dirty="0" smtClean="0"/>
          </a:p>
          <a:p>
            <a:r>
              <a:rPr lang="es-ES" dirty="0" smtClean="0"/>
              <a:t>I can </a:t>
            </a:r>
            <a:r>
              <a:rPr lang="es-ES" dirty="0" err="1" smtClean="0"/>
              <a:t>send</a:t>
            </a:r>
            <a:r>
              <a:rPr lang="es-ES" dirty="0" smtClean="0"/>
              <a:t> </a:t>
            </a:r>
            <a:r>
              <a:rPr lang="es-ES" dirty="0" err="1" smtClean="0"/>
              <a:t>messages</a:t>
            </a:r>
            <a:r>
              <a:rPr lang="es-ES" dirty="0" smtClean="0"/>
              <a:t> to</a:t>
            </a:r>
            <a:br>
              <a:rPr lang="es-ES" dirty="0" smtClean="0"/>
            </a:br>
            <a:r>
              <a:rPr lang="es-ES" dirty="0" err="1" smtClean="0"/>
              <a:t>vertices</a:t>
            </a:r>
            <a:endParaRPr lang="es-ES" dirty="0" smtClean="0"/>
          </a:p>
          <a:p>
            <a:r>
              <a:rPr lang="es-ES" dirty="0" smtClean="0"/>
              <a:t>I can declare </a:t>
            </a:r>
            <a:r>
              <a:rPr lang="es-ES" dirty="0" err="1" smtClean="0"/>
              <a:t>that</a:t>
            </a:r>
            <a:r>
              <a:rPr lang="es-ES" dirty="0" smtClean="0"/>
              <a:t> I am</a:t>
            </a:r>
            <a:br>
              <a:rPr lang="es-ES" dirty="0" smtClean="0"/>
            </a:br>
            <a:r>
              <a:rPr lang="es-ES" dirty="0" smtClean="0"/>
              <a:t>done</a:t>
            </a:r>
          </a:p>
          <a:p>
            <a:r>
              <a:rPr lang="es-ES" dirty="0" smtClean="0"/>
              <a:t>I can </a:t>
            </a:r>
            <a:r>
              <a:rPr lang="es-ES" dirty="0" err="1" smtClean="0"/>
              <a:t>mutate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topology</a:t>
            </a:r>
            <a:endParaRPr lang="es-ES" dirty="0" smtClean="0"/>
          </a:p>
          <a:p>
            <a:endParaRPr lang="es-ES" dirty="0"/>
          </a:p>
        </p:txBody>
      </p:sp>
      <p:cxnSp>
        <p:nvCxnSpPr>
          <p:cNvPr id="33" name="Conector recto de flecha 32"/>
          <p:cNvCxnSpPr>
            <a:stCxn id="4" idx="6"/>
            <a:endCxn id="9" idx="3"/>
          </p:cNvCxnSpPr>
          <p:nvPr/>
        </p:nvCxnSpPr>
        <p:spPr>
          <a:xfrm flipV="1">
            <a:off x="5270276" y="3766140"/>
            <a:ext cx="2276952" cy="138038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" idx="4"/>
            <a:endCxn id="12" idx="0"/>
          </p:cNvCxnSpPr>
          <p:nvPr/>
        </p:nvCxnSpPr>
        <p:spPr>
          <a:xfrm>
            <a:off x="7776356" y="3861048"/>
            <a:ext cx="318752" cy="12876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“</a:t>
            </a:r>
            <a:r>
              <a:rPr lang="es-ES" dirty="0" err="1" smtClean="0"/>
              <a:t>Thinking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a </a:t>
            </a:r>
            <a:r>
              <a:rPr lang="es-ES" dirty="0" err="1" smtClean="0"/>
              <a:t>Vertex</a:t>
            </a:r>
            <a:r>
              <a:rPr lang="es-ES" dirty="0" smtClean="0"/>
              <a:t>”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2016760" y="4365104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74922" y="3284984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98753" y="283549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398753" y="389248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78009" y="330263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58592" y="5229200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833184" y="5877272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89368" y="501317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2569924" y="3838148"/>
            <a:ext cx="999906" cy="621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2"/>
          </p:cNvCxnSpPr>
          <p:nvPr/>
        </p:nvCxnSpPr>
        <p:spPr>
          <a:xfrm flipV="1">
            <a:off x="4122994" y="3159527"/>
            <a:ext cx="1275759" cy="3240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2"/>
          </p:cNvCxnSpPr>
          <p:nvPr/>
        </p:nvCxnSpPr>
        <p:spPr>
          <a:xfrm>
            <a:off x="4082628" y="3762467"/>
            <a:ext cx="1316125" cy="4540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</p:cNvCxnSpPr>
          <p:nvPr/>
        </p:nvCxnSpPr>
        <p:spPr>
          <a:xfrm>
            <a:off x="2569924" y="4918268"/>
            <a:ext cx="1188668" cy="5544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2" idx="2"/>
          </p:cNvCxnSpPr>
          <p:nvPr/>
        </p:nvCxnSpPr>
        <p:spPr>
          <a:xfrm>
            <a:off x="4392586" y="5661248"/>
            <a:ext cx="1440598" cy="5400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6"/>
            <a:endCxn id="13" idx="2"/>
          </p:cNvCxnSpPr>
          <p:nvPr/>
        </p:nvCxnSpPr>
        <p:spPr>
          <a:xfrm flipV="1">
            <a:off x="4406664" y="5337212"/>
            <a:ext cx="3082704" cy="216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6"/>
          </p:cNvCxnSpPr>
          <p:nvPr/>
        </p:nvCxnSpPr>
        <p:spPr>
          <a:xfrm flipV="1">
            <a:off x="6481256" y="5467418"/>
            <a:ext cx="996753" cy="733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5"/>
            <a:endCxn id="13" idx="1"/>
          </p:cNvCxnSpPr>
          <p:nvPr/>
        </p:nvCxnSpPr>
        <p:spPr>
          <a:xfrm>
            <a:off x="5951917" y="4445652"/>
            <a:ext cx="1632359" cy="6624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6"/>
            <a:endCxn id="10" idx="2"/>
          </p:cNvCxnSpPr>
          <p:nvPr/>
        </p:nvCxnSpPr>
        <p:spPr>
          <a:xfrm flipV="1">
            <a:off x="6046825" y="3626667"/>
            <a:ext cx="1431184" cy="589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</p:cNvCxnSpPr>
          <p:nvPr/>
        </p:nvCxnSpPr>
        <p:spPr>
          <a:xfrm>
            <a:off x="6046825" y="3159527"/>
            <a:ext cx="1431184" cy="3086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49164" y="38300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06561" y="5204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41313" y="2971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447968" y="39692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639011" y="5056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854219" y="59266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79632" y="5881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401972" y="36075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58425" y="2915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684704" y="4368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11560" y="45044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google.com</a:t>
            </a:r>
            <a:endParaRPr lang="es-ES" dirty="0"/>
          </a:p>
        </p:txBody>
      </p:sp>
      <p:sp>
        <p:nvSpPr>
          <p:cNvPr id="57" name="Marcador de contenido 2"/>
          <p:cNvSpPr>
            <a:spLocks noGrp="1"/>
          </p:cNvSpPr>
          <p:nvPr>
            <p:ph idx="1"/>
          </p:nvPr>
        </p:nvSpPr>
        <p:spPr>
          <a:xfrm>
            <a:off x="683568" y="1988840"/>
            <a:ext cx="8003232" cy="4525963"/>
          </a:xfrm>
        </p:spPr>
        <p:txBody>
          <a:bodyPr/>
          <a:lstStyle/>
          <a:p>
            <a:r>
              <a:rPr lang="es-ES" dirty="0" smtClean="0"/>
              <a:t>Compute </a:t>
            </a:r>
            <a:r>
              <a:rPr lang="es-ES" dirty="0" err="1" smtClean="0"/>
              <a:t>shortest</a:t>
            </a:r>
            <a:r>
              <a:rPr lang="es-ES" dirty="0" smtClean="0"/>
              <a:t> 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“google.com”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5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 bwMode="auto">
          <a:xfrm>
            <a:off x="3492500" y="3067050"/>
            <a:ext cx="525621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2000" b="1" dirty="0" smtClean="0">
                <a:solidFill>
                  <a:schemeClr val="bg1"/>
                </a:solidFill>
              </a:rPr>
              <a:t>Apache </a:t>
            </a:r>
            <a:r>
              <a:rPr lang="es-ES" altLang="en-US" sz="2000" b="1" dirty="0" err="1" smtClean="0">
                <a:solidFill>
                  <a:schemeClr val="bg1"/>
                </a:solidFill>
              </a:rPr>
              <a:t>Spark</a:t>
            </a:r>
            <a:r>
              <a:rPr lang="es-ES" altLang="en-US" sz="2000" b="1" dirty="0" smtClean="0">
                <a:solidFill>
                  <a:schemeClr val="bg1"/>
                </a:solidFill>
              </a:rPr>
              <a:t> </a:t>
            </a:r>
            <a:r>
              <a:rPr lang="es-ES" altLang="en-US" sz="2000" b="1" dirty="0" err="1" smtClean="0">
                <a:solidFill>
                  <a:schemeClr val="bg1"/>
                </a:solidFill>
              </a:rPr>
              <a:t>Graphs</a:t>
            </a:r>
            <a:endParaRPr lang="es-ES" altLang="en-US" sz="20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1600" b="1" dirty="0" smtClean="0">
                <a:solidFill>
                  <a:schemeClr val="bg1"/>
                </a:solidFill>
              </a:rPr>
              <a:t>Petar </a:t>
            </a:r>
            <a:r>
              <a:rPr lang="es-ES" altLang="en-US" sz="1600" b="1" dirty="0" err="1" smtClean="0">
                <a:solidFill>
                  <a:schemeClr val="bg1"/>
                </a:solidFill>
              </a:rPr>
              <a:t>Jovanovic</a:t>
            </a:r>
            <a:endParaRPr lang="es-ES" altLang="en-US" sz="16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1600" b="1" dirty="0">
                <a:solidFill>
                  <a:schemeClr val="bg1"/>
                </a:solidFill>
              </a:rPr>
              <a:t>Sergi Nadal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n-US" sz="22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n-US" sz="1400" dirty="0">
                <a:solidFill>
                  <a:schemeClr val="bg1"/>
                </a:solidFill>
              </a:rPr>
              <a:t>Barcelona; </a:t>
            </a:r>
            <a:r>
              <a:rPr lang="es-ES" altLang="en-US" sz="1400" dirty="0" err="1" smtClean="0">
                <a:solidFill>
                  <a:schemeClr val="bg1"/>
                </a:solidFill>
              </a:rPr>
              <a:t>December</a:t>
            </a:r>
            <a:r>
              <a:rPr lang="es-ES" altLang="en-US" sz="1400" dirty="0" smtClean="0">
                <a:solidFill>
                  <a:schemeClr val="bg1"/>
                </a:solidFill>
              </a:rPr>
              <a:t> 2nd, </a:t>
            </a:r>
            <a:r>
              <a:rPr lang="es-ES" altLang="en-US" sz="1400" dirty="0" smtClean="0">
                <a:solidFill>
                  <a:schemeClr val="bg1"/>
                </a:solidFill>
              </a:rPr>
              <a:t>2016</a:t>
            </a:r>
            <a:endParaRPr lang="es-ES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Shortest</a:t>
            </a:r>
            <a:r>
              <a:rPr lang="es-ES" dirty="0" smtClean="0"/>
              <a:t> </a:t>
            </a:r>
            <a:r>
              <a:rPr lang="es-ES" dirty="0" err="1" smtClean="0"/>
              <a:t>Paths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2016760" y="395050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0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74922" y="287038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∞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98753" y="242088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398753" y="3477885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78009" y="288802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58592" y="4814597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833184" y="5462669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89368" y="459857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2569924" y="3423545"/>
            <a:ext cx="999906" cy="621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2"/>
          </p:cNvCxnSpPr>
          <p:nvPr/>
        </p:nvCxnSpPr>
        <p:spPr>
          <a:xfrm flipV="1">
            <a:off x="4122994" y="2744924"/>
            <a:ext cx="1275759" cy="3240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2"/>
          </p:cNvCxnSpPr>
          <p:nvPr/>
        </p:nvCxnSpPr>
        <p:spPr>
          <a:xfrm>
            <a:off x="4082628" y="3347864"/>
            <a:ext cx="1316125" cy="4540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</p:cNvCxnSpPr>
          <p:nvPr/>
        </p:nvCxnSpPr>
        <p:spPr>
          <a:xfrm>
            <a:off x="2569924" y="4503665"/>
            <a:ext cx="1188668" cy="5544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2" idx="2"/>
          </p:cNvCxnSpPr>
          <p:nvPr/>
        </p:nvCxnSpPr>
        <p:spPr>
          <a:xfrm>
            <a:off x="4392586" y="5246645"/>
            <a:ext cx="1440598" cy="5400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6"/>
            <a:endCxn id="13" idx="2"/>
          </p:cNvCxnSpPr>
          <p:nvPr/>
        </p:nvCxnSpPr>
        <p:spPr>
          <a:xfrm flipV="1">
            <a:off x="4406664" y="4922609"/>
            <a:ext cx="3082704" cy="216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6"/>
          </p:cNvCxnSpPr>
          <p:nvPr/>
        </p:nvCxnSpPr>
        <p:spPr>
          <a:xfrm flipV="1">
            <a:off x="6481256" y="5052815"/>
            <a:ext cx="996753" cy="733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5"/>
            <a:endCxn id="13" idx="1"/>
          </p:cNvCxnSpPr>
          <p:nvPr/>
        </p:nvCxnSpPr>
        <p:spPr>
          <a:xfrm>
            <a:off x="5951917" y="4031049"/>
            <a:ext cx="1632359" cy="6624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6"/>
            <a:endCxn id="10" idx="2"/>
          </p:cNvCxnSpPr>
          <p:nvPr/>
        </p:nvCxnSpPr>
        <p:spPr>
          <a:xfrm flipV="1">
            <a:off x="6046825" y="3212064"/>
            <a:ext cx="1431184" cy="589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</p:cNvCxnSpPr>
          <p:nvPr/>
        </p:nvCxnSpPr>
        <p:spPr>
          <a:xfrm>
            <a:off x="6046825" y="2744924"/>
            <a:ext cx="1431184" cy="3086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49164" y="3415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06561" y="4789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41313" y="255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447968" y="3554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639011" y="4641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854219" y="5512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79632" y="546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401972" y="3192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58425" y="2501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684704" y="3953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11560" y="40898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google.com</a:t>
            </a:r>
            <a:endParaRPr lang="es-ES" dirty="0"/>
          </a:p>
        </p:txBody>
      </p:sp>
      <p:sp>
        <p:nvSpPr>
          <p:cNvPr id="6" name="Llamada de nube 5"/>
          <p:cNvSpPr/>
          <p:nvPr/>
        </p:nvSpPr>
        <p:spPr>
          <a:xfrm flipH="1">
            <a:off x="270589" y="1915767"/>
            <a:ext cx="2765264" cy="1751544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 </a:t>
            </a:r>
            <a:r>
              <a:rPr lang="es-ES" dirty="0" err="1" smtClean="0">
                <a:solidFill>
                  <a:schemeClr val="tx1"/>
                </a:solidFill>
              </a:rPr>
              <a:t>only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know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value</a:t>
            </a:r>
            <a:r>
              <a:rPr lang="es-ES" dirty="0" smtClean="0">
                <a:solidFill>
                  <a:schemeClr val="tx1"/>
                </a:solidFill>
              </a:rPr>
              <a:t> and </a:t>
            </a:r>
            <a:r>
              <a:rPr lang="es-ES" dirty="0" err="1" smtClean="0">
                <a:solidFill>
                  <a:schemeClr val="tx1"/>
                </a:solidFill>
              </a:rPr>
              <a:t>who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my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neighbors</a:t>
            </a:r>
            <a:r>
              <a:rPr lang="es-ES" dirty="0" smtClean="0">
                <a:solidFill>
                  <a:schemeClr val="tx1"/>
                </a:solidFill>
              </a:rPr>
              <a:t> are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496" y="3601313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319" y="4366408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400" dirty="0" err="1" smtClean="0"/>
              <a:t>Receive</a:t>
            </a:r>
            <a:r>
              <a:rPr lang="es-ES" sz="2400" dirty="0" smtClean="0"/>
              <a:t> </a:t>
            </a:r>
            <a:r>
              <a:rPr lang="es-ES" sz="2400" dirty="0" err="1" smtClean="0"/>
              <a:t>messages</a:t>
            </a:r>
            <a:r>
              <a:rPr lang="es-ES" sz="2400" dirty="0" smtClean="0"/>
              <a:t> </a:t>
            </a:r>
            <a:r>
              <a:rPr lang="es-ES" sz="2400" dirty="0" smtClean="0">
                <a:sym typeface="Wingdings" panose="05000000000000000000" pitchFamily="2" charset="2"/>
              </a:rPr>
              <a:t> </a:t>
            </a:r>
            <a:r>
              <a:rPr lang="es-ES" sz="2400" dirty="0" err="1" smtClean="0">
                <a:sym typeface="Wingdings" panose="05000000000000000000" pitchFamily="2" charset="2"/>
              </a:rPr>
              <a:t>Update</a:t>
            </a:r>
            <a:r>
              <a:rPr lang="es-ES" sz="2400" dirty="0" smtClean="0">
                <a:sym typeface="Wingdings" panose="05000000000000000000" pitchFamily="2" charset="2"/>
              </a:rPr>
              <a:t> </a:t>
            </a:r>
            <a:r>
              <a:rPr lang="es-ES" sz="2400" dirty="0" err="1" smtClean="0">
                <a:sym typeface="Wingdings" panose="05000000000000000000" pitchFamily="2" charset="2"/>
              </a:rPr>
              <a:t>Value</a:t>
            </a:r>
            <a:r>
              <a:rPr lang="es-ES" sz="2400" dirty="0" smtClean="0">
                <a:sym typeface="Wingdings" panose="05000000000000000000" pitchFamily="2" charset="2"/>
              </a:rPr>
              <a:t>  </a:t>
            </a:r>
            <a:r>
              <a:rPr lang="es-ES" sz="2400" dirty="0" err="1" smtClean="0">
                <a:sym typeface="Wingdings" panose="05000000000000000000" pitchFamily="2" charset="2"/>
              </a:rPr>
              <a:t>Send</a:t>
            </a:r>
            <a:r>
              <a:rPr lang="es-ES" sz="2400" dirty="0" smtClean="0">
                <a:sym typeface="Wingdings" panose="05000000000000000000" pitchFamily="2" charset="2"/>
              </a:rPr>
              <a:t> </a:t>
            </a:r>
            <a:r>
              <a:rPr lang="es-ES" sz="2400" dirty="0" err="1" smtClean="0">
                <a:sym typeface="Wingdings" panose="05000000000000000000" pitchFamily="2" charset="2"/>
              </a:rPr>
              <a:t>Messages</a:t>
            </a:r>
            <a:endParaRPr lang="es-ES" sz="2400" dirty="0"/>
          </a:p>
        </p:txBody>
      </p:sp>
      <p:sp>
        <p:nvSpPr>
          <p:cNvPr id="4" name="Elipse 3"/>
          <p:cNvSpPr/>
          <p:nvPr/>
        </p:nvSpPr>
        <p:spPr>
          <a:xfrm>
            <a:off x="2016760" y="395050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0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74922" y="287038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1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98753" y="242088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398753" y="3477885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78009" y="288802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58592" y="481459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833184" y="5462669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89368" y="459857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2569924" y="3423545"/>
            <a:ext cx="999906" cy="621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2"/>
          </p:cNvCxnSpPr>
          <p:nvPr/>
        </p:nvCxnSpPr>
        <p:spPr>
          <a:xfrm flipV="1">
            <a:off x="4122994" y="2744924"/>
            <a:ext cx="1275759" cy="3240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2"/>
          </p:cNvCxnSpPr>
          <p:nvPr/>
        </p:nvCxnSpPr>
        <p:spPr>
          <a:xfrm>
            <a:off x="4082628" y="3347864"/>
            <a:ext cx="1316125" cy="4540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</p:cNvCxnSpPr>
          <p:nvPr/>
        </p:nvCxnSpPr>
        <p:spPr>
          <a:xfrm>
            <a:off x="2569924" y="4503665"/>
            <a:ext cx="1188668" cy="5544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2" idx="2"/>
          </p:cNvCxnSpPr>
          <p:nvPr/>
        </p:nvCxnSpPr>
        <p:spPr>
          <a:xfrm>
            <a:off x="4392586" y="5246645"/>
            <a:ext cx="1440598" cy="5400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6"/>
            <a:endCxn id="13" idx="2"/>
          </p:cNvCxnSpPr>
          <p:nvPr/>
        </p:nvCxnSpPr>
        <p:spPr>
          <a:xfrm flipV="1">
            <a:off x="4406664" y="4922609"/>
            <a:ext cx="3082704" cy="216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6"/>
          </p:cNvCxnSpPr>
          <p:nvPr/>
        </p:nvCxnSpPr>
        <p:spPr>
          <a:xfrm flipV="1">
            <a:off x="6481256" y="5052815"/>
            <a:ext cx="996753" cy="733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5"/>
            <a:endCxn id="13" idx="1"/>
          </p:cNvCxnSpPr>
          <p:nvPr/>
        </p:nvCxnSpPr>
        <p:spPr>
          <a:xfrm>
            <a:off x="5951917" y="4031049"/>
            <a:ext cx="1632359" cy="6624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6"/>
            <a:endCxn id="10" idx="2"/>
          </p:cNvCxnSpPr>
          <p:nvPr/>
        </p:nvCxnSpPr>
        <p:spPr>
          <a:xfrm flipV="1">
            <a:off x="6046825" y="3212064"/>
            <a:ext cx="1431184" cy="589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</p:cNvCxnSpPr>
          <p:nvPr/>
        </p:nvCxnSpPr>
        <p:spPr>
          <a:xfrm>
            <a:off x="6046825" y="2744924"/>
            <a:ext cx="1431184" cy="3086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49164" y="3415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06561" y="4789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41313" y="255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447968" y="3554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639011" y="4641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854219" y="5512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79632" y="546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401972" y="3192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58425" y="2501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684704" y="3953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11560" y="40898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google.com</a:t>
            </a:r>
            <a:endParaRPr lang="es-ES" dirty="0"/>
          </a:p>
        </p:txBody>
      </p:sp>
      <p:pic>
        <p:nvPicPr>
          <p:cNvPr id="1028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9" y="2725444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82" y="3173826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91" y="4744450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22" y="5249633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3330891" y="2420887"/>
            <a:ext cx="1854221" cy="36004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280778" y="6037993"/>
            <a:ext cx="195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Vertices</a:t>
            </a:r>
            <a:r>
              <a:rPr lang="es-ES" dirty="0" smtClean="0"/>
              <a:t> compute</a:t>
            </a:r>
          </a:p>
          <a:p>
            <a:r>
              <a:rPr lang="es-ES" dirty="0" err="1" smtClean="0"/>
              <a:t>asynchronously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7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Global </a:t>
            </a:r>
            <a:r>
              <a:rPr lang="es-ES" dirty="0" err="1" smtClean="0"/>
              <a:t>Synchronization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2016760" y="395050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0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74922" y="2870381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1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98753" y="242088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398753" y="3477885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78009" y="288802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58592" y="4814597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833184" y="5462669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89368" y="459857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2569924" y="3423545"/>
            <a:ext cx="999906" cy="621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2"/>
          </p:cNvCxnSpPr>
          <p:nvPr/>
        </p:nvCxnSpPr>
        <p:spPr>
          <a:xfrm flipV="1">
            <a:off x="4122994" y="2744924"/>
            <a:ext cx="1275759" cy="3240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2"/>
          </p:cNvCxnSpPr>
          <p:nvPr/>
        </p:nvCxnSpPr>
        <p:spPr>
          <a:xfrm>
            <a:off x="4082628" y="3347864"/>
            <a:ext cx="1316125" cy="4540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</p:cNvCxnSpPr>
          <p:nvPr/>
        </p:nvCxnSpPr>
        <p:spPr>
          <a:xfrm>
            <a:off x="2569924" y="4503665"/>
            <a:ext cx="1188668" cy="5544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2" idx="2"/>
          </p:cNvCxnSpPr>
          <p:nvPr/>
        </p:nvCxnSpPr>
        <p:spPr>
          <a:xfrm>
            <a:off x="4392586" y="5246645"/>
            <a:ext cx="1440598" cy="5400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6"/>
            <a:endCxn id="13" idx="2"/>
          </p:cNvCxnSpPr>
          <p:nvPr/>
        </p:nvCxnSpPr>
        <p:spPr>
          <a:xfrm flipV="1">
            <a:off x="4406664" y="4922609"/>
            <a:ext cx="3082704" cy="216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6"/>
          </p:cNvCxnSpPr>
          <p:nvPr/>
        </p:nvCxnSpPr>
        <p:spPr>
          <a:xfrm flipV="1">
            <a:off x="6481256" y="5052815"/>
            <a:ext cx="996753" cy="733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5"/>
            <a:endCxn id="13" idx="1"/>
          </p:cNvCxnSpPr>
          <p:nvPr/>
        </p:nvCxnSpPr>
        <p:spPr>
          <a:xfrm>
            <a:off x="5951917" y="4031049"/>
            <a:ext cx="1632359" cy="6624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6"/>
            <a:endCxn id="10" idx="2"/>
          </p:cNvCxnSpPr>
          <p:nvPr/>
        </p:nvCxnSpPr>
        <p:spPr>
          <a:xfrm flipV="1">
            <a:off x="6046825" y="3212064"/>
            <a:ext cx="1431184" cy="589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</p:cNvCxnSpPr>
          <p:nvPr/>
        </p:nvCxnSpPr>
        <p:spPr>
          <a:xfrm>
            <a:off x="6046825" y="2744924"/>
            <a:ext cx="1431184" cy="3086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49164" y="3415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06561" y="4789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41313" y="255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447968" y="3554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639011" y="4641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854219" y="5512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79632" y="546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401972" y="3192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58425" y="2501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684704" y="3953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11560" y="40898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google.com</a:t>
            </a:r>
            <a:endParaRPr lang="es-ES" dirty="0"/>
          </a:p>
        </p:txBody>
      </p:sp>
      <p:pic>
        <p:nvPicPr>
          <p:cNvPr id="1028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9" y="2725444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82" y="3173826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491" y="4744450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22" y="5249633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3330891" y="2420887"/>
            <a:ext cx="1854221" cy="36004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4082628" y="608892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Synchronization</a:t>
            </a:r>
            <a:r>
              <a:rPr lang="es-ES" dirty="0" smtClean="0"/>
              <a:t> </a:t>
            </a:r>
            <a:r>
              <a:rPr lang="es-ES" dirty="0" err="1" smtClean="0"/>
              <a:t>barrier</a:t>
            </a:r>
            <a:endParaRPr lang="es-ES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5314447" y="2210597"/>
            <a:ext cx="11081" cy="3833869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And </a:t>
            </a:r>
            <a:r>
              <a:rPr lang="es-ES" dirty="0" err="1" smtClean="0"/>
              <a:t>again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2016760" y="395050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0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74922" y="287038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1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98753" y="2420888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398753" y="3477885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78009" y="288802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tx1"/>
                </a:solidFill>
              </a:rPr>
              <a:t>∞</a:t>
            </a:r>
            <a:endParaRPr lang="es-E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58592" y="4814597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833184" y="5462669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89368" y="4598573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2569924" y="3423545"/>
            <a:ext cx="999906" cy="621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2"/>
          </p:cNvCxnSpPr>
          <p:nvPr/>
        </p:nvCxnSpPr>
        <p:spPr>
          <a:xfrm flipV="1">
            <a:off x="4122994" y="2744924"/>
            <a:ext cx="1275759" cy="3240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2"/>
          </p:cNvCxnSpPr>
          <p:nvPr/>
        </p:nvCxnSpPr>
        <p:spPr>
          <a:xfrm>
            <a:off x="4082628" y="3347864"/>
            <a:ext cx="1316125" cy="4540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</p:cNvCxnSpPr>
          <p:nvPr/>
        </p:nvCxnSpPr>
        <p:spPr>
          <a:xfrm>
            <a:off x="2569924" y="4503665"/>
            <a:ext cx="1188668" cy="5544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2" idx="2"/>
          </p:cNvCxnSpPr>
          <p:nvPr/>
        </p:nvCxnSpPr>
        <p:spPr>
          <a:xfrm>
            <a:off x="4392586" y="5246645"/>
            <a:ext cx="1440598" cy="5400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6"/>
            <a:endCxn id="13" idx="2"/>
          </p:cNvCxnSpPr>
          <p:nvPr/>
        </p:nvCxnSpPr>
        <p:spPr>
          <a:xfrm flipV="1">
            <a:off x="4406664" y="4922609"/>
            <a:ext cx="3082704" cy="216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6"/>
          </p:cNvCxnSpPr>
          <p:nvPr/>
        </p:nvCxnSpPr>
        <p:spPr>
          <a:xfrm flipV="1">
            <a:off x="6481256" y="5052815"/>
            <a:ext cx="996753" cy="733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5"/>
            <a:endCxn id="13" idx="1"/>
          </p:cNvCxnSpPr>
          <p:nvPr/>
        </p:nvCxnSpPr>
        <p:spPr>
          <a:xfrm>
            <a:off x="5951917" y="4031049"/>
            <a:ext cx="1632359" cy="6624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6"/>
            <a:endCxn id="10" idx="2"/>
          </p:cNvCxnSpPr>
          <p:nvPr/>
        </p:nvCxnSpPr>
        <p:spPr>
          <a:xfrm flipV="1">
            <a:off x="6046825" y="3212064"/>
            <a:ext cx="1431184" cy="589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</p:cNvCxnSpPr>
          <p:nvPr/>
        </p:nvCxnSpPr>
        <p:spPr>
          <a:xfrm>
            <a:off x="6046825" y="2744924"/>
            <a:ext cx="1431184" cy="3086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49164" y="3415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06561" y="4789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41313" y="255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447968" y="3554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639011" y="4641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854219" y="5512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79632" y="546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401972" y="3192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58425" y="2501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684704" y="3953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11560" y="40898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google.com</a:t>
            </a:r>
            <a:endParaRPr lang="es-ES" dirty="0"/>
          </a:p>
        </p:txBody>
      </p:sp>
      <p:pic>
        <p:nvPicPr>
          <p:cNvPr id="1028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42" y="2744924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42" y="3323319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514" y="5147223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://www.clker.com/cliparts/9/4/f/c/135344487662739894Open%20Yellow%20Envelope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36" y="4072775"/>
            <a:ext cx="471778" cy="4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And </a:t>
            </a:r>
            <a:r>
              <a:rPr lang="es-ES" dirty="0" err="1" smtClean="0"/>
              <a:t>again</a:t>
            </a:r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2016760" y="395050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0</a:t>
            </a:r>
            <a:endParaRPr lang="es-E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3474922" y="2870381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ysClr val="windowText" lastClr="000000"/>
                </a:solidFill>
              </a:rPr>
              <a:t>1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98753" y="2420888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398753" y="347788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7478009" y="2888028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6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758592" y="4814597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833184" y="5462669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7489368" y="4598573"/>
            <a:ext cx="648072" cy="64807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onector recto de flecha 14"/>
          <p:cNvCxnSpPr>
            <a:stCxn id="4" idx="7"/>
            <a:endCxn id="7" idx="3"/>
          </p:cNvCxnSpPr>
          <p:nvPr/>
        </p:nvCxnSpPr>
        <p:spPr>
          <a:xfrm flipV="1">
            <a:off x="2569924" y="3423545"/>
            <a:ext cx="999906" cy="6218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8" idx="2"/>
          </p:cNvCxnSpPr>
          <p:nvPr/>
        </p:nvCxnSpPr>
        <p:spPr>
          <a:xfrm flipV="1">
            <a:off x="4122994" y="2744924"/>
            <a:ext cx="1275759" cy="3240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9" idx="2"/>
          </p:cNvCxnSpPr>
          <p:nvPr/>
        </p:nvCxnSpPr>
        <p:spPr>
          <a:xfrm>
            <a:off x="4082628" y="3347864"/>
            <a:ext cx="1316125" cy="4540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5"/>
          </p:cNvCxnSpPr>
          <p:nvPr/>
        </p:nvCxnSpPr>
        <p:spPr>
          <a:xfrm>
            <a:off x="2569924" y="4503665"/>
            <a:ext cx="1188668" cy="5544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endCxn id="12" idx="2"/>
          </p:cNvCxnSpPr>
          <p:nvPr/>
        </p:nvCxnSpPr>
        <p:spPr>
          <a:xfrm>
            <a:off x="4392586" y="5246645"/>
            <a:ext cx="1440598" cy="5400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1" idx="6"/>
            <a:endCxn id="13" idx="2"/>
          </p:cNvCxnSpPr>
          <p:nvPr/>
        </p:nvCxnSpPr>
        <p:spPr>
          <a:xfrm flipV="1">
            <a:off x="4406664" y="4922609"/>
            <a:ext cx="3082704" cy="21602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2" idx="6"/>
          </p:cNvCxnSpPr>
          <p:nvPr/>
        </p:nvCxnSpPr>
        <p:spPr>
          <a:xfrm flipV="1">
            <a:off x="6481256" y="5052815"/>
            <a:ext cx="996753" cy="733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9" idx="5"/>
            <a:endCxn id="13" idx="1"/>
          </p:cNvCxnSpPr>
          <p:nvPr/>
        </p:nvCxnSpPr>
        <p:spPr>
          <a:xfrm>
            <a:off x="5951917" y="4031049"/>
            <a:ext cx="1632359" cy="6624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" idx="6"/>
            <a:endCxn id="10" idx="2"/>
          </p:cNvCxnSpPr>
          <p:nvPr/>
        </p:nvCxnSpPr>
        <p:spPr>
          <a:xfrm flipV="1">
            <a:off x="6046825" y="3212064"/>
            <a:ext cx="1431184" cy="5898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8" idx="6"/>
          </p:cNvCxnSpPr>
          <p:nvPr/>
        </p:nvCxnSpPr>
        <p:spPr>
          <a:xfrm>
            <a:off x="6046825" y="2744924"/>
            <a:ext cx="1431184" cy="30862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49164" y="3415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806561" y="4789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541313" y="255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4447968" y="3554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3</a:t>
            </a:r>
            <a:endParaRPr lang="es-ES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639011" y="4641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4</a:t>
            </a:r>
            <a:endParaRPr lang="es-ES" b="1" dirty="0"/>
          </a:p>
        </p:txBody>
      </p:sp>
      <p:sp>
        <p:nvSpPr>
          <p:cNvPr id="50" name="CuadroTexto 49"/>
          <p:cNvSpPr txBox="1"/>
          <p:nvPr/>
        </p:nvSpPr>
        <p:spPr>
          <a:xfrm>
            <a:off x="4854219" y="5512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979632" y="54668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1</a:t>
            </a:r>
            <a:endParaRPr lang="es-ES" b="1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401972" y="3192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3" name="CuadroTexto 52"/>
          <p:cNvSpPr txBox="1"/>
          <p:nvPr/>
        </p:nvSpPr>
        <p:spPr>
          <a:xfrm>
            <a:off x="6558425" y="25011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5</a:t>
            </a:r>
            <a:endParaRPr lang="es-ES" b="1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684704" y="3953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2</a:t>
            </a:r>
            <a:endParaRPr lang="es-ES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611560" y="40898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google.com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3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pPr algn="ctr"/>
            <a:r>
              <a:rPr lang="en-US" altLang="en-US" dirty="0" smtClean="0"/>
              <a:t>Summary</a:t>
            </a: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684213" y="1989138"/>
            <a:ext cx="8002587" cy="4525962"/>
          </a:xfrm>
        </p:spPr>
        <p:txBody>
          <a:bodyPr/>
          <a:lstStyle/>
          <a:p>
            <a:r>
              <a:rPr lang="es-ES" dirty="0" err="1" smtClean="0"/>
              <a:t>GraphFrames</a:t>
            </a:r>
            <a:r>
              <a:rPr lang="es-ES" dirty="0" smtClean="0"/>
              <a:t> = </a:t>
            </a:r>
            <a:r>
              <a:rPr lang="es-ES" dirty="0" err="1" smtClean="0"/>
              <a:t>DataFrames</a:t>
            </a:r>
            <a:r>
              <a:rPr lang="es-ES" dirty="0" smtClean="0"/>
              <a:t> + </a:t>
            </a:r>
            <a:r>
              <a:rPr lang="es-ES" dirty="0" err="1" smtClean="0"/>
              <a:t>GraphX</a:t>
            </a:r>
            <a:endParaRPr lang="es-ES" dirty="0" smtClean="0"/>
          </a:p>
          <a:p>
            <a:r>
              <a:rPr lang="es-ES" dirty="0" err="1" smtClean="0"/>
              <a:t>You</a:t>
            </a:r>
            <a:r>
              <a:rPr lang="es-ES" dirty="0" smtClean="0"/>
              <a:t> can run </a:t>
            </a:r>
            <a:r>
              <a:rPr lang="es-ES" dirty="0" err="1" smtClean="0"/>
              <a:t>queries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endParaRPr lang="es-ES" dirty="0" smtClean="0"/>
          </a:p>
          <a:p>
            <a:r>
              <a:rPr lang="es-ES" dirty="0" smtClean="0"/>
              <a:t>BSP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iterative</a:t>
            </a:r>
            <a:r>
              <a:rPr lang="es-ES" dirty="0" smtClean="0"/>
              <a:t> </a:t>
            </a:r>
            <a:r>
              <a:rPr lang="es-ES" dirty="0" err="1" smtClean="0"/>
              <a:t>algorithms</a:t>
            </a:r>
            <a:endParaRPr lang="es-ES" dirty="0" smtClean="0"/>
          </a:p>
          <a:p>
            <a:r>
              <a:rPr lang="es-ES" dirty="0" smtClean="0"/>
              <a:t>Performance</a:t>
            </a:r>
            <a:r>
              <a:rPr lang="es-ES" dirty="0"/>
              <a:t>, </a:t>
            </a:r>
            <a:r>
              <a:rPr lang="es-ES" dirty="0" err="1"/>
              <a:t>scalability</a:t>
            </a:r>
            <a:r>
              <a:rPr lang="es-ES" dirty="0"/>
              <a:t> and </a:t>
            </a:r>
            <a:r>
              <a:rPr lang="es-ES" dirty="0" err="1"/>
              <a:t>fault-tolerance</a:t>
            </a:r>
            <a:r>
              <a:rPr lang="es-ES" dirty="0"/>
              <a:t> </a:t>
            </a:r>
            <a:r>
              <a:rPr lang="es-ES" dirty="0" err="1" smtClean="0"/>
              <a:t>thanks</a:t>
            </a:r>
            <a:r>
              <a:rPr lang="es-ES" dirty="0" smtClean="0"/>
              <a:t> to </a:t>
            </a:r>
            <a:r>
              <a:rPr lang="es-ES" dirty="0" err="1" smtClean="0"/>
              <a:t>Spark</a:t>
            </a:r>
            <a:r>
              <a:rPr lang="es-ES" dirty="0" smtClean="0"/>
              <a:t> </a:t>
            </a:r>
            <a:r>
              <a:rPr lang="es-ES" dirty="0" err="1" smtClean="0"/>
              <a:t>RDDs</a:t>
            </a:r>
            <a:endParaRPr lang="es-ES" alt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pPr algn="ctr"/>
            <a:r>
              <a:rPr lang="en-US" altLang="en-US" dirty="0" smtClean="0"/>
              <a:t>References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395288" y="1989138"/>
            <a:ext cx="8785225" cy="4525962"/>
          </a:xfrm>
        </p:spPr>
        <p:txBody>
          <a:bodyPr/>
          <a:lstStyle/>
          <a:p>
            <a:pPr>
              <a:defRPr/>
            </a:pPr>
            <a:r>
              <a:rPr lang="es-ES" sz="2000" dirty="0" err="1"/>
              <a:t>Grzegorz</a:t>
            </a:r>
            <a:r>
              <a:rPr lang="es-ES" sz="2000" dirty="0"/>
              <a:t> </a:t>
            </a:r>
            <a:r>
              <a:rPr lang="es-ES" sz="2000" dirty="0" err="1" smtClean="0"/>
              <a:t>Malewicz</a:t>
            </a:r>
            <a:r>
              <a:rPr lang="es-ES" sz="2000" dirty="0" smtClean="0"/>
              <a:t> et al. </a:t>
            </a:r>
            <a:r>
              <a:rPr lang="es-ES" sz="2000" dirty="0"/>
              <a:t>2010. </a:t>
            </a:r>
            <a:r>
              <a:rPr lang="es-ES" sz="2000" i="1" dirty="0" err="1"/>
              <a:t>Pregel</a:t>
            </a:r>
            <a:r>
              <a:rPr lang="es-ES" sz="2000" i="1" dirty="0"/>
              <a:t>: a </a:t>
            </a:r>
            <a:r>
              <a:rPr lang="es-ES" sz="2000" i="1" dirty="0" err="1"/>
              <a:t>system</a:t>
            </a:r>
            <a:r>
              <a:rPr lang="es-ES" sz="2000" i="1" dirty="0"/>
              <a:t> </a:t>
            </a:r>
            <a:r>
              <a:rPr lang="es-ES" sz="2000" i="1" dirty="0" err="1"/>
              <a:t>for</a:t>
            </a:r>
            <a:r>
              <a:rPr lang="es-ES" sz="2000" i="1" dirty="0"/>
              <a:t> </a:t>
            </a:r>
            <a:r>
              <a:rPr lang="es-ES" sz="2000" i="1" dirty="0" err="1"/>
              <a:t>large-scale</a:t>
            </a:r>
            <a:r>
              <a:rPr lang="es-ES" sz="2000" i="1" dirty="0"/>
              <a:t> </a:t>
            </a:r>
            <a:r>
              <a:rPr lang="es-ES" sz="2000" i="1" dirty="0" err="1"/>
              <a:t>graph</a:t>
            </a:r>
            <a:r>
              <a:rPr lang="es-ES" sz="2000" i="1" dirty="0"/>
              <a:t> </a:t>
            </a:r>
            <a:r>
              <a:rPr lang="es-ES" sz="2000" i="1" dirty="0" err="1"/>
              <a:t>processing</a:t>
            </a:r>
            <a:r>
              <a:rPr lang="es-ES" sz="2000" dirty="0"/>
              <a:t>. In </a:t>
            </a:r>
            <a:r>
              <a:rPr lang="es-ES" sz="2000" dirty="0" smtClean="0"/>
              <a:t>SIGMOD '10</a:t>
            </a:r>
          </a:p>
          <a:p>
            <a:pPr>
              <a:defRPr/>
            </a:pPr>
            <a:r>
              <a:rPr lang="en-US" altLang="en-US" sz="2000" dirty="0" err="1" smtClean="0"/>
              <a:t>Ankur</a:t>
            </a:r>
            <a:r>
              <a:rPr lang="en-US" altLang="en-US" sz="2000" dirty="0" smtClean="0"/>
              <a:t> Dave. </a:t>
            </a:r>
            <a:r>
              <a:rPr lang="en-US" altLang="en-US" sz="2000" i="1" dirty="0" err="1" smtClean="0"/>
              <a:t>GraphFrames</a:t>
            </a:r>
            <a:r>
              <a:rPr lang="en-US" altLang="en-US" sz="2000" i="1" dirty="0" smtClean="0"/>
              <a:t>: Graph Queries in Spark SQL</a:t>
            </a:r>
            <a:r>
              <a:rPr lang="es-ES" sz="2000" dirty="0" smtClean="0"/>
              <a:t>. </a:t>
            </a:r>
            <a:r>
              <a:rPr lang="es-ES" sz="2000" dirty="0"/>
              <a:t>In </a:t>
            </a:r>
            <a:r>
              <a:rPr lang="es-ES" sz="2000" dirty="0" err="1" smtClean="0"/>
              <a:t>Spark</a:t>
            </a:r>
            <a:r>
              <a:rPr lang="es-ES" sz="2000" dirty="0" smtClean="0"/>
              <a:t> Summit  East'16</a:t>
            </a:r>
            <a:endParaRPr lang="es-ES" sz="2000" dirty="0"/>
          </a:p>
          <a:p>
            <a:pPr>
              <a:defRPr/>
            </a:pPr>
            <a:endParaRPr lang="en-US" alt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r>
              <a:rPr lang="en-US" altLang="en-US" smtClean="0"/>
              <a:t>Lecture goals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684213" y="1989138"/>
            <a:ext cx="8208962" cy="452596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Get familiar with </a:t>
            </a:r>
            <a:r>
              <a:rPr lang="en-US" altLang="en-US" dirty="0" err="1" smtClean="0"/>
              <a:t>GraphFrames</a:t>
            </a:r>
            <a:r>
              <a:rPr lang="en-US" altLang="en-US" dirty="0" smtClean="0"/>
              <a:t> API</a:t>
            </a:r>
          </a:p>
          <a:p>
            <a:pPr>
              <a:defRPr/>
            </a:pPr>
            <a:r>
              <a:rPr lang="en-US" altLang="en-US" dirty="0" err="1" smtClean="0"/>
              <a:t>Undestand</a:t>
            </a:r>
            <a:r>
              <a:rPr lang="en-US" altLang="en-US" dirty="0" smtClean="0"/>
              <a:t> the BSP programming model</a:t>
            </a:r>
          </a:p>
          <a:p>
            <a:pPr>
              <a:defRPr/>
            </a:pPr>
            <a:r>
              <a:rPr lang="en-US" altLang="en-US" dirty="0" smtClean="0"/>
              <a:t>Learn how to perform graph analysis using </a:t>
            </a:r>
            <a:r>
              <a:rPr lang="en-US" altLang="en-US" dirty="0" err="1" smtClean="0"/>
              <a:t>GraphFrames</a:t>
            </a:r>
            <a:endParaRPr lang="en-US" altLang="en-US" dirty="0" smtClean="0"/>
          </a:p>
          <a:p>
            <a:pPr marL="0" indent="0">
              <a:buFontTx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r>
              <a:rPr lang="es-ES" altLang="en-US" smtClean="0"/>
              <a:t>Table of contents</a:t>
            </a:r>
            <a:endParaRPr lang="en-US" altLang="en-US" smtClean="0"/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684213" y="1989138"/>
            <a:ext cx="8002587" cy="452596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 smtClean="0"/>
              <a:t>Introduction and motivation 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err="1" smtClean="0"/>
              <a:t>GraphFrames</a:t>
            </a:r>
            <a:endParaRPr lang="en-US" altLang="en-US" dirty="0" smtClean="0"/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Bulk Synchronous Programming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Summary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Graphs</a:t>
            </a:r>
            <a:r>
              <a:rPr lang="es-ES" dirty="0" smtClean="0"/>
              <a:t> 101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Graph</a:t>
            </a:r>
            <a:r>
              <a:rPr lang="es-ES" dirty="0" smtClean="0"/>
              <a:t>: a </a:t>
            </a:r>
            <a:r>
              <a:rPr lang="es-ES" dirty="0" err="1" smtClean="0"/>
              <a:t>representation</a:t>
            </a:r>
            <a:r>
              <a:rPr lang="es-ES" dirty="0" smtClean="0"/>
              <a:t> of a set of </a:t>
            </a:r>
            <a:r>
              <a:rPr lang="es-ES" dirty="0" err="1" smtClean="0"/>
              <a:t>objects</a:t>
            </a:r>
            <a:endParaRPr lang="es-ES" dirty="0" smtClean="0"/>
          </a:p>
          <a:p>
            <a:pPr lvl="1"/>
            <a:r>
              <a:rPr lang="es-ES" dirty="0" smtClean="0"/>
              <a:t>G = (V,E)</a:t>
            </a:r>
          </a:p>
          <a:p>
            <a:pPr lvl="2"/>
            <a:r>
              <a:rPr lang="es-ES" dirty="0" smtClean="0"/>
              <a:t>V = </a:t>
            </a:r>
            <a:r>
              <a:rPr lang="es-ES" dirty="0" err="1" smtClean="0"/>
              <a:t>Vertices</a:t>
            </a:r>
            <a:r>
              <a:rPr lang="es-ES" dirty="0" smtClean="0"/>
              <a:t> (</a:t>
            </a:r>
            <a:r>
              <a:rPr lang="es-ES" dirty="0" err="1" smtClean="0"/>
              <a:t>nodes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 = </a:t>
            </a:r>
            <a:r>
              <a:rPr lang="es-ES" dirty="0" err="1" smtClean="0"/>
              <a:t>Edges</a:t>
            </a:r>
            <a:r>
              <a:rPr lang="es-ES" dirty="0" smtClean="0"/>
              <a:t> (links)</a:t>
            </a:r>
          </a:p>
          <a:p>
            <a:r>
              <a:rPr lang="es-ES" dirty="0" err="1" smtClean="0"/>
              <a:t>Graphs</a:t>
            </a:r>
            <a:r>
              <a:rPr lang="es-ES" dirty="0" smtClean="0"/>
              <a:t> capture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relationship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objects</a:t>
            </a:r>
            <a:endParaRPr lang="es-ES" dirty="0" smtClean="0"/>
          </a:p>
          <a:p>
            <a:r>
              <a:rPr lang="es-ES" dirty="0" err="1" smtClean="0"/>
              <a:t>Graphs</a:t>
            </a:r>
            <a:r>
              <a:rPr lang="es-ES" dirty="0" smtClean="0"/>
              <a:t> can be </a:t>
            </a:r>
            <a:r>
              <a:rPr lang="es-ES" dirty="0" err="1" smtClean="0"/>
              <a:t>directed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err="1" smtClean="0"/>
              <a:t>undirected</a:t>
            </a:r>
            <a:endParaRPr lang="es-ES" dirty="0" smtClean="0"/>
          </a:p>
        </p:txBody>
      </p:sp>
      <p:pic>
        <p:nvPicPr>
          <p:cNvPr id="40962" name="Picture 2" descr="http://www.algolist.net/img/graphs/graph-i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17032"/>
            <a:ext cx="23241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82637"/>
          </a:xfrm>
        </p:spPr>
        <p:txBody>
          <a:bodyPr/>
          <a:lstStyle/>
          <a:p>
            <a:pPr algn="ctr"/>
            <a:r>
              <a:rPr lang="es-ES" altLang="es-ES" smtClean="0"/>
              <a:t>Motivation: Graph Analysis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88" y="3080321"/>
            <a:ext cx="4245916" cy="2560738"/>
          </a:xfrm>
          <a:prstGeom prst="rect">
            <a:avLst/>
          </a:prstGeom>
        </p:spPr>
      </p:pic>
      <p:sp>
        <p:nvSpPr>
          <p:cNvPr id="8195" name="Marcador de contenido 2"/>
          <p:cNvSpPr>
            <a:spLocks noGrp="1"/>
          </p:cNvSpPr>
          <p:nvPr>
            <p:ph idx="1"/>
          </p:nvPr>
        </p:nvSpPr>
        <p:spPr>
          <a:xfrm>
            <a:off x="684213" y="1989138"/>
            <a:ext cx="8002587" cy="4525962"/>
          </a:xfrm>
        </p:spPr>
        <p:txBody>
          <a:bodyPr/>
          <a:lstStyle/>
          <a:p>
            <a:r>
              <a:rPr lang="es-ES" altLang="es-ES" dirty="0" err="1" smtClean="0"/>
              <a:t>Graphs</a:t>
            </a:r>
            <a:r>
              <a:rPr lang="es-ES" altLang="es-ES" dirty="0" smtClean="0"/>
              <a:t> are </a:t>
            </a:r>
            <a:r>
              <a:rPr lang="es-ES" altLang="es-ES" dirty="0" err="1" smtClean="0"/>
              <a:t>used</a:t>
            </a:r>
            <a:r>
              <a:rPr lang="es-ES" altLang="es-ES" dirty="0" smtClean="0"/>
              <a:t> to </a:t>
            </a:r>
            <a:r>
              <a:rPr lang="es-ES" altLang="es-ES" dirty="0" err="1" smtClean="0"/>
              <a:t>represent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connected</a:t>
            </a:r>
            <a:r>
              <a:rPr lang="es-ES" altLang="es-ES" dirty="0" smtClean="0"/>
              <a:t> data</a:t>
            </a:r>
          </a:p>
          <a:p>
            <a:pPr lvl="1"/>
            <a:r>
              <a:rPr lang="es-ES" altLang="es-ES" dirty="0" smtClean="0"/>
              <a:t>Social </a:t>
            </a:r>
            <a:r>
              <a:rPr lang="es-ES" altLang="es-ES" dirty="0" err="1" smtClean="0"/>
              <a:t>networks</a:t>
            </a:r>
            <a:endParaRPr lang="es-ES" altLang="es-ES" dirty="0" smtClean="0"/>
          </a:p>
          <a:p>
            <a:pPr lvl="1"/>
            <a:r>
              <a:rPr lang="es-ES" altLang="es-ES" dirty="0" smtClean="0"/>
              <a:t>Mobile </a:t>
            </a:r>
            <a:r>
              <a:rPr lang="es-ES" altLang="es-ES" dirty="0" err="1" smtClean="0"/>
              <a:t>phone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systems</a:t>
            </a:r>
            <a:endParaRPr lang="es-ES" altLang="es-ES" dirty="0" smtClean="0"/>
          </a:p>
          <a:p>
            <a:pPr lvl="1"/>
            <a:r>
              <a:rPr lang="es-ES" altLang="es-ES" dirty="0" err="1" smtClean="0"/>
              <a:t>URLs</a:t>
            </a:r>
            <a:r>
              <a:rPr lang="es-ES" altLang="es-ES" dirty="0" smtClean="0"/>
              <a:t> in </a:t>
            </a:r>
            <a:r>
              <a:rPr lang="es-ES" altLang="es-ES" dirty="0" err="1" smtClean="0"/>
              <a:t>the</a:t>
            </a:r>
            <a:r>
              <a:rPr lang="es-ES" altLang="es-ES" dirty="0" smtClean="0"/>
              <a:t> Internet</a:t>
            </a:r>
          </a:p>
          <a:p>
            <a:r>
              <a:rPr lang="es-ES" altLang="es-ES" dirty="0" err="1" smtClean="0"/>
              <a:t>Friend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recommendation</a:t>
            </a:r>
            <a:endParaRPr lang="es-ES" altLang="es-ES" dirty="0" smtClean="0"/>
          </a:p>
          <a:p>
            <a:r>
              <a:rPr lang="es-ES" altLang="es-ES" dirty="0" err="1" smtClean="0"/>
              <a:t>Fake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account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detection</a:t>
            </a:r>
            <a:endParaRPr lang="es-ES" altLang="es-ES" dirty="0" smtClean="0"/>
          </a:p>
          <a:p>
            <a:r>
              <a:rPr lang="es-ES" altLang="es-ES" dirty="0" err="1" smtClean="0"/>
              <a:t>Product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recommendation</a:t>
            </a:r>
            <a:endParaRPr lang="es-ES" altLang="es-ES" dirty="0" smtClean="0"/>
          </a:p>
          <a:p>
            <a:r>
              <a:rPr lang="es-ES" altLang="es-ES" dirty="0" err="1" smtClean="0"/>
              <a:t>Route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planning</a:t>
            </a:r>
            <a:endParaRPr lang="es-ES" alt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Challenges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Scale</a:t>
            </a:r>
            <a:r>
              <a:rPr lang="es-ES" dirty="0" smtClean="0"/>
              <a:t> of </a:t>
            </a:r>
            <a:r>
              <a:rPr lang="es-ES" dirty="0" err="1" smtClean="0"/>
              <a:t>graphs</a:t>
            </a:r>
            <a:endParaRPr lang="es-ES" dirty="0" smtClean="0"/>
          </a:p>
          <a:p>
            <a:pPr lvl="1"/>
            <a:r>
              <a:rPr lang="es-ES" dirty="0" smtClean="0"/>
              <a:t>Google indexes ~50B </a:t>
            </a:r>
            <a:r>
              <a:rPr lang="es-ES" dirty="0" err="1" smtClean="0"/>
              <a:t>pages</a:t>
            </a:r>
            <a:endParaRPr lang="es-ES" dirty="0" smtClean="0"/>
          </a:p>
          <a:p>
            <a:pPr lvl="1"/>
            <a:r>
              <a:rPr lang="es-ES" dirty="0" smtClean="0"/>
              <a:t>Facebook has ~1.1B </a:t>
            </a:r>
            <a:r>
              <a:rPr lang="es-ES" dirty="0" err="1" smtClean="0"/>
              <a:t>users</a:t>
            </a:r>
            <a:endParaRPr lang="es-ES" dirty="0" smtClean="0"/>
          </a:p>
          <a:p>
            <a:pPr lvl="1"/>
            <a:r>
              <a:rPr lang="es-ES" dirty="0" smtClean="0"/>
              <a:t>Twitter has ~530M </a:t>
            </a:r>
            <a:r>
              <a:rPr lang="es-ES" dirty="0" err="1" smtClean="0"/>
              <a:t>users</a:t>
            </a:r>
            <a:endParaRPr lang="es-ES" dirty="0" smtClean="0"/>
          </a:p>
          <a:p>
            <a:r>
              <a:rPr lang="es-ES" dirty="0" err="1" smtClean="0"/>
              <a:t>Complexity</a:t>
            </a:r>
            <a:r>
              <a:rPr lang="es-ES" dirty="0" smtClean="0"/>
              <a:t> of </a:t>
            </a:r>
            <a:r>
              <a:rPr lang="es-ES" dirty="0" err="1" smtClean="0"/>
              <a:t>graphs</a:t>
            </a:r>
            <a:endParaRPr lang="es-ES" dirty="0" smtClean="0"/>
          </a:p>
          <a:p>
            <a:pPr lvl="1"/>
            <a:r>
              <a:rPr lang="es-ES" altLang="es-ES" dirty="0" err="1" smtClean="0"/>
              <a:t>Explorative</a:t>
            </a:r>
            <a:r>
              <a:rPr lang="es-ES" altLang="es-ES" dirty="0" smtClean="0"/>
              <a:t> and </a:t>
            </a:r>
            <a:r>
              <a:rPr lang="es-ES" altLang="es-ES" dirty="0" err="1" smtClean="0"/>
              <a:t>iterative</a:t>
            </a:r>
            <a:r>
              <a:rPr lang="es-ES" altLang="es-ES" dirty="0" smtClean="0"/>
              <a:t> </a:t>
            </a:r>
            <a:r>
              <a:rPr lang="es-ES" altLang="es-ES" dirty="0" err="1" smtClean="0"/>
              <a:t>algorithms</a:t>
            </a:r>
            <a:endParaRPr lang="es-ES" alt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7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Challenges</a:t>
            </a:r>
            <a:r>
              <a:rPr lang="es-ES" dirty="0" smtClean="0"/>
              <a:t> (II)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Compute </a:t>
            </a:r>
            <a:r>
              <a:rPr lang="es-ES" dirty="0" err="1" smtClean="0"/>
              <a:t>shortest</a:t>
            </a:r>
            <a:r>
              <a:rPr lang="es-ES" dirty="0" smtClean="0"/>
              <a:t> </a:t>
            </a:r>
            <a:r>
              <a:rPr lang="es-ES" dirty="0" err="1" smtClean="0"/>
              <a:t>distance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“google.com”</a:t>
            </a:r>
          </a:p>
          <a:p>
            <a:pPr lvl="1"/>
            <a:r>
              <a:rPr lang="es-ES" dirty="0" err="1" smtClean="0"/>
              <a:t>Multiple</a:t>
            </a:r>
            <a:r>
              <a:rPr lang="es-ES" dirty="0" smtClean="0"/>
              <a:t> </a:t>
            </a:r>
            <a:r>
              <a:rPr lang="es-ES" dirty="0" err="1" smtClean="0"/>
              <a:t>passes</a:t>
            </a:r>
            <a:r>
              <a:rPr lang="es-ES" dirty="0" smtClean="0"/>
              <a:t> to compute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endParaRPr lang="es-ES" dirty="0" smtClean="0"/>
          </a:p>
          <a:p>
            <a:pPr lvl="1"/>
            <a:r>
              <a:rPr lang="es-ES" dirty="0" err="1" smtClean="0"/>
              <a:t>Inherent</a:t>
            </a:r>
            <a:r>
              <a:rPr lang="es-ES" dirty="0" smtClean="0"/>
              <a:t> </a:t>
            </a:r>
            <a:r>
              <a:rPr lang="es-ES" dirty="0" err="1" smtClean="0"/>
              <a:t>dependencies</a:t>
            </a:r>
            <a:r>
              <a:rPr lang="es-ES" dirty="0" smtClean="0"/>
              <a:t>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hard</a:t>
            </a:r>
            <a:r>
              <a:rPr lang="es-ES" dirty="0" smtClean="0"/>
              <a:t> to </a:t>
            </a:r>
            <a:r>
              <a:rPr lang="es-ES" dirty="0" err="1" smtClean="0"/>
              <a:t>parallelize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79306"/>
            <a:ext cx="5328592" cy="25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A</a:t>
            </a:r>
            <a:r>
              <a:rPr lang="es-ES" dirty="0" err="1" smtClean="0"/>
              <a:t>bout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Databases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graph</a:t>
            </a:r>
            <a:r>
              <a:rPr lang="es-ES" dirty="0" smtClean="0"/>
              <a:t> </a:t>
            </a:r>
            <a:r>
              <a:rPr lang="es-ES" dirty="0" err="1" smtClean="0"/>
              <a:t>databases</a:t>
            </a:r>
            <a:endParaRPr lang="es-ES" dirty="0"/>
          </a:p>
          <a:p>
            <a:pPr lvl="1"/>
            <a:r>
              <a:rPr lang="es-ES" dirty="0" smtClean="0"/>
              <a:t>Neo4j, </a:t>
            </a:r>
            <a:r>
              <a:rPr lang="es-ES" dirty="0" err="1" smtClean="0"/>
              <a:t>Titan</a:t>
            </a:r>
            <a:r>
              <a:rPr lang="es-ES" dirty="0" smtClean="0"/>
              <a:t>, </a:t>
            </a:r>
            <a:r>
              <a:rPr lang="es-ES" dirty="0" err="1" smtClean="0"/>
              <a:t>ArangoDB</a:t>
            </a:r>
            <a:r>
              <a:rPr lang="es-ES" dirty="0" smtClean="0"/>
              <a:t>, Virtuoso (RDF), …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err="1" smtClean="0"/>
              <a:t>Drawbacks</a:t>
            </a:r>
            <a:endParaRPr lang="es-ES" dirty="0" smtClean="0"/>
          </a:p>
          <a:p>
            <a:pPr lvl="1"/>
            <a:r>
              <a:rPr lang="es-ES" dirty="0" err="1" smtClean="0"/>
              <a:t>Usually</a:t>
            </a:r>
            <a:r>
              <a:rPr lang="es-ES" dirty="0" smtClean="0"/>
              <a:t> do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scale</a:t>
            </a:r>
            <a:r>
              <a:rPr lang="es-ES" dirty="0" smtClean="0"/>
              <a:t> </a:t>
            </a:r>
            <a:r>
              <a:rPr lang="es-ES" dirty="0" err="1" smtClean="0"/>
              <a:t>well</a:t>
            </a:r>
            <a:endParaRPr lang="es-ES" dirty="0" smtClean="0"/>
          </a:p>
          <a:p>
            <a:pPr lvl="1"/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integrate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HDFS</a:t>
            </a:r>
          </a:p>
          <a:p>
            <a:pPr lvl="1"/>
            <a:r>
              <a:rPr lang="es-ES" dirty="0" smtClean="0"/>
              <a:t>Combine </a:t>
            </a:r>
            <a:r>
              <a:rPr lang="es-ES" dirty="0" err="1" smtClean="0"/>
              <a:t>storage</a:t>
            </a:r>
            <a:r>
              <a:rPr lang="es-ES" dirty="0" smtClean="0"/>
              <a:t> and </a:t>
            </a:r>
            <a:r>
              <a:rPr lang="es-ES" dirty="0" err="1" smtClean="0"/>
              <a:t>computational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endParaRPr lang="es-ES" dirty="0" smtClean="0"/>
          </a:p>
          <a:p>
            <a:pPr lvl="1"/>
            <a:r>
              <a:rPr lang="es-ES" dirty="0" err="1" smtClean="0"/>
              <a:t>Plenty</a:t>
            </a:r>
            <a:r>
              <a:rPr lang="es-ES" dirty="0" smtClean="0"/>
              <a:t> of </a:t>
            </a:r>
            <a:r>
              <a:rPr lang="es-ES" dirty="0" err="1" smtClean="0"/>
              <a:t>APIs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56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4F9757CEB04429CD1F28EBA932984" ma:contentTypeVersion="2" ma:contentTypeDescription="Crea un document nou" ma:contentTypeScope="" ma:versionID="a2a0d8241b52b98f281257f013575950">
  <xsd:schema xmlns:xsd="http://www.w3.org/2001/XMLSchema" xmlns:xs="http://www.w3.org/2001/XMLSchema" xmlns:p="http://schemas.microsoft.com/office/2006/metadata/properties" xmlns:ns1="http://schemas.microsoft.com/sharepoint/v3" xmlns:ns2="2871ffc0-923c-4b9c-bb52-f5e542421125" targetNamespace="http://schemas.microsoft.com/office/2006/metadata/properties" ma:root="true" ma:fieldsID="02156cef5069f5b07435fb7287aeb5bc" ns1:_="" ns2:_="">
    <xsd:import namespace="http://schemas.microsoft.com/sharepoint/v3"/>
    <xsd:import namespace="2871ffc0-923c-4b9c-bb52-f5e54242112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Valoració (0-5)" ma:decimals="2" ma:description="Valor mitjà de totes les valoracions que s'han enviat" ma:indexed="true" ma:internalName="AverageRating" ma:readOnly="true">
      <xsd:simpleType>
        <xsd:restriction base="dms:Number"/>
      </xsd:simpleType>
    </xsd:element>
    <xsd:element name="RatingCount" ma:index="12" nillable="true" ma:displayName="Nombre de valoracions" ma:decimals="0" ma:description="Nombre de valoracions enviades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71ffc0-923c-4b9c-bb52-f5e54242112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l'ID de document" ma:description="Valor de l'ID de document assignat a aquest element." ma:internalName="_dlc_DocId" ma:readOnly="true">
      <xsd:simpleType>
        <xsd:restriction base="dms:Text"/>
      </xsd:simpleType>
    </xsd:element>
    <xsd:element name="_dlc_DocIdUrl" ma:index="9" nillable="true" ma:displayName="ID de document" ma:description="Enllaç permanent a aques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7E5CE-5C92-4D50-A4D5-E2D06BB83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871ffc0-923c-4b9c-bb52-f5e542421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D306B-8402-4DC8-BF43-B0E0E67FC51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58FDEA0-F591-4D15-8F4B-5F21CA5D26C1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871ffc0-923c-4b9c-bb52-f5e542421125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498</Words>
  <Application>Microsoft Macintosh PowerPoint</Application>
  <PresentationFormat>Presentación en pantalla (4:3)</PresentationFormat>
  <Paragraphs>210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Diseño predeterminado</vt:lpstr>
      <vt:lpstr>Presentación de PowerPoint</vt:lpstr>
      <vt:lpstr>Presentación de PowerPoint</vt:lpstr>
      <vt:lpstr>Lecture goals</vt:lpstr>
      <vt:lpstr>Table of contents</vt:lpstr>
      <vt:lpstr>Graphs 101</vt:lpstr>
      <vt:lpstr>Motivation: Graph Analysis</vt:lpstr>
      <vt:lpstr>Challenges</vt:lpstr>
      <vt:lpstr>Challenges (II)</vt:lpstr>
      <vt:lpstr>What About Graph Databases?</vt:lpstr>
      <vt:lpstr>Support for Graph Analysis in Spark</vt:lpstr>
      <vt:lpstr>Graph Algorithms vs. Graph Queries</vt:lpstr>
      <vt:lpstr>Graph Algorithms vs. Graph Queries</vt:lpstr>
      <vt:lpstr>Separate Systems</vt:lpstr>
      <vt:lpstr>Problem: Mixed Graph Analysis</vt:lpstr>
      <vt:lpstr>Solution: GraphFrames</vt:lpstr>
      <vt:lpstr>Bulk Synchronous Parallel (BSP)</vt:lpstr>
      <vt:lpstr>Bulk Synchronous Parallel (BSP)</vt:lpstr>
      <vt:lpstr>“Thinking Like a Vertex”</vt:lpstr>
      <vt:lpstr>“Thinking Like a Vertex”</vt:lpstr>
      <vt:lpstr>Shortest Paths</vt:lpstr>
      <vt:lpstr>Receive messages  Update Value  Send Messages</vt:lpstr>
      <vt:lpstr>Global Synchronization</vt:lpstr>
      <vt:lpstr>And again</vt:lpstr>
      <vt:lpstr>And again</vt:lpstr>
      <vt:lpstr>Summary</vt:lpstr>
      <vt:lpstr>References</vt:lpstr>
    </vt:vector>
  </TitlesOfParts>
  <Company>-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</dc:creator>
  <cp:lastModifiedBy>Usuario de Microsoft Office</cp:lastModifiedBy>
  <cp:revision>490</cp:revision>
  <dcterms:created xsi:type="dcterms:W3CDTF">2008-10-03T12:45:43Z</dcterms:created>
  <dcterms:modified xsi:type="dcterms:W3CDTF">2016-11-25T15:23:17Z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52RPMPET3456-3-110900</vt:lpwstr>
  </property>
  <property fmtid="{D5CDD505-2E9C-101B-9397-08002B2CF9AE}" pid="3" name="_dlc_DocIdItemGuid">
    <vt:lpwstr>3f8378c2-768b-494d-80ed-7fb5d06d7d7f</vt:lpwstr>
  </property>
  <property fmtid="{D5CDD505-2E9C-101B-9397-08002B2CF9AE}" pid="4" name="_dlc_DocIdUrl">
    <vt:lpwstr>http://fpc-sp.upc.es/depts/sol_ind/_layouts/DocIdRedir.aspx?ID=52RPMPET3456-3-110900, 52RPMPET3456-3-110900</vt:lpwstr>
  </property>
</Properties>
</file>