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C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4693"/>
  </p:normalViewPr>
  <p:slideViewPr>
    <p:cSldViewPr snapToGrid="0" snapToObjects="1">
      <p:cViewPr>
        <p:scale>
          <a:sx n="134" d="100"/>
          <a:sy n="134" d="100"/>
        </p:scale>
        <p:origin x="-114" y="942"/>
      </p:cViewPr>
      <p:guideLst>
        <p:guide orient="horz" pos="2160"/>
        <p:guide pos="2880"/>
      </p:guideLst>
    </p:cSldViewPr>
  </p:slideViewPr>
  <p:notesTextViewPr>
    <p:cViewPr>
      <p:scale>
        <a:sx n="1" d="1"/>
        <a:sy n="1" d="1"/>
      </p:scale>
      <p:origin x="0" y="0"/>
    </p:cViewPr>
  </p:notesTextViewPr>
  <p:notesViewPr>
    <p:cSldViewPr snapToGrid="0" snapToObjects="1">
      <p:cViewPr varScale="1">
        <p:scale>
          <a:sx n="156" d="100"/>
          <a:sy n="156" d="100"/>
        </p:scale>
        <p:origin x="3520" y="200"/>
      </p:cViewPr>
      <p:guideLst/>
    </p:cSldViewPr>
  </p:notes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1E3B9-609B-CE45-9055-5E30DC2EAF63}" type="datetimeFigureOut">
              <a:rPr lang="es-ES_tradnl" smtClean="0"/>
              <a:pPr/>
              <a:t>29/08/2017</a:t>
            </a:fld>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5FE4AE-45E6-B343-B441-395E9A42B469}" type="slidenum">
              <a:rPr lang="es-ES_tradnl" smtClean="0"/>
              <a:pPr/>
              <a:t>‹Nº›</a:t>
            </a:fld>
            <a:endParaRPr lang="es-ES_tradnl"/>
          </a:p>
        </p:txBody>
      </p:sp>
    </p:spTree>
    <p:extLst>
      <p:ext uri="{BB962C8B-B14F-4D97-AF65-F5344CB8AC3E}">
        <p14:creationId xmlns:p14="http://schemas.microsoft.com/office/powerpoint/2010/main" xmlns="" val="145328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DE5FE4AE-45E6-B343-B441-395E9A42B469}" type="slidenum">
              <a:rPr lang="es-ES_tradnl" smtClean="0"/>
              <a:pPr/>
              <a:t>1</a:t>
            </a:fld>
            <a:endParaRPr lang="es-ES_tradnl"/>
          </a:p>
        </p:txBody>
      </p:sp>
    </p:spTree>
    <p:extLst>
      <p:ext uri="{BB962C8B-B14F-4D97-AF65-F5344CB8AC3E}">
        <p14:creationId xmlns:p14="http://schemas.microsoft.com/office/powerpoint/2010/main" xmlns="" val="1235799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Clic para editar título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‹Nº›</a:t>
            </a:fld>
            <a:endParaRPr lang="en-US" dirty="0"/>
          </a:p>
        </p:txBody>
      </p:sp>
    </p:spTree>
    <p:extLst>
      <p:ext uri="{BB962C8B-B14F-4D97-AF65-F5344CB8AC3E}">
        <p14:creationId xmlns:p14="http://schemas.microsoft.com/office/powerpoint/2010/main" xmlns="" val="11685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‹Nº›</a:t>
            </a:fld>
            <a:endParaRPr lang="en-US" dirty="0"/>
          </a:p>
        </p:txBody>
      </p:sp>
    </p:spTree>
    <p:extLst>
      <p:ext uri="{BB962C8B-B14F-4D97-AF65-F5344CB8AC3E}">
        <p14:creationId xmlns:p14="http://schemas.microsoft.com/office/powerpoint/2010/main" xmlns="" val="61068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‹Nº›</a:t>
            </a:fld>
            <a:endParaRPr lang="en-US" dirty="0"/>
          </a:p>
        </p:txBody>
      </p:sp>
    </p:spTree>
    <p:extLst>
      <p:ext uri="{BB962C8B-B14F-4D97-AF65-F5344CB8AC3E}">
        <p14:creationId xmlns:p14="http://schemas.microsoft.com/office/powerpoint/2010/main" xmlns="" val="90012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‹Nº›</a:t>
            </a:fld>
            <a:endParaRPr lang="en-US" dirty="0"/>
          </a:p>
        </p:txBody>
      </p:sp>
    </p:spTree>
    <p:extLst>
      <p:ext uri="{BB962C8B-B14F-4D97-AF65-F5344CB8AC3E}">
        <p14:creationId xmlns:p14="http://schemas.microsoft.com/office/powerpoint/2010/main" xmlns="" val="977808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pPr/>
              <a:t>8/29/2017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‹Nº›</a:t>
            </a:fld>
            <a:endParaRPr lang="en-US" dirty="0"/>
          </a:p>
        </p:txBody>
      </p:sp>
    </p:spTree>
    <p:extLst>
      <p:ext uri="{BB962C8B-B14F-4D97-AF65-F5344CB8AC3E}">
        <p14:creationId xmlns:p14="http://schemas.microsoft.com/office/powerpoint/2010/main" xmlns="" val="148229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pPr/>
              <a:t>8/29/2017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436C89-F1BF-EF43-96C9-AF646136BD32}" type="slidenum">
              <a:rPr lang="es-ES_tradnl" smtClean="0"/>
              <a:pPr/>
              <a:t>‹Nº›</a:t>
            </a:fld>
            <a:endParaRPr lang="es-ES_tradnl"/>
          </a:p>
        </p:txBody>
      </p:sp>
    </p:spTree>
    <p:extLst>
      <p:ext uri="{BB962C8B-B14F-4D97-AF65-F5344CB8AC3E}">
        <p14:creationId xmlns:p14="http://schemas.microsoft.com/office/powerpoint/2010/main" xmlns="" val="203990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pPr/>
              <a:t>8/29/2017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‹Nº›</a:t>
            </a:fld>
            <a:endParaRPr lang="en-US" dirty="0"/>
          </a:p>
        </p:txBody>
      </p:sp>
    </p:spTree>
    <p:extLst>
      <p:ext uri="{BB962C8B-B14F-4D97-AF65-F5344CB8AC3E}">
        <p14:creationId xmlns:p14="http://schemas.microsoft.com/office/powerpoint/2010/main" xmlns="" val="18607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pPr/>
              <a:t>8/29/2017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‹Nº›</a:t>
            </a:fld>
            <a:endParaRPr lang="en-US" dirty="0"/>
          </a:p>
        </p:txBody>
      </p:sp>
    </p:spTree>
    <p:extLst>
      <p:ext uri="{BB962C8B-B14F-4D97-AF65-F5344CB8AC3E}">
        <p14:creationId xmlns:p14="http://schemas.microsoft.com/office/powerpoint/2010/main" xmlns="" val="56944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8/29/2017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‹Nº›</a:t>
            </a:fld>
            <a:endParaRPr lang="en-US" dirty="0"/>
          </a:p>
        </p:txBody>
      </p:sp>
    </p:spTree>
    <p:extLst>
      <p:ext uri="{BB962C8B-B14F-4D97-AF65-F5344CB8AC3E}">
        <p14:creationId xmlns:p14="http://schemas.microsoft.com/office/powerpoint/2010/main" xmlns="" val="144595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pPr/>
              <a:t>8/29/2017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‹Nº›</a:t>
            </a:fld>
            <a:endParaRPr lang="en-US" dirty="0"/>
          </a:p>
        </p:txBody>
      </p:sp>
    </p:spTree>
    <p:extLst>
      <p:ext uri="{BB962C8B-B14F-4D97-AF65-F5344CB8AC3E}">
        <p14:creationId xmlns:p14="http://schemas.microsoft.com/office/powerpoint/2010/main" xmlns="" val="129584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pPr/>
              <a:t>8/29/2017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‹Nº›</a:t>
            </a:fld>
            <a:endParaRPr lang="en-US" dirty="0"/>
          </a:p>
        </p:txBody>
      </p:sp>
    </p:spTree>
    <p:extLst>
      <p:ext uri="{BB962C8B-B14F-4D97-AF65-F5344CB8AC3E}">
        <p14:creationId xmlns:p14="http://schemas.microsoft.com/office/powerpoint/2010/main" xmlns="" val="1647032480"/>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slideLayout" Target="../slideLayouts/slideLayout4.xml"/><Relationship Id="rId6" Type="http://schemas.openxmlformats.org/officeDocument/2006/relationships/slideLayout" Target="../slideLayouts/slideLayout6.xml"/><Relationship Id="rId7" Type="http://schemas.openxmlformats.org/officeDocument/2006/relationships/slideLayout" Target="../slideLayouts/slideLayout7.xml"/><Relationship Id="rId15" Type="http://schemas.openxmlformats.org/officeDocument/2006/relationships/image" Target="../media/image3.png"/><Relationship Id="rId9" Type="http://schemas.openxmlformats.org/officeDocument/2006/relationships/slideLayout" Target="../slideLayouts/slideLayout9.xml"/><Relationship Id="rId8" Type="http://schemas.openxmlformats.org/officeDocument/2006/relationships/slideLayout" Target="../slideLayouts/slideLayout8.xml"/><Relationship Id="rId13" Type="http://schemas.openxmlformats.org/officeDocument/2006/relationships/image" Target="../media/image1.png"/><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Clic para editar título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8/29/2017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‹Nº›</a:t>
            </a:fld>
            <a:endParaRPr lang="en-US" dirty="0"/>
          </a:p>
        </p:txBody>
      </p:sp>
      <p:pic>
        <p:nvPicPr>
          <p:cNvPr id="7" name="Imagen 6"/>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0" y="6311898"/>
            <a:ext cx="9144000" cy="546101"/>
          </a:xfrm>
          <a:prstGeom prst="rect">
            <a:avLst/>
          </a:prstGeom>
        </p:spPr>
      </p:pic>
      <p:pic>
        <p:nvPicPr>
          <p:cNvPr id="8" name="Imagen 7"/>
          <p:cNvPicPr>
            <a:picLocks noChangeAspect="1"/>
          </p:cNvPicPr>
          <p:nvPr userDrawn="1"/>
        </p:nvPicPr>
        <p:blipFill>
          <a:blip r:embed="rId14">
            <a:extLst>
              <a:ext uri="{28A0092B-C50C-407E-A947-70E740481C1C}">
                <a14:useLocalDpi xmlns:a14="http://schemas.microsoft.com/office/drawing/2010/main" xmlns="" val="0"/>
              </a:ext>
            </a:extLst>
          </a:blip>
          <a:stretch>
            <a:fillRect/>
          </a:stretch>
        </p:blipFill>
        <p:spPr>
          <a:xfrm>
            <a:off x="0" y="17656"/>
            <a:ext cx="9144000" cy="952500"/>
          </a:xfrm>
          <a:prstGeom prst="rect">
            <a:avLst/>
          </a:prstGeom>
        </p:spPr>
      </p:pic>
      <p:sp>
        <p:nvSpPr>
          <p:cNvPr id="9" name="CuadroTexto 8"/>
          <p:cNvSpPr txBox="1"/>
          <p:nvPr userDrawn="1"/>
        </p:nvSpPr>
        <p:spPr>
          <a:xfrm>
            <a:off x="5146590" y="345989"/>
            <a:ext cx="3368761" cy="300082"/>
          </a:xfrm>
          <a:prstGeom prst="rect">
            <a:avLst/>
          </a:prstGeom>
          <a:noFill/>
        </p:spPr>
        <p:txBody>
          <a:bodyPr wrap="square" rtlCol="0">
            <a:spAutoFit/>
          </a:bodyPr>
          <a:lstStyle/>
          <a:p>
            <a:pPr algn="r"/>
            <a:r>
              <a:rPr lang="es-ES_tradnl" sz="1350" b="1" smtClean="0">
                <a:solidFill>
                  <a:schemeClr val="accent5">
                    <a:lumMod val="75000"/>
                  </a:schemeClr>
                </a:solidFill>
              </a:rPr>
              <a:t>Tablero Ejecutivo de Puebla</a:t>
            </a:r>
            <a:endParaRPr lang="es-ES_tradnl" sz="1350" b="1">
              <a:solidFill>
                <a:schemeClr val="accent5">
                  <a:lumMod val="75000"/>
                </a:schemeClr>
              </a:solidFill>
            </a:endParaRPr>
          </a:p>
        </p:txBody>
      </p:sp>
      <p:pic>
        <p:nvPicPr>
          <p:cNvPr id="10" name="Imagen 9"/>
          <p:cNvPicPr>
            <a:picLocks noChangeAspect="1"/>
          </p:cNvPicPr>
          <p:nvPr userDrawn="1"/>
        </p:nvPicPr>
        <p:blipFill>
          <a:blip r:embed="rId15">
            <a:extLst>
              <a:ext uri="{28A0092B-C50C-407E-A947-70E740481C1C}">
                <a14:useLocalDpi xmlns:a14="http://schemas.microsoft.com/office/drawing/2010/main" xmlns="" val="0"/>
              </a:ext>
            </a:extLst>
          </a:blip>
          <a:stretch>
            <a:fillRect/>
          </a:stretch>
        </p:blipFill>
        <p:spPr>
          <a:xfrm>
            <a:off x="628650" y="143218"/>
            <a:ext cx="1082761" cy="444612"/>
          </a:xfrm>
          <a:prstGeom prst="rect">
            <a:avLst/>
          </a:prstGeom>
        </p:spPr>
      </p:pic>
    </p:spTree>
    <p:extLst>
      <p:ext uri="{BB962C8B-B14F-4D97-AF65-F5344CB8AC3E}">
        <p14:creationId xmlns:p14="http://schemas.microsoft.com/office/powerpoint/2010/main" xmlns="" val="1072017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215040"/>
            <a:ext cx="7772400" cy="195943"/>
          </a:xfrm>
        </p:spPr>
        <p:txBody>
          <a:bodyPr>
            <a:noAutofit/>
          </a:bodyPr>
          <a:lstStyle/>
          <a:p>
            <a:r>
              <a:rPr lang="es-ES_tradnl" sz="1400" b="1" i="1" dirty="0" smtClean="0">
                <a:solidFill>
                  <a:schemeClr val="accent5">
                    <a:lumMod val="75000"/>
                  </a:schemeClr>
                </a:solidFill>
                <a:latin typeface="+mn-lt"/>
              </a:rPr>
              <a:t>Ficha T</a:t>
            </a:r>
            <a:r>
              <a:rPr lang="es-ES" sz="1400" b="1" i="1" dirty="0" err="1" smtClean="0">
                <a:solidFill>
                  <a:schemeClr val="accent5">
                    <a:lumMod val="75000"/>
                  </a:schemeClr>
                </a:solidFill>
                <a:latin typeface="+mn-lt"/>
              </a:rPr>
              <a:t>écnica</a:t>
            </a:r>
            <a:r>
              <a:rPr lang="es-ES" sz="1400" b="1" i="1" dirty="0" smtClean="0">
                <a:solidFill>
                  <a:schemeClr val="accent5">
                    <a:lumMod val="75000"/>
                  </a:schemeClr>
                </a:solidFill>
                <a:latin typeface="+mn-lt"/>
              </a:rPr>
              <a:t> </a:t>
            </a:r>
            <a:r>
              <a:rPr lang="es-ES" sz="1400" b="1" i="1" smtClean="0">
                <a:solidFill>
                  <a:schemeClr val="accent5">
                    <a:lumMod val="75000"/>
                  </a:schemeClr>
                </a:solidFill>
                <a:latin typeface="+mn-lt"/>
              </a:rPr>
              <a:t>de Compromisos</a:t>
            </a:r>
            <a:endParaRPr lang="es-ES_tradnl" sz="1400" b="1" i="1" dirty="0">
              <a:solidFill>
                <a:schemeClr val="accent5">
                  <a:lumMod val="75000"/>
                </a:schemeClr>
              </a:solidFill>
              <a:latin typeface="+mn-lt"/>
            </a:endParaRPr>
          </a:p>
        </p:txBody>
      </p:sp>
      <p:sp>
        <p:nvSpPr>
          <p:cNvPr id="21" name="Título 1"/>
          <p:cNvSpPr txBox="1">
            <a:spLocks/>
          </p:cNvSpPr>
          <p:nvPr/>
        </p:nvSpPr>
        <p:spPr>
          <a:xfrm>
            <a:off x="444137" y="1995815"/>
            <a:ext cx="2589684" cy="1722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r>
              <a:t>México Incluyente, México con Educación de Calidad, Perspectiva de Género, </a:t>
            </a:r>
            <a:endParaRPr lang="es-ES_tradnl" sz="800" dirty="0">
              <a:solidFill>
                <a:schemeClr val="accent5">
                  <a:lumMod val="75000"/>
                </a:schemeClr>
              </a:solidFill>
              <a:latin typeface="+mn-lt"/>
            </a:endParaRPr>
          </a:p>
        </p:txBody>
      </p:sp>
      <p:sp>
        <p:nvSpPr>
          <p:cNvPr id="12" name="Título 1"/>
          <p:cNvSpPr txBox="1">
            <a:spLocks/>
          </p:cNvSpPr>
          <p:nvPr/>
        </p:nvSpPr>
        <p:spPr>
          <a:xfrm>
            <a:off x="453866" y="2401343"/>
            <a:ext cx="2589684" cy="1722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r>
              <a:t>Igualdad de Oportunidades</a:t>
            </a:r>
            <a:endParaRPr lang="es-ES_tradnl" sz="800" dirty="0">
              <a:solidFill>
                <a:schemeClr val="accent5">
                  <a:lumMod val="75000"/>
                </a:schemeClr>
              </a:solidFill>
              <a:latin typeface="+mn-lt"/>
            </a:endParaRPr>
          </a:p>
        </p:txBody>
      </p:sp>
      <p:sp>
        <p:nvSpPr>
          <p:cNvPr id="15" name="Título 1"/>
          <p:cNvSpPr txBox="1">
            <a:spLocks/>
          </p:cNvSpPr>
          <p:nvPr/>
        </p:nvSpPr>
        <p:spPr>
          <a:xfrm>
            <a:off x="453866" y="2842211"/>
            <a:ext cx="2589684" cy="1722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r>
              <a:t>Programa 2. Salud para Todos</a:t>
            </a:r>
            <a:endParaRPr lang="es-ES_tradnl" sz="800" dirty="0">
              <a:solidFill>
                <a:schemeClr val="accent5">
                  <a:lumMod val="75000"/>
                </a:schemeClr>
              </a:solidFill>
              <a:latin typeface="+mn-lt"/>
            </a:endParaRPr>
          </a:p>
        </p:txBody>
      </p:sp>
      <p:sp>
        <p:nvSpPr>
          <p:cNvPr id="18" name="Título 1"/>
          <p:cNvSpPr txBox="1">
            <a:spLocks/>
          </p:cNvSpPr>
          <p:nvPr/>
        </p:nvSpPr>
        <p:spPr>
          <a:xfrm>
            <a:off x="453866" y="3237501"/>
            <a:ext cx="2589684" cy="5576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r>
              <a:t>Asegurar la atención médica las 24 horas en al menos un centro de salud en cada municipio así como garantizar el abasto de medicinas del cuadro básico en centros de Salud del Gobierno del Estado.</a:t>
            </a:r>
            <a:endParaRPr lang="es-ES_tradnl" sz="800" dirty="0">
              <a:solidFill>
                <a:schemeClr val="accent5">
                  <a:lumMod val="75000"/>
                </a:schemeClr>
              </a:solidFill>
              <a:latin typeface="+mn-lt"/>
            </a:endParaRPr>
          </a:p>
        </p:txBody>
      </p:sp>
      <p:sp>
        <p:nvSpPr>
          <p:cNvPr id="24" name="Título 1"/>
          <p:cNvSpPr txBox="1">
            <a:spLocks/>
          </p:cNvSpPr>
          <p:nvPr/>
        </p:nvSpPr>
        <p:spPr>
          <a:xfrm>
            <a:off x="444137" y="4014944"/>
            <a:ext cx="2589684" cy="1722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r>
              <a:t>Secretaría de Salud</a:t>
            </a:r>
            <a:endParaRPr lang="es-ES_tradnl" sz="800" dirty="0">
              <a:solidFill>
                <a:schemeClr val="accent5">
                  <a:lumMod val="75000"/>
                </a:schemeClr>
              </a:solidFill>
              <a:latin typeface="+mn-lt"/>
            </a:endParaRPr>
          </a:p>
        </p:txBody>
      </p:sp>
      <p:sp>
        <p:nvSpPr>
          <p:cNvPr id="29" name="Título 1"/>
          <p:cNvSpPr txBox="1">
            <a:spLocks/>
          </p:cNvSpPr>
          <p:nvPr/>
        </p:nvSpPr>
        <p:spPr>
          <a:xfrm>
            <a:off x="473888" y="4785177"/>
            <a:ext cx="2589684" cy="1722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r>
              <a:t>Pendiente</a:t>
            </a:r>
            <a:endParaRPr lang="es-ES_tradnl" sz="800" dirty="0">
              <a:solidFill>
                <a:schemeClr val="accent5">
                  <a:lumMod val="75000"/>
                </a:schemeClr>
              </a:solidFill>
              <a:latin typeface="+mn-lt"/>
            </a:endParaRPr>
          </a:p>
        </p:txBody>
      </p:sp>
      <p:sp>
        <p:nvSpPr>
          <p:cNvPr id="32" name="Título 1"/>
          <p:cNvSpPr txBox="1">
            <a:spLocks/>
          </p:cNvSpPr>
          <p:nvPr/>
        </p:nvSpPr>
        <p:spPr>
          <a:xfrm>
            <a:off x="472080" y="5172272"/>
            <a:ext cx="2589684" cy="1722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endParaRPr lang="es-ES_tradnl" sz="800" dirty="0">
              <a:solidFill>
                <a:schemeClr val="accent5">
                  <a:lumMod val="75000"/>
                </a:schemeClr>
              </a:solidFill>
              <a:latin typeface="+mn-lt"/>
            </a:endParaRPr>
          </a:p>
        </p:txBody>
      </p:sp>
      <p:sp>
        <p:nvSpPr>
          <p:cNvPr id="35" name="Título 1"/>
          <p:cNvSpPr txBox="1">
            <a:spLocks/>
          </p:cNvSpPr>
          <p:nvPr/>
        </p:nvSpPr>
        <p:spPr>
          <a:xfrm>
            <a:off x="472080" y="5565119"/>
            <a:ext cx="2589684" cy="1722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endParaRPr lang="es-ES_tradnl" sz="800" dirty="0">
              <a:solidFill>
                <a:schemeClr val="accent5">
                  <a:lumMod val="75000"/>
                </a:schemeClr>
              </a:solidFill>
              <a:latin typeface="+mn-lt"/>
            </a:endParaRPr>
          </a:p>
        </p:txBody>
      </p:sp>
      <p:sp>
        <p:nvSpPr>
          <p:cNvPr id="39" name="Título 1"/>
          <p:cNvSpPr txBox="1">
            <a:spLocks/>
          </p:cNvSpPr>
          <p:nvPr/>
        </p:nvSpPr>
        <p:spPr>
          <a:xfrm>
            <a:off x="3229025" y="1991768"/>
            <a:ext cx="2589684" cy="38431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r>
              <a:t>&gt;=100%</a:t>
            </a:r>
            <a:endParaRPr lang="es-ES_tradnl" sz="800" dirty="0">
              <a:solidFill>
                <a:schemeClr val="accent5">
                  <a:lumMod val="75000"/>
                </a:schemeClr>
              </a:solidFill>
              <a:latin typeface="+mn-lt"/>
            </a:endParaRPr>
          </a:p>
        </p:txBody>
      </p:sp>
      <p:sp>
        <p:nvSpPr>
          <p:cNvPr id="42" name="Título 1"/>
          <p:cNvSpPr txBox="1">
            <a:spLocks/>
          </p:cNvSpPr>
          <p:nvPr/>
        </p:nvSpPr>
        <p:spPr>
          <a:xfrm>
            <a:off x="3229025" y="2609602"/>
            <a:ext cx="2589684" cy="1722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r>
              <a:t>Porcentaje</a:t>
            </a:r>
            <a:endParaRPr lang="es-ES_tradnl" sz="800" dirty="0">
              <a:solidFill>
                <a:schemeClr val="accent5">
                  <a:lumMod val="75000"/>
                </a:schemeClr>
              </a:solidFill>
              <a:latin typeface="+mn-lt"/>
            </a:endParaRPr>
          </a:p>
        </p:txBody>
      </p:sp>
      <p:sp>
        <p:nvSpPr>
          <p:cNvPr id="45" name="Título 1"/>
          <p:cNvSpPr txBox="1">
            <a:spLocks/>
          </p:cNvSpPr>
          <p:nvPr/>
        </p:nvSpPr>
        <p:spPr>
          <a:xfrm>
            <a:off x="3229025" y="3028913"/>
            <a:ext cx="2589684" cy="3498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r>
              <a:t>Atención médica las 24 horas en al menos un centro de salud en cada municipio</a:t>
            </a:r>
            <a:endParaRPr lang="es-ES_tradnl" sz="800" dirty="0">
              <a:solidFill>
                <a:schemeClr val="accent5">
                  <a:lumMod val="75000"/>
                </a:schemeClr>
              </a:solidFill>
              <a:latin typeface="+mn-lt"/>
            </a:endParaRPr>
          </a:p>
        </p:txBody>
      </p:sp>
      <p:sp>
        <p:nvSpPr>
          <p:cNvPr id="48" name="Título 1"/>
          <p:cNvSpPr txBox="1">
            <a:spLocks/>
          </p:cNvSpPr>
          <p:nvPr/>
        </p:nvSpPr>
        <p:spPr>
          <a:xfrm>
            <a:off x="3229025" y="3610498"/>
            <a:ext cx="2589684" cy="3498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r>
              <a:t>(Centros de salud que brindan atención médica las 24 horas / 217 centros de salud )*100</a:t>
            </a:r>
            <a:endParaRPr lang="es-ES_tradnl" sz="800" dirty="0">
              <a:solidFill>
                <a:schemeClr val="accent5">
                  <a:lumMod val="75000"/>
                </a:schemeClr>
              </a:solidFill>
              <a:latin typeface="+mn-lt"/>
            </a:endParaRPr>
          </a:p>
        </p:txBody>
      </p:sp>
      <p:sp>
        <p:nvSpPr>
          <p:cNvPr id="51" name="Título 1"/>
          <p:cNvSpPr txBox="1">
            <a:spLocks/>
          </p:cNvSpPr>
          <p:nvPr/>
        </p:nvSpPr>
        <p:spPr>
          <a:xfrm>
            <a:off x="3229025" y="4184402"/>
            <a:ext cx="2589684" cy="1722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r>
              <a:t>$ 0.00</a:t>
            </a:r>
            <a:endParaRPr lang="es-ES_tradnl" sz="800" dirty="0">
              <a:solidFill>
                <a:schemeClr val="accent5">
                  <a:lumMod val="75000"/>
                </a:schemeClr>
              </a:solidFill>
              <a:latin typeface="+mn-lt"/>
            </a:endParaRPr>
          </a:p>
        </p:txBody>
      </p:sp>
      <p:sp>
        <p:nvSpPr>
          <p:cNvPr id="56" name="Título 1"/>
          <p:cNvSpPr txBox="1">
            <a:spLocks/>
          </p:cNvSpPr>
          <p:nvPr/>
        </p:nvSpPr>
        <p:spPr>
          <a:xfrm>
            <a:off x="3229025" y="4678582"/>
            <a:ext cx="2589684" cy="10587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r>
              <a:t>Ampliación de horarios en 138 Centros de Salud con la contratación de Pasantes y Construcción de 17 Centros de Salud con un núcleo básico.</a:t>
            </a:r>
            <a:endParaRPr lang="es-ES_tradnl" sz="800" dirty="0">
              <a:solidFill>
                <a:schemeClr val="accent5">
                  <a:lumMod val="75000"/>
                </a:schemeClr>
              </a:solidFill>
              <a:latin typeface="+mn-lt"/>
            </a:endParaRPr>
          </a:p>
        </p:txBody>
      </p:sp>
      <p:sp>
        <p:nvSpPr>
          <p:cNvPr id="67" name="Título 1"/>
          <p:cNvSpPr txBox="1">
            <a:spLocks/>
          </p:cNvSpPr>
          <p:nvPr/>
        </p:nvSpPr>
        <p:spPr>
          <a:xfrm>
            <a:off x="5995541" y="1986827"/>
            <a:ext cx="2589684" cy="1722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endParaRPr lang="es-ES_tradnl" sz="800" dirty="0">
              <a:solidFill>
                <a:schemeClr val="accent5">
                  <a:lumMod val="75000"/>
                </a:schemeClr>
              </a:solidFill>
              <a:latin typeface="+mn-lt"/>
            </a:endParaRPr>
          </a:p>
        </p:txBody>
      </p:sp>
      <p:sp>
        <p:nvSpPr>
          <p:cNvPr id="70" name="Título 1"/>
          <p:cNvSpPr txBox="1">
            <a:spLocks/>
          </p:cNvSpPr>
          <p:nvPr/>
        </p:nvSpPr>
        <p:spPr>
          <a:xfrm>
            <a:off x="5995541" y="2399120"/>
            <a:ext cx="2589684" cy="1722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r>
              <a:t>$ 307,450,000.00</a:t>
            </a:r>
            <a:endParaRPr lang="es-ES_tradnl" sz="800" dirty="0">
              <a:solidFill>
                <a:schemeClr val="accent5">
                  <a:lumMod val="75000"/>
                </a:schemeClr>
              </a:solidFill>
              <a:latin typeface="+mn-lt"/>
            </a:endParaRPr>
          </a:p>
        </p:txBody>
      </p:sp>
      <p:sp>
        <p:nvSpPr>
          <p:cNvPr id="75" name="Título 1"/>
          <p:cNvSpPr txBox="1">
            <a:spLocks/>
          </p:cNvSpPr>
          <p:nvPr/>
        </p:nvSpPr>
        <p:spPr>
          <a:xfrm>
            <a:off x="5995541" y="2831384"/>
            <a:ext cx="2589684" cy="1722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r>
              <a:t>$ 0.00</a:t>
            </a:r>
            <a:endParaRPr lang="es-ES_tradnl" sz="800" dirty="0">
              <a:solidFill>
                <a:schemeClr val="accent5">
                  <a:lumMod val="75000"/>
                </a:schemeClr>
              </a:solidFill>
              <a:latin typeface="+mn-lt"/>
            </a:endParaRPr>
          </a:p>
        </p:txBody>
      </p:sp>
      <p:sp>
        <p:nvSpPr>
          <p:cNvPr id="78" name="Título 1"/>
          <p:cNvSpPr txBox="1">
            <a:spLocks/>
          </p:cNvSpPr>
          <p:nvPr/>
        </p:nvSpPr>
        <p:spPr>
          <a:xfrm>
            <a:off x="5995541" y="3264703"/>
            <a:ext cx="2589684" cy="17225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r>
              <a:t>$ 307,450,000.00</a:t>
            </a:r>
            <a:endParaRPr lang="es-ES_tradnl" sz="800" dirty="0">
              <a:solidFill>
                <a:schemeClr val="accent5">
                  <a:lumMod val="75000"/>
                </a:schemeClr>
              </a:solidFill>
              <a:latin typeface="+mn-lt"/>
            </a:endParaRPr>
          </a:p>
        </p:txBody>
      </p:sp>
      <p:sp>
        <p:nvSpPr>
          <p:cNvPr id="83" name="Título 1"/>
          <p:cNvSpPr txBox="1">
            <a:spLocks/>
          </p:cNvSpPr>
          <p:nvPr/>
        </p:nvSpPr>
        <p:spPr>
          <a:xfrm>
            <a:off x="5995541" y="3926838"/>
            <a:ext cx="2589684" cy="10441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defRPr sz="900">
                <a:solidFill>
                  <a:srgbClr val="666600"/>
                </a:solidFill>
                <a:latin typeface="Arial"/>
              </a:defRPr>
            </a:pPr>
            <a:endParaRPr lang="es-ES_tradnl" sz="800" dirty="0">
              <a:solidFill>
                <a:schemeClr val="accent5">
                  <a:lumMod val="75000"/>
                </a:schemeClr>
              </a:solidFill>
              <a:latin typeface="+mn-lt"/>
            </a:endParaRPr>
          </a:p>
        </p:txBody>
      </p:sp>
      <p:sp>
        <p:nvSpPr>
          <p:cNvPr id="40" name="Rectángulo redondeado 39"/>
          <p:cNvSpPr/>
          <p:nvPr/>
        </p:nvSpPr>
        <p:spPr>
          <a:xfrm>
            <a:off x="3282417" y="2581622"/>
            <a:ext cx="2589688" cy="22392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Rectángulo 6"/>
          <p:cNvSpPr/>
          <p:nvPr/>
        </p:nvSpPr>
        <p:spPr>
          <a:xfrm>
            <a:off x="444137" y="1588536"/>
            <a:ext cx="2704011" cy="271798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ángulo 7"/>
          <p:cNvSpPr/>
          <p:nvPr/>
        </p:nvSpPr>
        <p:spPr>
          <a:xfrm>
            <a:off x="3215640" y="1588536"/>
            <a:ext cx="2704011" cy="428169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ángulo 8"/>
          <p:cNvSpPr/>
          <p:nvPr/>
        </p:nvSpPr>
        <p:spPr>
          <a:xfrm>
            <a:off x="5987143" y="1588536"/>
            <a:ext cx="2704011" cy="1982668"/>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1" name="Rectángulo redondeado 15"/>
          <p:cNvSpPr/>
          <p:nvPr/>
        </p:nvSpPr>
        <p:spPr>
          <a:xfrm>
            <a:off x="6048933" y="3926839"/>
            <a:ext cx="2589688" cy="107230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Título 1"/>
          <p:cNvSpPr txBox="1">
            <a:spLocks/>
          </p:cNvSpPr>
          <p:nvPr/>
        </p:nvSpPr>
        <p:spPr>
          <a:xfrm>
            <a:off x="424543" y="1634253"/>
            <a:ext cx="960121" cy="1959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1100" b="1" dirty="0" smtClean="0">
                <a:solidFill>
                  <a:schemeClr val="accent5">
                    <a:lumMod val="75000"/>
                  </a:schemeClr>
                </a:solidFill>
                <a:latin typeface="+mn-lt"/>
              </a:rPr>
              <a:t>G E N E R A L</a:t>
            </a:r>
            <a:endParaRPr lang="es-ES_tradnl" sz="1100" b="1" dirty="0">
              <a:solidFill>
                <a:schemeClr val="accent5">
                  <a:lumMod val="75000"/>
                </a:schemeClr>
              </a:solidFill>
              <a:latin typeface="+mn-lt"/>
            </a:endParaRPr>
          </a:p>
        </p:txBody>
      </p:sp>
      <p:sp>
        <p:nvSpPr>
          <p:cNvPr id="3" name="Rectángulo redondeado 2"/>
          <p:cNvSpPr/>
          <p:nvPr/>
        </p:nvSpPr>
        <p:spPr>
          <a:xfrm>
            <a:off x="507258" y="2373363"/>
            <a:ext cx="2589688" cy="22392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Título 1"/>
          <p:cNvSpPr txBox="1">
            <a:spLocks/>
          </p:cNvSpPr>
          <p:nvPr/>
        </p:nvSpPr>
        <p:spPr>
          <a:xfrm>
            <a:off x="453866" y="2259898"/>
            <a:ext cx="877406" cy="1414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Eje:</a:t>
            </a:r>
            <a:endParaRPr lang="es-ES_tradnl" sz="800" b="1" dirty="0">
              <a:solidFill>
                <a:schemeClr val="accent5">
                  <a:lumMod val="75000"/>
                </a:schemeClr>
              </a:solidFill>
              <a:latin typeface="+mn-lt"/>
            </a:endParaRPr>
          </a:p>
        </p:txBody>
      </p:sp>
      <p:sp>
        <p:nvSpPr>
          <p:cNvPr id="13" name="Rectángulo redondeado 12"/>
          <p:cNvSpPr/>
          <p:nvPr/>
        </p:nvSpPr>
        <p:spPr>
          <a:xfrm>
            <a:off x="507258" y="2814231"/>
            <a:ext cx="2589688" cy="22392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Título 1"/>
          <p:cNvSpPr txBox="1">
            <a:spLocks/>
          </p:cNvSpPr>
          <p:nvPr/>
        </p:nvSpPr>
        <p:spPr>
          <a:xfrm>
            <a:off x="453866" y="2700766"/>
            <a:ext cx="877406" cy="1414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Programa:</a:t>
            </a:r>
            <a:endParaRPr lang="es-ES_tradnl" sz="800" b="1" dirty="0">
              <a:solidFill>
                <a:schemeClr val="accent5">
                  <a:lumMod val="75000"/>
                </a:schemeClr>
              </a:solidFill>
              <a:latin typeface="+mn-lt"/>
            </a:endParaRPr>
          </a:p>
        </p:txBody>
      </p:sp>
      <p:sp>
        <p:nvSpPr>
          <p:cNvPr id="16" name="Rectángulo redondeado 15"/>
          <p:cNvSpPr/>
          <p:nvPr/>
        </p:nvSpPr>
        <p:spPr>
          <a:xfrm>
            <a:off x="507258" y="3209520"/>
            <a:ext cx="2589688" cy="607397"/>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Título 1"/>
          <p:cNvSpPr txBox="1">
            <a:spLocks/>
          </p:cNvSpPr>
          <p:nvPr/>
        </p:nvSpPr>
        <p:spPr>
          <a:xfrm>
            <a:off x="453866" y="3096056"/>
            <a:ext cx="877406" cy="1414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Nombre:</a:t>
            </a:r>
            <a:endParaRPr lang="es-ES_tradnl" sz="800" b="1" dirty="0">
              <a:solidFill>
                <a:schemeClr val="accent5">
                  <a:lumMod val="75000"/>
                </a:schemeClr>
              </a:solidFill>
              <a:latin typeface="+mn-lt"/>
            </a:endParaRPr>
          </a:p>
        </p:txBody>
      </p:sp>
      <p:sp>
        <p:nvSpPr>
          <p:cNvPr id="19" name="Rectángulo redondeado 18"/>
          <p:cNvSpPr/>
          <p:nvPr/>
        </p:nvSpPr>
        <p:spPr>
          <a:xfrm>
            <a:off x="497529" y="1967835"/>
            <a:ext cx="2589688" cy="22392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Título 1"/>
          <p:cNvSpPr txBox="1">
            <a:spLocks/>
          </p:cNvSpPr>
          <p:nvPr/>
        </p:nvSpPr>
        <p:spPr>
          <a:xfrm>
            <a:off x="444137" y="1803378"/>
            <a:ext cx="1314864" cy="192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Alineación al PED:</a:t>
            </a:r>
            <a:endParaRPr lang="es-ES_tradnl" sz="800" b="1" dirty="0">
              <a:solidFill>
                <a:schemeClr val="accent5">
                  <a:lumMod val="75000"/>
                </a:schemeClr>
              </a:solidFill>
              <a:latin typeface="+mn-lt"/>
            </a:endParaRPr>
          </a:p>
        </p:txBody>
      </p:sp>
      <p:sp>
        <p:nvSpPr>
          <p:cNvPr id="22" name="Rectángulo redondeado 21"/>
          <p:cNvSpPr/>
          <p:nvPr/>
        </p:nvSpPr>
        <p:spPr>
          <a:xfrm>
            <a:off x="497529" y="3986964"/>
            <a:ext cx="2589688" cy="22392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Título 1"/>
          <p:cNvSpPr txBox="1">
            <a:spLocks/>
          </p:cNvSpPr>
          <p:nvPr/>
        </p:nvSpPr>
        <p:spPr>
          <a:xfrm>
            <a:off x="444136" y="3840075"/>
            <a:ext cx="1524827" cy="1651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Dependencia Responsable</a:t>
            </a:r>
            <a:endParaRPr lang="es-ES_tradnl" sz="800" b="1" dirty="0">
              <a:solidFill>
                <a:schemeClr val="accent5">
                  <a:lumMod val="75000"/>
                </a:schemeClr>
              </a:solidFill>
              <a:latin typeface="+mn-lt"/>
            </a:endParaRPr>
          </a:p>
        </p:txBody>
      </p:sp>
      <p:sp>
        <p:nvSpPr>
          <p:cNvPr id="25" name="Rectángulo 24"/>
          <p:cNvSpPr/>
          <p:nvPr/>
        </p:nvSpPr>
        <p:spPr>
          <a:xfrm>
            <a:off x="444136" y="4391897"/>
            <a:ext cx="2704011" cy="1478335"/>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Título 1"/>
          <p:cNvSpPr txBox="1">
            <a:spLocks/>
          </p:cNvSpPr>
          <p:nvPr/>
        </p:nvSpPr>
        <p:spPr>
          <a:xfrm>
            <a:off x="424542" y="4437613"/>
            <a:ext cx="1544421" cy="1959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1100" b="1" dirty="0" smtClean="0">
                <a:solidFill>
                  <a:schemeClr val="accent5">
                    <a:lumMod val="75000"/>
                  </a:schemeClr>
                </a:solidFill>
                <a:latin typeface="+mn-lt"/>
              </a:rPr>
              <a:t>D E S C R I P C I </a:t>
            </a:r>
            <a:r>
              <a:rPr lang="es-ES" sz="1100" b="1" dirty="0" err="1" smtClean="0">
                <a:solidFill>
                  <a:schemeClr val="accent5">
                    <a:lumMod val="75000"/>
                  </a:schemeClr>
                </a:solidFill>
                <a:latin typeface="+mn-lt"/>
              </a:rPr>
              <a:t>Ó</a:t>
            </a:r>
            <a:r>
              <a:rPr lang="es-ES" sz="1100" b="1" dirty="0" smtClean="0">
                <a:solidFill>
                  <a:schemeClr val="accent5">
                    <a:lumMod val="75000"/>
                  </a:schemeClr>
                </a:solidFill>
                <a:latin typeface="+mn-lt"/>
              </a:rPr>
              <a:t> N</a:t>
            </a:r>
            <a:endParaRPr lang="es-ES_tradnl" sz="1100" b="1" dirty="0">
              <a:solidFill>
                <a:schemeClr val="accent5">
                  <a:lumMod val="75000"/>
                </a:schemeClr>
              </a:solidFill>
              <a:latin typeface="+mn-lt"/>
            </a:endParaRPr>
          </a:p>
        </p:txBody>
      </p:sp>
      <p:sp>
        <p:nvSpPr>
          <p:cNvPr id="27" name="Rectángulo redondeado 26"/>
          <p:cNvSpPr/>
          <p:nvPr/>
        </p:nvSpPr>
        <p:spPr>
          <a:xfrm>
            <a:off x="497529" y="4747021"/>
            <a:ext cx="2589688" cy="22392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Título 1"/>
          <p:cNvSpPr txBox="1">
            <a:spLocks/>
          </p:cNvSpPr>
          <p:nvPr/>
        </p:nvSpPr>
        <p:spPr>
          <a:xfrm>
            <a:off x="444136" y="4633556"/>
            <a:ext cx="1524827" cy="1651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Estatus</a:t>
            </a:r>
            <a:endParaRPr lang="es-ES_tradnl" sz="800" b="1" dirty="0">
              <a:solidFill>
                <a:schemeClr val="accent5">
                  <a:lumMod val="75000"/>
                </a:schemeClr>
              </a:solidFill>
              <a:latin typeface="+mn-lt"/>
            </a:endParaRPr>
          </a:p>
        </p:txBody>
      </p:sp>
      <p:sp>
        <p:nvSpPr>
          <p:cNvPr id="30" name="Rectángulo redondeado 29"/>
          <p:cNvSpPr/>
          <p:nvPr/>
        </p:nvSpPr>
        <p:spPr>
          <a:xfrm>
            <a:off x="495721" y="5134116"/>
            <a:ext cx="2589688" cy="22392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Título 1"/>
          <p:cNvSpPr txBox="1">
            <a:spLocks/>
          </p:cNvSpPr>
          <p:nvPr/>
        </p:nvSpPr>
        <p:spPr>
          <a:xfrm>
            <a:off x="442328" y="5020651"/>
            <a:ext cx="1524827" cy="1651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Fecha de Inicio</a:t>
            </a:r>
            <a:endParaRPr lang="es-ES_tradnl" sz="800" b="1" dirty="0">
              <a:solidFill>
                <a:schemeClr val="accent5">
                  <a:lumMod val="75000"/>
                </a:schemeClr>
              </a:solidFill>
              <a:latin typeface="+mn-lt"/>
            </a:endParaRPr>
          </a:p>
        </p:txBody>
      </p:sp>
      <p:sp>
        <p:nvSpPr>
          <p:cNvPr id="33" name="Rectángulo redondeado 32"/>
          <p:cNvSpPr/>
          <p:nvPr/>
        </p:nvSpPr>
        <p:spPr>
          <a:xfrm>
            <a:off x="495721" y="5526963"/>
            <a:ext cx="2589688" cy="22392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Título 1"/>
          <p:cNvSpPr txBox="1">
            <a:spLocks/>
          </p:cNvSpPr>
          <p:nvPr/>
        </p:nvSpPr>
        <p:spPr>
          <a:xfrm>
            <a:off x="442328" y="5413498"/>
            <a:ext cx="1524827" cy="1651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Fecha de Término</a:t>
            </a:r>
            <a:endParaRPr lang="es-ES_tradnl" sz="800" b="1" dirty="0">
              <a:solidFill>
                <a:schemeClr val="accent5">
                  <a:lumMod val="75000"/>
                </a:schemeClr>
              </a:solidFill>
              <a:latin typeface="+mn-lt"/>
            </a:endParaRPr>
          </a:p>
        </p:txBody>
      </p:sp>
      <p:sp>
        <p:nvSpPr>
          <p:cNvPr id="36" name="Título 1"/>
          <p:cNvSpPr txBox="1">
            <a:spLocks/>
          </p:cNvSpPr>
          <p:nvPr/>
        </p:nvSpPr>
        <p:spPr>
          <a:xfrm>
            <a:off x="3206762" y="1639045"/>
            <a:ext cx="1544421" cy="1959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1100" b="1" dirty="0" smtClean="0">
                <a:solidFill>
                  <a:schemeClr val="accent5">
                    <a:lumMod val="75000"/>
                  </a:schemeClr>
                </a:solidFill>
                <a:latin typeface="+mn-lt"/>
              </a:rPr>
              <a:t>M E T A</a:t>
            </a:r>
            <a:endParaRPr lang="es-ES_tradnl" sz="1100" b="1" dirty="0">
              <a:solidFill>
                <a:schemeClr val="accent5">
                  <a:lumMod val="75000"/>
                </a:schemeClr>
              </a:solidFill>
              <a:latin typeface="+mn-lt"/>
            </a:endParaRPr>
          </a:p>
        </p:txBody>
      </p:sp>
      <p:sp>
        <p:nvSpPr>
          <p:cNvPr id="37" name="Rectángulo redondeado 36"/>
          <p:cNvSpPr/>
          <p:nvPr/>
        </p:nvSpPr>
        <p:spPr>
          <a:xfrm>
            <a:off x="3282417" y="1963787"/>
            <a:ext cx="2589688" cy="440273"/>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Título 1"/>
          <p:cNvSpPr txBox="1">
            <a:spLocks/>
          </p:cNvSpPr>
          <p:nvPr/>
        </p:nvSpPr>
        <p:spPr>
          <a:xfrm>
            <a:off x="3229025" y="1850323"/>
            <a:ext cx="877406" cy="1414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Meta:</a:t>
            </a:r>
            <a:endParaRPr lang="es-ES_tradnl" sz="800" b="1" dirty="0">
              <a:solidFill>
                <a:schemeClr val="accent5">
                  <a:lumMod val="75000"/>
                </a:schemeClr>
              </a:solidFill>
              <a:latin typeface="+mn-lt"/>
            </a:endParaRPr>
          </a:p>
        </p:txBody>
      </p:sp>
      <p:sp>
        <p:nvSpPr>
          <p:cNvPr id="41" name="Título 1"/>
          <p:cNvSpPr txBox="1">
            <a:spLocks/>
          </p:cNvSpPr>
          <p:nvPr/>
        </p:nvSpPr>
        <p:spPr>
          <a:xfrm>
            <a:off x="3229025" y="2517524"/>
            <a:ext cx="1522158" cy="920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Unidad de Medida:</a:t>
            </a:r>
            <a:endParaRPr lang="es-ES_tradnl" sz="800" b="1" dirty="0">
              <a:solidFill>
                <a:schemeClr val="accent5">
                  <a:lumMod val="75000"/>
                </a:schemeClr>
              </a:solidFill>
              <a:latin typeface="+mn-lt"/>
            </a:endParaRPr>
          </a:p>
        </p:txBody>
      </p:sp>
      <p:sp>
        <p:nvSpPr>
          <p:cNvPr id="43" name="Rectángulo redondeado 42"/>
          <p:cNvSpPr/>
          <p:nvPr/>
        </p:nvSpPr>
        <p:spPr>
          <a:xfrm>
            <a:off x="3282417" y="3000933"/>
            <a:ext cx="2589688" cy="37783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Título 1"/>
          <p:cNvSpPr txBox="1">
            <a:spLocks/>
          </p:cNvSpPr>
          <p:nvPr/>
        </p:nvSpPr>
        <p:spPr>
          <a:xfrm>
            <a:off x="3229025" y="2897624"/>
            <a:ext cx="1522158" cy="1312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Indicador:</a:t>
            </a:r>
            <a:endParaRPr lang="es-ES_tradnl" sz="800" b="1" dirty="0">
              <a:solidFill>
                <a:schemeClr val="accent5">
                  <a:lumMod val="75000"/>
                </a:schemeClr>
              </a:solidFill>
              <a:latin typeface="+mn-lt"/>
            </a:endParaRPr>
          </a:p>
        </p:txBody>
      </p:sp>
      <p:sp>
        <p:nvSpPr>
          <p:cNvPr id="46" name="Rectángulo redondeado 42"/>
          <p:cNvSpPr/>
          <p:nvPr/>
        </p:nvSpPr>
        <p:spPr>
          <a:xfrm>
            <a:off x="3282417" y="3582518"/>
            <a:ext cx="2589688" cy="37783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7" name="Título 1"/>
          <p:cNvSpPr txBox="1">
            <a:spLocks/>
          </p:cNvSpPr>
          <p:nvPr/>
        </p:nvSpPr>
        <p:spPr>
          <a:xfrm>
            <a:off x="3229025" y="3479209"/>
            <a:ext cx="1522158" cy="1312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Fórmula:</a:t>
            </a:r>
            <a:endParaRPr lang="es-ES_tradnl" sz="800" b="1" dirty="0">
              <a:solidFill>
                <a:schemeClr val="accent5">
                  <a:lumMod val="75000"/>
                </a:schemeClr>
              </a:solidFill>
              <a:latin typeface="+mn-lt"/>
            </a:endParaRPr>
          </a:p>
        </p:txBody>
      </p:sp>
      <p:sp>
        <p:nvSpPr>
          <p:cNvPr id="49" name="Rectángulo redondeado 39"/>
          <p:cNvSpPr/>
          <p:nvPr/>
        </p:nvSpPr>
        <p:spPr>
          <a:xfrm>
            <a:off x="3282417" y="4156422"/>
            <a:ext cx="2589688" cy="22392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0" name="Título 1"/>
          <p:cNvSpPr txBox="1">
            <a:spLocks/>
          </p:cNvSpPr>
          <p:nvPr/>
        </p:nvSpPr>
        <p:spPr>
          <a:xfrm>
            <a:off x="3229025" y="4014944"/>
            <a:ext cx="1522158" cy="1694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Avance de Meta:</a:t>
            </a:r>
            <a:endParaRPr lang="es-ES_tradnl" sz="800" b="1" dirty="0">
              <a:solidFill>
                <a:schemeClr val="accent5">
                  <a:lumMod val="75000"/>
                </a:schemeClr>
              </a:solidFill>
              <a:latin typeface="+mn-lt"/>
            </a:endParaRPr>
          </a:p>
        </p:txBody>
      </p:sp>
      <p:sp>
        <p:nvSpPr>
          <p:cNvPr id="54" name="Rectángulo redondeado 15"/>
          <p:cNvSpPr/>
          <p:nvPr/>
        </p:nvSpPr>
        <p:spPr>
          <a:xfrm>
            <a:off x="3282417" y="4678583"/>
            <a:ext cx="2589688" cy="107230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6" name="Rectángulo redondeado 12"/>
          <p:cNvSpPr/>
          <p:nvPr/>
        </p:nvSpPr>
        <p:spPr>
          <a:xfrm>
            <a:off x="6048933" y="3236723"/>
            <a:ext cx="2589688" cy="22392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5" name="Título 1"/>
          <p:cNvSpPr txBox="1">
            <a:spLocks/>
          </p:cNvSpPr>
          <p:nvPr/>
        </p:nvSpPr>
        <p:spPr>
          <a:xfrm>
            <a:off x="3229025" y="4537138"/>
            <a:ext cx="877406" cy="1414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Requerimiento:</a:t>
            </a:r>
            <a:endParaRPr lang="es-ES_tradnl" sz="800" b="1" dirty="0">
              <a:solidFill>
                <a:schemeClr val="accent5">
                  <a:lumMod val="75000"/>
                </a:schemeClr>
              </a:solidFill>
              <a:latin typeface="+mn-lt"/>
            </a:endParaRPr>
          </a:p>
        </p:txBody>
      </p:sp>
      <p:sp>
        <p:nvSpPr>
          <p:cNvPr id="64" name="Título 1"/>
          <p:cNvSpPr txBox="1">
            <a:spLocks/>
          </p:cNvSpPr>
          <p:nvPr/>
        </p:nvSpPr>
        <p:spPr>
          <a:xfrm>
            <a:off x="5966218" y="1629312"/>
            <a:ext cx="960121" cy="1959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1100" b="1" dirty="0" smtClean="0">
                <a:solidFill>
                  <a:schemeClr val="accent5">
                    <a:lumMod val="75000"/>
                  </a:schemeClr>
                </a:solidFill>
                <a:latin typeface="+mn-lt"/>
              </a:rPr>
              <a:t>G E N E R A L</a:t>
            </a:r>
            <a:endParaRPr lang="es-ES_tradnl" sz="1100" b="1" dirty="0">
              <a:solidFill>
                <a:schemeClr val="accent5">
                  <a:lumMod val="75000"/>
                </a:schemeClr>
              </a:solidFill>
              <a:latin typeface="+mn-lt"/>
            </a:endParaRPr>
          </a:p>
        </p:txBody>
      </p:sp>
      <p:sp>
        <p:nvSpPr>
          <p:cNvPr id="65" name="Rectángulo redondeado 2"/>
          <p:cNvSpPr/>
          <p:nvPr/>
        </p:nvSpPr>
        <p:spPr>
          <a:xfrm>
            <a:off x="6023868" y="1958847"/>
            <a:ext cx="2589688" cy="22392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6" name="Título 1"/>
          <p:cNvSpPr txBox="1">
            <a:spLocks/>
          </p:cNvSpPr>
          <p:nvPr/>
        </p:nvSpPr>
        <p:spPr>
          <a:xfrm>
            <a:off x="5995541" y="1845382"/>
            <a:ext cx="877406" cy="1414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Fuente:</a:t>
            </a:r>
            <a:endParaRPr lang="es-ES_tradnl" sz="800" b="1" dirty="0">
              <a:solidFill>
                <a:schemeClr val="accent5">
                  <a:lumMod val="75000"/>
                </a:schemeClr>
              </a:solidFill>
              <a:latin typeface="+mn-lt"/>
            </a:endParaRPr>
          </a:p>
        </p:txBody>
      </p:sp>
      <p:sp>
        <p:nvSpPr>
          <p:cNvPr id="68" name="Rectángulo redondeado 12"/>
          <p:cNvSpPr/>
          <p:nvPr/>
        </p:nvSpPr>
        <p:spPr>
          <a:xfrm>
            <a:off x="6048933" y="2371140"/>
            <a:ext cx="2589688" cy="22392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9" name="Título 1"/>
          <p:cNvSpPr txBox="1">
            <a:spLocks/>
          </p:cNvSpPr>
          <p:nvPr/>
        </p:nvSpPr>
        <p:spPr>
          <a:xfrm>
            <a:off x="5995541" y="2257675"/>
            <a:ext cx="1858586" cy="1463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Gasto Presupuestado:</a:t>
            </a:r>
            <a:endParaRPr lang="es-ES_tradnl" sz="800" b="1" dirty="0">
              <a:solidFill>
                <a:schemeClr val="accent5">
                  <a:lumMod val="75000"/>
                </a:schemeClr>
              </a:solidFill>
              <a:latin typeface="+mn-lt"/>
            </a:endParaRPr>
          </a:p>
        </p:txBody>
      </p:sp>
      <p:sp>
        <p:nvSpPr>
          <p:cNvPr id="73" name="Rectángulo redondeado 12"/>
          <p:cNvSpPr/>
          <p:nvPr/>
        </p:nvSpPr>
        <p:spPr>
          <a:xfrm>
            <a:off x="6048933" y="2803404"/>
            <a:ext cx="2589688" cy="223924"/>
          </a:xfrm>
          <a:prstGeom prst="roundRect">
            <a:avLst/>
          </a:prstGeom>
          <a:noFill/>
          <a:ln>
            <a:solidFill>
              <a:srgbClr val="BEC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4" name="Título 1"/>
          <p:cNvSpPr txBox="1">
            <a:spLocks/>
          </p:cNvSpPr>
          <p:nvPr/>
        </p:nvSpPr>
        <p:spPr>
          <a:xfrm>
            <a:off x="5995541" y="2689939"/>
            <a:ext cx="1858586" cy="1463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Presión de Gasto:</a:t>
            </a:r>
            <a:endParaRPr lang="es-ES_tradnl" sz="800" b="1" dirty="0">
              <a:solidFill>
                <a:schemeClr val="accent5">
                  <a:lumMod val="75000"/>
                </a:schemeClr>
              </a:solidFill>
              <a:latin typeface="+mn-lt"/>
            </a:endParaRPr>
          </a:p>
        </p:txBody>
      </p:sp>
      <p:sp>
        <p:nvSpPr>
          <p:cNvPr id="77" name="Título 1"/>
          <p:cNvSpPr txBox="1">
            <a:spLocks/>
          </p:cNvSpPr>
          <p:nvPr/>
        </p:nvSpPr>
        <p:spPr>
          <a:xfrm>
            <a:off x="5995541" y="3123258"/>
            <a:ext cx="1858586" cy="1463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800" b="1" dirty="0" smtClean="0">
                <a:solidFill>
                  <a:schemeClr val="accent5">
                    <a:lumMod val="75000"/>
                  </a:schemeClr>
                </a:solidFill>
                <a:latin typeface="+mn-lt"/>
              </a:rPr>
              <a:t>TOTAL:</a:t>
            </a:r>
            <a:endParaRPr lang="es-ES_tradnl" sz="800" b="1" dirty="0">
              <a:solidFill>
                <a:schemeClr val="accent5">
                  <a:lumMod val="75000"/>
                </a:schemeClr>
              </a:solidFill>
              <a:latin typeface="+mn-lt"/>
            </a:endParaRPr>
          </a:p>
        </p:txBody>
      </p:sp>
      <p:sp>
        <p:nvSpPr>
          <p:cNvPr id="79" name="Rectángulo 8"/>
          <p:cNvSpPr/>
          <p:nvPr/>
        </p:nvSpPr>
        <p:spPr>
          <a:xfrm>
            <a:off x="5987143" y="3660413"/>
            <a:ext cx="2704011" cy="1473703"/>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0" name="Título 1"/>
          <p:cNvSpPr txBox="1">
            <a:spLocks/>
          </p:cNvSpPr>
          <p:nvPr/>
        </p:nvSpPr>
        <p:spPr>
          <a:xfrm>
            <a:off x="5966218" y="3701189"/>
            <a:ext cx="1887909" cy="1959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1100" b="1" dirty="0" smtClean="0">
                <a:solidFill>
                  <a:schemeClr val="accent5">
                    <a:lumMod val="75000"/>
                  </a:schemeClr>
                </a:solidFill>
                <a:latin typeface="+mn-lt"/>
              </a:rPr>
              <a:t>O B S E R V A C I O N E S</a:t>
            </a:r>
            <a:endParaRPr lang="es-ES_tradnl" sz="1100" b="1" dirty="0">
              <a:solidFill>
                <a:schemeClr val="accent5">
                  <a:lumMod val="75000"/>
                </a:schemeClr>
              </a:solidFill>
              <a:latin typeface="+mn-lt"/>
            </a:endParaRPr>
          </a:p>
        </p:txBody>
      </p:sp>
    </p:spTree>
    <p:extLst>
      <p:ext uri="{BB962C8B-B14F-4D97-AF65-F5344CB8AC3E}">
        <p14:creationId xmlns:p14="http://schemas.microsoft.com/office/powerpoint/2010/main" xmlns="" val="10587891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822</TotalTime>
  <Words>94</Words>
  <Application>Microsoft Office PowerPoint</Application>
  <PresentationFormat>Presentación en pantalla (4:3)</PresentationFormat>
  <Paragraphs>25</Paragraphs>
  <Slides>1</Slides>
  <Notes>1</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Ficha Técnica de Compromisos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Michelle</cp:lastModifiedBy>
  <cp:revision>19</cp:revision>
  <dcterms:created xsi:type="dcterms:W3CDTF">2017-08-10T16:24:59Z</dcterms:created>
  <dcterms:modified xsi:type="dcterms:W3CDTF">2017-08-29T14:02:29Z</dcterms:modified>
</cp:coreProperties>
</file>