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3" r:id="rId3"/>
    <p:sldId id="345" r:id="rId4"/>
    <p:sldId id="346" r:id="rId5"/>
    <p:sldId id="347" r:id="rId6"/>
    <p:sldId id="348" r:id="rId7"/>
    <p:sldId id="344" r:id="rId8"/>
    <p:sldId id="341" r:id="rId9"/>
    <p:sldId id="342" r:id="rId10"/>
    <p:sldId id="343" r:id="rId11"/>
    <p:sldId id="349" r:id="rId12"/>
    <p:sldId id="350" r:id="rId13"/>
    <p:sldId id="351" r:id="rId14"/>
    <p:sldId id="352" r:id="rId15"/>
    <p:sldId id="354" r:id="rId16"/>
    <p:sldId id="35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12" autoAdjust="0"/>
  </p:normalViewPr>
  <p:slideViewPr>
    <p:cSldViewPr snapToGrid="0" snapToObjects="1">
      <p:cViewPr>
        <p:scale>
          <a:sx n="116" d="100"/>
          <a:sy n="116" d="100"/>
        </p:scale>
        <p:origin x="-62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F3800-7BD5-8B44-8C84-53070F9B8C95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B5FF1-3D4C-4047-B1FC-FB5EC75A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4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5FF1-3D4C-4047-B1FC-FB5EC75A5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84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5FF1-3D4C-4047-B1FC-FB5EC75A54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7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5FF1-3D4C-4047-B1FC-FB5EC75A54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5FF1-3D4C-4047-B1FC-FB5EC75A54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3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atascience.nih.gov/community/workforce/upcomi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nih-sn-zi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atb.org/esr/faqs/smart-question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d.software-carpentry.org/2015-12-14-NIH" TargetMode="External"/><Relationship Id="rId3" Type="http://schemas.openxmlformats.org/officeDocument/2006/relationships/hyperlink" Target="http://bit.ly/nih-epa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ocratic.com" TargetMode="External"/><Relationship Id="rId3" Type="http://schemas.openxmlformats.org/officeDocument/2006/relationships/hyperlink" Target="http://bit.ly/agtComman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28700"/>
            <a:ext cx="9144000" cy="1384300"/>
          </a:xfrm>
        </p:spPr>
        <p:txBody>
          <a:bodyPr/>
          <a:lstStyle/>
          <a:p>
            <a:r>
              <a:rPr lang="en-US" sz="4800" dirty="0" smtClean="0"/>
              <a:t>Software Carpentry Workshop</a:t>
            </a:r>
            <a:br>
              <a:rPr lang="en-US" sz="4800" dirty="0" smtClean="0"/>
            </a:br>
            <a:r>
              <a:rPr lang="en-US" sz="4800" dirty="0" smtClean="0"/>
              <a:t>NIH Library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13000"/>
            <a:ext cx="7772400" cy="3644900"/>
          </a:xfrm>
        </p:spPr>
        <p:txBody>
          <a:bodyPr>
            <a:normAutofit/>
          </a:bodyPr>
          <a:lstStyle/>
          <a:p>
            <a:r>
              <a:rPr lang="en-US" dirty="0" smtClean="0"/>
              <a:t>Dec 14</a:t>
            </a:r>
            <a:r>
              <a:rPr lang="en-US" baseline="30000" dirty="0" smtClean="0"/>
              <a:t>th</a:t>
            </a:r>
            <a:r>
              <a:rPr lang="en-US" dirty="0" smtClean="0"/>
              <a:t>,15</a:t>
            </a:r>
            <a:r>
              <a:rPr lang="en-US" baseline="30000" dirty="0" smtClean="0"/>
              <a:t>th</a:t>
            </a:r>
            <a:r>
              <a:rPr lang="en-US" dirty="0" smtClean="0"/>
              <a:t>,16</a:t>
            </a:r>
            <a:r>
              <a:rPr lang="en-US" baseline="30000" dirty="0" smtClean="0"/>
              <a:t>th</a:t>
            </a:r>
            <a:r>
              <a:rPr lang="en-US" dirty="0" smtClean="0"/>
              <a:t>, &amp; 18</a:t>
            </a:r>
            <a:r>
              <a:rPr lang="en-US" baseline="30000" dirty="0" smtClean="0"/>
              <a:t>th</a:t>
            </a:r>
            <a:r>
              <a:rPr lang="en-US" dirty="0" smtClean="0"/>
              <a:t> (No class on Thurs!)</a:t>
            </a:r>
          </a:p>
          <a:p>
            <a:r>
              <a:rPr lang="en-US" dirty="0" smtClean="0"/>
              <a:t>Instructors: </a:t>
            </a:r>
          </a:p>
          <a:p>
            <a:r>
              <a:rPr lang="en-US" dirty="0" smtClean="0"/>
              <a:t>Adam Thomas, SFIM, NIMH</a:t>
            </a:r>
          </a:p>
          <a:p>
            <a:r>
              <a:rPr lang="en-US" dirty="0" smtClean="0"/>
              <a:t>Giovanni Torres, HPC Core Facility (Biowulf), CIT</a:t>
            </a:r>
          </a:p>
          <a:p>
            <a:r>
              <a:rPr lang="en-US" dirty="0" smtClean="0"/>
              <a:t>Helpers:</a:t>
            </a:r>
          </a:p>
          <a:p>
            <a:r>
              <a:rPr lang="en-US" dirty="0" smtClean="0"/>
              <a:t>David McGaughey, Staff Scientist, OGVFB, NEI</a:t>
            </a:r>
          </a:p>
          <a:p>
            <a:endParaRPr lang="en-US" dirty="0"/>
          </a:p>
          <a:p>
            <a:r>
              <a:rPr lang="en-US" dirty="0" smtClean="0"/>
              <a:t>Sponsored by Office of Data Science</a:t>
            </a:r>
          </a:p>
          <a:p>
            <a:r>
              <a:rPr lang="en-US" dirty="0" smtClean="0"/>
              <a:t>Future Courses:</a:t>
            </a:r>
          </a:p>
          <a:p>
            <a:r>
              <a:rPr lang="en-US" dirty="0">
                <a:hlinkClick r:id="rId3"/>
              </a:rPr>
              <a:t>https://datascience.nih.gov/community/workforce/</a:t>
            </a:r>
            <a:r>
              <a:rPr lang="en-US" dirty="0" smtClean="0">
                <a:hlinkClick r:id="rId3"/>
              </a:rPr>
              <a:t>upcoming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25800" y="6272768"/>
            <a:ext cx="252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tags? Sticky notes?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81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61471"/>
            <a:ext cx="7770813" cy="972671"/>
          </a:xfrm>
        </p:spPr>
        <p:txBody>
          <a:bodyPr/>
          <a:lstStyle/>
          <a:p>
            <a:r>
              <a:rPr lang="en-US" dirty="0" smtClean="0"/>
              <a:t>Exercise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8400"/>
            <a:ext cx="9144000" cy="5689599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sz="3000" dirty="0" smtClean="0"/>
              <a:t>Make a new folder on your desktop called</a:t>
            </a:r>
            <a:br>
              <a:rPr lang="en-US" sz="3000" dirty="0" smtClean="0"/>
            </a:br>
            <a:r>
              <a:rPr lang="en-US" sz="3000" dirty="0" smtClean="0"/>
              <a:t> </a:t>
            </a:r>
            <a:r>
              <a:rPr lang="en-US" sz="3000" dirty="0" smtClean="0">
                <a:solidFill>
                  <a:srgbClr val="FF0000"/>
                </a:solidFill>
              </a:rPr>
              <a:t>shell-novice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Download </a:t>
            </a:r>
            <a:r>
              <a:rPr lang="en-US" sz="3000" dirty="0"/>
              <a:t>this </a:t>
            </a:r>
            <a:r>
              <a:rPr lang="en-US" sz="3000" dirty="0" smtClean="0"/>
              <a:t>file </a:t>
            </a:r>
            <a:r>
              <a:rPr lang="en-US" sz="3000" dirty="0" smtClean="0">
                <a:hlinkClick r:id="rId2"/>
              </a:rPr>
              <a:t>http://bit.ly/nih-sn-zip</a:t>
            </a:r>
            <a:r>
              <a:rPr lang="en-US" sz="3000" dirty="0" smtClean="0"/>
              <a:t> and put it in your new folder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Uncompress this file 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Open a terminal</a:t>
            </a:r>
          </a:p>
          <a:p>
            <a:pPr lvl="1">
              <a:buFont typeface="Arial"/>
              <a:buChar char="•"/>
            </a:pPr>
            <a:endParaRPr lang="en-US" sz="3000" dirty="0" smtClean="0"/>
          </a:p>
          <a:p>
            <a:pPr lvl="1">
              <a:buFont typeface="Arial"/>
              <a:buChar char="•"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32236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Unix Shell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209" y="1487830"/>
            <a:ext cx="5255772" cy="3530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87830"/>
            <a:ext cx="3755494" cy="353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7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187822"/>
            <a:ext cx="9144000" cy="56701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42048"/>
            <a:ext cx="7770813" cy="1429871"/>
          </a:xfrm>
        </p:spPr>
        <p:txBody>
          <a:bodyPr/>
          <a:lstStyle/>
          <a:p>
            <a:r>
              <a:rPr lang="en-US" dirty="0" smtClean="0"/>
              <a:t>The File System </a:t>
            </a:r>
            <a:endParaRPr lang="en-US" dirty="0"/>
          </a:p>
        </p:txBody>
      </p:sp>
      <p:pic>
        <p:nvPicPr>
          <p:cNvPr id="7" name="Picture 6" descr="FileSy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352550"/>
            <a:ext cx="44907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2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187822"/>
            <a:ext cx="9144000" cy="56701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42048"/>
            <a:ext cx="7770813" cy="1429871"/>
          </a:xfrm>
        </p:spPr>
        <p:txBody>
          <a:bodyPr/>
          <a:lstStyle/>
          <a:p>
            <a:r>
              <a:rPr lang="en-US" dirty="0" smtClean="0"/>
              <a:t>The File System </a:t>
            </a:r>
            <a:endParaRPr lang="en-US" dirty="0"/>
          </a:p>
        </p:txBody>
      </p:sp>
      <p:pic>
        <p:nvPicPr>
          <p:cNvPr id="3" name="Picture 2" descr="FileSys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23899"/>
            <a:ext cx="6794500" cy="588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1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187822"/>
            <a:ext cx="9144000" cy="56701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42048"/>
            <a:ext cx="7770813" cy="1429871"/>
          </a:xfrm>
        </p:spPr>
        <p:txBody>
          <a:bodyPr/>
          <a:lstStyle/>
          <a:p>
            <a:r>
              <a:rPr lang="en-US" dirty="0" smtClean="0"/>
              <a:t>The File System </a:t>
            </a:r>
            <a:endParaRPr lang="en-US" dirty="0"/>
          </a:p>
        </p:txBody>
      </p:sp>
      <p:pic>
        <p:nvPicPr>
          <p:cNvPr id="3" name="Picture 2" descr="FileSys2.pdf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76" y="-990600"/>
            <a:ext cx="6530676" cy="5658780"/>
          </a:xfrm>
          <a:prstGeom prst="rect">
            <a:avLst/>
          </a:prstGeom>
        </p:spPr>
      </p:pic>
      <p:pic>
        <p:nvPicPr>
          <p:cNvPr id="5" name="Picture 4" descr="homedi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32" y="2590801"/>
            <a:ext cx="9451868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0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647"/>
            <a:ext cx="9144000" cy="69924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Connecting things: pipes and redirectors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854"/>
            <a:ext cx="9144000" cy="608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4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61471"/>
            <a:ext cx="7770813" cy="972671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8400"/>
            <a:ext cx="9144000" cy="5689599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sz="3000" dirty="0" smtClean="0"/>
              <a:t>All of this material is online:</a:t>
            </a:r>
          </a:p>
          <a:p>
            <a:pPr lvl="1">
              <a:buFont typeface="Arial"/>
              <a:buChar char="•"/>
            </a:pPr>
            <a:endParaRPr lang="en-US" sz="3000" dirty="0" smtClean="0"/>
          </a:p>
          <a:p>
            <a:pPr lvl="1">
              <a:buFont typeface="Arial"/>
              <a:buChar char="•"/>
            </a:pPr>
            <a:r>
              <a:rPr lang="en-US" sz="3000" dirty="0" smtClean="0"/>
              <a:t>There are </a:t>
            </a:r>
            <a:r>
              <a:rPr lang="en-US" sz="3000" dirty="0" err="1" smtClean="0"/>
              <a:t>youtube</a:t>
            </a:r>
            <a:r>
              <a:rPr lang="en-US" sz="3000" dirty="0" smtClean="0"/>
              <a:t> videos of other people teaching it:</a:t>
            </a:r>
          </a:p>
          <a:p>
            <a:pPr lvl="1">
              <a:buFont typeface="Arial"/>
              <a:buChar char="•"/>
            </a:pPr>
            <a:endParaRPr lang="en-US" sz="3000" dirty="0" smtClean="0"/>
          </a:p>
          <a:p>
            <a:pPr lvl="1">
              <a:buFont typeface="Arial"/>
              <a:buChar char="•"/>
            </a:pPr>
            <a:r>
              <a:rPr lang="en-US" sz="3000" dirty="0" smtClean="0"/>
              <a:t>The internet is filled with smart, procrastinating people who actually enjoy helping people like you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Learning how to ask good </a:t>
            </a:r>
            <a:r>
              <a:rPr lang="en-US" sz="3000" dirty="0" err="1" smtClean="0"/>
              <a:t>questions</a:t>
            </a:r>
            <a:r>
              <a:rPr lang="en-US" sz="3000" dirty="0" err="1" smtClean="0">
                <a:hlinkClick r:id="rId2"/>
              </a:rPr>
              <a:t>http</a:t>
            </a:r>
            <a:r>
              <a:rPr lang="en-US" sz="3000" dirty="0">
                <a:hlinkClick r:id="rId2"/>
              </a:rPr>
              <a:t>://www.catb.org/esr/faqs/smart-</a:t>
            </a:r>
            <a:r>
              <a:rPr lang="en-US" sz="3000" dirty="0" smtClean="0">
                <a:hlinkClick r:id="rId2"/>
              </a:rPr>
              <a:t>questions.html</a:t>
            </a:r>
            <a:endParaRPr lang="en-US" sz="3000" dirty="0" smtClean="0"/>
          </a:p>
          <a:p>
            <a:pPr marL="349250" lvl="1" indent="0">
              <a:buNone/>
            </a:pPr>
            <a:endParaRPr lang="en-US" sz="3000" dirty="0" smtClean="0"/>
          </a:p>
          <a:p>
            <a:pPr lvl="1">
              <a:buFont typeface="Arial"/>
              <a:buChar char="•"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69396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Carpentry?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869141"/>
            <a:ext cx="9055100" cy="425702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Mission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To </a:t>
            </a:r>
            <a:r>
              <a:rPr lang="en-US" sz="3000" dirty="0"/>
              <a:t>make researchers in science, engineering, and medicine more productive by teaching them basic lab skills for scientific computing</a:t>
            </a:r>
            <a:endParaRPr lang="en-US" sz="3000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21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Carpentry?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869141"/>
            <a:ext cx="9055100" cy="425702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/>
              <a:t>The Problem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Scientists spend more and more time building and using software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Most are primarily self-taught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Hard to measure how well they do </a:t>
            </a:r>
            <a:r>
              <a:rPr lang="en-US" sz="3000" dirty="0" smtClean="0"/>
              <a:t>things, but </a:t>
            </a:r>
            <a:r>
              <a:rPr lang="en-US" sz="3000" dirty="0"/>
              <a:t>anecdotal evidence suggests "not very"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8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Carpentry?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869141"/>
            <a:ext cx="5829300" cy="425702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The Solution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Scientists teaching scientists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Two days of hands-on learning:</a:t>
            </a:r>
          </a:p>
          <a:p>
            <a:pPr lvl="2">
              <a:buFont typeface="Arial"/>
              <a:buChar char="•"/>
            </a:pPr>
            <a:r>
              <a:rPr lang="en-US" sz="2800" dirty="0" smtClean="0"/>
              <a:t>The Unix shell	 	</a:t>
            </a:r>
          </a:p>
          <a:p>
            <a:pPr lvl="2">
              <a:buFont typeface="Arial"/>
              <a:buChar char="•"/>
            </a:pPr>
            <a:r>
              <a:rPr lang="en-US" sz="2800" dirty="0" err="1" smtClean="0"/>
              <a:t>Git</a:t>
            </a:r>
            <a:r>
              <a:rPr lang="en-US" sz="2800" dirty="0" smtClean="0"/>
              <a:t> and </a:t>
            </a:r>
            <a:r>
              <a:rPr lang="en-US" sz="2800" dirty="0" err="1" smtClean="0"/>
              <a:t>GitHub</a:t>
            </a:r>
            <a:r>
              <a:rPr lang="en-US" sz="2800" dirty="0" smtClean="0"/>
              <a:t>	</a:t>
            </a:r>
          </a:p>
          <a:p>
            <a:pPr lvl="2">
              <a:buFont typeface="Arial"/>
              <a:buChar char="•"/>
            </a:pPr>
            <a:r>
              <a:rPr lang="en-US" sz="2800" dirty="0" smtClean="0"/>
              <a:t>Python or R	 </a:t>
            </a:r>
          </a:p>
          <a:p>
            <a:pPr lvl="2">
              <a:buFont typeface="Arial"/>
              <a:buChar char="•"/>
            </a:pPr>
            <a:r>
              <a:rPr lang="en-US" sz="2800" dirty="0" smtClean="0"/>
              <a:t>SQL	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05212" y="3501464"/>
            <a:ext cx="4851401" cy="61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/>
              <a:t>⇒ automate repetitive tasks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05212" y="3978493"/>
            <a:ext cx="4851401" cy="61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/>
              <a:t>⇒ track and share work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05212" y="4982882"/>
            <a:ext cx="4851401" cy="70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/>
              <a:t>⇒ structure &amp; manage data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05212" y="4467848"/>
            <a:ext cx="4851401" cy="58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/>
              <a:t>⇒ build modular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9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Carpentry?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869141"/>
            <a:ext cx="9055100" cy="425702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/>
              <a:t>Outcomes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10-20% improvement in productivity is common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10X isn't rare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Do the old things faster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Tackle new problems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Ready for </a:t>
            </a:r>
            <a:r>
              <a:rPr lang="en-US" sz="3000" dirty="0" smtClean="0"/>
              <a:t>High Performance Computing (HPC), </a:t>
            </a:r>
            <a:r>
              <a:rPr lang="en-US" sz="3000" dirty="0"/>
              <a:t>the cloud, big data, </a:t>
            </a:r>
            <a:r>
              <a:rPr lang="en-US" sz="3000" dirty="0" smtClean="0"/>
              <a:t>...</a:t>
            </a:r>
            <a:endParaRPr lang="en-US" sz="3000" dirty="0"/>
          </a:p>
          <a:p>
            <a:pPr lvl="1">
              <a:buFont typeface="Arial"/>
              <a:buChar char="•"/>
            </a:pPr>
            <a:r>
              <a:rPr lang="en-US" sz="3000" dirty="0"/>
              <a:t>Start doing open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9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Carpentry?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869141"/>
            <a:ext cx="9055100" cy="4257022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sz="3200" dirty="0"/>
              <a:t>The Details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Materials are all open access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Instructors </a:t>
            </a:r>
            <a:r>
              <a:rPr lang="en-US" sz="3000" dirty="0"/>
              <a:t>are </a:t>
            </a:r>
            <a:r>
              <a:rPr lang="en-US" sz="3000" dirty="0" smtClean="0"/>
              <a:t>volunteers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Not for profit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How to get Involved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Become </a:t>
            </a:r>
            <a:r>
              <a:rPr lang="en-US" sz="2600" dirty="0"/>
              <a:t>an instructor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Create and improve lessons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Help build </a:t>
            </a:r>
            <a:r>
              <a:rPr lang="en-US" sz="3000" dirty="0" smtClean="0"/>
              <a:t>tools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Learn more at http://</a:t>
            </a:r>
            <a:r>
              <a:rPr lang="en-US" sz="3000" dirty="0" err="1" smtClean="0"/>
              <a:t>www.swcarpentry.org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34722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weeks course</a:t>
            </a:r>
            <a:br>
              <a:rPr lang="en-US" dirty="0" smtClean="0"/>
            </a:br>
            <a:r>
              <a:rPr lang="en-US" dirty="0" smtClean="0"/>
              <a:t>You are not alone!</a:t>
            </a:r>
            <a:br>
              <a:rPr lang="en-US" dirty="0" smtClean="0"/>
            </a:br>
            <a:r>
              <a:rPr lang="en-US" sz="2400" dirty="0" smtClean="0"/>
              <a:t>Results from pre-workshop questionnaire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0"/>
            <a:ext cx="9144000" cy="37704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44900" y="1878568"/>
            <a:ext cx="152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 Learning!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300" y="2794000"/>
            <a:ext cx="8826500" cy="533400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0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61471"/>
            <a:ext cx="7770813" cy="972671"/>
          </a:xfrm>
        </p:spPr>
        <p:txBody>
          <a:bodyPr/>
          <a:lstStyle/>
          <a:p>
            <a:r>
              <a:rPr lang="en-US" dirty="0" smtClean="0"/>
              <a:t>Course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8400"/>
            <a:ext cx="9144000" cy="5689599"/>
          </a:xfrm>
        </p:spPr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is-IS" sz="3200" dirty="0" smtClean="0"/>
              <a:t>Exercise #1: Introduce yourself to your two neighbors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Exercise #2: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Open the etherpad link in your browser</a:t>
            </a:r>
            <a:br>
              <a:rPr lang="en-US" sz="3000" dirty="0" smtClean="0"/>
            </a:br>
            <a:r>
              <a:rPr lang="en-US" sz="2800" dirty="0">
                <a:hlinkClick r:id="rId2"/>
              </a:rPr>
              <a:t>http://pad.software-carpentry.org/2015-12-14-</a:t>
            </a:r>
            <a:r>
              <a:rPr lang="en-US" sz="2800" dirty="0" smtClean="0">
                <a:hlinkClick r:id="rId2"/>
              </a:rPr>
              <a:t>NIH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hlinkClick r:id="rId3"/>
              </a:rPr>
              <a:t>http://bit.ly/nih-</a:t>
            </a:r>
            <a:r>
              <a:rPr lang="en-US" sz="2800" dirty="0" smtClean="0">
                <a:hlinkClick r:id="rId3"/>
              </a:rPr>
              <a:t>epad</a:t>
            </a:r>
            <a:endParaRPr lang="en-US" sz="3000" dirty="0" smtClean="0"/>
          </a:p>
          <a:p>
            <a:pPr lvl="1">
              <a:buFont typeface="Arial"/>
              <a:buChar char="•"/>
            </a:pPr>
            <a:r>
              <a:rPr lang="en-US" sz="3000" dirty="0" smtClean="0"/>
              <a:t>Type your name in the upper right hand corner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Type “Hi” in the chat box in the lower right hand corner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Summarize in your job/research as a single #</a:t>
            </a:r>
            <a:r>
              <a:rPr lang="en-US" sz="3000" dirty="0" err="1" smtClean="0"/>
              <a:t>hashtag</a:t>
            </a:r>
            <a:r>
              <a:rPr lang="en-US" sz="3000" dirty="0" smtClean="0"/>
              <a:t> in the main window on the left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Put a green sticky note on the back of your laptop</a:t>
            </a:r>
          </a:p>
          <a:p>
            <a:pPr lvl="1">
              <a:buFont typeface="Arial"/>
              <a:buChar char="•"/>
            </a:pPr>
            <a:endParaRPr lang="en-US" sz="3000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4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61471"/>
            <a:ext cx="7770813" cy="972671"/>
          </a:xfrm>
        </p:spPr>
        <p:txBody>
          <a:bodyPr/>
          <a:lstStyle/>
          <a:p>
            <a:r>
              <a:rPr lang="en-US" dirty="0" smtClean="0"/>
              <a:t>Course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8400"/>
            <a:ext cx="9144000" cy="5689599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sz="3000" dirty="0" smtClean="0"/>
              <a:t>The instructors, helpers, and </a:t>
            </a:r>
            <a:r>
              <a:rPr lang="en-US" sz="3000" u="sng" dirty="0" smtClean="0"/>
              <a:t>students</a:t>
            </a:r>
            <a:r>
              <a:rPr lang="en-US" sz="3000" dirty="0" smtClean="0"/>
              <a:t> will add helpful things to the etherpad regularly, so check it frequently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If you have a question but don’t want to interrupt the instructor, type it in the chat window 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Put up a green sticky when prompted, put up a red sticky if you’re stuck and need help</a:t>
            </a:r>
          </a:p>
          <a:p>
            <a:pPr lvl="1">
              <a:buFont typeface="Arial"/>
              <a:buChar char="•"/>
            </a:pPr>
            <a:r>
              <a:rPr lang="en-US" sz="3000" dirty="0" smtClean="0">
                <a:hlinkClick r:id="rId2"/>
              </a:rPr>
              <a:t>http://www.socratic.com</a:t>
            </a:r>
            <a:endParaRPr lang="en-US" sz="3000" dirty="0" smtClean="0"/>
          </a:p>
          <a:p>
            <a:pPr lvl="1">
              <a:buFont typeface="Arial"/>
              <a:buChar char="•"/>
            </a:pPr>
            <a:r>
              <a:rPr lang="en-US" sz="3000" dirty="0" smtClean="0"/>
              <a:t>All of the commands Adam types are in </a:t>
            </a:r>
            <a:r>
              <a:rPr lang="en-US" sz="3000" dirty="0" err="1" smtClean="0"/>
              <a:t>Dropbox</a:t>
            </a:r>
            <a:r>
              <a:rPr lang="en-US" sz="3000" dirty="0"/>
              <a:t> here</a:t>
            </a:r>
            <a:r>
              <a:rPr lang="en-US" sz="3000" dirty="0" smtClean="0"/>
              <a:t>: </a:t>
            </a:r>
            <a:r>
              <a:rPr lang="en-US" sz="3000" dirty="0" smtClean="0">
                <a:hlinkClick r:id="rId3"/>
              </a:rPr>
              <a:t>http</a:t>
            </a:r>
            <a:r>
              <a:rPr lang="en-US" sz="3000" dirty="0">
                <a:hlinkClick r:id="rId3"/>
              </a:rPr>
              <a:t>://bit.ly/</a:t>
            </a:r>
            <a:r>
              <a:rPr lang="en-US" sz="3000" dirty="0" smtClean="0">
                <a:hlinkClick r:id="rId3"/>
              </a:rPr>
              <a:t>agtCommands</a:t>
            </a:r>
            <a:endParaRPr lang="en-US" sz="3000" dirty="0" smtClean="0"/>
          </a:p>
          <a:p>
            <a:pPr lvl="1">
              <a:buFont typeface="Arial"/>
              <a:buChar char="•"/>
            </a:pPr>
            <a:endParaRPr lang="en-US" sz="3000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0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30846</TotalTime>
  <Words>466</Words>
  <Application>Microsoft Macintosh PowerPoint</Application>
  <PresentationFormat>On-screen Show (4:3)</PresentationFormat>
  <Paragraphs>87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Story</vt:lpstr>
      <vt:lpstr>Software Carpentry Workshop NIH Library</vt:lpstr>
      <vt:lpstr>What is Software Carpentry?</vt:lpstr>
      <vt:lpstr>What is Software Carpentry?</vt:lpstr>
      <vt:lpstr>What is Software Carpentry?</vt:lpstr>
      <vt:lpstr>What is Software Carpentry?</vt:lpstr>
      <vt:lpstr>What is Software Carpentry?</vt:lpstr>
      <vt:lpstr>This weeks course You are not alone! Results from pre-workshop questionnaire</vt:lpstr>
      <vt:lpstr>Course Tools</vt:lpstr>
      <vt:lpstr>Course Tools</vt:lpstr>
      <vt:lpstr>Exercise #3</vt:lpstr>
      <vt:lpstr>The Unix Shell</vt:lpstr>
      <vt:lpstr>The File System </vt:lpstr>
      <vt:lpstr>The File System </vt:lpstr>
      <vt:lpstr>The File System </vt:lpstr>
      <vt:lpstr>Connecting things: pipes and redirectors</vt:lpstr>
      <vt:lpstr>Resources</vt:lpstr>
    </vt:vector>
  </TitlesOfParts>
  <Company>NIH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Plasticity and Aerobic Fitness</dc:title>
  <dc:creator>Adam Thomas</dc:creator>
  <cp:lastModifiedBy>Adam Thomas</cp:lastModifiedBy>
  <cp:revision>128</cp:revision>
  <dcterms:created xsi:type="dcterms:W3CDTF">2014-10-30T13:44:34Z</dcterms:created>
  <dcterms:modified xsi:type="dcterms:W3CDTF">2015-12-21T23:14:46Z</dcterms:modified>
</cp:coreProperties>
</file>