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5800" y="4092840"/>
            <a:ext cx="777060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6776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580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903320" y="1869120"/>
            <a:ext cx="5334840" cy="42566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903320" y="1869120"/>
            <a:ext cx="5334840" cy="4256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5800" y="120960"/>
            <a:ext cx="7770600" cy="662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580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776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85800" y="4092840"/>
            <a:ext cx="777060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5800" y="4092840"/>
            <a:ext cx="777060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6776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8580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903320" y="1869120"/>
            <a:ext cx="5334840" cy="42566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903320" y="1869120"/>
            <a:ext cx="5334840" cy="4256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120960"/>
            <a:ext cx="7770600" cy="662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580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776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5800" y="4092840"/>
            <a:ext cx="7770600" cy="203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365200"/>
            <a:ext cx="7772040" cy="9781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85800" y="3352680"/>
            <a:ext cx="7772040" cy="8773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62040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12/13/15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5424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229280" y="6356520"/>
            <a:ext cx="685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F5A94AE-414A-4EA6-A45E-579F28A7FCAA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>
                <a:latin typeface="Gill Sans MT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>
                <a:latin typeface="Gill Sans MT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>
                <a:latin typeface="Gill Sans MT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>
                <a:latin typeface="Gill Sans MT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>
                <a:latin typeface="Gill Sans MT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>
                <a:latin typeface="Gill Sans MT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>
                <a:latin typeface="Gill Sans M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Blip>
                <a:blip r:embed="rId3"/>
              </a:buBlip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LevelClick to edit Master text styles</a:t>
            </a:r>
            <a:endParaRPr/>
          </a:p>
          <a:p>
            <a:pPr lvl="1" marL="685800" indent="-336240">
              <a:lnSpc>
                <a:spcPct val="100000"/>
              </a:lnSpc>
              <a:buBlip>
                <a:blip r:embed="rId4"/>
              </a:buBlip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/>
          </a:p>
          <a:p>
            <a:pPr lvl="2" marL="1035000" indent="-348840">
              <a:lnSpc>
                <a:spcPct val="100000"/>
              </a:lnSpc>
              <a:buBlip>
                <a:blip r:embed="rId5"/>
              </a:buBlip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/>
          </a:p>
          <a:p>
            <a:pPr lvl="3" marL="1371600" indent="-336240">
              <a:lnSpc>
                <a:spcPct val="100000"/>
              </a:lnSpc>
              <a:buBlip>
                <a:blip r:embed="rId6"/>
              </a:buBlip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/>
          </a:p>
          <a:p>
            <a:pPr lvl="4" marL="1720800" indent="-348840">
              <a:lnSpc>
                <a:spcPct val="100000"/>
              </a:lnSpc>
              <a:buBlip>
                <a:blip r:embed="rId7"/>
              </a:buBlip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62040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12/13/15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5424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29280" y="6356520"/>
            <a:ext cx="685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13EDEC3-047E-4ED7-B5EB-2ABDA343531E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://swcarpentry.github.io/slideshows/introducing-software-carpentry/index.html" TargetMode="External"/><Relationship Id="rId3" Type="http://schemas.openxmlformats.org/officeDocument/2006/relationships/hyperlink" Target="http://swcarpentry.github.io/slideshows/introducing-software-carpentry/index.html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://agt24.github.io/2015-12-14-NIH/" TargetMode="External"/><Relationship Id="rId3" Type="http://schemas.openxmlformats.org/officeDocument/2006/relationships/hyperlink" Target="http://agt24.github.io/2015-12-14-NIH/" TargetMode="External"/><Relationship Id="rId4" Type="http://schemas.openxmlformats.org/officeDocument/2006/relationships/hyperlink" Target="http://agt24.github.io/2015-12-14-NIH/" TargetMode="External"/><Relationship Id="rId5" Type="http://schemas.openxmlformats.org/officeDocument/2006/relationships/image" Target="../media/image14.png"/><Relationship Id="rId6" Type="http://schemas.openxmlformats.org/officeDocument/2006/relationships/hyperlink" Target="http://pad.software-carpentry.org/2015-12-14-NIH" TargetMode="External"/><Relationship Id="rId7" Type="http://schemas.openxmlformats.org/officeDocument/2006/relationships/hyperlink" Target="http://pad.software-carpentry.org/2015-12-14-NIH" TargetMode="External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hyperlink" Target="http://bit.ly/nih-sn-zip" TargetMode="External"/><Relationship Id="rId4" Type="http://schemas.openxmlformats.org/officeDocument/2006/relationships/hyperlink" Target="http://bit.ly/nih-sn-zip" TargetMode="External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0" y="2365200"/>
            <a:ext cx="9143640" cy="978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Software Carpentry Workshop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NIH Library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685800" y="3441600"/>
            <a:ext cx="7772040" cy="3149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Dec 14</a:t>
            </a:r>
            <a:r>
              <a:rPr b="0" lang="en-US" sz="20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,15</a:t>
            </a:r>
            <a:r>
              <a:rPr b="0" lang="en-US" sz="20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,16</a:t>
            </a:r>
            <a:r>
              <a:rPr b="0" lang="en-US" sz="20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, &amp; 18</a:t>
            </a:r>
            <a:r>
              <a:rPr b="0" lang="en-US" sz="20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(No class on Thurs!)</a:t>
            </a:r>
            <a:endParaRPr/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Instructors: </a:t>
            </a:r>
            <a:endParaRPr/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Adam Thomas, Sec. Functional Imaging Methods, NIMH</a:t>
            </a:r>
            <a:endParaRPr/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Giovanni Torres, NIH HPC Core Facility (Biowulf)</a:t>
            </a:r>
            <a:endParaRPr/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Helpers: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Section on Functional Imaging Methods, NIMH, NIH, DHHS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is Software Carpentry?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8920" y="1869120"/>
            <a:ext cx="9054720" cy="4256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b="0" lang="en-US" sz="3200" spc="-1" strike="noStrike" u="sng">
                <a:solidFill>
                  <a:srgbClr val="ec4d4d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2"/>
              </a:rPr>
              <a:t>http://swcarpentry.github.io/slideshows/introducing-software-carpentry/</a:t>
            </a:r>
            <a:r>
              <a:rPr b="0" lang="en-US" sz="3200" spc="-1" strike="noStrike" u="sng">
                <a:solidFill>
                  <a:srgbClr val="ec4d4d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3"/>
              </a:rPr>
              <a:t>index.html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-261360"/>
            <a:ext cx="7770600" cy="972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Important Links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0" y="1168560"/>
            <a:ext cx="9143640" cy="568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Course Webpage: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3200" spc="-1" strike="noStrike" u="sng">
                <a:solidFill>
                  <a:srgbClr val="ec4d4d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2"/>
              </a:rPr>
              <a:t>http</a:t>
            </a:r>
            <a:r>
              <a:rPr b="0" lang="en-US" sz="3200" spc="-1" strike="noStrike" u="sng">
                <a:solidFill>
                  <a:srgbClr val="ec4d4d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3"/>
              </a:rPr>
              <a:t>://agt24.github.io/2015-12-14-NIH</a:t>
            </a:r>
            <a:r>
              <a:rPr b="0" lang="en-US" sz="3200" spc="-1" strike="noStrike" u="sng">
                <a:solidFill>
                  <a:srgbClr val="ec4d4d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4"/>
              </a:rPr>
              <a:t>/</a:t>
            </a:r>
            <a:endParaRPr/>
          </a:p>
          <a:p>
            <a:pPr marL="343080" indent="-342720">
              <a:lnSpc>
                <a:spcPct val="100000"/>
              </a:lnSpc>
              <a:buBlip>
                <a:blip r:embed="rId5"/>
              </a:buBlip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Etherpad: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3200" spc="-1" strike="noStrike" u="sng">
                <a:solidFill>
                  <a:srgbClr val="ec4d4d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6"/>
              </a:rPr>
              <a:t>http://pad.software-carpentry.org/2015-12-14-</a:t>
            </a:r>
            <a:r>
              <a:rPr b="0" lang="en-US" sz="3200" spc="-1" strike="noStrike" u="sng">
                <a:solidFill>
                  <a:srgbClr val="ec4d4d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7"/>
              </a:rPr>
              <a:t>NIH</a:t>
            </a:r>
            <a:endParaRPr/>
          </a:p>
          <a:p>
            <a:pPr marL="343080" indent="-342720">
              <a:lnSpc>
                <a:spcPct val="100000"/>
              </a:lnSpc>
              <a:buBlip>
                <a:blip r:embed="rId8"/>
              </a:buBlip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Exercise #1:</a:t>
            </a:r>
            <a:endParaRPr/>
          </a:p>
          <a:p>
            <a:pPr lvl="1" marL="685800" indent="-336240">
              <a:lnSpc>
                <a:spcPct val="100000"/>
              </a:lnSpc>
              <a:buBlip>
                <a:blip r:embed="rId9"/>
              </a:buBlip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Open the etherpad link in your browser</a:t>
            </a:r>
            <a:endParaRPr/>
          </a:p>
          <a:p>
            <a:pPr lvl="1" marL="685800" indent="-336240">
              <a:lnSpc>
                <a:spcPct val="100000"/>
              </a:lnSpc>
              <a:buBlip>
                <a:blip r:embed="rId10"/>
              </a:buBlip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Type your name in the upper right hand corner</a:t>
            </a:r>
            <a:endParaRPr/>
          </a:p>
          <a:p>
            <a:pPr lvl="1" marL="685800" indent="-336240">
              <a:lnSpc>
                <a:spcPct val="100000"/>
              </a:lnSpc>
              <a:buBlip>
                <a:blip r:embed="rId11"/>
              </a:buBlip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Type “Hi” in the chat box in the lower right hand corner</a:t>
            </a:r>
            <a:endParaRPr/>
          </a:p>
          <a:p>
            <a:pPr lvl="1" marL="685800" indent="-336240">
              <a:lnSpc>
                <a:spcPct val="100000"/>
              </a:lnSpc>
              <a:buBlip>
                <a:blip r:embed="rId12"/>
              </a:buBlip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Summarize in your job/research as a single #hashtag in the main window on the left</a:t>
            </a:r>
            <a:endParaRPr/>
          </a:p>
          <a:p>
            <a:pPr lvl="1" marL="685800" indent="-336240">
              <a:lnSpc>
                <a:spcPct val="100000"/>
              </a:lnSpc>
              <a:buBlip>
                <a:blip r:embed="rId13"/>
              </a:buBlip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Put a green sticky note on the back of your laptop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-261360"/>
            <a:ext cx="7770600" cy="972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course flow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0" y="1168560"/>
            <a:ext cx="9143640" cy="568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336240">
              <a:lnSpc>
                <a:spcPct val="100000"/>
              </a:lnSpc>
              <a:buBlip>
                <a:blip r:embed="rId1"/>
              </a:buBlip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instructor and helpers will add things to the etherpad regularly, so check back frequently</a:t>
            </a:r>
            <a:endParaRPr/>
          </a:p>
          <a:p>
            <a:pPr lvl="1" marL="685800" indent="-336240">
              <a:lnSpc>
                <a:spcPct val="100000"/>
              </a:lnSpc>
              <a:buBlip>
                <a:blip r:embed="rId2"/>
              </a:buBlip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If you have a question but don’t want to interrupt the instructor, type it in the chat window </a:t>
            </a:r>
            <a:endParaRPr/>
          </a:p>
          <a:p>
            <a:pPr lvl="1" marL="685800" indent="-336240">
              <a:lnSpc>
                <a:spcPct val="100000"/>
              </a:lnSpc>
              <a:buBlip>
                <a:blip r:embed="rId3"/>
              </a:buBlip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Put up your red sticky if you’re stuck and need help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-261360"/>
            <a:ext cx="7770600" cy="972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Exercise #2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0" y="1168560"/>
            <a:ext cx="9143640" cy="568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336240">
              <a:lnSpc>
                <a:spcPct val="100000"/>
              </a:lnSpc>
              <a:buBlip>
                <a:blip r:embed="rId1"/>
              </a:buBlip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Make a new folder on your desktop called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3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shell-novice</a:t>
            </a:r>
            <a:endParaRPr/>
          </a:p>
          <a:p>
            <a:pPr lvl="1" marL="685800" indent="-336240">
              <a:lnSpc>
                <a:spcPct val="100000"/>
              </a:lnSpc>
              <a:buBlip>
                <a:blip r:embed="rId2"/>
              </a:buBlip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Download this file </a:t>
            </a:r>
            <a:r>
              <a:rPr b="0" lang="en-US" sz="3000" spc="-1" strike="noStrike" u="sng">
                <a:solidFill>
                  <a:srgbClr val="ec4d4d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3"/>
              </a:rPr>
              <a:t>http://bit.ly/nih-sn-</a:t>
            </a:r>
            <a:r>
              <a:rPr b="0" lang="en-US" sz="3000" spc="-1" strike="noStrike" u="sng">
                <a:solidFill>
                  <a:srgbClr val="ec4d4d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4"/>
              </a:rPr>
              <a:t>zip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and put it in your new folder</a:t>
            </a:r>
            <a:endParaRPr/>
          </a:p>
          <a:p>
            <a:pPr lvl="1" marL="685800" indent="-336240">
              <a:lnSpc>
                <a:spcPct val="100000"/>
              </a:lnSpc>
              <a:buBlip>
                <a:blip r:embed="rId5"/>
              </a:buBlip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Uncompress this file </a:t>
            </a:r>
            <a:endParaRPr/>
          </a:p>
          <a:p>
            <a:pPr lvl="1" marL="685800" indent="-336240">
              <a:lnSpc>
                <a:spcPct val="100000"/>
              </a:lnSpc>
              <a:buBlip>
                <a:blip r:embed="rId6"/>
              </a:buBlip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Open a terminal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19967</TotalTime>
  <Application>LibreOffice/5.0.3.2$Linux_X86_64 LibreOffice_project/00$Build-2</Application>
  <Paragraphs>28</Paragraphs>
  <Company>NIH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2014-10-30T13:44:34Z</dcterms:created>
  <dc:creator>Adam Thomas</dc:creator>
  <dc:language>en-US</dc:language>
  <cp:lastModifiedBy>Adam Thomas</cp:lastModifiedBy>
  <dcterms:modified xsi:type="dcterms:W3CDTF">2015-12-09T22:49:30Z</dcterms:modified>
  <cp:revision>112</cp:revision>
  <dc:title>Brain Plasticity and Aerobic Fitness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NIH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