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7" r:id="rId1"/>
  </p:sldMasterIdLst>
  <p:notesMasterIdLst>
    <p:notesMasterId r:id="rId13"/>
  </p:notesMasterIdLst>
  <p:sldIdLst>
    <p:sldId id="261" r:id="rId2"/>
    <p:sldId id="279" r:id="rId3"/>
    <p:sldId id="290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27" autoAdjust="0"/>
    <p:restoredTop sz="94785" autoAdjust="0"/>
  </p:normalViewPr>
  <p:slideViewPr>
    <p:cSldViewPr snapToGrid="0">
      <p:cViewPr varScale="1">
        <p:scale>
          <a:sx n="86" d="100"/>
          <a:sy n="86" d="100"/>
        </p:scale>
        <p:origin x="14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2020/9/18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916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此页可以删除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4B1CD8-9F96-4F1D-A5B8-2D9E0ECCEB3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3091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628650" y="5034521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8912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443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239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" name="文本框 5"/>
          <p:cNvSpPr txBox="1"/>
          <p:nvPr/>
        </p:nvSpPr>
        <p:spPr>
          <a:xfrm>
            <a:off x="8250027" y="313202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6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6" y="313202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7" name="矩形 1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4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  <p15:guide id="2" pos="3895">
          <p15:clr>
            <a:srgbClr val="FBAE40"/>
          </p15:clr>
        </p15:guide>
        <p15:guide id="3" pos="5193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1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4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/>
          </p:nvPr>
        </p:nvSpPr>
        <p:spPr>
          <a:xfrm>
            <a:off x="469125" y="5245248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5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099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21">
          <p15:clr>
            <a:srgbClr val="FBAE40"/>
          </p15:clr>
        </p15:guide>
        <p15:guide id="3" pos="295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9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697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494026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>
            <a:spLocks/>
          </p:cNvSpPr>
          <p:nvPr/>
        </p:nvSpPr>
        <p:spPr>
          <a:xfrm>
            <a:off x="8697601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3" name="矩形 12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76287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4" y="6100773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9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167">
          <p15:clr>
            <a:srgbClr val="FBAE40"/>
          </p15:clr>
        </p15:guide>
        <p15:guide id="2" pos="153">
          <p15:clr>
            <a:srgbClr val="FBAE40"/>
          </p15:clr>
        </p15:guide>
        <p15:guide id="3" pos="5556" userDrawn="1">
          <p15:clr>
            <a:srgbClr val="FBAE40"/>
          </p15:clr>
        </p15:guide>
        <p15:guide id="4" pos="2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52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6" y="975602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>
            <a:spLocks/>
          </p:cNvSpPr>
          <p:nvPr/>
        </p:nvSpPr>
        <p:spPr>
          <a:xfrm>
            <a:off x="8696566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z="1200" smtClean="0"/>
              <a:pPr lvl="0"/>
              <a:t>‹#›</a:t>
            </a:fld>
            <a:endParaRPr lang="zh-CN" altLang="en-US" sz="12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4" name="矩形 13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灯片编号占位符 5"/>
          <p:cNvSpPr txBox="1">
            <a:spLocks/>
          </p:cNvSpPr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pPr lvl="0"/>
              <a:t>‹#›</a:t>
            </a:fld>
            <a:endParaRPr lang="zh-CN" altLang="en-US" dirty="0"/>
          </a:p>
        </p:txBody>
      </p:sp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9072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43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文本框 4"/>
          <p:cNvSpPr txBox="1"/>
          <p:nvPr/>
        </p:nvSpPr>
        <p:spPr>
          <a:xfrm>
            <a:off x="8250027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1" y="313202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pPr/>
              <a:t>‹#›</a:t>
            </a:fld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477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6" y="175416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11"/>
          </p:nvPr>
        </p:nvSpPr>
        <p:spPr>
          <a:xfrm>
            <a:off x="4786314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4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20"/>
            <a:ext cx="9144000" cy="33680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1" name="矩形 10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343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323851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9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/>
        </p:nvSpPr>
        <p:spPr>
          <a:xfrm>
            <a:off x="0" y="6766562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10" name="矩形 9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87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releases.ubuntu.com/16.04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28650" y="4070056"/>
            <a:ext cx="8240142" cy="899510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的无人帆船软件系统</a:t>
            </a:r>
          </a:p>
        </p:txBody>
      </p:sp>
    </p:spTree>
    <p:extLst>
      <p:ext uri="{BB962C8B-B14F-4D97-AF65-F5344CB8AC3E}">
        <p14:creationId xmlns:p14="http://schemas.microsoft.com/office/powerpoint/2010/main" val="1722887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6DA4230-5941-4C61-A72A-FEC1E2A96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8909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289564C-81A8-483F-9160-353457463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237" y="2187814"/>
            <a:ext cx="2426444" cy="4274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1580FF7-53C0-42BD-88B2-D0DFBD7309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214" y="2187814"/>
            <a:ext cx="1292246" cy="29821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1A855D-22BB-4FC8-A9F8-0055CB3400DC}"/>
              </a:ext>
            </a:extLst>
          </p:cNvPr>
          <p:cNvSpPr txBox="1"/>
          <p:nvPr/>
        </p:nvSpPr>
        <p:spPr>
          <a:xfrm>
            <a:off x="473636" y="6021385"/>
            <a:ext cx="83210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负责软件的同学，可以将自己的笔记本安装双系统（</a:t>
            </a:r>
            <a:r>
              <a:rPr lang="en-US" altLang="zh-CN" dirty="0"/>
              <a:t> Ubuntu16.04 </a:t>
            </a:r>
            <a:r>
              <a:rPr lang="zh-CN" altLang="en-US" dirty="0"/>
              <a:t>）。并将刚才的详细代码下载下来。一些</a:t>
            </a:r>
            <a:r>
              <a:rPr lang="en-US" altLang="zh-CN" dirty="0"/>
              <a:t>ROS</a:t>
            </a:r>
            <a:r>
              <a:rPr lang="zh-CN" altLang="en-US" dirty="0"/>
              <a:t>的基础笔记和</a:t>
            </a:r>
            <a:r>
              <a:rPr lang="en-US" altLang="zh-CN" dirty="0" err="1"/>
              <a:t>linux</a:t>
            </a:r>
            <a:r>
              <a:rPr lang="zh-CN" altLang="en-US" dirty="0"/>
              <a:t>常用命令，之后发给大家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E9C01E-A228-4B03-9E8C-6B1F26D1D5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57" y="133165"/>
            <a:ext cx="7769793" cy="588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43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289564C-81A8-483F-9160-353457463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5237" y="2187814"/>
            <a:ext cx="2426444" cy="427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1A855D-22BB-4FC8-A9F8-0055CB3400DC}"/>
              </a:ext>
            </a:extLst>
          </p:cNvPr>
          <p:cNvSpPr txBox="1"/>
          <p:nvPr/>
        </p:nvSpPr>
        <p:spPr>
          <a:xfrm>
            <a:off x="521144" y="1876550"/>
            <a:ext cx="83210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负责软件的同学，需要将自己的笔记本安装双系统（</a:t>
            </a:r>
            <a:r>
              <a:rPr lang="en-US" altLang="zh-CN" dirty="0"/>
              <a:t> Ubuntu16.04 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pl-PL" altLang="zh-C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http://releases.ubuntu.com/16.04/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2. ROS-kinetic </a:t>
            </a:r>
            <a:r>
              <a:rPr lang="zh-CN" altLang="en-US" dirty="0"/>
              <a:t>（</a:t>
            </a:r>
            <a:r>
              <a:rPr lang="en-US" altLang="zh-CN" dirty="0"/>
              <a:t>http://wiki.ros.org/cn/</a:t>
            </a:r>
            <a:r>
              <a:rPr lang="zh-CN" altLang="en-US" dirty="0"/>
              <a:t>）里面是</a:t>
            </a:r>
            <a:r>
              <a:rPr lang="en-US" altLang="zh-CN" dirty="0"/>
              <a:t>ROS</a:t>
            </a:r>
            <a:r>
              <a:rPr lang="zh-CN" altLang="en-US" dirty="0"/>
              <a:t>的安装教程和入门教程。需要自己尝试安装。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一些</a:t>
            </a:r>
            <a:r>
              <a:rPr lang="en-US" altLang="zh-CN" dirty="0"/>
              <a:t>ROS</a:t>
            </a:r>
            <a:r>
              <a:rPr lang="zh-CN" altLang="en-US" dirty="0"/>
              <a:t>的基础笔记和</a:t>
            </a:r>
            <a:r>
              <a:rPr lang="en-US" altLang="zh-CN" dirty="0" err="1"/>
              <a:t>linux</a:t>
            </a:r>
            <a:r>
              <a:rPr lang="zh-CN" altLang="en-US" dirty="0"/>
              <a:t>常用命令，之后发给大家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D594E9D-23DA-49FD-8121-295FC307B68B}"/>
              </a:ext>
            </a:extLst>
          </p:cNvPr>
          <p:cNvSpPr txBox="1"/>
          <p:nvPr/>
        </p:nvSpPr>
        <p:spPr>
          <a:xfrm>
            <a:off x="235258" y="1071523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zh-CN" altLang="en-US" sz="2400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软件安装</a:t>
            </a:r>
            <a:endParaRPr lang="en-US" altLang="zh-CN" sz="24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9441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</a:t>
            </a:r>
            <a:r>
              <a:rPr lang="en-US" altLang="zh-CN" dirty="0"/>
              <a:t>ROS</a:t>
            </a:r>
            <a:r>
              <a:rPr lang="zh-CN" altLang="en-US" dirty="0"/>
              <a:t>的无人帆船软件系统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EA601C-93C9-48CE-92E3-4052CB3A224D}"/>
              </a:ext>
            </a:extLst>
          </p:cNvPr>
          <p:cNvSpPr txBox="1"/>
          <p:nvPr/>
        </p:nvSpPr>
        <p:spPr>
          <a:xfrm>
            <a:off x="316470" y="1824177"/>
            <a:ext cx="814526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该软件主要分为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个模块，通用模块、硬件管理模块、底层控制模块、仿真模块。每个模块中有多个功能包，每个功能包中有多个可运行节点。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详细代码见附录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github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网址（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https://github.com/chenyuhang085712/2019-sailboat-ros.git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通用模块（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）：无人帆船通用的功能模块，为其他所有模块服务，包括一些数学工具，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pid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工具，自定义消息，自定义服务，坐标变换等。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硬件模块（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Drivers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）：负责无人帆船的控制机构和传感器通讯，直接与帆船硬件部分对接，接受底层控制的控制命令。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控制模块（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BASECONTROL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）：负责无人帆船的底层控制，帆船算法将在这部分完成具体实现，包括艏向控制，帆的最优控制，循迹控制。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仿真模块（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SIMULATION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）：负责无人帆船仿真相关的功能组件，帆船数学模型将在这里完成具体实现，主要包括环境风的仿真，帆船四自由度的数学模型，帆船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VPP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预报。</a:t>
            </a:r>
          </a:p>
        </p:txBody>
      </p:sp>
    </p:spTree>
    <p:extLst>
      <p:ext uri="{BB962C8B-B14F-4D97-AF65-F5344CB8AC3E}">
        <p14:creationId xmlns:p14="http://schemas.microsoft.com/office/powerpoint/2010/main" val="2684746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4A5A40E-7553-4E06-9D2B-B6667060B1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23727" y="1548462"/>
            <a:ext cx="6315760" cy="49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15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286BC9E-20A7-4886-8480-4BC2F2EE52C7}"/>
              </a:ext>
            </a:extLst>
          </p:cNvPr>
          <p:cNvSpPr txBox="1"/>
          <p:nvPr/>
        </p:nvSpPr>
        <p:spPr>
          <a:xfrm>
            <a:off x="337352" y="1128177"/>
            <a:ext cx="79543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COMMON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COMMON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模块主要包含无人帆船一些通用且基础的功能，内容比较多。包括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math_tool_lib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sailboat_message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sailboat_tf_tree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sensor_process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sailboat_launch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等多个功能包。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math_tool_lib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是一个无人帆船程序或算法需要使用的数学工具库，例如插值运算，它并不作为节点而是作为链接库被其他节点调用。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sailboat_message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分别包含整个无人帆船系统自定义的消息格式文件和服务格式文件，目的是结构清晰，方便统一管理。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sailboat_tf_tree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负责帆船的坐标系树的建立，并接受传感器的消息，实时更新当地坐标系和船体坐标系，输出里程计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odometry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sensor_process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负责传感器数据融合，接受各传感器消息，经过运算后，并发布融合后集成多个传感器的消息，未来可以把这部分单独出一个感知模块，处理所有传感器的信息。</a:t>
            </a: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sailboat_launch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主要包含无人帆船系统的启动文件，方便测试和试验。</a:t>
            </a:r>
          </a:p>
        </p:txBody>
      </p:sp>
    </p:spTree>
    <p:extLst>
      <p:ext uri="{BB962C8B-B14F-4D97-AF65-F5344CB8AC3E}">
        <p14:creationId xmlns:p14="http://schemas.microsoft.com/office/powerpoint/2010/main" val="705578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E37156B-AADE-40B8-B0E3-8E67547DBA45}"/>
              </a:ext>
            </a:extLst>
          </p:cNvPr>
          <p:cNvSpPr txBox="1"/>
          <p:nvPr/>
        </p:nvSpPr>
        <p:spPr>
          <a:xfrm>
            <a:off x="381740" y="1058948"/>
            <a:ext cx="784786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Drivers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这个模块主要负责与帆船上的硬件通讯，包括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3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个功能包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arduino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mach_onboat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sensor_onboat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arduino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是负责监听研华主板发来的控制信号，并控制帆船的底层硬件，如舵机和电机，并接受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DEVO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遥控器的信号，在紧急情况时可以跃过上层控制信号，直接操纵帆船，保证帆船安全。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mach_onboat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是负责主板与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arduino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串口通讯，监听底层控制节点发出的控制消息，将收到的控制消息，打包成二进制字节发送给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arduino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，并将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arduino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发送过来的字节进行解析，以消息的形式发布出去。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sensor_onboat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是负责主板与船上传感器的通讯，包括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wtst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。根据各自传感器的用户手册，解析数据流，以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10hz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的速度将解析到的数据以消息的型式发布出去，供其他节点调用。</a:t>
            </a:r>
          </a:p>
        </p:txBody>
      </p:sp>
    </p:spTree>
    <p:extLst>
      <p:ext uri="{BB962C8B-B14F-4D97-AF65-F5344CB8AC3E}">
        <p14:creationId xmlns:p14="http://schemas.microsoft.com/office/powerpoint/2010/main" val="294879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9C5798-9C69-48D3-83CE-2C150F301CE4}"/>
              </a:ext>
            </a:extLst>
          </p:cNvPr>
          <p:cNvSpPr txBox="1"/>
          <p:nvPr/>
        </p:nvSpPr>
        <p:spPr>
          <a:xfrm>
            <a:off x="306281" y="1192190"/>
            <a:ext cx="797658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tabLst>
                <a:tab pos="450215" algn="l"/>
              </a:tabLst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BASECONTROL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tabLst>
                <a:tab pos="450215" algn="l"/>
              </a:tabLs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tabLst>
                <a:tab pos="450215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BASECONTROL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模块主要负责无人帆船的底层控制，包括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autopilot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功能包。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tabLst>
                <a:tab pos="450215" algn="l"/>
              </a:tabLs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0215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autopilot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是无人帆船艏向控制功能包，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autopilot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算法的具体实现，可以同时包含多种算法，按需要调用。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9715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C1C0016-0DEC-4DE8-80EE-97BA0315B079}"/>
              </a:ext>
            </a:extLst>
          </p:cNvPr>
          <p:cNvSpPr txBox="1"/>
          <p:nvPr/>
        </p:nvSpPr>
        <p:spPr>
          <a:xfrm>
            <a:off x="221942" y="1169062"/>
            <a:ext cx="85491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tabLst>
                <a:tab pos="450215" algn="l"/>
              </a:tabLst>
            </a:pPr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SIMULATION 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模块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tabLst>
                <a:tab pos="450215" algn="l"/>
              </a:tabLs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tabLst>
                <a:tab pos="450215" algn="l"/>
              </a:tabLst>
            </a:pP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SIMULATION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包含了无人帆船仿真时需要用到的功能包，包括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environment_simulation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sailboat_simulation</a:t>
            </a:r>
            <a:r>
              <a:rPr lang="zh-CN" altLang="zh-CN" sz="1800" kern="10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266700" algn="just">
              <a:tabLst>
                <a:tab pos="450215" algn="l"/>
              </a:tabLs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0215" algn="l"/>
              </a:tabLst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environment_simulation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环境仿真功能包，此功能包能够在仿真时模拟发布风速风向消息。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0215" algn="l"/>
              </a:tabLs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0215" algn="l"/>
              </a:tabLst>
            </a:pP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sailboat_simulation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负责帆船的数学仿真模型，包括帆船模型的具体实现，用于无人帆船航行控制的仿真试验，初步验证算法的正确性，这里也可以埋入多种帆船数学模型，时间有限只完成一种数学模型。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  <a:tabLst>
                <a:tab pos="450215" algn="l"/>
              </a:tabLst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165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A64CA83-A6F0-497A-A78B-D7FA83C56671}"/>
              </a:ext>
            </a:extLst>
          </p:cNvPr>
          <p:cNvSpPr txBox="1"/>
          <p:nvPr/>
        </p:nvSpPr>
        <p:spPr>
          <a:xfrm>
            <a:off x="0" y="1097923"/>
            <a:ext cx="911736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ROS</a:t>
            </a:r>
            <a:r>
              <a:rPr lang="zh-CN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常用的功能有消息记录与回放、动态参数、坐标变换和可视化工具。</a:t>
            </a:r>
            <a:endParaRPr lang="en-US" altLang="zh-CN" sz="1800" b="1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消息记录与回放（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bag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）是一种用于保存和回放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ROS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消息数据的功能。在做机器人相关的试验时，研究者可以通过消息记录获取并记录各种难以收集的传感器数据，并且可以反复回放，以节约开发和测试时间。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动态参数（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dynamic reconfigure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）可以在节点运行过程中动态调节节点内部的一些参数。例如在使用一个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PID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节点来控制一个无刷电机时，就可以使用动态参数功能来调节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PID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的三个参数。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坐标变换（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tf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）是一个管理坐标变换树的功能包，它定义了系统中的所有坐标系和所有坐标系之间的坐标变换。因此坐标转换中的一些复杂数值计算细节都不需要我们考虑，只需要直接调用，这大大简化了我们的代码量。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可视化工具（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rviz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）可以将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3D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数据或者仿真模型的运动可视化。通常机器人都有很多提供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3D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数据的视觉传感器，例如单目双目摄像头、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Kinect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传感器和激光雷达等。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ROS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的可视化工具能够将传感器数据在模型化世界中展示，首先传感器基于本地坐标系读取测量数据，然后把这些数据根据不用坐标系的相对转换关系在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rviz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的仿真世界中绘制出来。另一个应用就是在仿真实验中，将模型运动和仿真结果展示出来，让我们形象直观地了解仿真过程。</a:t>
            </a:r>
          </a:p>
        </p:txBody>
      </p:sp>
    </p:spTree>
    <p:extLst>
      <p:ext uri="{BB962C8B-B14F-4D97-AF65-F5344CB8AC3E}">
        <p14:creationId xmlns:p14="http://schemas.microsoft.com/office/powerpoint/2010/main" val="2122309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DCFE58E-F1B9-4D60-BB6C-872A2C9C3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4165"/>
            <a:ext cx="4788146" cy="29529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9116648-1D26-4E8B-AD8C-4C1997B93F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146" y="674165"/>
            <a:ext cx="4278960" cy="19358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A34905C-36D1-4368-A388-0FADF4A25F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837864"/>
            <a:ext cx="4769036" cy="267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85045"/>
      </p:ext>
    </p:extLst>
  </p:cSld>
  <p:clrMapOvr>
    <a:masterClrMapping/>
  </p:clrMapOvr>
</p:sld>
</file>

<file path=ppt/theme/theme1.xml><?xml version="1.0" encoding="utf-8"?>
<a:theme xmlns:a="http://schemas.openxmlformats.org/drawingml/2006/main" name="2016-VI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自定义 7">
      <a:majorFont>
        <a:latin typeface="等线"/>
        <a:ea typeface="等线"/>
        <a:cs typeface=""/>
      </a:majorFont>
      <a:minorFont>
        <a:latin typeface="等线 Light"/>
        <a:ea typeface="等线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16-VI主题" id="{5AE3302E-EAD3-4AF6-9B05-44D5CA6E31FB}" vid="{55D1CDEE-FEEF-4D3E-ACCF-BFCE645E4B0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2016-VI主题</Template>
  <TotalTime>1562</TotalTime>
  <Words>1140</Words>
  <Application>Microsoft Office PowerPoint</Application>
  <PresentationFormat>全屏显示(4:3)</PresentationFormat>
  <Paragraphs>58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Calibri</vt:lpstr>
      <vt:lpstr>Times New Roman</vt:lpstr>
      <vt:lpstr>2016-VI主题</vt:lpstr>
      <vt:lpstr>基于ROS的无人帆船软件系统</vt:lpstr>
      <vt:lpstr>基于ROS的无人帆船软件系统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Guan Junyu</cp:lastModifiedBy>
  <cp:revision>85</cp:revision>
  <dcterms:created xsi:type="dcterms:W3CDTF">2016-01-21T16:32:22Z</dcterms:created>
  <dcterms:modified xsi:type="dcterms:W3CDTF">2020-09-18T05:44:12Z</dcterms:modified>
</cp:coreProperties>
</file>