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6" r:id="rId1"/>
  </p:sldMasterIdLst>
  <p:notesMasterIdLst>
    <p:notesMasterId r:id="rId17"/>
  </p:notesMasterIdLst>
  <p:sldIdLst>
    <p:sldId id="256" r:id="rId2"/>
    <p:sldId id="257" r:id="rId3"/>
    <p:sldId id="258" r:id="rId4"/>
    <p:sldId id="259" r:id="rId5"/>
    <p:sldId id="260" r:id="rId6"/>
    <p:sldId id="261" r:id="rId7"/>
    <p:sldId id="262" r:id="rId8"/>
    <p:sldId id="268" r:id="rId9"/>
    <p:sldId id="269" r:id="rId10"/>
    <p:sldId id="274" r:id="rId11"/>
    <p:sldId id="277" r:id="rId12"/>
    <p:sldId id="278" r:id="rId13"/>
    <p:sldId id="265" r:id="rId14"/>
    <p:sldId id="279" r:id="rId15"/>
    <p:sldId id="266" r:id="rId16"/>
  </p:sldIdLst>
  <p:sldSz cx="9144000" cy="5143500" type="screen16x9"/>
  <p:notesSz cx="6858000" cy="9144000"/>
  <p:embeddedFontLst>
    <p:embeddedFont>
      <p:font typeface="Roboto" panose="02000000000000000000" pitchFamily="2" charset="0"/>
      <p:regular r:id="rId18"/>
      <p:bold r:id="rId19"/>
      <p:italic r:id="rId20"/>
      <p:boldItalic r:id="rId21"/>
    </p:embeddedFont>
    <p:embeddedFont>
      <p:font typeface="Roboto Medium" panose="02000000000000000000" pitchFamily="2" charset="0"/>
      <p:regular r:id="rId22"/>
      <p:bold r:id="rId23"/>
      <p:italic r:id="rId24"/>
      <p:boldItalic r:id="rId25"/>
    </p:embeddedFont>
    <p:embeddedFont>
      <p:font typeface="Tw Cen MT" panose="020B0602020104020603" pitchFamily="34" charset="0"/>
      <p:regular r:id="rId26"/>
      <p:bold r:id="rId27"/>
      <p:italic r:id="rId28"/>
      <p:boldItalic r:id="rId2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BC5"/>
    <a:srgbClr val="BAC9E9"/>
    <a:srgbClr val="09A8E0"/>
    <a:srgbClr val="08A8E1"/>
    <a:srgbClr val="007DB8"/>
    <a:srgbClr val="2C3A92"/>
    <a:srgbClr val="1D4777"/>
    <a:srgbClr val="2D6597"/>
    <a:srgbClr val="548EC3"/>
    <a:srgbClr val="2E66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16" autoAdjust="0"/>
    <p:restoredTop sz="94660"/>
  </p:normalViewPr>
  <p:slideViewPr>
    <p:cSldViewPr snapToGrid="0">
      <p:cViewPr varScale="1">
        <p:scale>
          <a:sx n="142" d="100"/>
          <a:sy n="142" d="100"/>
        </p:scale>
        <p:origin x="840"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00819f0764_2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00819f0764_2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6042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00819f0764_2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00819f0764_2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36719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00819f0764_2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00819f0764_2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0435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00819f0764_8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00819f0764_8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Closed Loop Supply Chain</a:t>
            </a:r>
            <a:endParaRPr sz="1500">
              <a:solidFill>
                <a:srgbClr val="434343"/>
              </a:solidFill>
              <a:latin typeface="Roboto"/>
              <a:ea typeface="Roboto"/>
              <a:cs typeface="Roboto"/>
              <a:sym typeface="Roboto"/>
            </a:endParaRPr>
          </a:p>
          <a:p>
            <a:pPr marL="914400" lvl="1" indent="-317500" algn="l" rtl="0">
              <a:lnSpc>
                <a:spcPct val="115000"/>
              </a:lnSpc>
              <a:spcBef>
                <a:spcPts val="0"/>
              </a:spcBef>
              <a:spcAft>
                <a:spcPts val="0"/>
              </a:spcAft>
              <a:buClr>
                <a:srgbClr val="434343"/>
              </a:buClr>
              <a:buSzPts val="1400"/>
              <a:buFont typeface="Roboto"/>
              <a:buChar char="○"/>
            </a:pPr>
            <a:r>
              <a:rPr lang="en" sz="1400">
                <a:solidFill>
                  <a:srgbClr val="434343"/>
                </a:solidFill>
                <a:latin typeface="Roboto"/>
                <a:ea typeface="Roboto"/>
                <a:cs typeface="Roboto"/>
                <a:sym typeface="Roboto"/>
              </a:rPr>
              <a:t>Redesigning tower and laptop computers from “Black Box” machines to a user-friendly modular design will enable customers to upgrade incrementally as new components come out</a:t>
            </a:r>
            <a:endParaRPr sz="1400">
              <a:solidFill>
                <a:srgbClr val="434343"/>
              </a:solidFill>
              <a:latin typeface="Roboto"/>
              <a:ea typeface="Roboto"/>
              <a:cs typeface="Roboto"/>
              <a:sym typeface="Roboto"/>
            </a:endParaRPr>
          </a:p>
          <a:p>
            <a:pPr marL="914400" lvl="1" indent="-317500" algn="l" rtl="0">
              <a:lnSpc>
                <a:spcPct val="115000"/>
              </a:lnSpc>
              <a:spcBef>
                <a:spcPts val="0"/>
              </a:spcBef>
              <a:spcAft>
                <a:spcPts val="0"/>
              </a:spcAft>
              <a:buClr>
                <a:srgbClr val="434343"/>
              </a:buClr>
              <a:buSzPts val="1400"/>
              <a:buFont typeface="Roboto"/>
              <a:buChar char="○"/>
            </a:pPr>
            <a:r>
              <a:rPr lang="en" sz="1400">
                <a:solidFill>
                  <a:srgbClr val="434343"/>
                </a:solidFill>
                <a:latin typeface="Roboto"/>
                <a:ea typeface="Roboto"/>
                <a:cs typeface="Roboto"/>
                <a:sym typeface="Roboto"/>
              </a:rPr>
              <a:t>To incentivize customers to return hot-swapped parts the “Dell Shell” plan allows for discounts/credits for customers who send back the obsolete component being replaced</a:t>
            </a:r>
            <a:endParaRPr sz="1400">
              <a:solidFill>
                <a:srgbClr val="434343"/>
              </a:solidFill>
              <a:latin typeface="Roboto"/>
              <a:ea typeface="Roboto"/>
              <a:cs typeface="Roboto"/>
              <a:sym typeface="Roboto"/>
            </a:endParaRPr>
          </a:p>
          <a:p>
            <a:pPr marL="914400" lvl="1" indent="-317500" algn="l" rtl="0">
              <a:lnSpc>
                <a:spcPct val="115000"/>
              </a:lnSpc>
              <a:spcBef>
                <a:spcPts val="0"/>
              </a:spcBef>
              <a:spcAft>
                <a:spcPts val="0"/>
              </a:spcAft>
              <a:buClr>
                <a:schemeClr val="dk1"/>
              </a:buClr>
              <a:buSzPts val="1400"/>
              <a:buFont typeface="Roboto"/>
              <a:buChar char="○"/>
            </a:pPr>
            <a:r>
              <a:rPr lang="en" sz="1400">
                <a:solidFill>
                  <a:srgbClr val="434343"/>
                </a:solidFill>
                <a:latin typeface="Roboto"/>
                <a:ea typeface="Roboto"/>
                <a:cs typeface="Roboto"/>
                <a:sym typeface="Roboto"/>
              </a:rPr>
              <a:t>This, in conjunction with ease of component removal, will enable Dell to build out a closed loop supply chain allowing for high rates of part recycling.</a:t>
            </a:r>
            <a:endParaRPr sz="1400">
              <a:solidFill>
                <a:srgbClr val="434343"/>
              </a:solidFill>
              <a:latin typeface="Roboto"/>
              <a:ea typeface="Roboto"/>
              <a:cs typeface="Roboto"/>
              <a:sym typeface="Roboto"/>
            </a:endParaRPr>
          </a:p>
          <a:p>
            <a:pPr marL="1371600" lvl="2" indent="-317500" algn="l" rtl="0">
              <a:lnSpc>
                <a:spcPct val="115000"/>
              </a:lnSpc>
              <a:spcBef>
                <a:spcPts val="0"/>
              </a:spcBef>
              <a:spcAft>
                <a:spcPts val="0"/>
              </a:spcAft>
              <a:buClr>
                <a:srgbClr val="434343"/>
              </a:buClr>
              <a:buSzPts val="1400"/>
              <a:buFont typeface="Roboto"/>
              <a:buChar char="■"/>
            </a:pPr>
            <a:r>
              <a:rPr lang="en" sz="1400">
                <a:solidFill>
                  <a:srgbClr val="434343"/>
                </a:solidFill>
                <a:latin typeface="Roboto"/>
                <a:ea typeface="Roboto"/>
                <a:cs typeface="Roboto"/>
                <a:sym typeface="Roboto"/>
              </a:rPr>
              <a:t>This closed loop will increase supply chain visibility as it will maximize the number of recycled components, this will enable more transparent and effective ESG reporting and capitalize on Dell’s core value of Integrity</a:t>
            </a:r>
            <a:endParaRPr sz="1400">
              <a:solidFill>
                <a:srgbClr val="434343"/>
              </a:solidFill>
              <a:latin typeface="Roboto"/>
              <a:ea typeface="Roboto"/>
              <a:cs typeface="Roboto"/>
              <a:sym typeface="Roboto"/>
            </a:endParaRPr>
          </a:p>
          <a:p>
            <a:pPr marL="914400" lvl="1" indent="-317500" algn="l" rtl="0">
              <a:lnSpc>
                <a:spcPct val="115000"/>
              </a:lnSpc>
              <a:spcBef>
                <a:spcPts val="0"/>
              </a:spcBef>
              <a:spcAft>
                <a:spcPts val="0"/>
              </a:spcAft>
              <a:buClr>
                <a:srgbClr val="434343"/>
              </a:buClr>
              <a:buSzPts val="1400"/>
              <a:buFont typeface="Roboto"/>
              <a:buChar char="○"/>
            </a:pPr>
            <a:r>
              <a:rPr lang="en" sz="1400">
                <a:solidFill>
                  <a:srgbClr val="434343"/>
                </a:solidFill>
                <a:latin typeface="Roboto"/>
                <a:ea typeface="Roboto"/>
                <a:cs typeface="Roboto"/>
                <a:sym typeface="Roboto"/>
              </a:rPr>
              <a:t>Further, allowing for incremental upgrades will reduce waste when upgrades come out as customers will not need to get an entirely new computer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00819f0764_2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00819f0764_2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5270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00819f0764_8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00819f0764_8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f88623855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f88623855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00819f0764_2_5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00819f0764_2_5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f886238554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f88623855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f886238554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f886238554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f886238554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f886238554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f886238554_0_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f886238554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00819f0764_2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00819f0764_2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0182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00819f0764_2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00819f0764_2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0545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1" y="0"/>
            <a:ext cx="1728788" cy="51435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407319" y="841772"/>
            <a:ext cx="6593681" cy="1790700"/>
          </a:xfr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1407319" y="2701528"/>
            <a:ext cx="6593681" cy="1241822"/>
          </a:xfrm>
        </p:spPr>
        <p:txBody>
          <a:bodyPr>
            <a:normAutofit/>
          </a:bodyPr>
          <a:lstStyle>
            <a:lvl1pPr marL="0" indent="0" algn="l">
              <a:buNone/>
              <a:defRPr sz="1500" cap="all"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308133" y="4057651"/>
            <a:ext cx="2057400" cy="273844"/>
          </a:xfrm>
        </p:spPr>
        <p:txBody>
          <a:bodyPr/>
          <a:lstStyle/>
          <a:p>
            <a:fld id="{48A87A34-81AB-432B-8DAE-1953F412C126}" type="datetimeFigureOut">
              <a:rPr lang="en-US" smtClean="0"/>
              <a:t>11/7/2021</a:t>
            </a:fld>
            <a:endParaRPr lang="en-US" dirty="0"/>
          </a:p>
        </p:txBody>
      </p:sp>
      <p:sp>
        <p:nvSpPr>
          <p:cNvPr id="5" name="Footer Placeholder 4"/>
          <p:cNvSpPr>
            <a:spLocks noGrp="1"/>
          </p:cNvSpPr>
          <p:nvPr>
            <p:ph type="ftr" sz="quarter" idx="11"/>
          </p:nvPr>
        </p:nvSpPr>
        <p:spPr>
          <a:xfrm>
            <a:off x="1407318" y="4057651"/>
            <a:ext cx="3843665" cy="273844"/>
          </a:xfrm>
        </p:spPr>
        <p:txBody>
          <a:bodyPr/>
          <a:lstStyle/>
          <a:p>
            <a:endParaRPr lang="en-US" dirty="0"/>
          </a:p>
        </p:txBody>
      </p:sp>
      <p:sp>
        <p:nvSpPr>
          <p:cNvPr id="6" name="Slide Number Placeholder 5"/>
          <p:cNvSpPr>
            <a:spLocks noGrp="1"/>
          </p:cNvSpPr>
          <p:nvPr>
            <p:ph type="sldNum" sz="quarter" idx="12"/>
          </p:nvPr>
        </p:nvSpPr>
        <p:spPr>
          <a:xfrm>
            <a:off x="7422684" y="4057650"/>
            <a:ext cx="578317"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503587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3228499"/>
            <a:ext cx="7434266" cy="614516"/>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454819"/>
            <a:ext cx="7434266" cy="2474834"/>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3843015"/>
            <a:ext cx="7433144" cy="511854"/>
          </a:xfrm>
        </p:spPr>
        <p:txBody>
          <a:bodyP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9111224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457200"/>
            <a:ext cx="7429466" cy="2571750"/>
          </a:xfrm>
        </p:spPr>
        <p:txBody>
          <a:bodyPr anchor="ctr">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58" y="3314700"/>
            <a:ext cx="7428344" cy="1028699"/>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5207166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061322"/>
          </a:xfrm>
        </p:spPr>
        <p:txBody>
          <a:bodyPr anchor="ctr">
            <a:normAutofit/>
          </a:bodyPr>
          <a:lstStyle>
            <a:lvl1pPr>
              <a:defRPr sz="27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856058" y="3232439"/>
            <a:ext cx="7429502" cy="1117122"/>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60" name="TextBox 59"/>
          <p:cNvSpPr txBox="1"/>
          <p:nvPr/>
        </p:nvSpPr>
        <p:spPr>
          <a:xfrm>
            <a:off x="677634" y="54929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61" name="TextBox 60"/>
          <p:cNvSpPr txBox="1"/>
          <p:nvPr/>
        </p:nvSpPr>
        <p:spPr>
          <a:xfrm>
            <a:off x="7903028" y="207372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17154034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1600531"/>
            <a:ext cx="7429501" cy="1883876"/>
          </a:xfrm>
        </p:spPr>
        <p:txBody>
          <a:bodyPr anchor="b">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23" y="3493241"/>
            <a:ext cx="7428379" cy="855483"/>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4228639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005847"/>
            <a:ext cx="2397674"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845939" y="2520197"/>
            <a:ext cx="2406551"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86075" y="2008226"/>
            <a:ext cx="2388289"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78160" y="2522576"/>
            <a:ext cx="2396873"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89332" y="2005847"/>
            <a:ext cx="2396226"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889332" y="2520197"/>
            <a:ext cx="2396226"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1567499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457200"/>
            <a:ext cx="7429499" cy="14287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3303447"/>
            <a:ext cx="239643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56060" y="2000249"/>
            <a:ext cx="2396430"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3735644"/>
            <a:ext cx="2396430" cy="61338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66790" y="3303447"/>
            <a:ext cx="240030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66790" y="2000249"/>
            <a:ext cx="2399205"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3735643"/>
            <a:ext cx="2400300" cy="60775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89426" y="3303446"/>
            <a:ext cx="2393056"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89332" y="2000249"/>
            <a:ext cx="2396227"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3735641"/>
            <a:ext cx="2396226" cy="60775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6221438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43904466"/>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457200"/>
            <a:ext cx="1503758"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457200"/>
            <a:ext cx="5811443"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52285576"/>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4697730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9"/>
        <p:cNvGrpSpPr/>
        <p:nvPr/>
      </p:nvGrpSpPr>
      <p:grpSpPr>
        <a:xfrm>
          <a:off x="0" y="0"/>
          <a:ext cx="0" cy="0"/>
          <a:chOff x="0" y="0"/>
          <a:chExt cx="0" cy="0"/>
        </a:xfrm>
      </p:grpSpPr>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lt1"/>
              </a:buClr>
              <a:buSzPts val="12000"/>
              <a:buNone/>
              <a:defRPr sz="12000">
                <a:solidFill>
                  <a:schemeClr val="lt1"/>
                </a:solidFill>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Clr>
                <a:schemeClr val="lt1"/>
              </a:buClr>
              <a:buSzPts val="1800"/>
              <a:buChar char="●"/>
              <a:defRPr>
                <a:solidFill>
                  <a:schemeClr val="lt1"/>
                </a:solidFill>
              </a:defRPr>
            </a:lvl1pPr>
            <a:lvl2pPr marL="914400" lvl="1" indent="-317500" algn="ctr" rtl="0">
              <a:spcBef>
                <a:spcPts val="0"/>
              </a:spcBef>
              <a:spcAft>
                <a:spcPts val="0"/>
              </a:spcAft>
              <a:buClr>
                <a:schemeClr val="lt1"/>
              </a:buClr>
              <a:buSzPts val="1400"/>
              <a:buChar char="○"/>
              <a:defRPr>
                <a:solidFill>
                  <a:schemeClr val="lt1"/>
                </a:solidFill>
              </a:defRPr>
            </a:lvl2pPr>
            <a:lvl3pPr marL="1371600" lvl="2" indent="-317500" algn="ctr" rtl="0">
              <a:spcBef>
                <a:spcPts val="0"/>
              </a:spcBef>
              <a:spcAft>
                <a:spcPts val="0"/>
              </a:spcAft>
              <a:buClr>
                <a:schemeClr val="lt1"/>
              </a:buClr>
              <a:buSzPts val="1400"/>
              <a:buChar char="■"/>
              <a:defRPr>
                <a:solidFill>
                  <a:schemeClr val="lt1"/>
                </a:solidFill>
              </a:defRPr>
            </a:lvl3pPr>
            <a:lvl4pPr marL="1828800" lvl="3" indent="-317500" algn="ctr" rtl="0">
              <a:spcBef>
                <a:spcPts val="0"/>
              </a:spcBef>
              <a:spcAft>
                <a:spcPts val="0"/>
              </a:spcAft>
              <a:buClr>
                <a:schemeClr val="lt1"/>
              </a:buClr>
              <a:buSzPts val="1400"/>
              <a:buChar char="●"/>
              <a:defRPr>
                <a:solidFill>
                  <a:schemeClr val="lt1"/>
                </a:solidFill>
              </a:defRPr>
            </a:lvl4pPr>
            <a:lvl5pPr marL="2286000" lvl="4" indent="-317500" algn="ctr" rtl="0">
              <a:spcBef>
                <a:spcPts val="0"/>
              </a:spcBef>
              <a:spcAft>
                <a:spcPts val="0"/>
              </a:spcAft>
              <a:buClr>
                <a:schemeClr val="lt1"/>
              </a:buClr>
              <a:buSzPts val="1400"/>
              <a:buChar char="○"/>
              <a:defRPr>
                <a:solidFill>
                  <a:schemeClr val="lt1"/>
                </a:solidFill>
              </a:defRPr>
            </a:lvl5pPr>
            <a:lvl6pPr marL="2743200" lvl="5" indent="-317500" algn="ctr" rtl="0">
              <a:spcBef>
                <a:spcPts val="0"/>
              </a:spcBef>
              <a:spcAft>
                <a:spcPts val="0"/>
              </a:spcAft>
              <a:buClr>
                <a:schemeClr val="lt1"/>
              </a:buClr>
              <a:buSzPts val="1400"/>
              <a:buChar char="■"/>
              <a:defRPr>
                <a:solidFill>
                  <a:schemeClr val="lt1"/>
                </a:solidFill>
              </a:defRPr>
            </a:lvl6pPr>
            <a:lvl7pPr marL="3200400" lvl="6" indent="-317500" algn="ctr" rtl="0">
              <a:spcBef>
                <a:spcPts val="0"/>
              </a:spcBef>
              <a:spcAft>
                <a:spcPts val="0"/>
              </a:spcAft>
              <a:buClr>
                <a:schemeClr val="lt1"/>
              </a:buClr>
              <a:buSzPts val="1400"/>
              <a:buChar char="●"/>
              <a:defRPr>
                <a:solidFill>
                  <a:schemeClr val="lt1"/>
                </a:solidFill>
              </a:defRPr>
            </a:lvl7pPr>
            <a:lvl8pPr marL="3657600" lvl="7" indent="-317500" algn="ctr" rtl="0">
              <a:spcBef>
                <a:spcPts val="0"/>
              </a:spcBef>
              <a:spcAft>
                <a:spcPts val="0"/>
              </a:spcAft>
              <a:buClr>
                <a:schemeClr val="lt1"/>
              </a:buClr>
              <a:buSzPts val="1400"/>
              <a:buChar char="○"/>
              <a:defRPr>
                <a:solidFill>
                  <a:schemeClr val="lt1"/>
                </a:solidFill>
              </a:defRPr>
            </a:lvl8pPr>
            <a:lvl9pPr marL="4114800" lvl="8" indent="-317500" algn="ctr" rtl="0">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028783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7877335"/>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9"/>
        <p:cNvGrpSpPr/>
        <p:nvPr/>
      </p:nvGrpSpPr>
      <p:grpSpPr>
        <a:xfrm>
          <a:off x="0" y="0"/>
          <a:ext cx="0" cy="0"/>
          <a:chOff x="0" y="0"/>
          <a:chExt cx="0" cy="0"/>
        </a:xfrm>
      </p:grpSpPr>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8027294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9"/>
        <p:cNvGrpSpPr/>
        <p:nvPr/>
      </p:nvGrpSpPr>
      <p:grpSpPr>
        <a:xfrm>
          <a:off x="0" y="0"/>
          <a:ext cx="0" cy="0"/>
          <a:chOff x="0" y="0"/>
          <a:chExt cx="0" cy="0"/>
        </a:xfrm>
      </p:grpSpPr>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70544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064420"/>
            <a:ext cx="7429500" cy="2139553"/>
          </a:xfrm>
        </p:spPr>
        <p:txBody>
          <a:bodyPr anchor="b">
            <a:normAutofit/>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56058" y="3318272"/>
            <a:ext cx="7429500" cy="1031082"/>
          </a:xfrm>
        </p:spPr>
        <p:txBody>
          <a:bodyPr>
            <a:normAutofit/>
          </a:bodyPr>
          <a:lstStyle>
            <a:lvl1pPr marL="0" indent="0">
              <a:buNone/>
              <a:defRPr sz="135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2871984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1687114"/>
            <a:ext cx="3658792"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687114"/>
            <a:ext cx="3656408"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3929757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464345"/>
            <a:ext cx="7429500" cy="110847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7515" y="1687115"/>
            <a:ext cx="3487337"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8" y="2305048"/>
            <a:ext cx="3658793"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6" y="1687114"/>
            <a:ext cx="3484952"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05048"/>
            <a:ext cx="3656408"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3142321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1499891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81802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457201"/>
            <a:ext cx="2892028" cy="1229913"/>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67150" y="444499"/>
            <a:ext cx="4418407" cy="389890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1687114"/>
            <a:ext cx="2892028"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6516838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0"/>
            <a:ext cx="4450881" cy="122991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5541" y="457201"/>
            <a:ext cx="2750018" cy="38861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6058" y="1687114"/>
            <a:ext cx="4450883"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1165570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0716" y="0"/>
            <a:ext cx="9040416" cy="51435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463888"/>
            <a:ext cx="7429499" cy="1108928"/>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1687115"/>
            <a:ext cx="7429499" cy="26562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4412457"/>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48A87A34-81AB-432B-8DAE-1953F412C126}" type="datetimeFigureOut">
              <a:rPr lang="en-US" smtClean="0"/>
              <a:pPr/>
              <a:t>11/7/2021</a:t>
            </a:fld>
            <a:endParaRPr lang="en-US" dirty="0"/>
          </a:p>
        </p:txBody>
      </p:sp>
      <p:sp>
        <p:nvSpPr>
          <p:cNvPr id="5" name="Footer Placeholder 4"/>
          <p:cNvSpPr>
            <a:spLocks noGrp="1"/>
          </p:cNvSpPr>
          <p:nvPr>
            <p:ph type="ftr" sz="quarter" idx="3"/>
          </p:nvPr>
        </p:nvSpPr>
        <p:spPr>
          <a:xfrm>
            <a:off x="856059" y="4412457"/>
            <a:ext cx="4679482" cy="273844"/>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4412456"/>
            <a:ext cx="578317" cy="273844"/>
          </a:xfrm>
          <a:prstGeom prst="rect">
            <a:avLst/>
          </a:prstGeom>
        </p:spPr>
        <p:txBody>
          <a:bodyPr vert="horz" lIns="91440" tIns="45720" rIns="91440" bIns="45720" rtlCol="0" anchor="ctr"/>
          <a:lstStyle>
            <a:lvl1pPr algn="r">
              <a:defRPr sz="788">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0502325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 id="2147483744" r:id="rId18"/>
    <p:sldLayoutId id="2147483745" r:id="rId19"/>
    <p:sldLayoutId id="2147483746" r:id="rId20"/>
    <p:sldLayoutId id="2147483747" r:id="rId21"/>
  </p:sldLayoutIdLst>
  <p:hf hdr="0" ftr="0" dt="0"/>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25.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1.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8.png"/><Relationship Id="rId5" Type="http://schemas.openxmlformats.org/officeDocument/2006/relationships/image" Target="../media/image7.jpg"/><Relationship Id="rId10" Type="http://schemas.openxmlformats.org/officeDocument/2006/relationships/image" Target="../media/image12.png"/><Relationship Id="rId4" Type="http://schemas.openxmlformats.org/officeDocument/2006/relationships/image" Target="../media/image6.jp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0.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1216664" y="1265892"/>
            <a:ext cx="8222100" cy="76673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b="1" dirty="0">
                <a:solidFill>
                  <a:schemeClr val="tx2"/>
                </a:solidFill>
              </a:rPr>
              <a:t>Revolutionizing Reverse Logistics </a:t>
            </a:r>
            <a:endParaRPr b="1" dirty="0">
              <a:solidFill>
                <a:schemeClr val="tx2"/>
              </a:solidFill>
            </a:endParaRPr>
          </a:p>
        </p:txBody>
      </p:sp>
      <p:sp>
        <p:nvSpPr>
          <p:cNvPr id="86" name="Google Shape;86;p13"/>
          <p:cNvSpPr txBox="1">
            <a:spLocks noGrp="1"/>
          </p:cNvSpPr>
          <p:nvPr>
            <p:ph type="subTitle" idx="1"/>
          </p:nvPr>
        </p:nvSpPr>
        <p:spPr>
          <a:xfrm>
            <a:off x="1443228" y="4942026"/>
            <a:ext cx="8222100" cy="291600"/>
          </a:xfrm>
          <a:prstGeom prst="rect">
            <a:avLst/>
          </a:prstGeom>
        </p:spPr>
        <p:txBody>
          <a:bodyPr spcFirstLastPara="1" wrap="square" lIns="91425" tIns="91425" rIns="91425" bIns="91425" anchor="t" anchorCtr="0">
            <a:normAutofit fontScale="92500" lnSpcReduction="20000"/>
          </a:bodyPr>
          <a:lstStyle/>
          <a:p>
            <a:pPr marL="0" lvl="0" indent="0" algn="l" rtl="0">
              <a:lnSpc>
                <a:spcPct val="80000"/>
              </a:lnSpc>
              <a:spcBef>
                <a:spcPts val="0"/>
              </a:spcBef>
              <a:spcAft>
                <a:spcPts val="0"/>
              </a:spcAft>
              <a:buSzPct val="81891"/>
              <a:buNone/>
            </a:pPr>
            <a:r>
              <a:rPr lang="en" sz="1242" i="1" dirty="0"/>
              <a:t>Dell Case Competition - Group 16</a:t>
            </a:r>
            <a:endParaRPr sz="1242" i="1" dirty="0"/>
          </a:p>
        </p:txBody>
      </p:sp>
      <p:sp>
        <p:nvSpPr>
          <p:cNvPr id="87" name="Google Shape;87;p13"/>
          <p:cNvSpPr txBox="1">
            <a:spLocks noGrp="1"/>
          </p:cNvSpPr>
          <p:nvPr>
            <p:ph type="sldNum" sz="quarter" idx="12"/>
          </p:nvPr>
        </p:nvSpPr>
        <p:spPr>
          <a:xfrm>
            <a:off x="8595306" y="47498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b="1">
                <a:solidFill>
                  <a:schemeClr val="lt1"/>
                </a:solidFill>
              </a:rPr>
              <a:t>1</a:t>
            </a:fld>
            <a:endParaRPr b="1">
              <a:solidFill>
                <a:schemeClr val="lt1"/>
              </a:solidFill>
            </a:endParaRPr>
          </a:p>
        </p:txBody>
      </p:sp>
      <p:sp>
        <p:nvSpPr>
          <p:cNvPr id="92" name="Google Shape;92;p13"/>
          <p:cNvSpPr txBox="1">
            <a:spLocks noGrp="1"/>
          </p:cNvSpPr>
          <p:nvPr>
            <p:ph type="subTitle" idx="4294967295"/>
          </p:nvPr>
        </p:nvSpPr>
        <p:spPr>
          <a:xfrm>
            <a:off x="1216664" y="1816722"/>
            <a:ext cx="7927336" cy="431800"/>
          </a:xfrm>
          <a:prstGeom prst="rect">
            <a:avLst/>
          </a:prstGeom>
        </p:spPr>
        <p:txBody>
          <a:bodyPr spcFirstLastPara="1" wrap="square" lIns="91425" tIns="91425" rIns="91425" bIns="91425" anchor="t" anchorCtr="0">
            <a:normAutofit/>
          </a:bodyPr>
          <a:lstStyle/>
          <a:p>
            <a:pPr marL="0" lvl="0" indent="0" algn="ctr" rtl="0">
              <a:lnSpc>
                <a:spcPct val="80000"/>
              </a:lnSpc>
              <a:spcBef>
                <a:spcPts val="0"/>
              </a:spcBef>
              <a:spcAft>
                <a:spcPts val="0"/>
              </a:spcAft>
              <a:buSzPts val="1018"/>
              <a:buNone/>
            </a:pPr>
            <a:r>
              <a:rPr lang="en" sz="1642" b="1" i="1" dirty="0">
                <a:solidFill>
                  <a:schemeClr val="tx2"/>
                </a:solidFill>
              </a:rPr>
              <a:t>An Analysis of Closed-Loop Supply Chains &amp; Strategic Partnerships</a:t>
            </a:r>
            <a:endParaRPr sz="1642" b="1" i="1" dirty="0">
              <a:solidFill>
                <a:schemeClr val="tx2"/>
              </a:solidFill>
            </a:endParaRPr>
          </a:p>
        </p:txBody>
      </p:sp>
      <p:grpSp>
        <p:nvGrpSpPr>
          <p:cNvPr id="88" name="Google Shape;88;p13"/>
          <p:cNvGrpSpPr/>
          <p:nvPr/>
        </p:nvGrpSpPr>
        <p:grpSpPr>
          <a:xfrm>
            <a:off x="1372627" y="2267481"/>
            <a:ext cx="7497029" cy="1085432"/>
            <a:chOff x="598100" y="3513463"/>
            <a:chExt cx="8274600" cy="1231800"/>
          </a:xfrm>
        </p:grpSpPr>
        <p:sp>
          <p:nvSpPr>
            <p:cNvPr id="89" name="Google Shape;89;p13"/>
            <p:cNvSpPr/>
            <p:nvPr/>
          </p:nvSpPr>
          <p:spPr>
            <a:xfrm>
              <a:off x="598100" y="3513463"/>
              <a:ext cx="8274600" cy="1231800"/>
            </a:xfrm>
            <a:prstGeom prst="roundRect">
              <a:avLst>
                <a:gd name="adj" fmla="val 16667"/>
              </a:avLst>
            </a:prstGeom>
            <a:solidFill>
              <a:schemeClr val="lt1"/>
            </a:solidFill>
            <a:ln w="7620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0" name="Google Shape;90;p13"/>
            <p:cNvPicPr preferRelativeResize="0"/>
            <p:nvPr/>
          </p:nvPicPr>
          <p:blipFill>
            <a:blip r:embed="rId3">
              <a:alphaModFix/>
            </a:blip>
            <a:stretch>
              <a:fillRect/>
            </a:stretch>
          </p:blipFill>
          <p:spPr>
            <a:xfrm>
              <a:off x="888858" y="3668362"/>
              <a:ext cx="3014515" cy="922026"/>
            </a:xfrm>
            <a:prstGeom prst="rect">
              <a:avLst/>
            </a:prstGeom>
            <a:noFill/>
            <a:ln>
              <a:noFill/>
            </a:ln>
          </p:spPr>
        </p:pic>
        <p:pic>
          <p:nvPicPr>
            <p:cNvPr id="91" name="Google Shape;91;p13"/>
            <p:cNvPicPr preferRelativeResize="0"/>
            <p:nvPr/>
          </p:nvPicPr>
          <p:blipFill>
            <a:blip r:embed="rId4">
              <a:alphaModFix/>
            </a:blip>
            <a:stretch>
              <a:fillRect/>
            </a:stretch>
          </p:blipFill>
          <p:spPr>
            <a:xfrm>
              <a:off x="4400393" y="3709975"/>
              <a:ext cx="4346810" cy="838800"/>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9"/>
        <p:cNvGrpSpPr/>
        <p:nvPr/>
      </p:nvGrpSpPr>
      <p:grpSpPr>
        <a:xfrm>
          <a:off x="0" y="0"/>
          <a:ext cx="0" cy="0"/>
          <a:chOff x="0" y="0"/>
          <a:chExt cx="0" cy="0"/>
        </a:xfrm>
      </p:grpSpPr>
      <p:sp>
        <p:nvSpPr>
          <p:cNvPr id="214" name="Google Shape;214;p20"/>
          <p:cNvSpPr txBox="1">
            <a:spLocks noGrp="1"/>
          </p:cNvSpPr>
          <p:nvPr>
            <p:ph type="sldNum" idx="12"/>
          </p:nvPr>
        </p:nvSpPr>
        <p:spPr>
          <a:xfrm>
            <a:off x="8356522" y="4743545"/>
            <a:ext cx="548700" cy="393600"/>
          </a:xfrm>
          <a:prstGeom prst="rect">
            <a:avLst/>
          </a:prstGeom>
        </p:spPr>
        <p:txBody>
          <a:bodyPr spcFirstLastPara="1" wrap="square" lIns="91425" tIns="91425" rIns="91425" bIns="91425" anchor="ctr" anchorCtr="0">
            <a:norm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000000-1234-1234-1234-123412341234}" type="slidenum">
              <a:rPr kumimoji="0" lang="en" sz="788" b="1" i="0" u="none" strike="noStrike" kern="1200" cap="none" spc="0" normalizeH="0" baseline="0" noProof="0" smtClean="0">
                <a:ln>
                  <a:noFill/>
                </a:ln>
                <a:solidFill>
                  <a:prstClr val="black">
                    <a:tint val="75000"/>
                  </a:prstClr>
                </a:solidFill>
                <a:effectLst/>
                <a:uLnTx/>
                <a:uFillTx/>
                <a:latin typeface="Tw Cen MT" panose="020B06020201040206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 sz="788" b="1" i="0" u="none" strike="noStrike" kern="1200" cap="none" spc="0" normalizeH="0" baseline="0" noProof="0" dirty="0">
              <a:ln>
                <a:noFill/>
              </a:ln>
              <a:solidFill>
                <a:prstClr val="black">
                  <a:tint val="75000"/>
                </a:prstClr>
              </a:solidFill>
              <a:effectLst/>
              <a:uLnTx/>
              <a:uFillTx/>
              <a:latin typeface="Tw Cen MT" panose="020B0602020104020603"/>
              <a:ea typeface="+mn-ea"/>
              <a:cs typeface="+mn-cs"/>
            </a:endParaRPr>
          </a:p>
        </p:txBody>
      </p:sp>
      <p:pic>
        <p:nvPicPr>
          <p:cNvPr id="2050" name="Picture 2">
            <a:extLst>
              <a:ext uri="{FF2B5EF4-FFF2-40B4-BE49-F238E27FC236}">
                <a16:creationId xmlns:a16="http://schemas.microsoft.com/office/drawing/2014/main" id="{C2E4A954-39C2-402F-BBD4-D235E72EB1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7873" y="682770"/>
            <a:ext cx="5608254" cy="3777961"/>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A5EB3734-76C4-4862-8756-10A07828F106}"/>
              </a:ext>
            </a:extLst>
          </p:cNvPr>
          <p:cNvSpPr txBox="1"/>
          <p:nvPr/>
        </p:nvSpPr>
        <p:spPr>
          <a:xfrm>
            <a:off x="1324886" y="240929"/>
            <a:ext cx="6494227" cy="1077218"/>
          </a:xfrm>
          <a:prstGeom prst="rect">
            <a:avLst/>
          </a:prstGeom>
          <a:noFill/>
        </p:spPr>
        <p:txBody>
          <a:bodyPr wrap="square">
            <a:spAutoFit/>
          </a:bodyPr>
          <a:lstStyle/>
          <a:p>
            <a:pPr rtl="0">
              <a:spcBef>
                <a:spcPts val="0"/>
              </a:spcBef>
              <a:spcAft>
                <a:spcPts val="0"/>
              </a:spcAft>
            </a:pPr>
            <a:r>
              <a:rPr lang="en-US" sz="2800" b="1" i="0" u="none" strike="noStrike" dirty="0">
                <a:solidFill>
                  <a:schemeClr val="tx2"/>
                </a:solidFill>
                <a:effectLst/>
                <a:latin typeface="+mj-lt"/>
              </a:rPr>
              <a:t>DELL REVERSE LOGISTICS - 2021 REALITY </a:t>
            </a:r>
            <a:endParaRPr lang="en-US" sz="2800" b="0" dirty="0">
              <a:solidFill>
                <a:schemeClr val="tx2"/>
              </a:solidFill>
              <a:effectLst/>
              <a:latin typeface="+mj-lt"/>
            </a:endParaRPr>
          </a:p>
          <a:p>
            <a:br>
              <a:rPr lang="en-US" dirty="0"/>
            </a:br>
            <a:endParaRPr lang="en-US" dirty="0"/>
          </a:p>
        </p:txBody>
      </p:sp>
      <p:sp>
        <p:nvSpPr>
          <p:cNvPr id="49" name="TextBox 48">
            <a:extLst>
              <a:ext uri="{FF2B5EF4-FFF2-40B4-BE49-F238E27FC236}">
                <a16:creationId xmlns:a16="http://schemas.microsoft.com/office/drawing/2014/main" id="{349F10C4-538E-4E90-9F91-56DEBC7AD2BC}"/>
              </a:ext>
            </a:extLst>
          </p:cNvPr>
          <p:cNvSpPr txBox="1"/>
          <p:nvPr/>
        </p:nvSpPr>
        <p:spPr>
          <a:xfrm>
            <a:off x="1831756" y="3789502"/>
            <a:ext cx="4575974" cy="923330"/>
          </a:xfrm>
          <a:prstGeom prst="rect">
            <a:avLst/>
          </a:prstGeom>
          <a:noFill/>
        </p:spPr>
        <p:txBody>
          <a:bodyPr wrap="square">
            <a:spAutoFit/>
          </a:bodyPr>
          <a:lstStyle/>
          <a:p>
            <a:pPr rtl="0">
              <a:spcBef>
                <a:spcPts val="0"/>
              </a:spcBef>
              <a:spcAft>
                <a:spcPts val="0"/>
              </a:spcAft>
            </a:pPr>
            <a:r>
              <a:rPr lang="en-US" sz="900" b="0" i="0" u="none" strike="noStrike" dirty="0">
                <a:solidFill>
                  <a:srgbClr val="000000"/>
                </a:solidFill>
                <a:effectLst/>
                <a:latin typeface="Arial" panose="020B0604020202020204" pitchFamily="34" charset="0"/>
              </a:rPr>
              <a:t>Adapted from Agrawal et al. (2015) &amp; </a:t>
            </a:r>
            <a:endParaRPr lang="en-US" sz="900" b="0" dirty="0">
              <a:effectLst/>
            </a:endParaRPr>
          </a:p>
          <a:p>
            <a:pPr rtl="0">
              <a:spcBef>
                <a:spcPts val="0"/>
              </a:spcBef>
              <a:spcAft>
                <a:spcPts val="0"/>
              </a:spcAft>
            </a:pPr>
            <a:r>
              <a:rPr lang="en-US" sz="900" b="0" i="0" u="none" strike="noStrike" dirty="0">
                <a:solidFill>
                  <a:srgbClr val="000000"/>
                </a:solidFill>
                <a:effectLst/>
                <a:latin typeface="Arial" panose="020B0604020202020204" pitchFamily="34" charset="0"/>
              </a:rPr>
              <a:t>Dell Electronics Disposition Policy (2019)</a:t>
            </a:r>
            <a:endParaRPr lang="en-US" sz="900" b="0" dirty="0">
              <a:effectLst/>
            </a:endParaRPr>
          </a:p>
          <a:p>
            <a:br>
              <a:rPr lang="en-US" dirty="0"/>
            </a:br>
            <a:endParaRPr lang="en-US" dirty="0"/>
          </a:p>
        </p:txBody>
      </p:sp>
    </p:spTree>
    <p:extLst>
      <p:ext uri="{BB962C8B-B14F-4D97-AF65-F5344CB8AC3E}">
        <p14:creationId xmlns:p14="http://schemas.microsoft.com/office/powerpoint/2010/main" val="1969433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9"/>
        <p:cNvGrpSpPr/>
        <p:nvPr/>
      </p:nvGrpSpPr>
      <p:grpSpPr>
        <a:xfrm>
          <a:off x="0" y="0"/>
          <a:ext cx="0" cy="0"/>
          <a:chOff x="0" y="0"/>
          <a:chExt cx="0" cy="0"/>
        </a:xfrm>
      </p:grpSpPr>
      <p:pic>
        <p:nvPicPr>
          <p:cNvPr id="3074" name="Picture 2">
            <a:extLst>
              <a:ext uri="{FF2B5EF4-FFF2-40B4-BE49-F238E27FC236}">
                <a16:creationId xmlns:a16="http://schemas.microsoft.com/office/drawing/2014/main" id="{1EAF66A1-AFED-473D-B161-ED439A011B0F}"/>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9364" y="683514"/>
            <a:ext cx="5605272" cy="3776472"/>
          </a:xfrm>
          <a:prstGeom prst="rect">
            <a:avLst/>
          </a:prstGeom>
          <a:noFill/>
          <a:extLst>
            <a:ext uri="{909E8E84-426E-40DD-AFC4-6F175D3DCCD1}">
              <a14:hiddenFill xmlns:a14="http://schemas.microsoft.com/office/drawing/2010/main">
                <a:solidFill>
                  <a:srgbClr val="FFFFFF"/>
                </a:solidFill>
              </a14:hiddenFill>
            </a:ext>
          </a:extLst>
        </p:spPr>
      </p:pic>
      <p:sp>
        <p:nvSpPr>
          <p:cNvPr id="214" name="Google Shape;214;p20"/>
          <p:cNvSpPr txBox="1">
            <a:spLocks noGrp="1"/>
          </p:cNvSpPr>
          <p:nvPr>
            <p:ph type="sldNum" idx="12"/>
          </p:nvPr>
        </p:nvSpPr>
        <p:spPr>
          <a:xfrm>
            <a:off x="8356522" y="4743545"/>
            <a:ext cx="548700" cy="393600"/>
          </a:xfrm>
          <a:prstGeom prst="rect">
            <a:avLst/>
          </a:prstGeom>
        </p:spPr>
        <p:txBody>
          <a:bodyPr spcFirstLastPara="1" wrap="square" lIns="91425" tIns="91425" rIns="91425" bIns="91425" anchor="ctr" anchorCtr="0">
            <a:norm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000000-1234-1234-1234-123412341234}" type="slidenum">
              <a:rPr kumimoji="0" lang="en" sz="788" b="1" i="0" u="none" strike="noStrike" kern="1200" cap="none" spc="0" normalizeH="0" baseline="0" noProof="0" smtClean="0">
                <a:ln>
                  <a:noFill/>
                </a:ln>
                <a:solidFill>
                  <a:prstClr val="black">
                    <a:tint val="75000"/>
                  </a:prstClr>
                </a:solidFill>
                <a:effectLst/>
                <a:uLnTx/>
                <a:uFillTx/>
                <a:latin typeface="Tw Cen MT" panose="020B06020201040206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 sz="788" b="1" i="0" u="none" strike="noStrike" kern="1200" cap="none" spc="0" normalizeH="0" baseline="0" noProof="0" dirty="0">
              <a:ln>
                <a:noFill/>
              </a:ln>
              <a:solidFill>
                <a:prstClr val="black">
                  <a:tint val="75000"/>
                </a:prstClr>
              </a:solidFill>
              <a:effectLst/>
              <a:uLnTx/>
              <a:uFillTx/>
              <a:latin typeface="Tw Cen MT" panose="020B0602020104020603"/>
              <a:ea typeface="+mn-ea"/>
              <a:cs typeface="+mn-cs"/>
            </a:endParaRPr>
          </a:p>
        </p:txBody>
      </p:sp>
      <p:sp>
        <p:nvSpPr>
          <p:cNvPr id="47" name="TextBox 46">
            <a:extLst>
              <a:ext uri="{FF2B5EF4-FFF2-40B4-BE49-F238E27FC236}">
                <a16:creationId xmlns:a16="http://schemas.microsoft.com/office/drawing/2014/main" id="{A5EB3734-76C4-4862-8756-10A07828F106}"/>
              </a:ext>
            </a:extLst>
          </p:cNvPr>
          <p:cNvSpPr txBox="1"/>
          <p:nvPr/>
        </p:nvSpPr>
        <p:spPr>
          <a:xfrm>
            <a:off x="1324886" y="240929"/>
            <a:ext cx="6494227" cy="1077218"/>
          </a:xfrm>
          <a:prstGeom prst="rect">
            <a:avLst/>
          </a:prstGeom>
          <a:noFill/>
        </p:spPr>
        <p:txBody>
          <a:bodyPr wrap="square">
            <a:spAutoFit/>
          </a:bodyPr>
          <a:lstStyle/>
          <a:p>
            <a:pPr rtl="0">
              <a:spcBef>
                <a:spcPts val="0"/>
              </a:spcBef>
              <a:spcAft>
                <a:spcPts val="0"/>
              </a:spcAft>
            </a:pPr>
            <a:r>
              <a:rPr lang="en-US" sz="2800" b="1" i="0" u="none" strike="noStrike" dirty="0">
                <a:solidFill>
                  <a:schemeClr val="tx2"/>
                </a:solidFill>
                <a:effectLst/>
                <a:latin typeface="+mj-lt"/>
              </a:rPr>
              <a:t>DELL REVERSE LOGISTICS - 2026 VISION </a:t>
            </a:r>
            <a:endParaRPr lang="en-US" sz="2800" b="0" dirty="0">
              <a:solidFill>
                <a:schemeClr val="tx2"/>
              </a:solidFill>
              <a:effectLst/>
              <a:latin typeface="+mj-lt"/>
            </a:endParaRPr>
          </a:p>
          <a:p>
            <a:br>
              <a:rPr lang="en-US" dirty="0"/>
            </a:br>
            <a:endParaRPr lang="en-US" dirty="0"/>
          </a:p>
        </p:txBody>
      </p:sp>
      <p:sp>
        <p:nvSpPr>
          <p:cNvPr id="49" name="TextBox 48">
            <a:extLst>
              <a:ext uri="{FF2B5EF4-FFF2-40B4-BE49-F238E27FC236}">
                <a16:creationId xmlns:a16="http://schemas.microsoft.com/office/drawing/2014/main" id="{349F10C4-538E-4E90-9F91-56DEBC7AD2BC}"/>
              </a:ext>
            </a:extLst>
          </p:cNvPr>
          <p:cNvSpPr txBox="1"/>
          <p:nvPr/>
        </p:nvSpPr>
        <p:spPr>
          <a:xfrm>
            <a:off x="1831756" y="3789502"/>
            <a:ext cx="4575974" cy="923330"/>
          </a:xfrm>
          <a:prstGeom prst="rect">
            <a:avLst/>
          </a:prstGeom>
          <a:noFill/>
        </p:spPr>
        <p:txBody>
          <a:bodyPr wrap="square">
            <a:spAutoFit/>
          </a:bodyPr>
          <a:lstStyle/>
          <a:p>
            <a:pPr rtl="0">
              <a:spcBef>
                <a:spcPts val="0"/>
              </a:spcBef>
              <a:spcAft>
                <a:spcPts val="0"/>
              </a:spcAft>
            </a:pPr>
            <a:r>
              <a:rPr lang="en-US" sz="900" b="0" i="0" u="none" strike="noStrike" dirty="0">
                <a:solidFill>
                  <a:srgbClr val="000000"/>
                </a:solidFill>
                <a:effectLst/>
                <a:latin typeface="Arial" panose="020B0604020202020204" pitchFamily="34" charset="0"/>
              </a:rPr>
              <a:t>Adapted from Agrawal et al. (2015) &amp; </a:t>
            </a:r>
            <a:endParaRPr lang="en-US" sz="900" b="0" dirty="0">
              <a:effectLst/>
            </a:endParaRPr>
          </a:p>
          <a:p>
            <a:pPr rtl="0">
              <a:spcBef>
                <a:spcPts val="0"/>
              </a:spcBef>
              <a:spcAft>
                <a:spcPts val="0"/>
              </a:spcAft>
            </a:pPr>
            <a:r>
              <a:rPr lang="en-US" sz="900" b="0" i="0" u="none" strike="noStrike" dirty="0">
                <a:solidFill>
                  <a:srgbClr val="000000"/>
                </a:solidFill>
                <a:effectLst/>
                <a:latin typeface="Arial" panose="020B0604020202020204" pitchFamily="34" charset="0"/>
              </a:rPr>
              <a:t>Dell Electronics Disposition Policy (2019)</a:t>
            </a:r>
            <a:endParaRPr lang="en-US" sz="900" b="0" dirty="0">
              <a:effectLst/>
            </a:endParaRPr>
          </a:p>
          <a:p>
            <a:br>
              <a:rPr lang="en-US" dirty="0"/>
            </a:br>
            <a:endParaRPr lang="en-US" dirty="0"/>
          </a:p>
        </p:txBody>
      </p:sp>
      <p:sp>
        <p:nvSpPr>
          <p:cNvPr id="3" name="Oval 2">
            <a:extLst>
              <a:ext uri="{FF2B5EF4-FFF2-40B4-BE49-F238E27FC236}">
                <a16:creationId xmlns:a16="http://schemas.microsoft.com/office/drawing/2014/main" id="{CA7F41DB-9D6F-4BA1-8025-E2352AD75F2D}"/>
              </a:ext>
            </a:extLst>
          </p:cNvPr>
          <p:cNvSpPr/>
          <p:nvPr/>
        </p:nvSpPr>
        <p:spPr>
          <a:xfrm>
            <a:off x="6287284" y="1318147"/>
            <a:ext cx="1140342" cy="10203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8645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9"/>
        <p:cNvGrpSpPr/>
        <p:nvPr/>
      </p:nvGrpSpPr>
      <p:grpSpPr>
        <a:xfrm>
          <a:off x="0" y="0"/>
          <a:ext cx="0" cy="0"/>
          <a:chOff x="0" y="0"/>
          <a:chExt cx="0" cy="0"/>
        </a:xfrm>
      </p:grpSpPr>
      <p:pic>
        <p:nvPicPr>
          <p:cNvPr id="4098" name="Picture 2">
            <a:extLst>
              <a:ext uri="{FF2B5EF4-FFF2-40B4-BE49-F238E27FC236}">
                <a16:creationId xmlns:a16="http://schemas.microsoft.com/office/drawing/2014/main" id="{80690246-05A2-4D74-9759-F36A18B55B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9364" y="646275"/>
            <a:ext cx="5605272" cy="3850951"/>
          </a:xfrm>
          <a:prstGeom prst="rect">
            <a:avLst/>
          </a:prstGeom>
          <a:noFill/>
          <a:extLst>
            <a:ext uri="{909E8E84-426E-40DD-AFC4-6F175D3DCCD1}">
              <a14:hiddenFill xmlns:a14="http://schemas.microsoft.com/office/drawing/2010/main">
                <a:solidFill>
                  <a:srgbClr val="FFFFFF"/>
                </a:solidFill>
              </a14:hiddenFill>
            </a:ext>
          </a:extLst>
        </p:spPr>
      </p:pic>
      <p:sp>
        <p:nvSpPr>
          <p:cNvPr id="214" name="Google Shape;214;p20"/>
          <p:cNvSpPr txBox="1">
            <a:spLocks noGrp="1"/>
          </p:cNvSpPr>
          <p:nvPr>
            <p:ph type="sldNum" idx="12"/>
          </p:nvPr>
        </p:nvSpPr>
        <p:spPr>
          <a:xfrm>
            <a:off x="8356522" y="4743545"/>
            <a:ext cx="548700" cy="393600"/>
          </a:xfrm>
          <a:prstGeom prst="rect">
            <a:avLst/>
          </a:prstGeom>
        </p:spPr>
        <p:txBody>
          <a:bodyPr spcFirstLastPara="1" wrap="square" lIns="91425" tIns="91425" rIns="91425" bIns="91425" anchor="ctr" anchorCtr="0">
            <a:norm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000000-1234-1234-1234-123412341234}" type="slidenum">
              <a:rPr kumimoji="0" lang="en" sz="788" b="1" i="0" u="none" strike="noStrike" kern="1200" cap="none" spc="0" normalizeH="0" baseline="0" noProof="0" smtClean="0">
                <a:ln>
                  <a:noFill/>
                </a:ln>
                <a:solidFill>
                  <a:prstClr val="black">
                    <a:tint val="75000"/>
                  </a:prstClr>
                </a:solidFill>
                <a:effectLst/>
                <a:uLnTx/>
                <a:uFillTx/>
                <a:latin typeface="Tw Cen MT" panose="020B06020201040206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 sz="788" b="1" i="0" u="none" strike="noStrike" kern="1200" cap="none" spc="0" normalizeH="0" baseline="0" noProof="0" dirty="0">
              <a:ln>
                <a:noFill/>
              </a:ln>
              <a:solidFill>
                <a:prstClr val="black">
                  <a:tint val="75000"/>
                </a:prstClr>
              </a:solidFill>
              <a:effectLst/>
              <a:uLnTx/>
              <a:uFillTx/>
              <a:latin typeface="Tw Cen MT" panose="020B0602020104020603"/>
              <a:ea typeface="+mn-ea"/>
              <a:cs typeface="+mn-cs"/>
            </a:endParaRPr>
          </a:p>
        </p:txBody>
      </p:sp>
      <p:sp>
        <p:nvSpPr>
          <p:cNvPr id="47" name="TextBox 46">
            <a:extLst>
              <a:ext uri="{FF2B5EF4-FFF2-40B4-BE49-F238E27FC236}">
                <a16:creationId xmlns:a16="http://schemas.microsoft.com/office/drawing/2014/main" id="{A5EB3734-76C4-4862-8756-10A07828F106}"/>
              </a:ext>
            </a:extLst>
          </p:cNvPr>
          <p:cNvSpPr txBox="1"/>
          <p:nvPr/>
        </p:nvSpPr>
        <p:spPr>
          <a:xfrm>
            <a:off x="1324886" y="240929"/>
            <a:ext cx="6494227" cy="1077218"/>
          </a:xfrm>
          <a:prstGeom prst="rect">
            <a:avLst/>
          </a:prstGeom>
          <a:noFill/>
        </p:spPr>
        <p:txBody>
          <a:bodyPr wrap="square">
            <a:spAutoFit/>
          </a:bodyPr>
          <a:lstStyle/>
          <a:p>
            <a:pPr rtl="0">
              <a:spcBef>
                <a:spcPts val="0"/>
              </a:spcBef>
              <a:spcAft>
                <a:spcPts val="0"/>
              </a:spcAft>
            </a:pPr>
            <a:r>
              <a:rPr lang="en-US" sz="2800" b="1" i="0" u="none" strike="noStrike" dirty="0">
                <a:solidFill>
                  <a:schemeClr val="tx2"/>
                </a:solidFill>
                <a:effectLst/>
                <a:latin typeface="+mj-lt"/>
              </a:rPr>
              <a:t>DELL REVERSE LOGISTICS - 2031 VISION </a:t>
            </a:r>
            <a:endParaRPr lang="en-US" sz="2800" b="0" dirty="0">
              <a:solidFill>
                <a:schemeClr val="tx2"/>
              </a:solidFill>
              <a:effectLst/>
              <a:latin typeface="+mj-lt"/>
            </a:endParaRPr>
          </a:p>
          <a:p>
            <a:br>
              <a:rPr lang="en-US" dirty="0"/>
            </a:br>
            <a:endParaRPr lang="en-US" dirty="0"/>
          </a:p>
        </p:txBody>
      </p:sp>
      <p:sp>
        <p:nvSpPr>
          <p:cNvPr id="49" name="TextBox 48">
            <a:extLst>
              <a:ext uri="{FF2B5EF4-FFF2-40B4-BE49-F238E27FC236}">
                <a16:creationId xmlns:a16="http://schemas.microsoft.com/office/drawing/2014/main" id="{349F10C4-538E-4E90-9F91-56DEBC7AD2BC}"/>
              </a:ext>
            </a:extLst>
          </p:cNvPr>
          <p:cNvSpPr txBox="1"/>
          <p:nvPr/>
        </p:nvSpPr>
        <p:spPr>
          <a:xfrm>
            <a:off x="1831756" y="3789502"/>
            <a:ext cx="4575974" cy="923330"/>
          </a:xfrm>
          <a:prstGeom prst="rect">
            <a:avLst/>
          </a:prstGeom>
          <a:noFill/>
        </p:spPr>
        <p:txBody>
          <a:bodyPr wrap="square">
            <a:spAutoFit/>
          </a:bodyPr>
          <a:lstStyle/>
          <a:p>
            <a:pPr rtl="0">
              <a:spcBef>
                <a:spcPts val="0"/>
              </a:spcBef>
              <a:spcAft>
                <a:spcPts val="0"/>
              </a:spcAft>
            </a:pPr>
            <a:r>
              <a:rPr lang="en-US" sz="900" b="0" i="0" u="none" strike="noStrike" dirty="0">
                <a:solidFill>
                  <a:srgbClr val="000000"/>
                </a:solidFill>
                <a:effectLst/>
                <a:latin typeface="Arial" panose="020B0604020202020204" pitchFamily="34" charset="0"/>
              </a:rPr>
              <a:t>Adapted from Agrawal et al. (2015) &amp; </a:t>
            </a:r>
            <a:endParaRPr lang="en-US" sz="900" b="0" dirty="0">
              <a:effectLst/>
            </a:endParaRPr>
          </a:p>
          <a:p>
            <a:pPr rtl="0">
              <a:spcBef>
                <a:spcPts val="0"/>
              </a:spcBef>
              <a:spcAft>
                <a:spcPts val="0"/>
              </a:spcAft>
            </a:pPr>
            <a:r>
              <a:rPr lang="en-US" sz="900" b="0" i="0" u="none" strike="noStrike" dirty="0">
                <a:solidFill>
                  <a:srgbClr val="000000"/>
                </a:solidFill>
                <a:effectLst/>
                <a:latin typeface="Arial" panose="020B0604020202020204" pitchFamily="34" charset="0"/>
              </a:rPr>
              <a:t>Dell Electronics Disposition Policy (2019)</a:t>
            </a:r>
            <a:endParaRPr lang="en-US" sz="900" b="0" dirty="0">
              <a:effectLst/>
            </a:endParaRPr>
          </a:p>
          <a:p>
            <a:br>
              <a:rPr lang="en-US" dirty="0"/>
            </a:br>
            <a:endParaRPr lang="en-US" dirty="0"/>
          </a:p>
        </p:txBody>
      </p:sp>
      <p:sp>
        <p:nvSpPr>
          <p:cNvPr id="6" name="Oval 5">
            <a:extLst>
              <a:ext uri="{FF2B5EF4-FFF2-40B4-BE49-F238E27FC236}">
                <a16:creationId xmlns:a16="http://schemas.microsoft.com/office/drawing/2014/main" id="{91505188-75B3-4B2E-9786-9DF8AEE4EBAD}"/>
              </a:ext>
            </a:extLst>
          </p:cNvPr>
          <p:cNvSpPr/>
          <p:nvPr/>
        </p:nvSpPr>
        <p:spPr>
          <a:xfrm>
            <a:off x="6287284" y="1318147"/>
            <a:ext cx="1140342" cy="10203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7720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87000">
              <a:schemeClr val="bg2">
                <a:tint val="98000"/>
                <a:hueMod val="94000"/>
                <a:satMod val="148000"/>
                <a:lumMod val="140000"/>
              </a:schemeClr>
            </a:gs>
            <a:gs pos="100000">
              <a:schemeClr val="bg2">
                <a:shade val="92000"/>
                <a:hueMod val="104000"/>
                <a:satMod val="140000"/>
                <a:lumMod val="48000"/>
              </a:schemeClr>
            </a:gs>
          </a:gsLst>
          <a:path path="shape">
            <a:fillToRect l="50000" t="50000" r="50000" b="50000"/>
          </a:path>
          <a:tileRect/>
        </a:gradFill>
        <a:effectLst/>
      </p:bgPr>
    </p:bg>
    <p:spTree>
      <p:nvGrpSpPr>
        <p:cNvPr id="1" name="Shape 226"/>
        <p:cNvGrpSpPr/>
        <p:nvPr/>
      </p:nvGrpSpPr>
      <p:grpSpPr>
        <a:xfrm>
          <a:off x="0" y="0"/>
          <a:ext cx="0" cy="0"/>
          <a:chOff x="0" y="0"/>
          <a:chExt cx="0" cy="0"/>
        </a:xfrm>
      </p:grpSpPr>
      <p:sp>
        <p:nvSpPr>
          <p:cNvPr id="228" name="Google Shape;228;p22"/>
          <p:cNvSpPr txBox="1">
            <a:spLocks noGrp="1"/>
          </p:cNvSpPr>
          <p:nvPr>
            <p:ph type="title"/>
          </p:nvPr>
        </p:nvSpPr>
        <p:spPr>
          <a:xfrm>
            <a:off x="688393" y="350092"/>
            <a:ext cx="8148309"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b="1" dirty="0">
                <a:solidFill>
                  <a:schemeClr val="tx2"/>
                </a:solidFill>
              </a:rPr>
              <a:t>The D</a:t>
            </a:r>
            <a:r>
              <a:rPr lang="en" b="1" dirty="0">
                <a:solidFill>
                  <a:schemeClr val="tx2"/>
                </a:solidFill>
              </a:rPr>
              <a:t>ell shell’s Impact on Sustainability</a:t>
            </a:r>
            <a:endParaRPr b="1" dirty="0">
              <a:solidFill>
                <a:schemeClr val="tx2"/>
              </a:solidFill>
            </a:endParaRPr>
          </a:p>
        </p:txBody>
      </p:sp>
      <p:sp>
        <p:nvSpPr>
          <p:cNvPr id="229" name="Google Shape;229;p22"/>
          <p:cNvSpPr txBox="1">
            <a:spLocks noGrp="1"/>
          </p:cNvSpPr>
          <p:nvPr>
            <p:ph type="sldNum" idx="12"/>
          </p:nvPr>
        </p:nvSpPr>
        <p:spPr>
          <a:xfrm>
            <a:off x="8385444" y="474990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b="1">
                <a:solidFill>
                  <a:schemeClr val="dk2"/>
                </a:solidFill>
              </a:rPr>
              <a:t>13</a:t>
            </a:fld>
            <a:endParaRPr b="1" dirty="0">
              <a:solidFill>
                <a:schemeClr val="dk2"/>
              </a:solidFill>
            </a:endParaRPr>
          </a:p>
        </p:txBody>
      </p:sp>
      <p:sp>
        <p:nvSpPr>
          <p:cNvPr id="230" name="Google Shape;230;p22"/>
          <p:cNvSpPr/>
          <p:nvPr/>
        </p:nvSpPr>
        <p:spPr>
          <a:xfrm>
            <a:off x="3342313" y="1305679"/>
            <a:ext cx="2540100" cy="2540100"/>
          </a:xfrm>
          <a:prstGeom prst="donut">
            <a:avLst>
              <a:gd name="adj" fmla="val 16067"/>
            </a:avLst>
          </a:prstGeom>
          <a:gradFill flip="none" rotWithShape="1">
            <a:gsLst>
              <a:gs pos="0">
                <a:schemeClr val="accent1">
                  <a:tint val="58000"/>
                  <a:satMod val="108000"/>
                  <a:lumMod val="110000"/>
                </a:schemeClr>
              </a:gs>
              <a:gs pos="100000">
                <a:schemeClr val="accent1">
                  <a:tint val="81000"/>
                  <a:satMod val="109000"/>
                  <a:lumMod val="105000"/>
                </a:schemeClr>
              </a:gs>
            </a:gsLst>
            <a:path path="circle">
              <a:fillToRect l="100000" t="100000"/>
            </a:path>
            <a:tileRect r="-100000" b="-100000"/>
          </a:gradFill>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 name="Google Shape;231;p22"/>
          <p:cNvGrpSpPr/>
          <p:nvPr/>
        </p:nvGrpSpPr>
        <p:grpSpPr>
          <a:xfrm>
            <a:off x="688393" y="1032596"/>
            <a:ext cx="3027728" cy="852900"/>
            <a:chOff x="754897" y="996025"/>
            <a:chExt cx="3027728" cy="852900"/>
          </a:xfrm>
        </p:grpSpPr>
        <p:cxnSp>
          <p:nvCxnSpPr>
            <p:cNvPr id="232" name="Google Shape;232;p22"/>
            <p:cNvCxnSpPr/>
            <p:nvPr/>
          </p:nvCxnSpPr>
          <p:spPr>
            <a:xfrm>
              <a:off x="3438525" y="1309350"/>
              <a:ext cx="344100" cy="344100"/>
            </a:xfrm>
            <a:prstGeom prst="straightConnector1">
              <a:avLst/>
            </a:prstGeom>
            <a:noFill/>
            <a:ln w="19050" cap="flat" cmpd="sng">
              <a:solidFill>
                <a:schemeClr val="tx2">
                  <a:lumMod val="75000"/>
                </a:schemeClr>
              </a:solidFill>
              <a:prstDash val="solid"/>
              <a:round/>
              <a:headEnd type="oval" w="med" len="med"/>
              <a:tailEnd type="none" w="sm" len="sm"/>
            </a:ln>
          </p:spPr>
        </p:cxnSp>
        <p:sp>
          <p:nvSpPr>
            <p:cNvPr id="233" name="Google Shape;233;p22"/>
            <p:cNvSpPr txBox="1"/>
            <p:nvPr/>
          </p:nvSpPr>
          <p:spPr>
            <a:xfrm>
              <a:off x="754897" y="996025"/>
              <a:ext cx="2542603" cy="8529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b="1" dirty="0">
                  <a:solidFill>
                    <a:schemeClr val="tx2"/>
                  </a:solidFill>
                  <a:latin typeface="Roboto"/>
                  <a:ea typeface="Roboto"/>
                  <a:cs typeface="Roboto"/>
                  <a:sym typeface="Roboto"/>
                </a:rPr>
                <a:t>Carbon Footprint</a:t>
              </a:r>
              <a:endParaRPr sz="1800" b="1" dirty="0">
                <a:solidFill>
                  <a:schemeClr val="tx2"/>
                </a:solidFill>
                <a:latin typeface="Roboto"/>
                <a:ea typeface="Roboto"/>
                <a:cs typeface="Roboto"/>
                <a:sym typeface="Roboto"/>
              </a:endParaRPr>
            </a:p>
            <a:p>
              <a:pPr marL="0" lvl="0" indent="0" algn="r" rtl="0">
                <a:lnSpc>
                  <a:spcPct val="115000"/>
                </a:lnSpc>
                <a:spcBef>
                  <a:spcPts val="0"/>
                </a:spcBef>
                <a:spcAft>
                  <a:spcPts val="0"/>
                </a:spcAft>
                <a:buNone/>
              </a:pPr>
              <a:endParaRPr sz="600" dirty="0">
                <a:solidFill>
                  <a:schemeClr val="dk1"/>
                </a:solidFill>
                <a:latin typeface="Roboto"/>
                <a:ea typeface="Roboto"/>
                <a:cs typeface="Roboto"/>
                <a:sym typeface="Roboto"/>
              </a:endParaRPr>
            </a:p>
            <a:p>
              <a:pPr marL="0" lvl="0" indent="0" algn="r" rtl="0">
                <a:lnSpc>
                  <a:spcPct val="115000"/>
                </a:lnSpc>
                <a:spcBef>
                  <a:spcPts val="0"/>
                </a:spcBef>
                <a:spcAft>
                  <a:spcPts val="0"/>
                </a:spcAft>
                <a:buNone/>
              </a:pPr>
              <a:r>
                <a:rPr lang="en-US" sz="1100" b="1" i="0" u="none" strike="noStrike" dirty="0">
                  <a:solidFill>
                    <a:schemeClr val="tx2"/>
                  </a:solidFill>
                  <a:effectLst/>
                  <a:latin typeface="Roboto" panose="02000000000000000000" pitchFamily="2" charset="0"/>
                </a:rPr>
                <a:t>Modularity allows for components with higher carbon footprints to be manufactured less often</a:t>
              </a:r>
              <a:endParaRPr sz="1100" b="1" dirty="0">
                <a:solidFill>
                  <a:schemeClr val="tx2"/>
                </a:solidFill>
                <a:latin typeface="Roboto"/>
                <a:ea typeface="Roboto"/>
                <a:cs typeface="Roboto"/>
                <a:sym typeface="Roboto"/>
              </a:endParaRPr>
            </a:p>
          </p:txBody>
        </p:sp>
      </p:grpSp>
      <p:grpSp>
        <p:nvGrpSpPr>
          <p:cNvPr id="234" name="Google Shape;234;p22"/>
          <p:cNvGrpSpPr/>
          <p:nvPr/>
        </p:nvGrpSpPr>
        <p:grpSpPr>
          <a:xfrm>
            <a:off x="744050" y="3467160"/>
            <a:ext cx="3026554" cy="669600"/>
            <a:chOff x="754896" y="3152300"/>
            <a:chExt cx="3026554" cy="669600"/>
          </a:xfrm>
        </p:grpSpPr>
        <p:cxnSp>
          <p:nvCxnSpPr>
            <p:cNvPr id="235" name="Google Shape;235;p22"/>
            <p:cNvCxnSpPr/>
            <p:nvPr/>
          </p:nvCxnSpPr>
          <p:spPr>
            <a:xfrm rot="10800000" flipH="1">
              <a:off x="3436150" y="3214625"/>
              <a:ext cx="345300" cy="342900"/>
            </a:xfrm>
            <a:prstGeom prst="straightConnector1">
              <a:avLst/>
            </a:prstGeom>
            <a:noFill/>
            <a:ln w="19050" cap="flat" cmpd="sng">
              <a:solidFill>
                <a:schemeClr val="tx2">
                  <a:lumMod val="75000"/>
                </a:schemeClr>
              </a:solidFill>
              <a:prstDash val="solid"/>
              <a:round/>
              <a:headEnd type="oval" w="med" len="med"/>
              <a:tailEnd type="none" w="sm" len="sm"/>
            </a:ln>
          </p:spPr>
        </p:cxnSp>
        <p:sp>
          <p:nvSpPr>
            <p:cNvPr id="236" name="Google Shape;236;p22"/>
            <p:cNvSpPr txBox="1"/>
            <p:nvPr/>
          </p:nvSpPr>
          <p:spPr>
            <a:xfrm>
              <a:off x="754896" y="3152300"/>
              <a:ext cx="2542605" cy="6696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b="1" dirty="0">
                  <a:solidFill>
                    <a:schemeClr val="tx2"/>
                  </a:solidFill>
                  <a:latin typeface="Roboto"/>
                  <a:ea typeface="Roboto"/>
                  <a:cs typeface="Roboto"/>
                  <a:sym typeface="Roboto"/>
                </a:rPr>
                <a:t>ESG Reporting</a:t>
              </a:r>
              <a:endParaRPr sz="1800" b="1" dirty="0">
                <a:solidFill>
                  <a:schemeClr val="tx2"/>
                </a:solidFill>
                <a:latin typeface="Roboto"/>
                <a:ea typeface="Roboto"/>
                <a:cs typeface="Roboto"/>
                <a:sym typeface="Roboto"/>
              </a:endParaRPr>
            </a:p>
            <a:p>
              <a:pPr algn="r" rtl="0">
                <a:spcBef>
                  <a:spcPts val="0"/>
                </a:spcBef>
                <a:spcAft>
                  <a:spcPts val="0"/>
                </a:spcAft>
              </a:pPr>
              <a:endParaRPr lang="en-US" sz="1100" b="1" i="0" u="none" strike="noStrike" dirty="0">
                <a:solidFill>
                  <a:schemeClr val="tx2"/>
                </a:solidFill>
                <a:effectLst/>
                <a:latin typeface="Roboto" panose="02000000000000000000" pitchFamily="2" charset="0"/>
              </a:endParaRPr>
            </a:p>
            <a:p>
              <a:pPr algn="r" rtl="0">
                <a:spcBef>
                  <a:spcPts val="0"/>
                </a:spcBef>
                <a:spcAft>
                  <a:spcPts val="0"/>
                </a:spcAft>
              </a:pPr>
              <a:r>
                <a:rPr lang="en-US" sz="1100" b="1" i="0" u="none" strike="noStrike" dirty="0">
                  <a:solidFill>
                    <a:schemeClr val="tx2"/>
                  </a:solidFill>
                  <a:effectLst/>
                  <a:latin typeface="Roboto" panose="02000000000000000000" pitchFamily="2" charset="0"/>
                </a:rPr>
                <a:t>Increased visibility into a component’s end-life will allow for more accurate reporting</a:t>
              </a:r>
              <a:endParaRPr lang="en-US" sz="1100" b="0" dirty="0">
                <a:solidFill>
                  <a:schemeClr val="tx2"/>
                </a:solidFill>
                <a:effectLst/>
              </a:endParaRPr>
            </a:p>
            <a:p>
              <a:br>
                <a:rPr lang="en-US" sz="1100" dirty="0"/>
              </a:br>
              <a:endParaRPr sz="1100" b="1" dirty="0">
                <a:solidFill>
                  <a:schemeClr val="dk1"/>
                </a:solidFill>
                <a:latin typeface="Roboto"/>
                <a:ea typeface="Roboto"/>
                <a:cs typeface="Roboto"/>
                <a:sym typeface="Roboto"/>
              </a:endParaRPr>
            </a:p>
          </p:txBody>
        </p:sp>
      </p:grpSp>
      <p:grpSp>
        <p:nvGrpSpPr>
          <p:cNvPr id="237" name="Google Shape;237;p22"/>
          <p:cNvGrpSpPr/>
          <p:nvPr/>
        </p:nvGrpSpPr>
        <p:grpSpPr>
          <a:xfrm>
            <a:off x="5435946" y="3498965"/>
            <a:ext cx="3012923" cy="669600"/>
            <a:chOff x="5343425" y="3152300"/>
            <a:chExt cx="3012927" cy="669600"/>
          </a:xfrm>
        </p:grpSpPr>
        <p:cxnSp>
          <p:nvCxnSpPr>
            <p:cNvPr id="238" name="Google Shape;238;p22"/>
            <p:cNvCxnSpPr/>
            <p:nvPr/>
          </p:nvCxnSpPr>
          <p:spPr>
            <a:xfrm rot="10800000">
              <a:off x="5343425" y="3214625"/>
              <a:ext cx="354900" cy="350100"/>
            </a:xfrm>
            <a:prstGeom prst="straightConnector1">
              <a:avLst/>
            </a:prstGeom>
            <a:noFill/>
            <a:ln w="19050" cap="flat" cmpd="sng">
              <a:solidFill>
                <a:schemeClr val="tx2">
                  <a:lumMod val="75000"/>
                </a:schemeClr>
              </a:solidFill>
              <a:prstDash val="solid"/>
              <a:round/>
              <a:headEnd type="oval" w="med" len="med"/>
              <a:tailEnd type="none" w="sm" len="sm"/>
            </a:ln>
          </p:spPr>
        </p:cxnSp>
        <p:sp>
          <p:nvSpPr>
            <p:cNvPr id="239" name="Google Shape;239;p22"/>
            <p:cNvSpPr txBox="1"/>
            <p:nvPr/>
          </p:nvSpPr>
          <p:spPr>
            <a:xfrm>
              <a:off x="5718551" y="3152300"/>
              <a:ext cx="2637801" cy="66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dirty="0">
                  <a:solidFill>
                    <a:schemeClr val="tx2"/>
                  </a:solidFill>
                  <a:latin typeface="Roboto"/>
                  <a:ea typeface="Roboto"/>
                  <a:cs typeface="Roboto"/>
                  <a:sym typeface="Roboto"/>
                </a:rPr>
                <a:t>Aligning Green Goals</a:t>
              </a:r>
              <a:endParaRPr sz="1800" b="1" dirty="0">
                <a:solidFill>
                  <a:schemeClr val="tx2"/>
                </a:solidFill>
                <a:latin typeface="Roboto"/>
                <a:ea typeface="Roboto"/>
                <a:cs typeface="Roboto"/>
                <a:sym typeface="Roboto"/>
              </a:endParaRPr>
            </a:p>
            <a:p>
              <a:pPr marL="0" lvl="0" indent="0" algn="l" rtl="0">
                <a:lnSpc>
                  <a:spcPct val="115000"/>
                </a:lnSpc>
                <a:spcBef>
                  <a:spcPts val="0"/>
                </a:spcBef>
                <a:spcAft>
                  <a:spcPts val="0"/>
                </a:spcAft>
                <a:buNone/>
              </a:pPr>
              <a:endParaRPr sz="600" dirty="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US" sz="1100" b="1" i="0" u="none" strike="noStrike" dirty="0">
                  <a:solidFill>
                    <a:schemeClr val="tx2"/>
                  </a:solidFill>
                  <a:effectLst/>
                  <a:latin typeface="Roboto" panose="02000000000000000000" pitchFamily="2" charset="0"/>
                </a:rPr>
                <a:t>Dell will have increased bargaining power throughout the supply chain pushing us to a net zero carbon future</a:t>
              </a:r>
              <a:endParaRPr sz="1100" b="1" dirty="0">
                <a:solidFill>
                  <a:schemeClr val="tx2"/>
                </a:solidFill>
                <a:latin typeface="Roboto"/>
                <a:ea typeface="Roboto"/>
                <a:cs typeface="Roboto"/>
                <a:sym typeface="Roboto"/>
              </a:endParaRPr>
            </a:p>
          </p:txBody>
        </p:sp>
      </p:grpSp>
      <p:grpSp>
        <p:nvGrpSpPr>
          <p:cNvPr id="240" name="Google Shape;240;p22"/>
          <p:cNvGrpSpPr/>
          <p:nvPr/>
        </p:nvGrpSpPr>
        <p:grpSpPr>
          <a:xfrm>
            <a:off x="5477052" y="992858"/>
            <a:ext cx="3094401" cy="921300"/>
            <a:chOff x="5344775" y="996042"/>
            <a:chExt cx="3094401" cy="921300"/>
          </a:xfrm>
        </p:grpSpPr>
        <p:cxnSp>
          <p:nvCxnSpPr>
            <p:cNvPr id="241" name="Google Shape;241;p22"/>
            <p:cNvCxnSpPr/>
            <p:nvPr/>
          </p:nvCxnSpPr>
          <p:spPr>
            <a:xfrm flipH="1">
              <a:off x="5344775" y="1314450"/>
              <a:ext cx="336900" cy="339000"/>
            </a:xfrm>
            <a:prstGeom prst="straightConnector1">
              <a:avLst/>
            </a:prstGeom>
            <a:noFill/>
            <a:ln w="19050" cap="flat" cmpd="sng">
              <a:solidFill>
                <a:schemeClr val="tx2">
                  <a:lumMod val="75000"/>
                </a:schemeClr>
              </a:solidFill>
              <a:prstDash val="solid"/>
              <a:round/>
              <a:headEnd type="oval" w="med" len="med"/>
              <a:tailEnd type="none" w="sm" len="sm"/>
            </a:ln>
          </p:spPr>
        </p:cxnSp>
        <p:sp>
          <p:nvSpPr>
            <p:cNvPr id="242" name="Google Shape;242;p22"/>
            <p:cNvSpPr txBox="1"/>
            <p:nvPr/>
          </p:nvSpPr>
          <p:spPr>
            <a:xfrm>
              <a:off x="5837600" y="996042"/>
              <a:ext cx="2601576" cy="92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dirty="0">
                  <a:solidFill>
                    <a:schemeClr val="tx2"/>
                  </a:solidFill>
                  <a:latin typeface="Roboto"/>
                  <a:ea typeface="Roboto"/>
                  <a:cs typeface="Roboto"/>
                  <a:sym typeface="Roboto"/>
                </a:rPr>
                <a:t>Recyclability</a:t>
              </a:r>
              <a:endParaRPr sz="1800" b="1" dirty="0">
                <a:solidFill>
                  <a:schemeClr val="tx2"/>
                </a:solidFill>
                <a:latin typeface="Roboto"/>
                <a:ea typeface="Roboto"/>
                <a:cs typeface="Roboto"/>
                <a:sym typeface="Roboto"/>
              </a:endParaRPr>
            </a:p>
            <a:p>
              <a:pPr marL="0" lvl="0" indent="0" algn="l" rtl="0">
                <a:lnSpc>
                  <a:spcPct val="115000"/>
                </a:lnSpc>
                <a:spcBef>
                  <a:spcPts val="0"/>
                </a:spcBef>
                <a:spcAft>
                  <a:spcPts val="0"/>
                </a:spcAft>
                <a:buNone/>
              </a:pPr>
              <a:endParaRPr sz="1200" dirty="0">
                <a:solidFill>
                  <a:schemeClr val="tx2"/>
                </a:solidFill>
                <a:latin typeface="Roboto"/>
                <a:ea typeface="Roboto"/>
                <a:cs typeface="Roboto"/>
                <a:sym typeface="Roboto"/>
              </a:endParaRPr>
            </a:p>
            <a:p>
              <a:pPr rtl="0">
                <a:spcBef>
                  <a:spcPts val="0"/>
                </a:spcBef>
                <a:spcAft>
                  <a:spcPts val="0"/>
                </a:spcAft>
              </a:pPr>
              <a:r>
                <a:rPr lang="en-US" sz="1100" b="1" i="0" u="none" strike="noStrike" dirty="0">
                  <a:solidFill>
                    <a:schemeClr val="tx2"/>
                  </a:solidFill>
                  <a:effectLst/>
                  <a:latin typeface="Roboto" panose="02000000000000000000" pitchFamily="2" charset="0"/>
                  <a:ea typeface="Roboto" panose="02000000000000000000" pitchFamily="2" charset="0"/>
                </a:rPr>
                <a:t>Simpler upgrades coupled with incentives will lead to higher rates of product recovery and recyclability </a:t>
              </a:r>
              <a:endParaRPr lang="en-US" sz="1100" b="0" dirty="0">
                <a:solidFill>
                  <a:schemeClr val="tx2"/>
                </a:solidFill>
                <a:effectLst/>
                <a:latin typeface="Roboto" panose="02000000000000000000" pitchFamily="2" charset="0"/>
                <a:ea typeface="Roboto" panose="02000000000000000000" pitchFamily="2" charset="0"/>
              </a:endParaRPr>
            </a:p>
            <a:p>
              <a:br>
                <a:rPr lang="en-US" sz="1100" dirty="0"/>
              </a:br>
              <a:endParaRPr sz="1100" b="1" dirty="0">
                <a:solidFill>
                  <a:schemeClr val="dk1"/>
                </a:solidFill>
                <a:latin typeface="Roboto"/>
                <a:ea typeface="Roboto"/>
                <a:cs typeface="Roboto"/>
                <a:sym typeface="Roboto"/>
              </a:endParaRPr>
            </a:p>
          </p:txBody>
        </p:sp>
      </p:grpSp>
      <p:pic>
        <p:nvPicPr>
          <p:cNvPr id="3" name="Graphic 2" descr="Open hand with plant outline">
            <a:extLst>
              <a:ext uri="{FF2B5EF4-FFF2-40B4-BE49-F238E27FC236}">
                <a16:creationId xmlns:a16="http://schemas.microsoft.com/office/drawing/2014/main" id="{8BF476AF-D547-4ADE-8EF2-46EE883AD98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14800" y="2114550"/>
            <a:ext cx="914400" cy="9144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29000">
              <a:srgbClr val="FFFFFF"/>
            </a:gs>
            <a:gs pos="0">
              <a:schemeClr val="bg1">
                <a:alpha val="0"/>
              </a:schemeClr>
            </a:gs>
            <a:gs pos="48000">
              <a:schemeClr val="bg1">
                <a:alpha val="0"/>
              </a:schemeClr>
            </a:gs>
            <a:gs pos="48000">
              <a:schemeClr val="bg2">
                <a:shade val="92000"/>
                <a:hueMod val="104000"/>
                <a:satMod val="140000"/>
                <a:lumMod val="48000"/>
              </a:schemeClr>
            </a:gs>
          </a:gsLst>
          <a:lin ang="0" scaled="1"/>
          <a:tileRect/>
        </a:gradFill>
        <a:effectLst/>
      </p:bgPr>
    </p:bg>
    <p:spTree>
      <p:nvGrpSpPr>
        <p:cNvPr id="1" name="Shape 209"/>
        <p:cNvGrpSpPr/>
        <p:nvPr/>
      </p:nvGrpSpPr>
      <p:grpSpPr>
        <a:xfrm>
          <a:off x="0" y="0"/>
          <a:ext cx="0" cy="0"/>
          <a:chOff x="0" y="0"/>
          <a:chExt cx="0" cy="0"/>
        </a:xfrm>
      </p:grpSpPr>
      <p:sp>
        <p:nvSpPr>
          <p:cNvPr id="214" name="Google Shape;214;p20"/>
          <p:cNvSpPr txBox="1">
            <a:spLocks noGrp="1"/>
          </p:cNvSpPr>
          <p:nvPr>
            <p:ph type="sldNum" idx="12"/>
          </p:nvPr>
        </p:nvSpPr>
        <p:spPr>
          <a:xfrm>
            <a:off x="8356522" y="4743545"/>
            <a:ext cx="548700" cy="393600"/>
          </a:xfrm>
          <a:prstGeom prst="rect">
            <a:avLst/>
          </a:prstGeom>
        </p:spPr>
        <p:txBody>
          <a:bodyPr spcFirstLastPara="1" wrap="square" lIns="91425" tIns="91425" rIns="91425" bIns="91425" anchor="ctr" anchorCtr="0">
            <a:norm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000000-1234-1234-1234-123412341234}" type="slidenum">
              <a:rPr kumimoji="0" lang="en" sz="788" b="1" i="0" u="none" strike="noStrike" kern="1200" cap="none" spc="0" normalizeH="0" baseline="0" noProof="0">
                <a:ln>
                  <a:noFill/>
                </a:ln>
                <a:solidFill>
                  <a:prstClr val="black">
                    <a:tint val="75000"/>
                  </a:prstClr>
                </a:solidFill>
                <a:effectLst/>
                <a:uLnTx/>
                <a:uFillTx/>
                <a:latin typeface="Tw Cen MT" panose="020B06020201040206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sz="788" b="1" i="0" u="none" strike="noStrike" kern="1200" cap="none" spc="0" normalizeH="0" baseline="0" noProof="0" dirty="0">
              <a:ln>
                <a:noFill/>
              </a:ln>
              <a:solidFill>
                <a:prstClr val="black">
                  <a:tint val="75000"/>
                </a:prstClr>
              </a:solidFill>
              <a:effectLst/>
              <a:uLnTx/>
              <a:uFillTx/>
              <a:latin typeface="Tw Cen MT" panose="020B0602020104020603"/>
              <a:ea typeface="+mn-ea"/>
              <a:cs typeface="+mn-cs"/>
            </a:endParaRPr>
          </a:p>
        </p:txBody>
      </p:sp>
      <p:sp>
        <p:nvSpPr>
          <p:cNvPr id="15" name="TextBox 14">
            <a:extLst>
              <a:ext uri="{FF2B5EF4-FFF2-40B4-BE49-F238E27FC236}">
                <a16:creationId xmlns:a16="http://schemas.microsoft.com/office/drawing/2014/main" id="{2076F4A9-9EC9-4E97-B758-037419BDFD87}"/>
              </a:ext>
            </a:extLst>
          </p:cNvPr>
          <p:cNvSpPr txBox="1"/>
          <p:nvPr/>
        </p:nvSpPr>
        <p:spPr>
          <a:xfrm>
            <a:off x="4578980" y="1125200"/>
            <a:ext cx="4255107" cy="2893100"/>
          </a:xfrm>
          <a:prstGeom prst="rect">
            <a:avLst/>
          </a:prstGeom>
          <a:noFill/>
        </p:spPr>
        <p:txBody>
          <a:bodyPr wrap="square">
            <a:spAutoFit/>
          </a:bodyPr>
          <a:lstStyle/>
          <a:p>
            <a:pPr marL="285750" indent="-285750" rtl="0">
              <a:spcBef>
                <a:spcPts val="0"/>
              </a:spcBef>
              <a:spcAft>
                <a:spcPts val="1200"/>
              </a:spcAft>
              <a:buFont typeface="Arial" panose="020B0604020202020204" pitchFamily="34" charset="0"/>
              <a:buChar char="•"/>
            </a:pPr>
            <a:r>
              <a:rPr lang="en-US" b="0" i="0" u="none" strike="noStrike" dirty="0">
                <a:solidFill>
                  <a:srgbClr val="FFFFFF"/>
                </a:solidFill>
                <a:effectLst/>
                <a:latin typeface="Roboto" panose="02000000000000000000" pitchFamily="2" charset="0"/>
                <a:ea typeface="Roboto" panose="02000000000000000000" pitchFamily="2" charset="0"/>
              </a:rPr>
              <a:t>Modularity decentralizes customer requirements, enabling easier accessibility to alternatives</a:t>
            </a:r>
          </a:p>
          <a:p>
            <a:pPr marL="285750" indent="-285750" rtl="0">
              <a:spcBef>
                <a:spcPts val="0"/>
              </a:spcBef>
              <a:spcAft>
                <a:spcPts val="1200"/>
              </a:spcAft>
              <a:buFont typeface="Arial" panose="020B0604020202020204" pitchFamily="34" charset="0"/>
              <a:buChar char="•"/>
            </a:pPr>
            <a:r>
              <a:rPr lang="en-US" dirty="0">
                <a:solidFill>
                  <a:srgbClr val="FFFFFF"/>
                </a:solidFill>
                <a:latin typeface="Roboto" panose="02000000000000000000" pitchFamily="2" charset="0"/>
                <a:ea typeface="Roboto" panose="02000000000000000000" pitchFamily="2" charset="0"/>
              </a:rPr>
              <a:t>Strategic partnerships with leading components manufactures increasing visibility</a:t>
            </a:r>
          </a:p>
          <a:p>
            <a:pPr marL="285750" indent="-285750" rtl="0">
              <a:spcBef>
                <a:spcPts val="0"/>
              </a:spcBef>
              <a:spcAft>
                <a:spcPts val="1200"/>
              </a:spcAft>
              <a:buFont typeface="Arial" panose="020B0604020202020204" pitchFamily="34" charset="0"/>
              <a:buChar char="•"/>
            </a:pPr>
            <a:r>
              <a:rPr lang="en-US" b="0" i="0" u="none" strike="noStrike" dirty="0">
                <a:solidFill>
                  <a:srgbClr val="FFFFFF"/>
                </a:solidFill>
                <a:effectLst/>
                <a:latin typeface="Roboto" panose="02000000000000000000" pitchFamily="2" charset="0"/>
                <a:ea typeface="Roboto" panose="02000000000000000000" pitchFamily="2" charset="0"/>
              </a:rPr>
              <a:t>Decentralized warehouses increase redun</a:t>
            </a:r>
            <a:r>
              <a:rPr lang="en-US" dirty="0">
                <a:solidFill>
                  <a:srgbClr val="FFFFFF"/>
                </a:solidFill>
                <a:latin typeface="Roboto" panose="02000000000000000000" pitchFamily="2" charset="0"/>
                <a:ea typeface="Roboto" panose="02000000000000000000" pitchFamily="2" charset="0"/>
              </a:rPr>
              <a:t>dancy ensuring business continuity</a:t>
            </a:r>
            <a:endParaRPr lang="en-US" b="0" i="0" u="none" strike="noStrike" dirty="0">
              <a:solidFill>
                <a:srgbClr val="FFFFFF"/>
              </a:solidFill>
              <a:effectLst/>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6CD0F91A-FA83-46B5-BA58-855DBFEAABA7}"/>
              </a:ext>
            </a:extLst>
          </p:cNvPr>
          <p:cNvSpPr txBox="1"/>
          <p:nvPr/>
        </p:nvSpPr>
        <p:spPr>
          <a:xfrm>
            <a:off x="-82445" y="1125200"/>
            <a:ext cx="4578980" cy="1754326"/>
          </a:xfrm>
          <a:prstGeom prst="rect">
            <a:avLst/>
          </a:prstGeom>
          <a:noFill/>
        </p:spPr>
        <p:txBody>
          <a:bodyPr wrap="square">
            <a:spAutoFit/>
          </a:bodyPr>
          <a:lstStyle/>
          <a:p>
            <a:pPr algn="ctr" rtl="0">
              <a:spcBef>
                <a:spcPts val="0"/>
              </a:spcBef>
              <a:spcAft>
                <a:spcPts val="0"/>
              </a:spcAft>
            </a:pPr>
            <a:r>
              <a:rPr lang="en-US" sz="3600" b="1" dirty="0">
                <a:solidFill>
                  <a:schemeClr val="tx2"/>
                </a:solidFill>
                <a:latin typeface="+mj-lt"/>
              </a:rPr>
              <a:t>REVERSE SUPPLY CHAIN RESILIENCE</a:t>
            </a:r>
            <a:endParaRPr lang="en-US" sz="3600" b="0" dirty="0">
              <a:solidFill>
                <a:schemeClr val="tx2"/>
              </a:solidFill>
              <a:effectLst/>
              <a:latin typeface="+mj-lt"/>
            </a:endParaRPr>
          </a:p>
          <a:p>
            <a:br>
              <a:rPr lang="en-US" dirty="0"/>
            </a:br>
            <a:endParaRPr lang="en-US" dirty="0"/>
          </a:p>
        </p:txBody>
      </p:sp>
      <p:sp>
        <p:nvSpPr>
          <p:cNvPr id="2" name="TextBox 1">
            <a:extLst>
              <a:ext uri="{FF2B5EF4-FFF2-40B4-BE49-F238E27FC236}">
                <a16:creationId xmlns:a16="http://schemas.microsoft.com/office/drawing/2014/main" id="{DFCDF18C-855C-4D31-893A-B41050C5AC2A}"/>
              </a:ext>
            </a:extLst>
          </p:cNvPr>
          <p:cNvSpPr txBox="1"/>
          <p:nvPr/>
        </p:nvSpPr>
        <p:spPr>
          <a:xfrm>
            <a:off x="838377" y="3641697"/>
            <a:ext cx="2902226" cy="1169551"/>
          </a:xfrm>
          <a:prstGeom prst="rect">
            <a:avLst/>
          </a:prstGeom>
          <a:noFill/>
        </p:spPr>
        <p:txBody>
          <a:bodyPr wrap="square" rtlCol="0">
            <a:spAutoFit/>
          </a:bodyPr>
          <a:lstStyle/>
          <a:p>
            <a:r>
              <a:rPr lang="en-US" sz="1400" i="1" dirty="0">
                <a:solidFill>
                  <a:schemeClr val="tx2"/>
                </a:solidFill>
                <a:latin typeface="Roboto" panose="02000000000000000000" pitchFamily="2" charset="0"/>
                <a:ea typeface="Roboto" panose="02000000000000000000" pitchFamily="2" charset="0"/>
              </a:rPr>
              <a:t>“The greatest danger in times of turbulence is not the turbulence – it is to act with yesterday’s logic.”</a:t>
            </a:r>
          </a:p>
          <a:p>
            <a:endParaRPr lang="en-US" sz="1400" i="1" dirty="0">
              <a:solidFill>
                <a:schemeClr val="tx2"/>
              </a:solidFill>
              <a:latin typeface="Roboto" panose="02000000000000000000" pitchFamily="2" charset="0"/>
              <a:ea typeface="Roboto" panose="02000000000000000000" pitchFamily="2" charset="0"/>
            </a:endParaRPr>
          </a:p>
          <a:p>
            <a:r>
              <a:rPr lang="en-US" sz="1400" dirty="0">
                <a:solidFill>
                  <a:schemeClr val="tx2"/>
                </a:solidFill>
                <a:latin typeface="Roboto" panose="02000000000000000000" pitchFamily="2" charset="0"/>
                <a:ea typeface="Roboto" panose="02000000000000000000" pitchFamily="2" charset="0"/>
              </a:rPr>
              <a:t>			-Peter Drucker</a:t>
            </a:r>
          </a:p>
        </p:txBody>
      </p:sp>
    </p:spTree>
    <p:extLst>
      <p:ext uri="{BB962C8B-B14F-4D97-AF65-F5344CB8AC3E}">
        <p14:creationId xmlns:p14="http://schemas.microsoft.com/office/powerpoint/2010/main" val="273945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pattFill prst="openDmnd">
          <a:fgClr>
            <a:schemeClr val="accent1"/>
          </a:fgClr>
          <a:bgClr>
            <a:srgbClr val="007BC5"/>
          </a:bgClr>
        </a:pattFill>
        <a:effectLst/>
      </p:bgPr>
    </p:bg>
    <p:spTree>
      <p:nvGrpSpPr>
        <p:cNvPr id="1" name="Shape 247"/>
        <p:cNvGrpSpPr/>
        <p:nvPr/>
      </p:nvGrpSpPr>
      <p:grpSpPr>
        <a:xfrm>
          <a:off x="0" y="0"/>
          <a:ext cx="0" cy="0"/>
          <a:chOff x="0" y="0"/>
          <a:chExt cx="0" cy="0"/>
        </a:xfrm>
      </p:grpSpPr>
      <p:pic>
        <p:nvPicPr>
          <p:cNvPr id="256"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257" name="Group 256">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5143499"/>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58"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59"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0"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1"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62"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3"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4"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5"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6"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7"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8"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9"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0"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1"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2"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3"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4"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5"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6"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7"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8"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9"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0"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1"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2"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3"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4"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5"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6"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87"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8"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9"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0"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1"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2"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3"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4"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5"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6"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7"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8"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99"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0"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1"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2"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3"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4"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5"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6"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7"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8"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9"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0"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1"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sp useBgFill="1">
        <p:nvSpPr>
          <p:cNvPr id="312" name="Rectangle 311">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3" name="Group 312">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5143499"/>
            <a:chOff x="0" y="0"/>
            <a:chExt cx="2305051" cy="6858001"/>
          </a:xfrm>
          <a:solidFill>
            <a:schemeClr val="tx1">
              <a:alpha val="60000"/>
            </a:schemeClr>
          </a:solidFill>
          <a:effectLst/>
        </p:grpSpPr>
        <p:sp>
          <p:nvSpPr>
            <p:cNvPr id="314"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15"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6"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7"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18"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9"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4"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5"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6"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7"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8"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9"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0"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1"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2"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3"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4"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5"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6"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7"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8"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9"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0"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1"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2"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3"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4"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5"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6"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47"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8"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9"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0"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1"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2"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3"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4"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5"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6"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7"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8"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59"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0"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1"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2"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3"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4"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5"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6"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7"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8"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9"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0"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1"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73"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2" y="7143"/>
            <a:ext cx="9144002" cy="51435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48" name="Google Shape;248;p23"/>
          <p:cNvSpPr txBox="1">
            <a:spLocks noGrp="1"/>
          </p:cNvSpPr>
          <p:nvPr>
            <p:ph type="title"/>
          </p:nvPr>
        </p:nvSpPr>
        <p:spPr>
          <a:xfrm>
            <a:off x="1532334" y="841772"/>
            <a:ext cx="3395947" cy="3215877"/>
          </a:xfrm>
          <a:prstGeom prst="rect">
            <a:avLst/>
          </a:prstGeom>
        </p:spPr>
        <p:txBody>
          <a:bodyPr spcFirstLastPara="1" vert="horz" lIns="91440" tIns="45720" rIns="91440" bIns="45720" rtlCol="0" anchor="ctr" anchorCtr="0">
            <a:normAutofit/>
          </a:bodyPr>
          <a:lstStyle/>
          <a:p>
            <a:pPr marL="0" lvl="0" indent="0" algn="r" defTabSz="914400">
              <a:spcBef>
                <a:spcPct val="0"/>
              </a:spcBef>
              <a:spcAft>
                <a:spcPts val="0"/>
              </a:spcAft>
            </a:pPr>
            <a:r>
              <a:rPr lang="en-US" sz="4500" b="1" dirty="0">
                <a:solidFill>
                  <a:schemeClr val="tx1"/>
                </a:solidFill>
              </a:rPr>
              <a:t>Questions?</a:t>
            </a:r>
          </a:p>
        </p:txBody>
      </p:sp>
      <p:cxnSp>
        <p:nvCxnSpPr>
          <p:cNvPr id="475" name="Straight Connector 474">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502" y="1091013"/>
            <a:ext cx="0" cy="2736846"/>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pic>
        <p:nvPicPr>
          <p:cNvPr id="1028" name="Picture 4">
            <a:extLst>
              <a:ext uri="{FF2B5EF4-FFF2-40B4-BE49-F238E27FC236}">
                <a16:creationId xmlns:a16="http://schemas.microsoft.com/office/drawing/2014/main" id="{5C8E26DE-648F-446A-A7EA-02E79F2B34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1289" y="1797621"/>
            <a:ext cx="3209925" cy="1428750"/>
          </a:xfrm>
          <a:prstGeom prst="rect">
            <a:avLst/>
          </a:prstGeom>
          <a:ln w="38100" cap="sq">
            <a:no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0" y="115425"/>
            <a:ext cx="91440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dirty="0">
                <a:solidFill>
                  <a:srgbClr val="17406D"/>
                </a:solidFill>
              </a:rPr>
              <a:t>The Team</a:t>
            </a:r>
            <a:endParaRPr b="1" dirty="0">
              <a:solidFill>
                <a:srgbClr val="17406D"/>
              </a:solidFill>
            </a:endParaRPr>
          </a:p>
        </p:txBody>
      </p:sp>
      <p:sp>
        <p:nvSpPr>
          <p:cNvPr id="111" name="Google Shape;111;p14"/>
          <p:cNvSpPr txBox="1">
            <a:spLocks noGrp="1"/>
          </p:cNvSpPr>
          <p:nvPr>
            <p:ph type="sldNum" idx="12"/>
          </p:nvPr>
        </p:nvSpPr>
        <p:spPr>
          <a:xfrm>
            <a:off x="8306720" y="4760150"/>
            <a:ext cx="548700" cy="3720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b="1">
                <a:solidFill>
                  <a:schemeClr val="dk2"/>
                </a:solidFill>
              </a:rPr>
              <a:t>2</a:t>
            </a:fld>
            <a:endParaRPr b="1" dirty="0">
              <a:solidFill>
                <a:schemeClr val="dk2"/>
              </a:solidFill>
            </a:endParaRPr>
          </a:p>
        </p:txBody>
      </p:sp>
      <p:sp>
        <p:nvSpPr>
          <p:cNvPr id="98" name="Google Shape;98;p14"/>
          <p:cNvSpPr/>
          <p:nvPr/>
        </p:nvSpPr>
        <p:spPr>
          <a:xfrm>
            <a:off x="7073565" y="3867326"/>
            <a:ext cx="1438423" cy="1021624"/>
          </a:xfrm>
          <a:custGeom>
            <a:avLst/>
            <a:gdLst>
              <a:gd name="connsiteX0" fmla="*/ 0 w 2412688"/>
              <a:gd name="connsiteY0" fmla="*/ 0 h 1014900"/>
              <a:gd name="connsiteX1" fmla="*/ 2412688 w 2412688"/>
              <a:gd name="connsiteY1" fmla="*/ 0 h 1014900"/>
              <a:gd name="connsiteX2" fmla="*/ 2412688 w 2412688"/>
              <a:gd name="connsiteY2" fmla="*/ 1014900 h 1014900"/>
              <a:gd name="connsiteX3" fmla="*/ 0 w 2412688"/>
              <a:gd name="connsiteY3" fmla="*/ 1014900 h 1014900"/>
              <a:gd name="connsiteX4" fmla="*/ 0 w 2412688"/>
              <a:gd name="connsiteY4" fmla="*/ 0 h 1014900"/>
              <a:gd name="connsiteX0" fmla="*/ 981635 w 2412688"/>
              <a:gd name="connsiteY0" fmla="*/ 0 h 1021624"/>
              <a:gd name="connsiteX1" fmla="*/ 2412688 w 2412688"/>
              <a:gd name="connsiteY1" fmla="*/ 6724 h 1021624"/>
              <a:gd name="connsiteX2" fmla="*/ 2412688 w 2412688"/>
              <a:gd name="connsiteY2" fmla="*/ 1021624 h 1021624"/>
              <a:gd name="connsiteX3" fmla="*/ 0 w 2412688"/>
              <a:gd name="connsiteY3" fmla="*/ 1021624 h 1021624"/>
              <a:gd name="connsiteX4" fmla="*/ 981635 w 2412688"/>
              <a:gd name="connsiteY4" fmla="*/ 0 h 1021624"/>
              <a:gd name="connsiteX0" fmla="*/ 6724 w 1437777"/>
              <a:gd name="connsiteY0" fmla="*/ 0 h 1021624"/>
              <a:gd name="connsiteX1" fmla="*/ 1437777 w 1437777"/>
              <a:gd name="connsiteY1" fmla="*/ 6724 h 1021624"/>
              <a:gd name="connsiteX2" fmla="*/ 1437777 w 1437777"/>
              <a:gd name="connsiteY2" fmla="*/ 1021624 h 1021624"/>
              <a:gd name="connsiteX3" fmla="*/ 0 w 1437777"/>
              <a:gd name="connsiteY3" fmla="*/ 1014900 h 1021624"/>
              <a:gd name="connsiteX4" fmla="*/ 6724 w 1437777"/>
              <a:gd name="connsiteY4" fmla="*/ 0 h 1021624"/>
              <a:gd name="connsiteX0" fmla="*/ 647 w 1438423"/>
              <a:gd name="connsiteY0" fmla="*/ 0 h 1021624"/>
              <a:gd name="connsiteX1" fmla="*/ 1438423 w 1438423"/>
              <a:gd name="connsiteY1" fmla="*/ 6724 h 1021624"/>
              <a:gd name="connsiteX2" fmla="*/ 1438423 w 1438423"/>
              <a:gd name="connsiteY2" fmla="*/ 1021624 h 1021624"/>
              <a:gd name="connsiteX3" fmla="*/ 646 w 1438423"/>
              <a:gd name="connsiteY3" fmla="*/ 1014900 h 1021624"/>
              <a:gd name="connsiteX4" fmla="*/ 647 w 1438423"/>
              <a:gd name="connsiteY4" fmla="*/ 0 h 1021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423" h="1021624">
                <a:moveTo>
                  <a:pt x="647" y="0"/>
                </a:moveTo>
                <a:lnTo>
                  <a:pt x="1438423" y="6724"/>
                </a:lnTo>
                <a:lnTo>
                  <a:pt x="1438423" y="1021624"/>
                </a:lnTo>
                <a:lnTo>
                  <a:pt x="646" y="1014900"/>
                </a:lnTo>
                <a:cubicBezTo>
                  <a:pt x="2887" y="676600"/>
                  <a:pt x="-1594" y="338300"/>
                  <a:pt x="647" y="0"/>
                </a:cubicBezTo>
                <a:close/>
              </a:path>
            </a:pathLst>
          </a:custGeom>
          <a:solidFill>
            <a:srgbClr val="DBEF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9" name="Google Shape;99;p14" descr="Alexandre Tilly"/>
          <p:cNvPicPr preferRelativeResize="0"/>
          <p:nvPr/>
        </p:nvPicPr>
        <p:blipFill>
          <a:blip r:embed="rId3">
            <a:alphaModFix/>
          </a:blip>
          <a:stretch>
            <a:fillRect/>
          </a:stretch>
        </p:blipFill>
        <p:spPr>
          <a:xfrm>
            <a:off x="6770700" y="688125"/>
            <a:ext cx="1905000" cy="1905000"/>
          </a:xfrm>
          <a:prstGeom prst="ellipse">
            <a:avLst/>
          </a:prstGeom>
          <a:noFill/>
          <a:ln>
            <a:noFill/>
          </a:ln>
        </p:spPr>
      </p:pic>
      <p:pic>
        <p:nvPicPr>
          <p:cNvPr id="100" name="Google Shape;100;p14" descr="Robert Henry Rasmussen" title="Robert Henry Rasmussen"/>
          <p:cNvPicPr preferRelativeResize="0"/>
          <p:nvPr/>
        </p:nvPicPr>
        <p:blipFill>
          <a:blip r:embed="rId4">
            <a:alphaModFix/>
          </a:blip>
          <a:stretch>
            <a:fillRect/>
          </a:stretch>
        </p:blipFill>
        <p:spPr>
          <a:xfrm>
            <a:off x="2464700" y="688125"/>
            <a:ext cx="1905000" cy="1905000"/>
          </a:xfrm>
          <a:prstGeom prst="ellipse">
            <a:avLst/>
          </a:prstGeom>
          <a:noFill/>
          <a:ln>
            <a:noFill/>
          </a:ln>
        </p:spPr>
      </p:pic>
      <p:pic>
        <p:nvPicPr>
          <p:cNvPr id="101" name="Google Shape;101;p14" descr="Eleonora Francesca Scardini" title="Eleonora Francesca Scardini"/>
          <p:cNvPicPr preferRelativeResize="0"/>
          <p:nvPr/>
        </p:nvPicPr>
        <p:blipFill>
          <a:blip r:embed="rId5">
            <a:alphaModFix/>
          </a:blip>
          <a:stretch>
            <a:fillRect/>
          </a:stretch>
        </p:blipFill>
        <p:spPr>
          <a:xfrm>
            <a:off x="4617700" y="688125"/>
            <a:ext cx="1905000" cy="1905000"/>
          </a:xfrm>
          <a:prstGeom prst="ellipse">
            <a:avLst/>
          </a:prstGeom>
          <a:noFill/>
          <a:ln>
            <a:noFill/>
          </a:ln>
        </p:spPr>
      </p:pic>
      <p:sp>
        <p:nvSpPr>
          <p:cNvPr id="103" name="Google Shape;103;p14"/>
          <p:cNvSpPr/>
          <p:nvPr/>
        </p:nvSpPr>
        <p:spPr>
          <a:xfrm>
            <a:off x="4635100" y="3103025"/>
            <a:ext cx="1870200" cy="816793"/>
          </a:xfrm>
          <a:prstGeom prst="flowChartTerminator">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a:solidFill>
                  <a:srgbClr val="17406D"/>
                </a:solidFill>
              </a:rPr>
              <a:t>Accounting</a:t>
            </a:r>
            <a:endParaRPr>
              <a:solidFill>
                <a:srgbClr val="17406D"/>
              </a:solidFill>
            </a:endParaRPr>
          </a:p>
        </p:txBody>
      </p:sp>
      <p:sp>
        <p:nvSpPr>
          <p:cNvPr id="105" name="Google Shape;105;p14"/>
          <p:cNvSpPr/>
          <p:nvPr/>
        </p:nvSpPr>
        <p:spPr>
          <a:xfrm>
            <a:off x="2429949" y="2631225"/>
            <a:ext cx="1987409" cy="399000"/>
          </a:xfrm>
          <a:prstGeom prst="roundRect">
            <a:avLst>
              <a:gd name="adj" fmla="val 16667"/>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b="1">
                <a:solidFill>
                  <a:srgbClr val="17406D"/>
                </a:solidFill>
              </a:rPr>
              <a:t>Robert Rasmussen</a:t>
            </a:r>
            <a:endParaRPr b="1">
              <a:solidFill>
                <a:srgbClr val="17406D"/>
              </a:solidFill>
            </a:endParaRPr>
          </a:p>
        </p:txBody>
      </p:sp>
      <p:sp>
        <p:nvSpPr>
          <p:cNvPr id="106" name="Google Shape;106;p14"/>
          <p:cNvSpPr/>
          <p:nvPr/>
        </p:nvSpPr>
        <p:spPr>
          <a:xfrm>
            <a:off x="4635100" y="2631225"/>
            <a:ext cx="1870200" cy="399000"/>
          </a:xfrm>
          <a:prstGeom prst="roundRect">
            <a:avLst>
              <a:gd name="adj" fmla="val 16667"/>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b="1" dirty="0">
                <a:solidFill>
                  <a:srgbClr val="17406D"/>
                </a:solidFill>
              </a:rPr>
              <a:t>Eleonora Scardini</a:t>
            </a:r>
            <a:endParaRPr b="1" dirty="0">
              <a:solidFill>
                <a:srgbClr val="17406D"/>
              </a:solidFill>
            </a:endParaRPr>
          </a:p>
        </p:txBody>
      </p:sp>
      <p:sp>
        <p:nvSpPr>
          <p:cNvPr id="107" name="Google Shape;107;p14"/>
          <p:cNvSpPr/>
          <p:nvPr/>
        </p:nvSpPr>
        <p:spPr>
          <a:xfrm>
            <a:off x="6788100" y="2631225"/>
            <a:ext cx="1870200" cy="399000"/>
          </a:xfrm>
          <a:prstGeom prst="roundRect">
            <a:avLst>
              <a:gd name="adj" fmla="val 16667"/>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b="1">
                <a:solidFill>
                  <a:srgbClr val="17406D"/>
                </a:solidFill>
              </a:rPr>
              <a:t>Alexandre Tilly</a:t>
            </a:r>
            <a:endParaRPr b="1">
              <a:solidFill>
                <a:srgbClr val="17406D"/>
              </a:solidFill>
            </a:endParaRPr>
          </a:p>
        </p:txBody>
      </p:sp>
      <p:sp>
        <p:nvSpPr>
          <p:cNvPr id="108" name="Google Shape;108;p14"/>
          <p:cNvSpPr/>
          <p:nvPr/>
        </p:nvSpPr>
        <p:spPr>
          <a:xfrm>
            <a:off x="6788100" y="3103025"/>
            <a:ext cx="1870200" cy="816793"/>
          </a:xfrm>
          <a:prstGeom prst="flowChartTerminator">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dirty="0">
                <a:solidFill>
                  <a:srgbClr val="17406D"/>
                </a:solidFill>
              </a:rPr>
              <a:t>Finance &amp; Supply Chain Management</a:t>
            </a:r>
            <a:endParaRPr dirty="0">
              <a:solidFill>
                <a:srgbClr val="17406D"/>
              </a:solidFill>
            </a:endParaRPr>
          </a:p>
        </p:txBody>
      </p:sp>
      <p:sp>
        <p:nvSpPr>
          <p:cNvPr id="109" name="Google Shape;109;p14"/>
          <p:cNvSpPr/>
          <p:nvPr/>
        </p:nvSpPr>
        <p:spPr>
          <a:xfrm>
            <a:off x="2464700" y="3103025"/>
            <a:ext cx="1905000" cy="816793"/>
          </a:xfrm>
          <a:prstGeom prst="flowChartTerminator">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a:solidFill>
                  <a:srgbClr val="17406D"/>
                </a:solidFill>
              </a:rPr>
              <a:t>Mathematics &amp; Economics</a:t>
            </a:r>
            <a:endParaRPr>
              <a:solidFill>
                <a:srgbClr val="17406D"/>
              </a:solidFill>
            </a:endParaRPr>
          </a:p>
        </p:txBody>
      </p:sp>
      <p:pic>
        <p:nvPicPr>
          <p:cNvPr id="112" name="Google Shape;112;p14"/>
          <p:cNvPicPr preferRelativeResize="0"/>
          <p:nvPr/>
        </p:nvPicPr>
        <p:blipFill>
          <a:blip r:embed="rId6">
            <a:alphaModFix/>
          </a:blip>
          <a:stretch>
            <a:fillRect/>
          </a:stretch>
        </p:blipFill>
        <p:spPr>
          <a:xfrm>
            <a:off x="7141963" y="4187999"/>
            <a:ext cx="1162477" cy="490414"/>
          </a:xfrm>
          <a:prstGeom prst="rect">
            <a:avLst/>
          </a:prstGeom>
          <a:noFill/>
          <a:ln>
            <a:noFill/>
          </a:ln>
        </p:spPr>
      </p:pic>
      <p:pic>
        <p:nvPicPr>
          <p:cNvPr id="102" name="Google Shape;102;p14" descr="Michael Cooper" title="Michael Cooper"/>
          <p:cNvPicPr preferRelativeResize="0"/>
          <p:nvPr/>
        </p:nvPicPr>
        <p:blipFill>
          <a:blip r:embed="rId7">
            <a:alphaModFix/>
          </a:blip>
          <a:stretch>
            <a:fillRect/>
          </a:stretch>
        </p:blipFill>
        <p:spPr>
          <a:xfrm>
            <a:off x="277000" y="688113"/>
            <a:ext cx="1939700" cy="1905000"/>
          </a:xfrm>
          <a:prstGeom prst="ellipse">
            <a:avLst/>
          </a:prstGeom>
          <a:noFill/>
          <a:ln>
            <a:noFill/>
          </a:ln>
        </p:spPr>
      </p:pic>
      <p:sp>
        <p:nvSpPr>
          <p:cNvPr id="104" name="Google Shape;104;p14"/>
          <p:cNvSpPr/>
          <p:nvPr/>
        </p:nvSpPr>
        <p:spPr>
          <a:xfrm>
            <a:off x="294400" y="2631225"/>
            <a:ext cx="1870200" cy="399000"/>
          </a:xfrm>
          <a:prstGeom prst="roundRect">
            <a:avLst>
              <a:gd name="adj" fmla="val 16667"/>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17406D"/>
                </a:solidFill>
              </a:rPr>
              <a:t>Michael Cooper</a:t>
            </a:r>
            <a:endParaRPr b="1" dirty="0">
              <a:solidFill>
                <a:srgbClr val="17406D"/>
              </a:solidFill>
            </a:endParaRPr>
          </a:p>
        </p:txBody>
      </p:sp>
      <p:sp>
        <p:nvSpPr>
          <p:cNvPr id="110" name="Google Shape;110;p14"/>
          <p:cNvSpPr/>
          <p:nvPr/>
        </p:nvSpPr>
        <p:spPr>
          <a:xfrm>
            <a:off x="277000" y="3103025"/>
            <a:ext cx="1905000" cy="816793"/>
          </a:xfrm>
          <a:prstGeom prst="flowChartTerminator">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17406D"/>
                </a:solidFill>
              </a:rPr>
              <a:t>Supply Chain Management</a:t>
            </a:r>
            <a:endParaRPr dirty="0">
              <a:solidFill>
                <a:srgbClr val="17406D"/>
              </a:solidFill>
            </a:endParaRPr>
          </a:p>
        </p:txBody>
      </p:sp>
      <p:pic>
        <p:nvPicPr>
          <p:cNvPr id="113" name="Google Shape;113;p14"/>
          <p:cNvPicPr preferRelativeResize="0"/>
          <p:nvPr/>
        </p:nvPicPr>
        <p:blipFill>
          <a:blip r:embed="rId8">
            <a:alphaModFix/>
          </a:blip>
          <a:stretch>
            <a:fillRect/>
          </a:stretch>
        </p:blipFill>
        <p:spPr>
          <a:xfrm>
            <a:off x="197963" y="4045997"/>
            <a:ext cx="2063063" cy="572699"/>
          </a:xfrm>
          <a:prstGeom prst="rect">
            <a:avLst/>
          </a:prstGeom>
          <a:noFill/>
          <a:ln>
            <a:noFill/>
          </a:ln>
        </p:spPr>
      </p:pic>
      <p:pic>
        <p:nvPicPr>
          <p:cNvPr id="114" name="Google Shape;114;p14"/>
          <p:cNvPicPr preferRelativeResize="0"/>
          <p:nvPr/>
        </p:nvPicPr>
        <p:blipFill>
          <a:blip r:embed="rId9">
            <a:alphaModFix/>
          </a:blip>
          <a:stretch>
            <a:fillRect/>
          </a:stretch>
        </p:blipFill>
        <p:spPr>
          <a:xfrm>
            <a:off x="4715101" y="4247157"/>
            <a:ext cx="1710176" cy="372098"/>
          </a:xfrm>
          <a:prstGeom prst="rect">
            <a:avLst/>
          </a:prstGeom>
          <a:noFill/>
          <a:ln>
            <a:noFill/>
          </a:ln>
        </p:spPr>
      </p:pic>
      <p:pic>
        <p:nvPicPr>
          <p:cNvPr id="115" name="Google Shape;115;p14"/>
          <p:cNvPicPr preferRelativeResize="0"/>
          <p:nvPr/>
        </p:nvPicPr>
        <p:blipFill>
          <a:blip r:embed="rId10">
            <a:alphaModFix/>
          </a:blip>
          <a:stretch>
            <a:fillRect/>
          </a:stretch>
        </p:blipFill>
        <p:spPr>
          <a:xfrm>
            <a:off x="2835912" y="4106263"/>
            <a:ext cx="1162476" cy="65388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5"/>
          <p:cNvSpPr txBox="1">
            <a:spLocks noGrp="1"/>
          </p:cNvSpPr>
          <p:nvPr>
            <p:ph type="title"/>
          </p:nvPr>
        </p:nvSpPr>
        <p:spPr>
          <a:xfrm>
            <a:off x="880782" y="115075"/>
            <a:ext cx="7951518"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solidFill>
                  <a:srgbClr val="17406D"/>
                </a:solidFill>
              </a:rPr>
              <a:t>Bottom Line, Up Front</a:t>
            </a:r>
            <a:endParaRPr b="1" dirty="0">
              <a:solidFill>
                <a:srgbClr val="17406D"/>
              </a:solidFill>
            </a:endParaRPr>
          </a:p>
        </p:txBody>
      </p:sp>
      <p:sp>
        <p:nvSpPr>
          <p:cNvPr id="122" name="Google Shape;122;p15"/>
          <p:cNvSpPr txBox="1">
            <a:spLocks noGrp="1"/>
          </p:cNvSpPr>
          <p:nvPr>
            <p:ph type="sldNum" idx="12"/>
          </p:nvPr>
        </p:nvSpPr>
        <p:spPr>
          <a:xfrm>
            <a:off x="8322714" y="474990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b="1">
                <a:solidFill>
                  <a:schemeClr val="dk2"/>
                </a:solidFill>
              </a:rPr>
              <a:t>3</a:t>
            </a:fld>
            <a:endParaRPr b="1" dirty="0">
              <a:solidFill>
                <a:schemeClr val="dk2"/>
              </a:solidFill>
            </a:endParaRPr>
          </a:p>
        </p:txBody>
      </p:sp>
      <p:grpSp>
        <p:nvGrpSpPr>
          <p:cNvPr id="123" name="Google Shape;123;p15"/>
          <p:cNvGrpSpPr/>
          <p:nvPr/>
        </p:nvGrpSpPr>
        <p:grpSpPr>
          <a:xfrm>
            <a:off x="435672" y="722875"/>
            <a:ext cx="8083039" cy="4048147"/>
            <a:chOff x="-470" y="1323164"/>
            <a:chExt cx="7712823" cy="2497160"/>
          </a:xfrm>
        </p:grpSpPr>
        <p:grpSp>
          <p:nvGrpSpPr>
            <p:cNvPr id="124" name="Google Shape;124;p15"/>
            <p:cNvGrpSpPr/>
            <p:nvPr/>
          </p:nvGrpSpPr>
          <p:grpSpPr>
            <a:xfrm>
              <a:off x="-470" y="1323164"/>
              <a:ext cx="7712805" cy="731701"/>
              <a:chOff x="-470" y="1323164"/>
              <a:chExt cx="7712805" cy="731701"/>
            </a:xfrm>
          </p:grpSpPr>
          <p:sp>
            <p:nvSpPr>
              <p:cNvPr id="125" name="Google Shape;125;p15"/>
              <p:cNvSpPr txBox="1"/>
              <p:nvPr/>
            </p:nvSpPr>
            <p:spPr>
              <a:xfrm>
                <a:off x="-470" y="1373338"/>
                <a:ext cx="27153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 sz="2500" dirty="0">
                    <a:solidFill>
                      <a:srgbClr val="59AAF2"/>
                    </a:solidFill>
                    <a:latin typeface="Roboto Medium"/>
                    <a:ea typeface="Roboto Medium"/>
                    <a:cs typeface="Roboto Medium"/>
                    <a:sym typeface="Roboto Medium"/>
                  </a:rPr>
                  <a:t>The Growing Intersection </a:t>
                </a:r>
                <a:endParaRPr sz="2500" dirty="0">
                  <a:solidFill>
                    <a:srgbClr val="59AAF2"/>
                  </a:solidFill>
                  <a:latin typeface="Roboto Medium"/>
                  <a:ea typeface="Roboto Medium"/>
                  <a:cs typeface="Roboto Medium"/>
                  <a:sym typeface="Roboto Medium"/>
                </a:endParaRPr>
              </a:p>
            </p:txBody>
          </p:sp>
          <p:sp>
            <p:nvSpPr>
              <p:cNvPr id="126" name="Google Shape;126;p15"/>
              <p:cNvSpPr/>
              <p:nvPr/>
            </p:nvSpPr>
            <p:spPr>
              <a:xfrm>
                <a:off x="2789785" y="1323164"/>
                <a:ext cx="4922550" cy="731700"/>
              </a:xfrm>
              <a:prstGeom prst="rect">
                <a:avLst/>
              </a:prstGeom>
              <a:solidFill>
                <a:schemeClr val="tx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27" name="Google Shape;127;p15"/>
              <p:cNvSpPr txBox="1"/>
              <p:nvPr/>
            </p:nvSpPr>
            <p:spPr>
              <a:xfrm>
                <a:off x="2789783" y="1326403"/>
                <a:ext cx="4922552" cy="728462"/>
              </a:xfrm>
              <a:prstGeom prst="rect">
                <a:avLst/>
              </a:prstGeom>
              <a:solidFill>
                <a:schemeClr val="tx2">
                  <a:lumMod val="40000"/>
                  <a:lumOff val="60000"/>
                </a:schemeClr>
              </a:solidFill>
              <a:ln>
                <a:noFill/>
              </a:ln>
              <a:scene3d>
                <a:camera prst="orthographicFront"/>
                <a:lightRig rig="threePt" dir="t"/>
              </a:scene3d>
              <a:sp3d>
                <a:bevelT w="152400" h="50800" prst="softRound"/>
              </a:sp3d>
            </p:spPr>
            <p:txBody>
              <a:bodyPr spcFirstLastPara="1" wrap="square" lIns="91425" tIns="45700" rIns="91425" bIns="45700" anchor="ctr" anchorCtr="0">
                <a:noAutofit/>
              </a:bodyPr>
              <a:lstStyle/>
              <a:p>
                <a:pPr marL="0" lvl="0" indent="0" algn="ctr" rtl="0">
                  <a:lnSpc>
                    <a:spcPct val="115000"/>
                  </a:lnSpc>
                  <a:spcBef>
                    <a:spcPts val="0"/>
                  </a:spcBef>
                  <a:spcAft>
                    <a:spcPts val="0"/>
                  </a:spcAft>
                  <a:buNone/>
                </a:pPr>
                <a:r>
                  <a:rPr lang="en" sz="1200" dirty="0">
                    <a:solidFill>
                      <a:schemeClr val="bg1"/>
                    </a:solidFill>
                    <a:latin typeface="Roboto"/>
                    <a:ea typeface="Roboto"/>
                    <a:cs typeface="Roboto"/>
                    <a:sym typeface="Roboto"/>
                  </a:rPr>
                  <a:t>The intersection between sustainability and reverse logistics is growing, which prompts the need for a closed-loop supply chain and the optimization of close customer relationships.</a:t>
                </a:r>
                <a:endParaRPr sz="1200" dirty="0">
                  <a:solidFill>
                    <a:schemeClr val="bg1"/>
                  </a:solidFill>
                  <a:latin typeface="Roboto"/>
                  <a:ea typeface="Roboto"/>
                  <a:cs typeface="Roboto"/>
                  <a:sym typeface="Roboto"/>
                </a:endParaRPr>
              </a:p>
            </p:txBody>
          </p:sp>
        </p:grpSp>
        <p:sp>
          <p:nvSpPr>
            <p:cNvPr id="129" name="Google Shape;129;p15"/>
            <p:cNvSpPr txBox="1"/>
            <p:nvPr/>
          </p:nvSpPr>
          <p:spPr>
            <a:xfrm>
              <a:off x="7" y="2257725"/>
              <a:ext cx="27153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 sz="2500" dirty="0">
                  <a:solidFill>
                    <a:srgbClr val="4880CE"/>
                  </a:solidFill>
                  <a:latin typeface="Roboto Medium"/>
                  <a:ea typeface="Roboto Medium"/>
                  <a:cs typeface="Roboto Medium"/>
                  <a:sym typeface="Roboto Medium"/>
                </a:rPr>
                <a:t>Closed Loop Supply Chain</a:t>
              </a:r>
              <a:endParaRPr sz="2500" dirty="0">
                <a:solidFill>
                  <a:srgbClr val="4880CE"/>
                </a:solidFill>
                <a:latin typeface="Roboto Medium"/>
                <a:ea typeface="Roboto Medium"/>
                <a:cs typeface="Roboto Medium"/>
                <a:sym typeface="Roboto Medium"/>
              </a:endParaRPr>
            </a:p>
          </p:txBody>
        </p:sp>
        <p:grpSp>
          <p:nvGrpSpPr>
            <p:cNvPr id="132" name="Google Shape;132;p15"/>
            <p:cNvGrpSpPr/>
            <p:nvPr/>
          </p:nvGrpSpPr>
          <p:grpSpPr>
            <a:xfrm>
              <a:off x="-276" y="3085362"/>
              <a:ext cx="7712629" cy="734962"/>
              <a:chOff x="-276" y="3085362"/>
              <a:chExt cx="7712629" cy="734962"/>
            </a:xfrm>
          </p:grpSpPr>
          <p:sp>
            <p:nvSpPr>
              <p:cNvPr id="134" name="Google Shape;134;p15"/>
              <p:cNvSpPr/>
              <p:nvPr/>
            </p:nvSpPr>
            <p:spPr>
              <a:xfrm>
                <a:off x="2789799" y="3088624"/>
                <a:ext cx="4922552" cy="731700"/>
              </a:xfrm>
              <a:prstGeom prst="rect">
                <a:avLst/>
              </a:prstGeom>
              <a:solidFill>
                <a:srgbClr val="448AD7"/>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33" name="Google Shape;133;p15"/>
              <p:cNvSpPr txBox="1"/>
              <p:nvPr/>
            </p:nvSpPr>
            <p:spPr>
              <a:xfrm>
                <a:off x="-276" y="3138821"/>
                <a:ext cx="27153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 sz="2500" dirty="0">
                    <a:solidFill>
                      <a:srgbClr val="17406D"/>
                    </a:solidFill>
                    <a:latin typeface="Roboto Medium"/>
                    <a:ea typeface="Roboto Medium"/>
                    <a:cs typeface="Roboto Medium"/>
                    <a:sym typeface="Roboto Medium"/>
                  </a:rPr>
                  <a:t>First Mile Back</a:t>
                </a:r>
                <a:endParaRPr sz="2500" dirty="0">
                  <a:solidFill>
                    <a:srgbClr val="17406D"/>
                  </a:solidFill>
                  <a:latin typeface="Roboto Medium"/>
                  <a:ea typeface="Roboto Medium"/>
                  <a:cs typeface="Roboto Medium"/>
                  <a:sym typeface="Roboto Medium"/>
                </a:endParaRPr>
              </a:p>
            </p:txBody>
          </p:sp>
          <p:sp>
            <p:nvSpPr>
              <p:cNvPr id="135" name="Google Shape;135;p15"/>
              <p:cNvSpPr txBox="1"/>
              <p:nvPr/>
            </p:nvSpPr>
            <p:spPr>
              <a:xfrm>
                <a:off x="2789786" y="3085362"/>
                <a:ext cx="4922567" cy="734962"/>
              </a:xfrm>
              <a:prstGeom prst="rect">
                <a:avLst/>
              </a:prstGeom>
              <a:solidFill>
                <a:srgbClr val="17406D"/>
              </a:solidFill>
              <a:ln>
                <a:noFill/>
              </a:ln>
              <a:scene3d>
                <a:camera prst="orthographicFront"/>
                <a:lightRig rig="threePt" dir="t"/>
              </a:scene3d>
              <a:sp3d>
                <a:bevelT w="152400" h="50800" prst="softRound"/>
              </a:sp3d>
            </p:spPr>
            <p:txBody>
              <a:bodyPr spcFirstLastPara="1" wrap="square" lIns="91425" tIns="45700" rIns="91425" bIns="45700" anchor="ctr" anchorCtr="0">
                <a:noAutofit/>
              </a:bodyPr>
              <a:lstStyle/>
              <a:p>
                <a:pPr algn="ctr"/>
                <a:r>
                  <a:rPr lang="en-US" sz="1200" dirty="0">
                    <a:solidFill>
                      <a:schemeClr val="bg1"/>
                    </a:solidFill>
                    <a:latin typeface="Roboto"/>
                    <a:ea typeface="Roboto"/>
                    <a:cs typeface="Roboto"/>
                    <a:sym typeface="Roboto"/>
                  </a:rPr>
                  <a:t>The last mile is the focus of forward logistics, however the first mile back to the firm in reverse logistics is yet another contact point for the consumer. Oversight and enhancement of customer relationships will create lasting value and create a resilient supply chain.</a:t>
                </a:r>
                <a:r>
                  <a:rPr lang="en" sz="1200" dirty="0">
                    <a:solidFill>
                      <a:schemeClr val="bg1"/>
                    </a:solidFill>
                    <a:latin typeface="Roboto"/>
                    <a:ea typeface="Roboto"/>
                    <a:cs typeface="Roboto"/>
                    <a:sym typeface="Roboto"/>
                  </a:rPr>
                  <a:t> </a:t>
                </a:r>
                <a:endParaRPr lang="en-US" sz="1200" dirty="0">
                  <a:solidFill>
                    <a:srgbClr val="FFFFFF"/>
                  </a:solidFill>
                  <a:latin typeface="Roboto"/>
                  <a:ea typeface="Roboto"/>
                  <a:cs typeface="Roboto"/>
                  <a:sym typeface="Roboto"/>
                </a:endParaRPr>
              </a:p>
            </p:txBody>
          </p:sp>
        </p:grpSp>
      </p:grpSp>
      <p:sp>
        <p:nvSpPr>
          <p:cNvPr id="19" name="Google Shape;135;p15">
            <a:extLst>
              <a:ext uri="{FF2B5EF4-FFF2-40B4-BE49-F238E27FC236}">
                <a16:creationId xmlns:a16="http://schemas.microsoft.com/office/drawing/2014/main" id="{602834C9-8A42-41B7-8C1C-97F964E75F1F}"/>
              </a:ext>
            </a:extLst>
          </p:cNvPr>
          <p:cNvSpPr txBox="1"/>
          <p:nvPr/>
        </p:nvSpPr>
        <p:spPr>
          <a:xfrm>
            <a:off x="3359860" y="2152610"/>
            <a:ext cx="5158851" cy="1191447"/>
          </a:xfrm>
          <a:prstGeom prst="rect">
            <a:avLst/>
          </a:prstGeom>
          <a:solidFill>
            <a:srgbClr val="4880CE"/>
          </a:solidFill>
          <a:ln>
            <a:noFill/>
          </a:ln>
          <a:scene3d>
            <a:camera prst="orthographicFront"/>
            <a:lightRig rig="threePt" dir="t"/>
          </a:scene3d>
          <a:sp3d>
            <a:bevelT w="152400" h="50800" prst="softRound"/>
          </a:sp3d>
        </p:spPr>
        <p:txBody>
          <a:bodyPr spcFirstLastPara="1" wrap="square" lIns="91425" tIns="45700" rIns="91425" bIns="45700" anchor="ctr" anchorCtr="0">
            <a:noAutofit/>
          </a:bodyPr>
          <a:lstStyle/>
          <a:p>
            <a:pPr marL="0" lvl="0" indent="0" algn="ctr" rtl="0">
              <a:lnSpc>
                <a:spcPct val="115000"/>
              </a:lnSpc>
              <a:spcBef>
                <a:spcPts val="0"/>
              </a:spcBef>
              <a:spcAft>
                <a:spcPts val="0"/>
              </a:spcAft>
              <a:buNone/>
            </a:pPr>
            <a:r>
              <a:rPr lang="en-US" sz="1200" b="0" i="0" u="none" strike="noStrike" dirty="0">
                <a:solidFill>
                  <a:srgbClr val="FFFFFF"/>
                </a:solidFill>
                <a:effectLst/>
                <a:latin typeface="Roboto" panose="02000000000000000000" pitchFamily="2" charset="0"/>
              </a:rPr>
              <a:t>Minimization of waste has an effect on the current shortages &amp; supply chain disruptions. Dell can take use of this type of sustainability initiative to incentivize the end users to remain loyal to the Dell brand.</a:t>
            </a:r>
            <a:endParaRPr lang="en-US" sz="1200" dirty="0">
              <a:solidFill>
                <a:srgbClr val="FFFFF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Shape 139"/>
        <p:cNvGrpSpPr/>
        <p:nvPr/>
      </p:nvGrpSpPr>
      <p:grpSpPr>
        <a:xfrm>
          <a:off x="0" y="0"/>
          <a:ext cx="0" cy="0"/>
          <a:chOff x="0" y="0"/>
          <a:chExt cx="0" cy="0"/>
        </a:xfrm>
      </p:grpSpPr>
      <p:pic>
        <p:nvPicPr>
          <p:cNvPr id="255"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257" name="Group 256">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5143499"/>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58"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59"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0"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1"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62"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3"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4"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5"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6"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7"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8"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9"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0"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1"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2"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3"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4"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5"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6"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7"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8"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9"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0"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1"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2"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3"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4"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5"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6"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87"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8"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9"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0"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1"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2"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3"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4"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5"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6"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7"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8"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99"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0"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1"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2"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3"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4"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5"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6"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7"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8"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9"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0"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1"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sp useBgFill="1">
        <p:nvSpPr>
          <p:cNvPr id="313" name="Rectangle 312">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5" name="Group 314">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5143499"/>
            <a:chOff x="0" y="0"/>
            <a:chExt cx="2305051" cy="6858001"/>
          </a:xfrm>
          <a:solidFill>
            <a:schemeClr val="tx1">
              <a:alpha val="60000"/>
            </a:schemeClr>
          </a:solidFill>
          <a:effectLst/>
        </p:grpSpPr>
        <p:sp>
          <p:nvSpPr>
            <p:cNvPr id="316"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17"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8"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9"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0"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1"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2"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3"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4"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5"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6"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7"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8"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9"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0"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1"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2"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3"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4"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5"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6"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7"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8"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9"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0"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1"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2"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3"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4"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45"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6"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7"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8"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9"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0"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1"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2"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3"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4"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5"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6"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7"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8"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9"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0"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1"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2"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3"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4"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5"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6"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7"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8"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9"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371"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2" y="7143"/>
            <a:ext cx="9144002" cy="51435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40" name="Google Shape;140;p16"/>
          <p:cNvSpPr txBox="1">
            <a:spLocks noGrp="1"/>
          </p:cNvSpPr>
          <p:nvPr>
            <p:ph type="title"/>
          </p:nvPr>
        </p:nvSpPr>
        <p:spPr>
          <a:xfrm>
            <a:off x="1532334" y="841772"/>
            <a:ext cx="3395947" cy="3215877"/>
          </a:xfrm>
        </p:spPr>
        <p:txBody>
          <a:bodyPr spcFirstLastPara="1" vert="horz" lIns="91440" tIns="45720" rIns="91440" bIns="45720" rtlCol="0" anchor="ctr" anchorCtr="0">
            <a:normAutofit/>
          </a:bodyPr>
          <a:lstStyle/>
          <a:p>
            <a:pPr marL="0" lvl="0" indent="0" algn="r" defTabSz="914400">
              <a:spcBef>
                <a:spcPct val="0"/>
              </a:spcBef>
              <a:spcAft>
                <a:spcPts val="0"/>
              </a:spcAft>
            </a:pPr>
            <a:r>
              <a:rPr lang="en-US" sz="4500" b="1" dirty="0">
                <a:solidFill>
                  <a:schemeClr val="tx1"/>
                </a:solidFill>
              </a:rPr>
              <a:t>Market Trends &amp; Conditions</a:t>
            </a:r>
          </a:p>
        </p:txBody>
      </p:sp>
      <p:cxnSp>
        <p:nvCxnSpPr>
          <p:cNvPr id="373" name="Straight Connector 372">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502" y="1091013"/>
            <a:ext cx="0" cy="2736846"/>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141" name="Google Shape;141;p16"/>
          <p:cNvSpPr txBox="1">
            <a:spLocks noGrp="1"/>
          </p:cNvSpPr>
          <p:nvPr>
            <p:ph type="sldNum" idx="12"/>
          </p:nvPr>
        </p:nvSpPr>
        <p:spPr>
          <a:xfrm>
            <a:off x="8195067" y="4859953"/>
            <a:ext cx="527448" cy="273844"/>
          </a:xfrm>
        </p:spPr>
        <p:txBody>
          <a:bodyPr spcFirstLastPara="1" vert="horz" lIns="91440" tIns="45720" rIns="91440" bIns="45720" rtlCol="0" anchor="ctr" anchorCtr="0">
            <a:normAutofit/>
          </a:bodyPr>
          <a:lstStyle/>
          <a:p>
            <a:pPr lvl="0" indent="0">
              <a:lnSpc>
                <a:spcPct val="90000"/>
              </a:lnSpc>
              <a:spcBef>
                <a:spcPts val="0"/>
              </a:spcBef>
              <a:spcAft>
                <a:spcPts val="600"/>
              </a:spcAft>
              <a:buNone/>
            </a:pPr>
            <a:fld id="{00000000-1234-1234-1234-123412341234}" type="slidenum">
              <a:rPr lang="en-US" sz="700" b="1" kern="1200">
                <a:solidFill>
                  <a:schemeClr val="tx1"/>
                </a:solidFill>
                <a:latin typeface="+mn-lt"/>
                <a:ea typeface="+mn-ea"/>
                <a:cs typeface="+mn-cs"/>
              </a:rPr>
              <a:pPr lvl="0" indent="0">
                <a:lnSpc>
                  <a:spcPct val="90000"/>
                </a:lnSpc>
                <a:spcBef>
                  <a:spcPts val="0"/>
                </a:spcBef>
                <a:spcAft>
                  <a:spcPts val="600"/>
                </a:spcAft>
                <a:buNone/>
              </a:pPr>
              <a:t>4</a:t>
            </a:fld>
            <a:endParaRPr lang="en-US" sz="700" b="1" kern="1200" dirty="0">
              <a:solidFill>
                <a:schemeClr val="tx1"/>
              </a:solidFill>
              <a:latin typeface="+mn-lt"/>
              <a:ea typeface="+mn-ea"/>
              <a:cs typeface="+mn-cs"/>
            </a:endParaRPr>
          </a:p>
        </p:txBody>
      </p:sp>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7" name="Google Shape;147;p17"/>
          <p:cNvSpPr txBox="1">
            <a:spLocks noGrp="1"/>
          </p:cNvSpPr>
          <p:nvPr>
            <p:ph type="title"/>
          </p:nvPr>
        </p:nvSpPr>
        <p:spPr>
          <a:xfrm>
            <a:off x="831247" y="10724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solidFill>
                  <a:srgbClr val="17406D"/>
                </a:solidFill>
              </a:rPr>
              <a:t>Technology and Industry Trends</a:t>
            </a:r>
            <a:endParaRPr b="1" dirty="0">
              <a:solidFill>
                <a:srgbClr val="17406D"/>
              </a:solidFill>
            </a:endParaRPr>
          </a:p>
        </p:txBody>
      </p:sp>
      <p:sp>
        <p:nvSpPr>
          <p:cNvPr id="148" name="Google Shape;148;p17"/>
          <p:cNvSpPr txBox="1">
            <a:spLocks noGrp="1"/>
          </p:cNvSpPr>
          <p:nvPr>
            <p:ph type="sldNum" idx="12"/>
          </p:nvPr>
        </p:nvSpPr>
        <p:spPr>
          <a:xfrm>
            <a:off x="8371941" y="474990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b="1">
                <a:solidFill>
                  <a:schemeClr val="dk2"/>
                </a:solidFill>
              </a:rPr>
              <a:t>5</a:t>
            </a:fld>
            <a:endParaRPr b="1">
              <a:solidFill>
                <a:schemeClr val="dk2"/>
              </a:solidFill>
            </a:endParaRPr>
          </a:p>
        </p:txBody>
      </p:sp>
      <p:grpSp>
        <p:nvGrpSpPr>
          <p:cNvPr id="150" name="Google Shape;150;p17"/>
          <p:cNvGrpSpPr/>
          <p:nvPr/>
        </p:nvGrpSpPr>
        <p:grpSpPr>
          <a:xfrm>
            <a:off x="934570" y="671801"/>
            <a:ext cx="7590255" cy="1290840"/>
            <a:chOff x="1592999" y="2323752"/>
            <a:chExt cx="6046226" cy="646487"/>
          </a:xfrm>
        </p:grpSpPr>
        <p:sp>
          <p:nvSpPr>
            <p:cNvPr id="151" name="Google Shape;151;p17"/>
            <p:cNvSpPr/>
            <p:nvPr/>
          </p:nvSpPr>
          <p:spPr>
            <a:xfrm>
              <a:off x="1592999" y="2325188"/>
              <a:ext cx="6046226" cy="643500"/>
            </a:xfrm>
            <a:prstGeom prst="rect">
              <a:avLst/>
            </a:prstGeom>
            <a:solidFill>
              <a:srgbClr val="EEEEEE"/>
            </a:solidFill>
            <a:ln>
              <a:noFill/>
            </a:ln>
            <a:scene3d>
              <a:camera prst="orthographicFront"/>
              <a:lightRig rig="threePt" dir="t"/>
            </a:scene3d>
            <a:sp3d>
              <a:bevelT w="152400" h="50800" prst="softRound"/>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7"/>
            <p:cNvSpPr/>
            <p:nvPr/>
          </p:nvSpPr>
          <p:spPr>
            <a:xfrm>
              <a:off x="1592999" y="2325195"/>
              <a:ext cx="2371435" cy="645044"/>
            </a:xfrm>
            <a:prstGeom prst="homePlate">
              <a:avLst/>
            </a:prstGeom>
            <a:solidFill>
              <a:srgbClr val="8CBCF2"/>
            </a:solidFill>
            <a:ln>
              <a:noFill/>
            </a:ln>
            <a:scene3d>
              <a:camera prst="orthographicFront"/>
              <a:lightRig rig="threePt" dir="t"/>
            </a:scene3d>
            <a:sp3d>
              <a:bevelT w="152400" h="50800" prst="softRound"/>
            </a:sp3d>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154" name="Google Shape;154;p17"/>
            <p:cNvSpPr/>
            <p:nvPr/>
          </p:nvSpPr>
          <p:spPr>
            <a:xfrm>
              <a:off x="1593001" y="2327829"/>
              <a:ext cx="2371433" cy="637532"/>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en" b="1" dirty="0">
                  <a:latin typeface="Roboto"/>
                  <a:ea typeface="Roboto"/>
                  <a:cs typeface="Roboto"/>
                  <a:sym typeface="Roboto"/>
                </a:rPr>
                <a:t>    </a:t>
              </a:r>
              <a:r>
                <a:rPr lang="en" b="1" dirty="0">
                  <a:solidFill>
                    <a:schemeClr val="bg1"/>
                  </a:solidFill>
                  <a:latin typeface="Roboto"/>
                  <a:ea typeface="Roboto"/>
                  <a:cs typeface="Roboto"/>
                  <a:sym typeface="Roboto"/>
                </a:rPr>
                <a:t>Waste Reduction &amp;</a:t>
              </a:r>
              <a:br>
                <a:rPr lang="en" b="1" dirty="0">
                  <a:solidFill>
                    <a:schemeClr val="bg1"/>
                  </a:solidFill>
                  <a:latin typeface="Roboto"/>
                  <a:ea typeface="Roboto"/>
                  <a:cs typeface="Roboto"/>
                  <a:sym typeface="Roboto"/>
                </a:rPr>
              </a:br>
              <a:r>
                <a:rPr lang="en" b="1" dirty="0">
                  <a:solidFill>
                    <a:schemeClr val="bg1"/>
                  </a:solidFill>
                  <a:latin typeface="Roboto"/>
                  <a:ea typeface="Roboto"/>
                  <a:cs typeface="Roboto"/>
                  <a:sym typeface="Roboto"/>
                </a:rPr>
                <a:t>    Product Recycling</a:t>
              </a:r>
              <a:endParaRPr b="1" dirty="0">
                <a:solidFill>
                  <a:schemeClr val="bg1"/>
                </a:solidFill>
                <a:latin typeface="Roboto"/>
                <a:ea typeface="Roboto"/>
                <a:cs typeface="Roboto"/>
                <a:sym typeface="Roboto"/>
              </a:endParaRPr>
            </a:p>
          </p:txBody>
        </p:sp>
        <p:sp>
          <p:nvSpPr>
            <p:cNvPr id="157" name="Google Shape;157;p17"/>
            <p:cNvSpPr/>
            <p:nvPr/>
          </p:nvSpPr>
          <p:spPr>
            <a:xfrm>
              <a:off x="3786977" y="2323752"/>
              <a:ext cx="3402288" cy="642300"/>
            </a:xfrm>
            <a:prstGeom prst="rect">
              <a:avLst/>
            </a:prstGeom>
            <a:noFill/>
            <a:ln>
              <a:noFill/>
            </a:ln>
          </p:spPr>
          <p:txBody>
            <a:bodyPr spcFirstLastPara="1" wrap="square" lIns="91425" tIns="91425" rIns="91425" bIns="91425" anchor="ctr" anchorCtr="0">
              <a:noAutofit/>
            </a:bodyPr>
            <a:lstStyle/>
            <a:p>
              <a:pPr marL="457200" lvl="0" indent="-292100" algn="l" rtl="0">
                <a:lnSpc>
                  <a:spcPct val="115000"/>
                </a:lnSpc>
                <a:spcBef>
                  <a:spcPts val="0"/>
                </a:spcBef>
                <a:spcAft>
                  <a:spcPts val="0"/>
                </a:spcAft>
                <a:buSzPts val="1000"/>
                <a:buFont typeface="Roboto"/>
                <a:buChar char="●"/>
              </a:pPr>
              <a:r>
                <a:rPr lang="en" sz="1000" b="1" dirty="0">
                  <a:solidFill>
                    <a:srgbClr val="1D4777"/>
                  </a:solidFill>
                  <a:latin typeface="Roboto"/>
                  <a:ea typeface="Roboto"/>
                  <a:cs typeface="Roboto"/>
                  <a:sym typeface="Roboto"/>
                </a:rPr>
                <a:t>Changing Product Design:</a:t>
              </a:r>
              <a:r>
                <a:rPr lang="en" sz="1000" dirty="0">
                  <a:solidFill>
                    <a:srgbClr val="1D4777"/>
                  </a:solidFill>
                  <a:latin typeface="Roboto"/>
                  <a:ea typeface="Roboto"/>
                  <a:cs typeface="Roboto"/>
                  <a:sym typeface="Roboto"/>
                </a:rPr>
                <a:t> Redesigning products and packaging to minimize waste and maximize recyclability.</a:t>
              </a:r>
              <a:endParaRPr sz="1000" dirty="0">
                <a:solidFill>
                  <a:srgbClr val="1D4777"/>
                </a:solidFill>
                <a:latin typeface="Roboto"/>
                <a:ea typeface="Roboto"/>
                <a:cs typeface="Roboto"/>
                <a:sym typeface="Roboto"/>
              </a:endParaRPr>
            </a:p>
            <a:p>
              <a:pPr marL="457200" lvl="0" indent="-292100" algn="l" rtl="0">
                <a:lnSpc>
                  <a:spcPct val="115000"/>
                </a:lnSpc>
                <a:spcBef>
                  <a:spcPts val="0"/>
                </a:spcBef>
                <a:spcAft>
                  <a:spcPts val="0"/>
                </a:spcAft>
                <a:buSzPts val="1000"/>
                <a:buFont typeface="Roboto"/>
                <a:buChar char="●"/>
              </a:pPr>
              <a:r>
                <a:rPr lang="en" sz="1000" b="1" dirty="0">
                  <a:solidFill>
                    <a:srgbClr val="1D4777"/>
                  </a:solidFill>
                  <a:latin typeface="Roboto"/>
                  <a:ea typeface="Roboto"/>
                  <a:cs typeface="Roboto"/>
                  <a:sym typeface="Roboto"/>
                </a:rPr>
                <a:t>Closed Loop Supply Chain:</a:t>
              </a:r>
              <a:r>
                <a:rPr lang="en" sz="1000" dirty="0">
                  <a:solidFill>
                    <a:srgbClr val="1D4777"/>
                  </a:solidFill>
                  <a:latin typeface="Roboto"/>
                  <a:ea typeface="Roboto"/>
                  <a:cs typeface="Roboto"/>
                  <a:sym typeface="Roboto"/>
                </a:rPr>
                <a:t> Optimizing products and procedures to incentivise customers to return and upgrade products.</a:t>
              </a:r>
              <a:endParaRPr sz="1000" dirty="0">
                <a:solidFill>
                  <a:srgbClr val="1D4777"/>
                </a:solidFill>
                <a:latin typeface="Roboto"/>
                <a:ea typeface="Roboto"/>
                <a:cs typeface="Roboto"/>
                <a:sym typeface="Roboto"/>
              </a:endParaRPr>
            </a:p>
            <a:p>
              <a:pPr marL="457200" lvl="0" indent="-292100" algn="l" rtl="0">
                <a:lnSpc>
                  <a:spcPct val="115000"/>
                </a:lnSpc>
                <a:spcBef>
                  <a:spcPts val="0"/>
                </a:spcBef>
                <a:spcAft>
                  <a:spcPts val="0"/>
                </a:spcAft>
                <a:buSzPts val="1000"/>
                <a:buFont typeface="Roboto"/>
                <a:buChar char="●"/>
              </a:pPr>
              <a:r>
                <a:rPr lang="en" sz="1000" i="1" dirty="0">
                  <a:solidFill>
                    <a:srgbClr val="1D4777"/>
                  </a:solidFill>
                  <a:latin typeface="Roboto"/>
                  <a:ea typeface="Roboto"/>
                  <a:cs typeface="Roboto"/>
                  <a:sym typeface="Roboto"/>
                </a:rPr>
                <a:t>GlobalTranz, 2020</a:t>
              </a:r>
              <a:endParaRPr sz="1000" i="1" dirty="0">
                <a:solidFill>
                  <a:srgbClr val="1D4777"/>
                </a:solidFill>
                <a:latin typeface="Roboto"/>
                <a:ea typeface="Roboto"/>
                <a:cs typeface="Roboto"/>
                <a:sym typeface="Roboto"/>
              </a:endParaRPr>
            </a:p>
          </p:txBody>
        </p:sp>
      </p:grpSp>
      <p:grpSp>
        <p:nvGrpSpPr>
          <p:cNvPr id="159" name="Google Shape;159;p17"/>
          <p:cNvGrpSpPr/>
          <p:nvPr/>
        </p:nvGrpSpPr>
        <p:grpSpPr>
          <a:xfrm>
            <a:off x="934570" y="2030247"/>
            <a:ext cx="7590256" cy="1282499"/>
            <a:chOff x="3120630" y="2036808"/>
            <a:chExt cx="5481720" cy="1284876"/>
          </a:xfrm>
        </p:grpSpPr>
        <p:sp>
          <p:nvSpPr>
            <p:cNvPr id="162" name="Google Shape;162;p17"/>
            <p:cNvSpPr/>
            <p:nvPr/>
          </p:nvSpPr>
          <p:spPr>
            <a:xfrm>
              <a:off x="3120630" y="2036808"/>
              <a:ext cx="5474317" cy="1284876"/>
            </a:xfrm>
            <a:prstGeom prst="rect">
              <a:avLst/>
            </a:prstGeom>
            <a:solidFill>
              <a:srgbClr val="EEEEEE"/>
            </a:solidFill>
            <a:ln>
              <a:noFill/>
            </a:ln>
            <a:scene3d>
              <a:camera prst="orthographicFront"/>
              <a:lightRig rig="threePt" dir="t"/>
            </a:scene3d>
            <a:sp3d>
              <a:bevelT w="152400" h="50800" prst="softRound"/>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7"/>
            <p:cNvSpPr/>
            <p:nvPr/>
          </p:nvSpPr>
          <p:spPr>
            <a:xfrm>
              <a:off x="5109767" y="2037988"/>
              <a:ext cx="3492583" cy="1282500"/>
            </a:xfrm>
            <a:prstGeom prst="rect">
              <a:avLst/>
            </a:prstGeom>
            <a:noFill/>
            <a:ln>
              <a:noFill/>
            </a:ln>
            <a:scene3d>
              <a:camera prst="orthographicFront"/>
              <a:lightRig rig="threePt" dir="t"/>
            </a:scene3d>
            <a:sp3d>
              <a:bevelT w="152400" h="50800" prst="softRound"/>
            </a:sp3d>
          </p:spPr>
          <p:txBody>
            <a:bodyPr spcFirstLastPara="1" wrap="square" lIns="91425" tIns="91425" rIns="91425" bIns="91425" anchor="ctr" anchorCtr="0">
              <a:noAutofit/>
            </a:bodyPr>
            <a:lstStyle/>
            <a:p>
              <a:pPr marL="457200" lvl="0" indent="-292100" algn="l" rtl="0">
                <a:lnSpc>
                  <a:spcPct val="115000"/>
                </a:lnSpc>
                <a:spcBef>
                  <a:spcPts val="0"/>
                </a:spcBef>
                <a:spcAft>
                  <a:spcPts val="0"/>
                </a:spcAft>
                <a:buSzPts val="1000"/>
                <a:buFont typeface="Roboto"/>
                <a:buChar char="●"/>
              </a:pPr>
              <a:r>
                <a:rPr lang="en-US" sz="1000" b="1" dirty="0">
                  <a:solidFill>
                    <a:srgbClr val="1D4777"/>
                  </a:solidFill>
                  <a:latin typeface="Roboto"/>
                  <a:ea typeface="Roboto"/>
                  <a:cs typeface="Roboto"/>
                  <a:sym typeface="Roboto"/>
                </a:rPr>
                <a:t>Predictive Analytics: </a:t>
              </a:r>
              <a:r>
                <a:rPr lang="en-US" sz="1000" dirty="0">
                  <a:solidFill>
                    <a:srgbClr val="1D4777"/>
                  </a:solidFill>
                  <a:latin typeface="Roboto"/>
                  <a:ea typeface="Roboto"/>
                  <a:cs typeface="Roboto"/>
                  <a:sym typeface="Roboto"/>
                </a:rPr>
                <a:t>AI and machine learning can be applied to automate processes with environmental impact and predict maintenance.</a:t>
              </a:r>
            </a:p>
            <a:p>
              <a:pPr marL="457200" lvl="0" indent="-292100" algn="l" rtl="0">
                <a:lnSpc>
                  <a:spcPct val="115000"/>
                </a:lnSpc>
                <a:spcBef>
                  <a:spcPts val="0"/>
                </a:spcBef>
                <a:spcAft>
                  <a:spcPts val="0"/>
                </a:spcAft>
                <a:buSzPts val="1000"/>
                <a:buFont typeface="Roboto"/>
                <a:buChar char="●"/>
              </a:pPr>
              <a:r>
                <a:rPr lang="en-US" sz="1000" b="1" dirty="0">
                  <a:solidFill>
                    <a:srgbClr val="1D4777"/>
                  </a:solidFill>
                  <a:latin typeface="Roboto"/>
                  <a:ea typeface="Roboto"/>
                  <a:cs typeface="Roboto"/>
                  <a:sym typeface="Roboto"/>
                </a:rPr>
                <a:t>Cloud Services: </a:t>
              </a:r>
              <a:r>
                <a:rPr lang="en-US" sz="1000" dirty="0">
                  <a:solidFill>
                    <a:srgbClr val="1D4777"/>
                  </a:solidFill>
                  <a:latin typeface="Roboto"/>
                  <a:ea typeface="Roboto"/>
                  <a:cs typeface="Roboto"/>
                  <a:sym typeface="Roboto"/>
                </a:rPr>
                <a:t>Shift from solely hardware reliant data storage to hybrid and cloud systems</a:t>
              </a:r>
            </a:p>
            <a:p>
              <a:pPr marL="457200" lvl="0" indent="-292100" algn="l" rtl="0">
                <a:lnSpc>
                  <a:spcPct val="115000"/>
                </a:lnSpc>
                <a:spcBef>
                  <a:spcPts val="0"/>
                </a:spcBef>
                <a:spcAft>
                  <a:spcPts val="0"/>
                </a:spcAft>
                <a:buSzPts val="1000"/>
                <a:buFont typeface="Roboto"/>
                <a:buChar char="●"/>
              </a:pPr>
              <a:r>
                <a:rPr lang="en-US" sz="1000" dirty="0">
                  <a:solidFill>
                    <a:srgbClr val="1D4777"/>
                  </a:solidFill>
                  <a:latin typeface="Roboto"/>
                  <a:ea typeface="Roboto"/>
                  <a:cs typeface="Roboto"/>
                  <a:sym typeface="Roboto"/>
                </a:rPr>
                <a:t>JD Supra, 2020 and </a:t>
              </a:r>
              <a:r>
                <a:rPr lang="en-US" sz="1000" dirty="0" err="1">
                  <a:solidFill>
                    <a:srgbClr val="1D4777"/>
                  </a:solidFill>
                  <a:latin typeface="Roboto"/>
                  <a:ea typeface="Roboto"/>
                  <a:cs typeface="Roboto"/>
                  <a:sym typeface="Roboto"/>
                </a:rPr>
                <a:t>SiliconAngle</a:t>
              </a:r>
              <a:r>
                <a:rPr lang="en-US" sz="1000" dirty="0">
                  <a:solidFill>
                    <a:srgbClr val="1D4777"/>
                  </a:solidFill>
                  <a:latin typeface="Roboto"/>
                  <a:ea typeface="Roboto"/>
                  <a:cs typeface="Roboto"/>
                  <a:sym typeface="Roboto"/>
                </a:rPr>
                <a:t>, 2020</a:t>
              </a:r>
            </a:p>
          </p:txBody>
        </p:sp>
      </p:grpSp>
      <p:grpSp>
        <p:nvGrpSpPr>
          <p:cNvPr id="170" name="Google Shape;170;p17"/>
          <p:cNvGrpSpPr/>
          <p:nvPr/>
        </p:nvGrpSpPr>
        <p:grpSpPr>
          <a:xfrm>
            <a:off x="934571" y="3454308"/>
            <a:ext cx="7599832" cy="1290240"/>
            <a:chOff x="3280386" y="3427558"/>
            <a:chExt cx="5314561" cy="1290240"/>
          </a:xfrm>
        </p:grpSpPr>
        <p:sp>
          <p:nvSpPr>
            <p:cNvPr id="172" name="Google Shape;172;p17"/>
            <p:cNvSpPr/>
            <p:nvPr/>
          </p:nvSpPr>
          <p:spPr>
            <a:xfrm>
              <a:off x="3280386" y="3432922"/>
              <a:ext cx="5314561" cy="1284876"/>
            </a:xfrm>
            <a:prstGeom prst="rect">
              <a:avLst/>
            </a:prstGeom>
            <a:solidFill>
              <a:srgbClr val="EEEEEE"/>
            </a:solidFill>
            <a:ln>
              <a:noFill/>
            </a:ln>
            <a:scene3d>
              <a:camera prst="orthographicFront"/>
              <a:lightRig rig="threePt" dir="t"/>
            </a:scene3d>
            <a:sp3d>
              <a:bevelT w="152400" h="50800" prst="softRound"/>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7"/>
            <p:cNvSpPr/>
            <p:nvPr/>
          </p:nvSpPr>
          <p:spPr>
            <a:xfrm>
              <a:off x="5203485" y="3427558"/>
              <a:ext cx="3361203" cy="1282500"/>
            </a:xfrm>
            <a:prstGeom prst="rect">
              <a:avLst/>
            </a:prstGeom>
            <a:noFill/>
            <a:ln>
              <a:noFill/>
            </a:ln>
            <a:scene3d>
              <a:camera prst="orthographicFront"/>
              <a:lightRig rig="threePt" dir="t"/>
            </a:scene3d>
            <a:sp3d>
              <a:bevelT w="152400" h="50800" prst="softRound"/>
            </a:sp3d>
          </p:spPr>
          <p:txBody>
            <a:bodyPr spcFirstLastPara="1" wrap="square" lIns="91425" tIns="91425" rIns="91425" bIns="91425" anchor="ctr" anchorCtr="0">
              <a:noAutofit/>
            </a:bodyPr>
            <a:lstStyle/>
            <a:p>
              <a:pPr marL="457200" lvl="0" indent="-292100" algn="l" rtl="0">
                <a:lnSpc>
                  <a:spcPct val="115000"/>
                </a:lnSpc>
                <a:spcBef>
                  <a:spcPts val="0"/>
                </a:spcBef>
                <a:spcAft>
                  <a:spcPts val="0"/>
                </a:spcAft>
                <a:buSzPts val="1000"/>
                <a:buFont typeface="Roboto"/>
                <a:buChar char="●"/>
              </a:pPr>
              <a:r>
                <a:rPr lang="en" sz="1000" b="1" dirty="0">
                  <a:solidFill>
                    <a:srgbClr val="1D4777"/>
                  </a:solidFill>
                  <a:latin typeface="Roboto"/>
                  <a:ea typeface="Roboto"/>
                  <a:cs typeface="Roboto"/>
                  <a:sym typeface="Roboto"/>
                </a:rPr>
                <a:t>Increasing Transparency:</a:t>
              </a:r>
              <a:r>
                <a:rPr lang="en" sz="1000" dirty="0">
                  <a:solidFill>
                    <a:srgbClr val="1D4777"/>
                  </a:solidFill>
                  <a:latin typeface="Roboto"/>
                  <a:ea typeface="Roboto"/>
                  <a:cs typeface="Roboto"/>
                  <a:sym typeface="Roboto"/>
                </a:rPr>
                <a:t> Transparency in reporting keeps companies on track to meet green commitments and drives competition.</a:t>
              </a:r>
              <a:endParaRPr sz="1000" dirty="0">
                <a:solidFill>
                  <a:srgbClr val="1D4777"/>
                </a:solidFill>
                <a:latin typeface="Roboto"/>
                <a:ea typeface="Roboto"/>
                <a:cs typeface="Roboto"/>
                <a:sym typeface="Roboto"/>
              </a:endParaRPr>
            </a:p>
            <a:p>
              <a:pPr marL="457200" lvl="0" indent="-292100" algn="l" rtl="0">
                <a:lnSpc>
                  <a:spcPct val="115000"/>
                </a:lnSpc>
                <a:spcBef>
                  <a:spcPts val="0"/>
                </a:spcBef>
                <a:spcAft>
                  <a:spcPts val="0"/>
                </a:spcAft>
                <a:buSzPts val="1000"/>
                <a:buFont typeface="Roboto"/>
                <a:buChar char="●"/>
              </a:pPr>
              <a:r>
                <a:rPr lang="en" sz="1000" b="1" dirty="0">
                  <a:solidFill>
                    <a:srgbClr val="1D4777"/>
                  </a:solidFill>
                  <a:latin typeface="Roboto"/>
                  <a:ea typeface="Roboto"/>
                  <a:cs typeface="Roboto"/>
                  <a:sym typeface="Roboto"/>
                </a:rPr>
                <a:t>Fosters Trust with Stakeholders:</a:t>
              </a:r>
              <a:r>
                <a:rPr lang="en" sz="1000" dirty="0">
                  <a:solidFill>
                    <a:srgbClr val="1D4777"/>
                  </a:solidFill>
                  <a:latin typeface="Roboto"/>
                  <a:ea typeface="Roboto"/>
                  <a:cs typeface="Roboto"/>
                  <a:sym typeface="Roboto"/>
                </a:rPr>
                <a:t> Transparency fosters trust with the public as demonstrated by companies with superb reporting.</a:t>
              </a:r>
            </a:p>
            <a:p>
              <a:pPr marL="457200" lvl="0" indent="-292100" algn="l" rtl="0">
                <a:lnSpc>
                  <a:spcPct val="115000"/>
                </a:lnSpc>
                <a:spcBef>
                  <a:spcPts val="0"/>
                </a:spcBef>
                <a:spcAft>
                  <a:spcPts val="0"/>
                </a:spcAft>
                <a:buSzPts val="1000"/>
                <a:buFont typeface="Roboto"/>
                <a:buChar char="●"/>
              </a:pPr>
              <a:r>
                <a:rPr lang="en" sz="1000" i="1" dirty="0">
                  <a:solidFill>
                    <a:srgbClr val="1D4777"/>
                  </a:solidFill>
                  <a:latin typeface="Roboto"/>
                  <a:ea typeface="Roboto"/>
                  <a:cs typeface="Roboto"/>
                  <a:sym typeface="Roboto"/>
                </a:rPr>
                <a:t>KPMG, 2020</a:t>
              </a:r>
              <a:endParaRPr sz="1000" dirty="0">
                <a:solidFill>
                  <a:srgbClr val="1D4777"/>
                </a:solidFill>
                <a:latin typeface="Roboto"/>
                <a:ea typeface="Roboto"/>
                <a:cs typeface="Roboto"/>
                <a:sym typeface="Roboto"/>
              </a:endParaRPr>
            </a:p>
          </p:txBody>
        </p:sp>
      </p:grpSp>
      <p:sp>
        <p:nvSpPr>
          <p:cNvPr id="47" name="Google Shape;152;p17">
            <a:extLst>
              <a:ext uri="{FF2B5EF4-FFF2-40B4-BE49-F238E27FC236}">
                <a16:creationId xmlns:a16="http://schemas.microsoft.com/office/drawing/2014/main" id="{91BA8FDF-3F03-4A57-8FFB-2F427635E6EA}"/>
              </a:ext>
            </a:extLst>
          </p:cNvPr>
          <p:cNvSpPr/>
          <p:nvPr/>
        </p:nvSpPr>
        <p:spPr>
          <a:xfrm>
            <a:off x="935687" y="2026814"/>
            <a:ext cx="2977030" cy="1287958"/>
          </a:xfrm>
          <a:prstGeom prst="homePlate">
            <a:avLst/>
          </a:prstGeom>
          <a:solidFill>
            <a:schemeClr val="tx2">
              <a:lumMod val="60000"/>
              <a:lumOff val="40000"/>
            </a:schemeClr>
          </a:solidFill>
          <a:ln>
            <a:noFill/>
          </a:ln>
          <a:scene3d>
            <a:camera prst="orthographicFront"/>
            <a:lightRig rig="threePt" dir="t"/>
          </a:scene3d>
          <a:sp3d>
            <a:bevelT w="152400" h="50800" prst="softRound"/>
          </a:sp3d>
        </p:spPr>
        <p:txBody>
          <a:bodyPr spcFirstLastPara="1" wrap="square" lIns="91425" tIns="91425" rIns="91425" bIns="91425" anchor="ctr" anchorCtr="0">
            <a:noAutofit/>
          </a:bodyPr>
          <a:lstStyle/>
          <a:p>
            <a:pPr marL="0" lvl="0" indent="0" rtl="0">
              <a:spcBef>
                <a:spcPts val="0"/>
              </a:spcBef>
              <a:spcAft>
                <a:spcPts val="0"/>
              </a:spcAft>
              <a:buNone/>
            </a:pPr>
            <a:r>
              <a:rPr lang="en" sz="1800" b="1" dirty="0">
                <a:solidFill>
                  <a:schemeClr val="bg1"/>
                </a:solidFill>
                <a:latin typeface="Roboto"/>
                <a:ea typeface="Roboto"/>
                <a:cs typeface="Roboto"/>
                <a:sym typeface="Roboto"/>
              </a:rPr>
              <a:t>    Shift to Cloud-Based</a:t>
            </a:r>
            <a:br>
              <a:rPr lang="en" sz="1800" b="1" dirty="0">
                <a:solidFill>
                  <a:schemeClr val="bg1"/>
                </a:solidFill>
                <a:latin typeface="Roboto"/>
                <a:ea typeface="Roboto"/>
                <a:cs typeface="Roboto"/>
                <a:sym typeface="Roboto"/>
              </a:rPr>
            </a:br>
            <a:r>
              <a:rPr lang="en" sz="1800" b="1" dirty="0">
                <a:solidFill>
                  <a:schemeClr val="bg1"/>
                </a:solidFill>
                <a:latin typeface="Roboto"/>
                <a:ea typeface="Roboto"/>
                <a:cs typeface="Roboto"/>
                <a:sym typeface="Roboto"/>
              </a:rPr>
              <a:t>    Digital Services</a:t>
            </a:r>
            <a:endParaRPr lang="en-US" dirty="0">
              <a:solidFill>
                <a:schemeClr val="bg1"/>
              </a:solidFill>
            </a:endParaRPr>
          </a:p>
        </p:txBody>
      </p:sp>
      <p:sp>
        <p:nvSpPr>
          <p:cNvPr id="48" name="Google Shape;152;p17">
            <a:extLst>
              <a:ext uri="{FF2B5EF4-FFF2-40B4-BE49-F238E27FC236}">
                <a16:creationId xmlns:a16="http://schemas.microsoft.com/office/drawing/2014/main" id="{84EA8941-7877-4E59-B706-A7798D5026AE}"/>
              </a:ext>
            </a:extLst>
          </p:cNvPr>
          <p:cNvSpPr/>
          <p:nvPr/>
        </p:nvSpPr>
        <p:spPr>
          <a:xfrm>
            <a:off x="934570" y="3455817"/>
            <a:ext cx="2977030" cy="1287958"/>
          </a:xfrm>
          <a:prstGeom prst="homePlate">
            <a:avLst/>
          </a:prstGeom>
          <a:solidFill>
            <a:schemeClr val="tx2"/>
          </a:solidFill>
          <a:ln>
            <a:noFill/>
          </a:ln>
          <a:scene3d>
            <a:camera prst="orthographicFront"/>
            <a:lightRig rig="threePt" dir="t"/>
          </a:scene3d>
          <a:sp3d>
            <a:bevelT w="152400" h="50800" prst="softRound"/>
          </a:sp3d>
        </p:spPr>
        <p:txBody>
          <a:bodyPr spcFirstLastPara="1" wrap="square" lIns="91425" tIns="91425" rIns="91425" bIns="91425" anchor="ctr" anchorCtr="0">
            <a:noAutofit/>
          </a:bodyPr>
          <a:lstStyle/>
          <a:p>
            <a:pPr marL="0" lvl="0" indent="0" rtl="0">
              <a:spcBef>
                <a:spcPts val="0"/>
              </a:spcBef>
              <a:spcAft>
                <a:spcPts val="0"/>
              </a:spcAft>
              <a:buNone/>
            </a:pPr>
            <a:r>
              <a:rPr lang="en" sz="1800" b="1" dirty="0">
                <a:solidFill>
                  <a:schemeClr val="bg2"/>
                </a:solidFill>
                <a:latin typeface="Roboto"/>
                <a:ea typeface="Roboto"/>
                <a:cs typeface="Roboto"/>
                <a:sym typeface="Roboto"/>
              </a:rPr>
              <a:t>    </a:t>
            </a:r>
            <a:r>
              <a:rPr lang="en" sz="1800" b="1" dirty="0">
                <a:solidFill>
                  <a:schemeClr val="bg1"/>
                </a:solidFill>
                <a:latin typeface="Roboto"/>
                <a:ea typeface="Roboto"/>
                <a:cs typeface="Roboto"/>
                <a:sym typeface="Roboto"/>
              </a:rPr>
              <a:t>ESG Reporting &amp;</a:t>
            </a:r>
            <a:br>
              <a:rPr lang="en" sz="1800" b="1" dirty="0">
                <a:solidFill>
                  <a:schemeClr val="bg1"/>
                </a:solidFill>
                <a:latin typeface="Roboto"/>
                <a:ea typeface="Roboto"/>
                <a:cs typeface="Roboto"/>
                <a:sym typeface="Roboto"/>
              </a:rPr>
            </a:br>
            <a:r>
              <a:rPr lang="en" sz="1800" b="1" dirty="0">
                <a:solidFill>
                  <a:schemeClr val="bg1"/>
                </a:solidFill>
                <a:latin typeface="Roboto"/>
                <a:ea typeface="Roboto"/>
                <a:cs typeface="Roboto"/>
                <a:sym typeface="Roboto"/>
              </a:rPr>
              <a:t>    Transparency</a:t>
            </a:r>
            <a:endParaRPr lang="en-US" dirty="0">
              <a:solidFill>
                <a:schemeClr val="bg1"/>
              </a:solidFill>
            </a:endParaRPr>
          </a:p>
        </p:txBody>
      </p:sp>
      <p:pic>
        <p:nvPicPr>
          <p:cNvPr id="11" name="Graphic 10" descr="Clipboard Checked outline">
            <a:extLst>
              <a:ext uri="{FF2B5EF4-FFF2-40B4-BE49-F238E27FC236}">
                <a16:creationId xmlns:a16="http://schemas.microsoft.com/office/drawing/2014/main" id="{5B8FE5FD-F845-43AF-94CF-C2FB76EA72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61554" y="4228511"/>
            <a:ext cx="480641" cy="480641"/>
          </a:xfrm>
          <a:prstGeom prst="rect">
            <a:avLst/>
          </a:prstGeom>
        </p:spPr>
      </p:pic>
      <p:pic>
        <p:nvPicPr>
          <p:cNvPr id="15" name="Graphic 14" descr="Cloud Computing outline">
            <a:extLst>
              <a:ext uri="{FF2B5EF4-FFF2-40B4-BE49-F238E27FC236}">
                <a16:creationId xmlns:a16="http://schemas.microsoft.com/office/drawing/2014/main" id="{1E961065-7178-40AF-B382-D9FA22A7360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912618" y="2733038"/>
            <a:ext cx="578513" cy="578513"/>
          </a:xfrm>
          <a:prstGeom prst="rect">
            <a:avLst/>
          </a:prstGeom>
        </p:spPr>
      </p:pic>
      <p:pic>
        <p:nvPicPr>
          <p:cNvPr id="17" name="Graphic 16" descr="Sustainability outline">
            <a:extLst>
              <a:ext uri="{FF2B5EF4-FFF2-40B4-BE49-F238E27FC236}">
                <a16:creationId xmlns:a16="http://schemas.microsoft.com/office/drawing/2014/main" id="{E1C4F2BE-C26E-4914-82DC-7D6AC962306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984249" y="1453435"/>
            <a:ext cx="435250" cy="4352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Google Shape;186;p18"/>
          <p:cNvSpPr txBox="1">
            <a:spLocks noGrp="1"/>
          </p:cNvSpPr>
          <p:nvPr>
            <p:ph type="title"/>
          </p:nvPr>
        </p:nvSpPr>
        <p:spPr>
          <a:xfrm>
            <a:off x="921124" y="106775"/>
            <a:ext cx="7557247"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800" b="1" dirty="0">
                <a:solidFill>
                  <a:srgbClr val="1D4777"/>
                </a:solidFill>
              </a:rPr>
              <a:t>Sustainability &amp; Reverse Logistics Intersection</a:t>
            </a:r>
            <a:endParaRPr sz="2800" b="1" dirty="0">
              <a:solidFill>
                <a:srgbClr val="1D4777"/>
              </a:solidFill>
            </a:endParaRPr>
          </a:p>
        </p:txBody>
      </p:sp>
      <p:sp>
        <p:nvSpPr>
          <p:cNvPr id="187" name="Google Shape;187;p18"/>
          <p:cNvSpPr txBox="1">
            <a:spLocks noGrp="1"/>
          </p:cNvSpPr>
          <p:nvPr>
            <p:ph type="sldNum" idx="12"/>
          </p:nvPr>
        </p:nvSpPr>
        <p:spPr>
          <a:xfrm>
            <a:off x="8355236" y="474990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b="1">
                <a:solidFill>
                  <a:schemeClr val="dk2"/>
                </a:solidFill>
              </a:rPr>
              <a:t>6</a:t>
            </a:fld>
            <a:endParaRPr b="1" dirty="0">
              <a:solidFill>
                <a:schemeClr val="dk2"/>
              </a:solidFill>
            </a:endParaRPr>
          </a:p>
        </p:txBody>
      </p:sp>
      <p:sp>
        <p:nvSpPr>
          <p:cNvPr id="190" name="Google Shape;190;p18"/>
          <p:cNvSpPr txBox="1"/>
          <p:nvPr/>
        </p:nvSpPr>
        <p:spPr>
          <a:xfrm>
            <a:off x="5811259" y="1595880"/>
            <a:ext cx="2932691" cy="2144269"/>
          </a:xfrm>
          <a:prstGeom prst="rect">
            <a:avLst/>
          </a:prstGeom>
          <a:solidFill>
            <a:schemeClr val="accent1">
              <a:alpha val="50000"/>
            </a:schemeClr>
          </a:solidFill>
          <a:ln>
            <a:noFill/>
          </a:ln>
          <a:effectLst>
            <a:outerShdw blurRad="107950" dist="12700" dir="5400000" algn="ctr">
              <a:srgbClr val="000000"/>
            </a:outerShdw>
            <a:softEdge rad="101600"/>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t" anchorCtr="0">
            <a:noAutofit/>
          </a:bodyPr>
          <a:lstStyle/>
          <a:p>
            <a:pPr marL="155575" lvl="0" algn="l" rtl="0">
              <a:lnSpc>
                <a:spcPct val="115000"/>
              </a:lnSpc>
              <a:spcBef>
                <a:spcPts val="0"/>
              </a:spcBef>
              <a:spcAft>
                <a:spcPts val="0"/>
              </a:spcAft>
              <a:buSzPts val="1150"/>
            </a:pPr>
            <a:r>
              <a:rPr lang="en" sz="1150" b="1" dirty="0">
                <a:latin typeface="Roboto"/>
                <a:ea typeface="Roboto"/>
                <a:cs typeface="Roboto"/>
                <a:sym typeface="Roboto"/>
              </a:rPr>
              <a:t>Growing Returns &amp; Waste</a:t>
            </a:r>
          </a:p>
          <a:p>
            <a:pPr marL="327025" lvl="0" indent="-171450" algn="l" rtl="0">
              <a:lnSpc>
                <a:spcPct val="115000"/>
              </a:lnSpc>
              <a:spcBef>
                <a:spcPts val="0"/>
              </a:spcBef>
              <a:spcAft>
                <a:spcPts val="0"/>
              </a:spcAft>
              <a:buSzPts val="1150"/>
              <a:buFont typeface="Wingdings" panose="05000000000000000000" pitchFamily="2" charset="2"/>
              <a:buChar char="Ø"/>
            </a:pPr>
            <a:r>
              <a:rPr lang="en" sz="1150" dirty="0">
                <a:latin typeface="Roboto"/>
                <a:ea typeface="Roboto"/>
                <a:cs typeface="Roboto"/>
                <a:sym typeface="Roboto"/>
              </a:rPr>
              <a:t>3.5B products returned every year, 4B lbs of waste, and 11MMT of GHG emissions</a:t>
            </a:r>
            <a:br>
              <a:rPr lang="en" sz="1150" dirty="0">
                <a:latin typeface="Roboto"/>
                <a:ea typeface="Roboto"/>
                <a:cs typeface="Roboto"/>
                <a:sym typeface="Roboto"/>
              </a:rPr>
            </a:br>
            <a:r>
              <a:rPr lang="en" sz="1150" dirty="0">
                <a:latin typeface="Roboto"/>
                <a:ea typeface="Roboto"/>
                <a:cs typeface="Roboto"/>
                <a:sym typeface="Roboto"/>
              </a:rPr>
              <a:t>(</a:t>
            </a:r>
            <a:r>
              <a:rPr lang="en" sz="1150" i="1" dirty="0">
                <a:latin typeface="Roboto"/>
                <a:ea typeface="Roboto"/>
                <a:cs typeface="Roboto"/>
                <a:sym typeface="Roboto"/>
              </a:rPr>
              <a:t>ECG &amp; Optoro)</a:t>
            </a:r>
            <a:endParaRPr sz="1150" i="1" dirty="0">
              <a:latin typeface="Roboto"/>
              <a:ea typeface="Roboto"/>
              <a:cs typeface="Roboto"/>
              <a:sym typeface="Roboto"/>
            </a:endParaRPr>
          </a:p>
          <a:p>
            <a:pPr marL="155575" lvl="0" algn="l" rtl="0">
              <a:lnSpc>
                <a:spcPct val="115000"/>
              </a:lnSpc>
              <a:spcBef>
                <a:spcPts val="0"/>
              </a:spcBef>
              <a:spcAft>
                <a:spcPts val="0"/>
              </a:spcAft>
              <a:buSzPts val="1150"/>
            </a:pPr>
            <a:r>
              <a:rPr lang="en" sz="1150" b="1" dirty="0">
                <a:latin typeface="Roboto"/>
                <a:ea typeface="Roboto"/>
                <a:cs typeface="Roboto"/>
                <a:sym typeface="Roboto"/>
              </a:rPr>
              <a:t>Growing Awareness &amp; Company Reporting</a:t>
            </a:r>
          </a:p>
          <a:p>
            <a:pPr marL="327025" lvl="0" indent="-171450" algn="l" rtl="0">
              <a:lnSpc>
                <a:spcPct val="115000"/>
              </a:lnSpc>
              <a:spcBef>
                <a:spcPts val="0"/>
              </a:spcBef>
              <a:spcAft>
                <a:spcPts val="0"/>
              </a:spcAft>
              <a:buSzPts val="1150"/>
              <a:buFont typeface="Wingdings" panose="05000000000000000000" pitchFamily="2" charset="2"/>
              <a:buChar char="Ø"/>
            </a:pPr>
            <a:r>
              <a:rPr lang="en" sz="1150" dirty="0">
                <a:latin typeface="Roboto"/>
                <a:ea typeface="Roboto"/>
                <a:cs typeface="Roboto"/>
                <a:sym typeface="Roboto"/>
              </a:rPr>
              <a:t>80% of G-250 conduct sustainability reporting </a:t>
            </a:r>
            <a:br>
              <a:rPr lang="en" sz="1150" dirty="0">
                <a:latin typeface="Roboto"/>
                <a:ea typeface="Roboto"/>
                <a:cs typeface="Roboto"/>
                <a:sym typeface="Roboto"/>
              </a:rPr>
            </a:br>
            <a:r>
              <a:rPr lang="en" sz="1150" dirty="0">
                <a:latin typeface="Roboto"/>
                <a:ea typeface="Roboto"/>
                <a:cs typeface="Roboto"/>
                <a:sym typeface="Roboto"/>
              </a:rPr>
              <a:t>(KPMG, 2020)</a:t>
            </a:r>
            <a:endParaRPr sz="1150" dirty="0">
              <a:latin typeface="Roboto"/>
              <a:ea typeface="Roboto"/>
              <a:cs typeface="Roboto"/>
              <a:sym typeface="Roboto"/>
            </a:endParaRPr>
          </a:p>
        </p:txBody>
      </p:sp>
      <p:sp>
        <p:nvSpPr>
          <p:cNvPr id="189" name="Google Shape;189;p18"/>
          <p:cNvSpPr/>
          <p:nvPr/>
        </p:nvSpPr>
        <p:spPr>
          <a:xfrm>
            <a:off x="5632317" y="768375"/>
            <a:ext cx="3111633" cy="683659"/>
          </a:xfrm>
          <a:prstGeom prst="chevron">
            <a:avLst>
              <a:gd name="adj" fmla="val 50000"/>
            </a:avLst>
          </a:prstGeom>
          <a:solidFill>
            <a:schemeClr val="accent1">
              <a:lumMod val="75000"/>
            </a:schemeClr>
          </a:solidFill>
          <a:ln/>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Roboto"/>
                <a:ea typeface="Roboto"/>
                <a:cs typeface="Roboto"/>
                <a:sym typeface="Roboto"/>
              </a:rPr>
              <a:t>Growing Awareness of Returns &amp; Waste</a:t>
            </a:r>
            <a:endParaRPr b="1" dirty="0">
              <a:solidFill>
                <a:srgbClr val="FFFFFF"/>
              </a:solidFill>
              <a:latin typeface="Roboto"/>
              <a:ea typeface="Roboto"/>
              <a:cs typeface="Roboto"/>
              <a:sym typeface="Roboto"/>
            </a:endParaRPr>
          </a:p>
        </p:txBody>
      </p:sp>
      <p:sp>
        <p:nvSpPr>
          <p:cNvPr id="192" name="Google Shape;192;p18"/>
          <p:cNvSpPr/>
          <p:nvPr/>
        </p:nvSpPr>
        <p:spPr>
          <a:xfrm>
            <a:off x="617858" y="768589"/>
            <a:ext cx="2688115" cy="683445"/>
          </a:xfrm>
          <a:prstGeom prst="homePlate">
            <a:avLst>
              <a:gd name="adj" fmla="val 50000"/>
            </a:avLst>
          </a:prstGeom>
          <a:solidFill>
            <a:schemeClr val="accent1">
              <a:lumMod val="75000"/>
            </a:schemeClr>
          </a:solidFill>
          <a:ln/>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Roboto"/>
                <a:ea typeface="Roboto"/>
                <a:cs typeface="Roboto"/>
                <a:sym typeface="Roboto"/>
              </a:rPr>
              <a:t>Reverse Logistics </a:t>
            </a:r>
            <a:endParaRPr b="1" dirty="0">
              <a:solidFill>
                <a:srgbClr val="FFFFFF"/>
              </a:solidFill>
              <a:latin typeface="Roboto"/>
              <a:ea typeface="Roboto"/>
              <a:cs typeface="Roboto"/>
              <a:sym typeface="Roboto"/>
            </a:endParaRPr>
          </a:p>
          <a:p>
            <a:pPr marL="0" lvl="0" indent="0" algn="ctr" rtl="0">
              <a:spcBef>
                <a:spcPts val="0"/>
              </a:spcBef>
              <a:spcAft>
                <a:spcPts val="0"/>
              </a:spcAft>
              <a:buNone/>
            </a:pPr>
            <a:r>
              <a:rPr lang="en" b="1" dirty="0">
                <a:solidFill>
                  <a:srgbClr val="FFFFFF"/>
                </a:solidFill>
                <a:latin typeface="Roboto"/>
                <a:ea typeface="Roboto"/>
                <a:cs typeface="Roboto"/>
                <a:sym typeface="Roboto"/>
              </a:rPr>
              <a:t>Performance</a:t>
            </a:r>
            <a:endParaRPr b="1" dirty="0">
              <a:solidFill>
                <a:srgbClr val="FFFFFF"/>
              </a:solidFill>
              <a:latin typeface="Roboto"/>
              <a:ea typeface="Roboto"/>
              <a:cs typeface="Roboto"/>
              <a:sym typeface="Roboto"/>
            </a:endParaRPr>
          </a:p>
        </p:txBody>
      </p:sp>
      <p:sp>
        <p:nvSpPr>
          <p:cNvPr id="193" name="Google Shape;193;p18"/>
          <p:cNvSpPr txBox="1"/>
          <p:nvPr/>
        </p:nvSpPr>
        <p:spPr>
          <a:xfrm>
            <a:off x="617858" y="1596195"/>
            <a:ext cx="2474539" cy="2143954"/>
          </a:xfrm>
          <a:prstGeom prst="rect">
            <a:avLst/>
          </a:prstGeom>
          <a:solidFill>
            <a:schemeClr val="accent1">
              <a:alpha val="50000"/>
            </a:schemeClr>
          </a:solidFill>
          <a:ln>
            <a:noFill/>
          </a:ln>
          <a:effectLst>
            <a:outerShdw blurRad="107950" dist="12700" dir="5400000" algn="ctr">
              <a:srgbClr val="000000"/>
            </a:outerShdw>
            <a:softEdge rad="101600"/>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t" anchorCtr="0">
            <a:noAutofit/>
          </a:bodyPr>
          <a:lstStyle/>
          <a:p>
            <a:pPr marL="155575" lvl="0" algn="l" rtl="0">
              <a:lnSpc>
                <a:spcPct val="115000"/>
              </a:lnSpc>
              <a:spcBef>
                <a:spcPts val="0"/>
              </a:spcBef>
              <a:spcAft>
                <a:spcPts val="0"/>
              </a:spcAft>
              <a:buSzPts val="1150"/>
            </a:pPr>
            <a:r>
              <a:rPr lang="en" sz="1150" b="1" dirty="0">
                <a:latin typeface="Roboto"/>
                <a:ea typeface="Roboto"/>
                <a:cs typeface="Roboto"/>
                <a:sym typeface="Roboto"/>
              </a:rPr>
              <a:t>Economic Performance</a:t>
            </a:r>
          </a:p>
          <a:p>
            <a:pPr marL="327025" lvl="0" indent="-171450" algn="l" rtl="0">
              <a:lnSpc>
                <a:spcPct val="115000"/>
              </a:lnSpc>
              <a:spcBef>
                <a:spcPts val="0"/>
              </a:spcBef>
              <a:spcAft>
                <a:spcPts val="0"/>
              </a:spcAft>
              <a:buSzPts val="1150"/>
              <a:buFont typeface="Wingdings" panose="05000000000000000000" pitchFamily="2" charset="2"/>
              <a:buChar char="Ø"/>
            </a:pPr>
            <a:r>
              <a:rPr lang="en" sz="1150" dirty="0">
                <a:latin typeface="Roboto"/>
                <a:ea typeface="Roboto"/>
                <a:cs typeface="Roboto"/>
                <a:sym typeface="Roboto"/>
              </a:rPr>
              <a:t>Monetary returns &amp; firm opportunities</a:t>
            </a:r>
            <a:endParaRPr sz="1150" dirty="0">
              <a:latin typeface="Roboto"/>
              <a:ea typeface="Roboto"/>
              <a:cs typeface="Roboto"/>
              <a:sym typeface="Roboto"/>
            </a:endParaRPr>
          </a:p>
          <a:p>
            <a:pPr marL="155575" lvl="0" algn="l" rtl="0">
              <a:lnSpc>
                <a:spcPct val="115000"/>
              </a:lnSpc>
              <a:spcBef>
                <a:spcPts val="0"/>
              </a:spcBef>
              <a:spcAft>
                <a:spcPts val="0"/>
              </a:spcAft>
              <a:buSzPts val="1150"/>
            </a:pPr>
            <a:r>
              <a:rPr lang="en" sz="1150" b="1" dirty="0">
                <a:latin typeface="Roboto"/>
                <a:ea typeface="Roboto"/>
                <a:cs typeface="Roboto"/>
                <a:sym typeface="Roboto"/>
              </a:rPr>
              <a:t>Environmental Performance</a:t>
            </a:r>
          </a:p>
          <a:p>
            <a:pPr marL="327025" lvl="0" indent="-171450" algn="l" rtl="0">
              <a:lnSpc>
                <a:spcPct val="115000"/>
              </a:lnSpc>
              <a:spcBef>
                <a:spcPts val="0"/>
              </a:spcBef>
              <a:spcAft>
                <a:spcPts val="0"/>
              </a:spcAft>
              <a:buSzPts val="1150"/>
              <a:buFont typeface="Wingdings" panose="05000000000000000000" pitchFamily="2" charset="2"/>
              <a:buChar char="Ø"/>
            </a:pPr>
            <a:r>
              <a:rPr lang="en" sz="1150" dirty="0">
                <a:latin typeface="Roboto"/>
                <a:ea typeface="Roboto"/>
                <a:cs typeface="Roboto"/>
                <a:sym typeface="Roboto"/>
              </a:rPr>
              <a:t>Focus on the impact on the earth</a:t>
            </a:r>
            <a:endParaRPr sz="1150" dirty="0">
              <a:latin typeface="Roboto"/>
              <a:ea typeface="Roboto"/>
              <a:cs typeface="Roboto"/>
              <a:sym typeface="Roboto"/>
            </a:endParaRPr>
          </a:p>
          <a:p>
            <a:pPr marL="155575" lvl="0" algn="l" rtl="0">
              <a:lnSpc>
                <a:spcPct val="115000"/>
              </a:lnSpc>
              <a:spcBef>
                <a:spcPts val="0"/>
              </a:spcBef>
              <a:spcAft>
                <a:spcPts val="0"/>
              </a:spcAft>
              <a:buSzPts val="1150"/>
            </a:pPr>
            <a:r>
              <a:rPr lang="en" sz="1150" b="1" dirty="0">
                <a:latin typeface="Roboto"/>
                <a:ea typeface="Roboto"/>
                <a:cs typeface="Roboto"/>
                <a:sym typeface="Roboto"/>
              </a:rPr>
              <a:t>Social Performance</a:t>
            </a:r>
          </a:p>
          <a:p>
            <a:pPr marL="327025" lvl="0" indent="-171450" algn="l" rtl="0">
              <a:lnSpc>
                <a:spcPct val="115000"/>
              </a:lnSpc>
              <a:spcBef>
                <a:spcPts val="0"/>
              </a:spcBef>
              <a:spcAft>
                <a:spcPts val="0"/>
              </a:spcAft>
              <a:buSzPts val="1150"/>
              <a:buFont typeface="Wingdings" panose="05000000000000000000" pitchFamily="2" charset="2"/>
              <a:buChar char="Ø"/>
            </a:pPr>
            <a:r>
              <a:rPr lang="en" sz="1150" dirty="0">
                <a:latin typeface="Roboto"/>
                <a:ea typeface="Roboto"/>
                <a:cs typeface="Roboto"/>
                <a:sym typeface="Roboto"/>
              </a:rPr>
              <a:t>Stakeholder consideration</a:t>
            </a:r>
            <a:endParaRPr sz="1150" dirty="0">
              <a:latin typeface="Roboto"/>
              <a:ea typeface="Roboto"/>
              <a:cs typeface="Roboto"/>
              <a:sym typeface="Roboto"/>
            </a:endParaRPr>
          </a:p>
          <a:p>
            <a:pPr marL="155575" lvl="0" algn="l" rtl="0">
              <a:lnSpc>
                <a:spcPct val="115000"/>
              </a:lnSpc>
              <a:spcBef>
                <a:spcPts val="0"/>
              </a:spcBef>
              <a:spcAft>
                <a:spcPts val="0"/>
              </a:spcAft>
              <a:buSzPts val="1150"/>
            </a:pPr>
            <a:r>
              <a:rPr lang="en" sz="1150" b="1" dirty="0">
                <a:latin typeface="Roboto"/>
                <a:ea typeface="Roboto"/>
                <a:cs typeface="Roboto"/>
                <a:sym typeface="Roboto"/>
              </a:rPr>
              <a:t>The Triple Bottom Line</a:t>
            </a:r>
            <a:endParaRPr sz="1150" b="1" dirty="0">
              <a:latin typeface="Roboto"/>
              <a:ea typeface="Roboto"/>
              <a:cs typeface="Roboto"/>
              <a:sym typeface="Roboto"/>
            </a:endParaRPr>
          </a:p>
        </p:txBody>
      </p:sp>
      <p:sp>
        <p:nvSpPr>
          <p:cNvPr id="195" name="Google Shape;195;p18"/>
          <p:cNvSpPr/>
          <p:nvPr/>
        </p:nvSpPr>
        <p:spPr>
          <a:xfrm>
            <a:off x="2944203" y="768375"/>
            <a:ext cx="3031148" cy="683659"/>
          </a:xfrm>
          <a:prstGeom prst="chevron">
            <a:avLst>
              <a:gd name="adj" fmla="val 50000"/>
            </a:avLst>
          </a:prstGeom>
          <a:solidFill>
            <a:schemeClr val="accent1">
              <a:lumMod val="75000"/>
            </a:schemeClr>
          </a:solidFill>
          <a:ln/>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Roboto"/>
                <a:ea typeface="Roboto"/>
                <a:cs typeface="Roboto"/>
                <a:sym typeface="Roboto"/>
              </a:rPr>
              <a:t>Government </a:t>
            </a:r>
            <a:endParaRPr b="1" dirty="0">
              <a:solidFill>
                <a:srgbClr val="FFFFFF"/>
              </a:solidFill>
              <a:latin typeface="Roboto"/>
              <a:ea typeface="Roboto"/>
              <a:cs typeface="Roboto"/>
              <a:sym typeface="Roboto"/>
            </a:endParaRPr>
          </a:p>
          <a:p>
            <a:pPr marL="0" lvl="0" indent="0" algn="ctr" rtl="0">
              <a:spcBef>
                <a:spcPts val="0"/>
              </a:spcBef>
              <a:spcAft>
                <a:spcPts val="0"/>
              </a:spcAft>
              <a:buNone/>
            </a:pPr>
            <a:r>
              <a:rPr lang="en" b="1" dirty="0">
                <a:solidFill>
                  <a:srgbClr val="FFFFFF"/>
                </a:solidFill>
                <a:latin typeface="Roboto"/>
                <a:ea typeface="Roboto"/>
                <a:cs typeface="Roboto"/>
                <a:sym typeface="Roboto"/>
              </a:rPr>
              <a:t>Regulations</a:t>
            </a:r>
            <a:endParaRPr b="1" dirty="0">
              <a:solidFill>
                <a:srgbClr val="FFFFFF"/>
              </a:solidFill>
              <a:latin typeface="Roboto"/>
              <a:ea typeface="Roboto"/>
              <a:cs typeface="Roboto"/>
              <a:sym typeface="Roboto"/>
            </a:endParaRPr>
          </a:p>
        </p:txBody>
      </p:sp>
      <p:sp>
        <p:nvSpPr>
          <p:cNvPr id="196" name="Google Shape;196;p18"/>
          <p:cNvSpPr txBox="1"/>
          <p:nvPr/>
        </p:nvSpPr>
        <p:spPr>
          <a:xfrm>
            <a:off x="3092397" y="1596040"/>
            <a:ext cx="2692697" cy="2144109"/>
          </a:xfrm>
          <a:prstGeom prst="rect">
            <a:avLst/>
          </a:prstGeom>
          <a:solidFill>
            <a:schemeClr val="accent1">
              <a:alpha val="50000"/>
            </a:schemeClr>
          </a:solidFill>
          <a:ln>
            <a:noFill/>
          </a:ln>
          <a:effectLst>
            <a:outerShdw blurRad="107950" dist="12700" dir="5400000" algn="ctr">
              <a:srgbClr val="000000"/>
            </a:outerShdw>
            <a:softEdge rad="101600"/>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t" anchorCtr="0">
            <a:noAutofit/>
          </a:bodyPr>
          <a:lstStyle/>
          <a:p>
            <a:pPr marL="155575" lvl="0" algn="l" rtl="0">
              <a:lnSpc>
                <a:spcPct val="115000"/>
              </a:lnSpc>
              <a:spcBef>
                <a:spcPts val="0"/>
              </a:spcBef>
              <a:spcAft>
                <a:spcPts val="0"/>
              </a:spcAft>
              <a:buSzPts val="1150"/>
            </a:pPr>
            <a:r>
              <a:rPr lang="en" sz="1150" b="1" dirty="0">
                <a:latin typeface="Roboto"/>
                <a:ea typeface="Roboto"/>
                <a:cs typeface="Roboto"/>
                <a:sym typeface="Roboto"/>
              </a:rPr>
              <a:t>Sustainability Driven Legislation </a:t>
            </a:r>
            <a:r>
              <a:rPr lang="en-US" sz="1150" b="1" dirty="0">
                <a:latin typeface="Roboto"/>
                <a:ea typeface="Roboto"/>
                <a:cs typeface="Roboto"/>
                <a:sym typeface="Roboto"/>
              </a:rPr>
              <a:t>in the European Union</a:t>
            </a:r>
          </a:p>
          <a:p>
            <a:pPr marL="327025" lvl="0" indent="-171450" algn="l" rtl="0">
              <a:lnSpc>
                <a:spcPct val="115000"/>
              </a:lnSpc>
              <a:spcBef>
                <a:spcPts val="0"/>
              </a:spcBef>
              <a:spcAft>
                <a:spcPts val="0"/>
              </a:spcAft>
              <a:buSzPts val="1150"/>
              <a:buFont typeface="Wingdings" panose="05000000000000000000" pitchFamily="2" charset="2"/>
              <a:buChar char="Ø"/>
            </a:pPr>
            <a:r>
              <a:rPr lang="en-US" sz="1150" dirty="0">
                <a:latin typeface="Roboto"/>
                <a:ea typeface="Roboto"/>
                <a:cs typeface="Roboto"/>
                <a:sym typeface="Roboto"/>
              </a:rPr>
              <a:t>Circular Economy Package </a:t>
            </a:r>
          </a:p>
          <a:p>
            <a:pPr marL="327025" lvl="0" indent="-171450" algn="l" rtl="0">
              <a:lnSpc>
                <a:spcPct val="115000"/>
              </a:lnSpc>
              <a:spcBef>
                <a:spcPts val="0"/>
              </a:spcBef>
              <a:spcAft>
                <a:spcPts val="0"/>
              </a:spcAft>
              <a:buSzPts val="1150"/>
              <a:buFont typeface="Wingdings" panose="05000000000000000000" pitchFamily="2" charset="2"/>
              <a:buChar char="Ø"/>
            </a:pPr>
            <a:r>
              <a:rPr lang="en" sz="1150" dirty="0">
                <a:latin typeface="Roboto"/>
                <a:ea typeface="Roboto"/>
                <a:cs typeface="Roboto"/>
                <a:sym typeface="Roboto"/>
              </a:rPr>
              <a:t>USB-C chargers &amp; the European Commission</a:t>
            </a:r>
            <a:endParaRPr sz="1150" dirty="0">
              <a:latin typeface="Roboto"/>
              <a:ea typeface="Roboto"/>
              <a:cs typeface="Roboto"/>
              <a:sym typeface="Roboto"/>
            </a:endParaRPr>
          </a:p>
          <a:p>
            <a:pPr marL="155575" lvl="0" algn="l" rtl="0">
              <a:lnSpc>
                <a:spcPct val="115000"/>
              </a:lnSpc>
              <a:spcBef>
                <a:spcPts val="0"/>
              </a:spcBef>
              <a:spcAft>
                <a:spcPts val="0"/>
              </a:spcAft>
              <a:buSzPts val="1150"/>
            </a:pPr>
            <a:r>
              <a:rPr lang="en" sz="1150" b="1" dirty="0">
                <a:latin typeface="Roboto"/>
                <a:ea typeface="Roboto"/>
                <a:cs typeface="Roboto"/>
                <a:sym typeface="Roboto"/>
              </a:rPr>
              <a:t>Allowance of Participation in Development of Environmental Law</a:t>
            </a:r>
          </a:p>
          <a:p>
            <a:pPr marL="327025" lvl="0" indent="-171450" algn="l" rtl="0">
              <a:lnSpc>
                <a:spcPct val="115000"/>
              </a:lnSpc>
              <a:spcBef>
                <a:spcPts val="0"/>
              </a:spcBef>
              <a:spcAft>
                <a:spcPts val="0"/>
              </a:spcAft>
              <a:buSzPts val="1150"/>
              <a:buFont typeface="Wingdings" panose="05000000000000000000" pitchFamily="2" charset="2"/>
              <a:buChar char="Ø"/>
            </a:pPr>
            <a:r>
              <a:rPr lang="en" sz="1150" dirty="0">
                <a:latin typeface="Roboto"/>
                <a:ea typeface="Roboto"/>
                <a:cs typeface="Roboto"/>
                <a:sym typeface="Roboto"/>
              </a:rPr>
              <a:t>Currently over 150 countries</a:t>
            </a:r>
            <a:endParaRPr sz="1150" dirty="0">
              <a:latin typeface="Roboto"/>
              <a:ea typeface="Roboto"/>
              <a:cs typeface="Roboto"/>
              <a:sym typeface="Roboto"/>
            </a:endParaRPr>
          </a:p>
        </p:txBody>
      </p:sp>
      <p:sp>
        <p:nvSpPr>
          <p:cNvPr id="197" name="Google Shape;197;p18"/>
          <p:cNvSpPr txBox="1"/>
          <p:nvPr/>
        </p:nvSpPr>
        <p:spPr>
          <a:xfrm>
            <a:off x="617858" y="3916580"/>
            <a:ext cx="2474539" cy="954077"/>
          </a:xfrm>
          <a:prstGeom prst="rect">
            <a:avLst/>
          </a:prstGeom>
          <a:solidFill>
            <a:srgbClr val="376C9A"/>
          </a:solidFill>
          <a:ln>
            <a:noFill/>
          </a:ln>
          <a:effectLst>
            <a:softEdge rad="63500"/>
          </a:effectLst>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t" anchorCtr="0">
            <a:spAutoFit/>
          </a:bodyPr>
          <a:lstStyle/>
          <a:p>
            <a:pPr marL="0" lvl="0" indent="0" algn="r" rtl="0">
              <a:spcBef>
                <a:spcPts val="0"/>
              </a:spcBef>
              <a:spcAft>
                <a:spcPts val="0"/>
              </a:spcAft>
              <a:buNone/>
            </a:pPr>
            <a:r>
              <a:rPr lang="en" sz="1000" i="1" dirty="0">
                <a:latin typeface="Roboto"/>
                <a:ea typeface="Roboto"/>
                <a:cs typeface="Roboto"/>
                <a:sym typeface="Roboto"/>
              </a:rPr>
              <a:t>“The main goal of sustainable development is to draw attention to environmental, social and economic aspects”</a:t>
            </a:r>
            <a:endParaRPr sz="1000" i="1" dirty="0">
              <a:latin typeface="Roboto"/>
              <a:ea typeface="Roboto"/>
              <a:cs typeface="Roboto"/>
              <a:sym typeface="Roboto"/>
            </a:endParaRPr>
          </a:p>
          <a:p>
            <a:pPr marL="0" lvl="0" indent="0" algn="r" rtl="0">
              <a:spcBef>
                <a:spcPts val="0"/>
              </a:spcBef>
              <a:spcAft>
                <a:spcPts val="0"/>
              </a:spcAft>
              <a:buNone/>
            </a:pPr>
            <a:r>
              <a:rPr lang="en" sz="1000" b="1" i="1" dirty="0">
                <a:latin typeface="Roboto"/>
                <a:ea typeface="Roboto"/>
                <a:cs typeface="Roboto"/>
                <a:sym typeface="Roboto"/>
              </a:rPr>
              <a:t>-Ali, Barakat, Zalavadia (2018)</a:t>
            </a:r>
            <a:endParaRPr sz="1000" b="1" i="1" dirty="0">
              <a:latin typeface="Roboto"/>
              <a:ea typeface="Roboto"/>
              <a:cs typeface="Roboto"/>
              <a:sym typeface="Roboto"/>
            </a:endParaRPr>
          </a:p>
        </p:txBody>
      </p:sp>
      <p:sp>
        <p:nvSpPr>
          <p:cNvPr id="198" name="Google Shape;198;p18"/>
          <p:cNvSpPr txBox="1"/>
          <p:nvPr/>
        </p:nvSpPr>
        <p:spPr>
          <a:xfrm>
            <a:off x="3092397" y="3916580"/>
            <a:ext cx="2659573" cy="800400"/>
          </a:xfrm>
          <a:prstGeom prst="rect">
            <a:avLst/>
          </a:prstGeom>
          <a:solidFill>
            <a:srgbClr val="2E6697"/>
          </a:solidFill>
          <a:ln>
            <a:noFill/>
          </a:ln>
          <a:effectLst>
            <a:softEdge rad="63500"/>
          </a:effectLst>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t" anchorCtr="0">
            <a:spAutoFit/>
          </a:bodyPr>
          <a:lstStyle/>
          <a:p>
            <a:pPr marL="0" lvl="0" indent="0" algn="r" rtl="0">
              <a:spcBef>
                <a:spcPts val="0"/>
              </a:spcBef>
              <a:spcAft>
                <a:spcPts val="0"/>
              </a:spcAft>
              <a:buNone/>
            </a:pPr>
            <a:r>
              <a:rPr lang="en" sz="1000" i="1" dirty="0">
                <a:latin typeface="Roboto"/>
                <a:ea typeface="Roboto"/>
                <a:cs typeface="Roboto"/>
                <a:sym typeface="Roboto"/>
              </a:rPr>
              <a:t>“We gave industry plenty of time to come up with their own solutions, now time is ripe for action ”</a:t>
            </a:r>
            <a:endParaRPr sz="1000" i="1" dirty="0">
              <a:latin typeface="Roboto"/>
              <a:ea typeface="Roboto"/>
              <a:cs typeface="Roboto"/>
              <a:sym typeface="Roboto"/>
            </a:endParaRPr>
          </a:p>
          <a:p>
            <a:pPr marL="0" lvl="0" indent="0" algn="r" rtl="0">
              <a:spcBef>
                <a:spcPts val="0"/>
              </a:spcBef>
              <a:spcAft>
                <a:spcPts val="0"/>
              </a:spcAft>
              <a:buNone/>
            </a:pPr>
            <a:r>
              <a:rPr lang="en" sz="1000" b="1" i="1" dirty="0">
                <a:latin typeface="Roboto"/>
                <a:ea typeface="Roboto"/>
                <a:cs typeface="Roboto"/>
                <a:sym typeface="Roboto"/>
              </a:rPr>
              <a:t>-VP Margrethe Vestager (2021)</a:t>
            </a:r>
            <a:endParaRPr sz="1000" b="1" i="1" dirty="0">
              <a:latin typeface="Roboto"/>
              <a:ea typeface="Roboto"/>
              <a:cs typeface="Roboto"/>
              <a:sym typeface="Roboto"/>
            </a:endParaRPr>
          </a:p>
        </p:txBody>
      </p:sp>
      <p:sp>
        <p:nvSpPr>
          <p:cNvPr id="199" name="Google Shape;199;p18"/>
          <p:cNvSpPr txBox="1"/>
          <p:nvPr/>
        </p:nvSpPr>
        <p:spPr>
          <a:xfrm>
            <a:off x="5811258" y="3922198"/>
            <a:ext cx="2932691" cy="646300"/>
          </a:xfrm>
          <a:prstGeom prst="rect">
            <a:avLst/>
          </a:prstGeom>
          <a:solidFill>
            <a:srgbClr val="2D6597"/>
          </a:solidFill>
          <a:ln>
            <a:noFill/>
          </a:ln>
          <a:effectLst>
            <a:softEdge rad="63500"/>
          </a:effectLst>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t" anchorCtr="0">
            <a:spAutoFit/>
          </a:bodyPr>
          <a:lstStyle/>
          <a:p>
            <a:pPr marL="0" lvl="0" indent="0" algn="r" rtl="0">
              <a:spcBef>
                <a:spcPts val="0"/>
              </a:spcBef>
              <a:spcAft>
                <a:spcPts val="0"/>
              </a:spcAft>
              <a:buNone/>
            </a:pPr>
            <a:r>
              <a:rPr lang="en" sz="1000" i="1" dirty="0">
                <a:latin typeface="Roboto"/>
                <a:ea typeface="Roboto"/>
                <a:cs typeface="Roboto"/>
                <a:sym typeface="Roboto"/>
              </a:rPr>
              <a:t>“Waste occurs at every node in the reverse supply chain: damaged goods, disposal of inventory...”</a:t>
            </a:r>
            <a:endParaRPr sz="1000" i="1" dirty="0">
              <a:latin typeface="Roboto"/>
              <a:ea typeface="Roboto"/>
              <a:cs typeface="Roboto"/>
              <a:sym typeface="Roboto"/>
            </a:endParaRPr>
          </a:p>
          <a:p>
            <a:pPr marL="0" lvl="0" indent="0" algn="r" rtl="0">
              <a:spcBef>
                <a:spcPts val="0"/>
              </a:spcBef>
              <a:spcAft>
                <a:spcPts val="0"/>
              </a:spcAft>
              <a:buNone/>
            </a:pPr>
            <a:r>
              <a:rPr lang="en" sz="1000" b="1" i="1" dirty="0">
                <a:latin typeface="Roboto"/>
                <a:ea typeface="Roboto"/>
                <a:cs typeface="Roboto"/>
                <a:sym typeface="Roboto"/>
              </a:rPr>
              <a:t>-Optoro (2016)</a:t>
            </a:r>
            <a:endParaRPr sz="1000" b="1" i="1" dirty="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Shape 203"/>
        <p:cNvGrpSpPr/>
        <p:nvPr/>
      </p:nvGrpSpPr>
      <p:grpSpPr>
        <a:xfrm>
          <a:off x="0" y="0"/>
          <a:ext cx="0" cy="0"/>
          <a:chOff x="0" y="0"/>
          <a:chExt cx="0" cy="0"/>
        </a:xfrm>
      </p:grpSpPr>
      <p:pic>
        <p:nvPicPr>
          <p:cNvPr id="210"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9144002" cy="5143500"/>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212" name="Group 211">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5143499"/>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13"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14"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5"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6"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17"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8"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9"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0"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1"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2"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3"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4"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5"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6"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7"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8"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9"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0"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1"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2"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3"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4"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5"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6"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7"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8"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9"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0"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1"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42"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3"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4"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5"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6"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7"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8"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9"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0"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1"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2"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3"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54"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5"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6"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7"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8"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9"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0"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1"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2"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3"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4"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5"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6"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sp useBgFill="1">
        <p:nvSpPr>
          <p:cNvPr id="268" name="Rectangle 267">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0" name="Group 269">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5143499"/>
            <a:chOff x="0" y="0"/>
            <a:chExt cx="2305051" cy="6858001"/>
          </a:xfrm>
          <a:solidFill>
            <a:schemeClr val="tx1">
              <a:alpha val="60000"/>
            </a:schemeClr>
          </a:solidFill>
          <a:effectLst/>
        </p:grpSpPr>
        <p:sp>
          <p:nvSpPr>
            <p:cNvPr id="271"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72"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3"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4"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75"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6"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7"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8"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9"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0"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1"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2"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3"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4"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5"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6"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7"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8"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9"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0"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1"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2"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3"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4"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5"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6"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7"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8"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9"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0"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1"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2"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3"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4"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5"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6"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7"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8"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9"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0"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1"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12"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3"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4"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5"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6"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7"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8"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9"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0"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1"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2"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3"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4"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326"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2" y="7143"/>
            <a:ext cx="9144002" cy="51435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04" name="Google Shape;204;p19"/>
          <p:cNvSpPr txBox="1">
            <a:spLocks noGrp="1"/>
          </p:cNvSpPr>
          <p:nvPr>
            <p:ph type="title"/>
          </p:nvPr>
        </p:nvSpPr>
        <p:spPr>
          <a:xfrm>
            <a:off x="1144984" y="841772"/>
            <a:ext cx="3847592" cy="3215877"/>
          </a:xfrm>
        </p:spPr>
        <p:txBody>
          <a:bodyPr spcFirstLastPara="1" vert="horz" lIns="91440" tIns="45720" rIns="91440" bIns="45720" rtlCol="0" anchor="ctr" anchorCtr="0">
            <a:normAutofit/>
          </a:bodyPr>
          <a:lstStyle/>
          <a:p>
            <a:pPr lvl="0" algn="r" defTabSz="914400">
              <a:spcBef>
                <a:spcPct val="0"/>
              </a:spcBef>
            </a:pPr>
            <a:r>
              <a:rPr lang="en-US" sz="4400" b="1" dirty="0">
                <a:solidFill>
                  <a:schemeClr val="tx1"/>
                </a:solidFill>
              </a:rPr>
              <a:t>Proposed </a:t>
            </a:r>
            <a:br>
              <a:rPr lang="en-US" sz="4400" b="1" dirty="0">
                <a:solidFill>
                  <a:schemeClr val="tx1"/>
                </a:solidFill>
              </a:rPr>
            </a:br>
            <a:r>
              <a:rPr lang="en-US" sz="4400" b="1" dirty="0">
                <a:solidFill>
                  <a:schemeClr val="tx1"/>
                </a:solidFill>
              </a:rPr>
              <a:t>Solutions</a:t>
            </a:r>
          </a:p>
        </p:txBody>
      </p:sp>
      <p:cxnSp>
        <p:nvCxnSpPr>
          <p:cNvPr id="328" name="Straight Connector 327">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502" y="1091013"/>
            <a:ext cx="0" cy="2736846"/>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205" name="Google Shape;205;p19"/>
          <p:cNvSpPr txBox="1">
            <a:spLocks noGrp="1"/>
          </p:cNvSpPr>
          <p:nvPr>
            <p:ph type="sldNum" idx="12"/>
          </p:nvPr>
        </p:nvSpPr>
        <p:spPr>
          <a:xfrm>
            <a:off x="8090286" y="4853862"/>
            <a:ext cx="527448" cy="273844"/>
          </a:xfrm>
        </p:spPr>
        <p:txBody>
          <a:bodyPr spcFirstLastPara="1" vert="horz" lIns="91440" tIns="45720" rIns="91440" bIns="45720" rtlCol="0" anchor="ctr" anchorCtr="0">
            <a:normAutofit/>
          </a:bodyPr>
          <a:lstStyle/>
          <a:p>
            <a:pPr lvl="0" indent="0">
              <a:lnSpc>
                <a:spcPct val="90000"/>
              </a:lnSpc>
              <a:spcBef>
                <a:spcPts val="0"/>
              </a:spcBef>
              <a:spcAft>
                <a:spcPts val="600"/>
              </a:spcAft>
              <a:buNone/>
            </a:pPr>
            <a:fld id="{00000000-1234-1234-1234-123412341234}" type="slidenum">
              <a:rPr lang="en-US" sz="700" b="1" kern="1200">
                <a:solidFill>
                  <a:schemeClr val="tx1"/>
                </a:solidFill>
                <a:latin typeface="+mn-lt"/>
                <a:ea typeface="+mn-ea"/>
                <a:cs typeface="+mn-cs"/>
              </a:rPr>
              <a:pPr lvl="0" indent="0">
                <a:lnSpc>
                  <a:spcPct val="90000"/>
                </a:lnSpc>
                <a:spcBef>
                  <a:spcPts val="0"/>
                </a:spcBef>
                <a:spcAft>
                  <a:spcPts val="600"/>
                </a:spcAft>
                <a:buNone/>
              </a:pPr>
              <a:t>7</a:t>
            </a:fld>
            <a:endParaRPr lang="en-US" sz="700" b="1" kern="1200">
              <a:solidFill>
                <a:schemeClr val="tx1"/>
              </a:solidFill>
              <a:latin typeface="+mn-lt"/>
              <a:ea typeface="+mn-ea"/>
              <a:cs typeface="+mn-cs"/>
            </a:endParaRPr>
          </a:p>
        </p:txBody>
      </p:sp>
    </p:spTree>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48000">
              <a:schemeClr val="bg1">
                <a:alpha val="0"/>
              </a:schemeClr>
            </a:gs>
            <a:gs pos="48000">
              <a:schemeClr val="bg2">
                <a:shade val="92000"/>
                <a:hueMod val="104000"/>
                <a:satMod val="140000"/>
                <a:lumMod val="48000"/>
              </a:schemeClr>
            </a:gs>
          </a:gsLst>
          <a:lin ang="0" scaled="1"/>
          <a:tileRect/>
        </a:gradFill>
        <a:effectLst/>
      </p:bgPr>
    </p:bg>
    <p:spTree>
      <p:nvGrpSpPr>
        <p:cNvPr id="1" name="Shape 209"/>
        <p:cNvGrpSpPr/>
        <p:nvPr/>
      </p:nvGrpSpPr>
      <p:grpSpPr>
        <a:xfrm>
          <a:off x="0" y="0"/>
          <a:ext cx="0" cy="0"/>
          <a:chOff x="0" y="0"/>
          <a:chExt cx="0" cy="0"/>
        </a:xfrm>
      </p:grpSpPr>
      <p:pic>
        <p:nvPicPr>
          <p:cNvPr id="210" name="Google Shape;210;p20"/>
          <p:cNvPicPr preferRelativeResize="0"/>
          <p:nvPr/>
        </p:nvPicPr>
        <p:blipFill rotWithShape="1">
          <a:blip r:embed="rId3">
            <a:alphaModFix/>
            <a:extLst>
              <a:ext uri="{BEBA8EAE-BF5A-486C-A8C5-ECC9F3942E4B}">
                <a14:imgProps xmlns:a14="http://schemas.microsoft.com/office/drawing/2010/main">
                  <a14:imgLayer r:embed="rId4">
                    <a14:imgEffect>
                      <a14:backgroundRemoval t="8722" b="90827" l="9201" r="92736">
                        <a14:foregroundMark x1="42857" y1="17143" x2="34140" y2="17143"/>
                        <a14:foregroundMark x1="32688" y1="19248" x2="24697" y2="40301"/>
                        <a14:foregroundMark x1="27361" y1="33534" x2="17191" y2="45564"/>
                        <a14:foregroundMark x1="19370" y1="40150" x2="15496" y2="53083"/>
                        <a14:foregroundMark x1="15012" y1="44662" x2="18644" y2="60000"/>
                        <a14:foregroundMark x1="18644" y1="60000" x2="38257" y2="71729"/>
                        <a14:foregroundMark x1="38257" y1="71729" x2="47215" y2="85564"/>
                        <a14:foregroundMark x1="47215" y1="85564" x2="47700" y2="88120"/>
                        <a14:foregroundMark x1="46489" y1="87820" x2="49879" y2="68120"/>
                        <a14:foregroundMark x1="54237" y1="63008" x2="77482" y2="42707"/>
                        <a14:foregroundMark x1="76755" y1="44211" x2="64407" y2="34135"/>
                        <a14:foregroundMark x1="64407" y1="34135" x2="52785" y2="33985"/>
                        <a14:foregroundMark x1="71671" y1="37895" x2="49637" y2="35639"/>
                        <a14:foregroundMark x1="49637" y1="35639" x2="47700" y2="36090"/>
                        <a14:foregroundMark x1="49395" y1="37444" x2="60048" y2="38346"/>
                        <a14:foregroundMark x1="49879" y1="44962" x2="29056" y2="49624"/>
                        <a14:foregroundMark x1="29056" y1="49624" x2="48426" y2="56391"/>
                        <a14:foregroundMark x1="48426" y1="56391" x2="49395" y2="49023"/>
                        <a14:foregroundMark x1="37772" y1="46767" x2="52785" y2="49023"/>
                        <a14:foregroundMark x1="37046" y1="44511" x2="25666" y2="48872"/>
                        <a14:foregroundMark x1="32930" y1="44060" x2="22760" y2="55940"/>
                        <a14:foregroundMark x1="22760" y1="55940" x2="34867" y2="62707"/>
                        <a14:foregroundMark x1="25666" y1="56992" x2="52542" y2="60451"/>
                        <a14:foregroundMark x1="52542" y1="60451" x2="56659" y2="50677"/>
                        <a14:foregroundMark x1="54964" y1="47970" x2="50363" y2="45564"/>
                        <a14:foregroundMark x1="31235" y1="32782" x2="53027" y2="31579"/>
                        <a14:foregroundMark x1="53027" y1="31579" x2="57143" y2="29323"/>
                        <a14:foregroundMark x1="51332" y1="20902" x2="36320" y2="20902"/>
                        <a14:foregroundMark x1="46489" y1="13684" x2="46489" y2="13684"/>
                        <a14:foregroundMark x1="45763" y1="12481" x2="45763" y2="12481"/>
                        <a14:foregroundMark x1="14286" y1="50226" x2="15981" y2="54286"/>
                        <a14:foregroundMark x1="73123" y1="61504" x2="67797" y2="69173"/>
                        <a14:foregroundMark x1="74576" y1="60150" x2="65860" y2="71880"/>
                        <a14:foregroundMark x1="65860" y1="71880" x2="62470" y2="64962"/>
                        <a14:foregroundMark x1="84504" y1="53985" x2="87167" y2="68271"/>
                        <a14:foregroundMark x1="87167" y1="68271" x2="69007" y2="80000"/>
                        <a14:foregroundMark x1="69007" y1="80000" x2="65860" y2="80902"/>
                        <a14:foregroundMark x1="66828" y1="81203" x2="60048" y2="80301"/>
                        <a14:foregroundMark x1="46005" y1="8872" x2="46005" y2="8872"/>
                        <a14:foregroundMark x1="47215" y1="43008" x2="25666" y2="45714"/>
                        <a14:foregroundMark x1="25666" y1="45714" x2="22518" y2="47519"/>
                        <a14:foregroundMark x1="14044" y1="52331" x2="17191" y2="58496"/>
                        <a14:foregroundMark x1="9685" y1="51880" x2="9685" y2="51880"/>
                        <a14:foregroundMark x1="60048" y1="64060" x2="76029" y2="60752"/>
                        <a14:foregroundMark x1="75061" y1="58647" x2="69249" y2="71880"/>
                        <a14:foregroundMark x1="69249" y1="71880" x2="63196" y2="73835"/>
                        <a14:foregroundMark x1="45521" y1="90977" x2="45521" y2="90977"/>
                        <a14:foregroundMark x1="92736" y1="65414" x2="92736" y2="65414"/>
                        <a14:backgroundMark x1="84262" y1="16541" x2="85956" y2="18346"/>
                        <a14:backgroundMark x1="16949" y1="21053" x2="10654" y2="35038"/>
                      </a14:backgroundRemoval>
                    </a14:imgEffect>
                  </a14:imgLayer>
                </a14:imgProps>
              </a:ext>
            </a:extLst>
          </a:blip>
          <a:srcRect l="455" t="6741" r="354" b="6395"/>
          <a:stretch/>
        </p:blipFill>
        <p:spPr>
          <a:xfrm>
            <a:off x="872518" y="390890"/>
            <a:ext cx="3078247" cy="4281322"/>
          </a:xfrm>
          <a:prstGeom prst="rect">
            <a:avLst/>
          </a:prstGeom>
          <a:ln>
            <a:noFill/>
          </a:ln>
          <a:effectLst>
            <a:outerShdw blurRad="292100" dist="139700" dir="2700000" algn="tl" rotWithShape="0">
              <a:srgbClr val="333333">
                <a:alpha val="65000"/>
              </a:srgbClr>
            </a:outerShdw>
          </a:effectLst>
        </p:spPr>
      </p:pic>
      <p:sp>
        <p:nvSpPr>
          <p:cNvPr id="211" name="Google Shape;211;p20"/>
          <p:cNvSpPr txBox="1">
            <a:spLocks noGrp="1"/>
          </p:cNvSpPr>
          <p:nvPr>
            <p:ph type="title"/>
          </p:nvPr>
        </p:nvSpPr>
        <p:spPr>
          <a:xfrm>
            <a:off x="4642703" y="6355"/>
            <a:ext cx="4045200" cy="238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200" dirty="0">
                <a:solidFill>
                  <a:schemeClr val="bg1"/>
                </a:solidFill>
              </a:rPr>
              <a:t>How Front-End Design Impacts Back-End Sustainability</a:t>
            </a:r>
            <a:endParaRPr sz="3200" dirty="0">
              <a:solidFill>
                <a:schemeClr val="bg1"/>
              </a:solidFill>
            </a:endParaRPr>
          </a:p>
        </p:txBody>
      </p:sp>
      <p:sp>
        <p:nvSpPr>
          <p:cNvPr id="213" name="Google Shape;213;p20"/>
          <p:cNvSpPr txBox="1">
            <a:spLocks noGrp="1"/>
          </p:cNvSpPr>
          <p:nvPr>
            <p:ph type="body" idx="2"/>
          </p:nvPr>
        </p:nvSpPr>
        <p:spPr>
          <a:xfrm>
            <a:off x="4589153" y="2441400"/>
            <a:ext cx="3837000" cy="2041800"/>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spcFirstLastPara="1" wrap="square" lIns="91425" tIns="91425" rIns="91425" bIns="91425" anchor="ctr" anchorCtr="0">
            <a:normAutofit fontScale="92500"/>
          </a:bodyPr>
          <a:lstStyle/>
          <a:p>
            <a:pPr marL="417195" indent="-285750">
              <a:buSzPct val="100000"/>
              <a:buFont typeface="Tw Cen MT" panose="020B0602020104020603" pitchFamily="34" charset="0"/>
              <a:buChar char="º"/>
            </a:pPr>
            <a:r>
              <a:rPr lang="en" dirty="0">
                <a:solidFill>
                  <a:schemeClr val="bg1"/>
                </a:solidFill>
              </a:rPr>
              <a:t>Fully customizable modular design</a:t>
            </a:r>
            <a:endParaRPr dirty="0">
              <a:solidFill>
                <a:schemeClr val="bg1"/>
              </a:solidFill>
            </a:endParaRPr>
          </a:p>
          <a:p>
            <a:pPr marL="417195" lvl="0" indent="-285750" algn="l" rtl="0">
              <a:spcBef>
                <a:spcPts val="0"/>
              </a:spcBef>
              <a:spcAft>
                <a:spcPts val="0"/>
              </a:spcAft>
              <a:buSzPct val="100000"/>
              <a:buFont typeface="Tw Cen MT" panose="020B0602020104020603" pitchFamily="34" charset="0"/>
              <a:buChar char="º"/>
            </a:pPr>
            <a:r>
              <a:rPr lang="en" dirty="0">
                <a:solidFill>
                  <a:schemeClr val="bg1"/>
                </a:solidFill>
              </a:rPr>
              <a:t>Focused on user ease-of-access </a:t>
            </a:r>
            <a:endParaRPr dirty="0">
              <a:solidFill>
                <a:schemeClr val="bg1"/>
              </a:solidFill>
            </a:endParaRPr>
          </a:p>
          <a:p>
            <a:pPr marL="417195" lvl="0" indent="-285750" algn="l" rtl="0">
              <a:spcBef>
                <a:spcPts val="0"/>
              </a:spcBef>
              <a:spcAft>
                <a:spcPts val="0"/>
              </a:spcAft>
              <a:buSzPct val="100000"/>
              <a:buFont typeface="Tw Cen MT" panose="020B0602020104020603" pitchFamily="34" charset="0"/>
              <a:buChar char="º"/>
            </a:pPr>
            <a:r>
              <a:rPr lang="en" dirty="0">
                <a:solidFill>
                  <a:schemeClr val="bg1"/>
                </a:solidFill>
              </a:rPr>
              <a:t>Enables potential for strategic partnerships with suppliers and 3PLs</a:t>
            </a:r>
            <a:endParaRPr dirty="0">
              <a:solidFill>
                <a:schemeClr val="bg1"/>
              </a:solidFill>
            </a:endParaRPr>
          </a:p>
          <a:p>
            <a:pPr marL="417195" lvl="0" indent="-285750" algn="l" rtl="0">
              <a:spcBef>
                <a:spcPts val="0"/>
              </a:spcBef>
              <a:spcAft>
                <a:spcPts val="0"/>
              </a:spcAft>
              <a:buSzPct val="100000"/>
              <a:buFont typeface="Tw Cen MT" panose="020B0602020104020603" pitchFamily="34" charset="0"/>
              <a:buChar char="º"/>
            </a:pPr>
            <a:r>
              <a:rPr lang="en" dirty="0">
                <a:solidFill>
                  <a:schemeClr val="bg1"/>
                </a:solidFill>
              </a:rPr>
              <a:t>Optimizes closed-loop supply chains </a:t>
            </a:r>
            <a:endParaRPr dirty="0">
              <a:solidFill>
                <a:schemeClr val="bg1"/>
              </a:solidFill>
            </a:endParaRPr>
          </a:p>
        </p:txBody>
      </p:sp>
      <p:sp>
        <p:nvSpPr>
          <p:cNvPr id="214" name="Google Shape;214;p20"/>
          <p:cNvSpPr txBox="1">
            <a:spLocks noGrp="1"/>
          </p:cNvSpPr>
          <p:nvPr>
            <p:ph type="sldNum" idx="12"/>
          </p:nvPr>
        </p:nvSpPr>
        <p:spPr>
          <a:xfrm>
            <a:off x="8356522" y="4743545"/>
            <a:ext cx="548700" cy="393600"/>
          </a:xfrm>
          <a:prstGeom prst="rect">
            <a:avLst/>
          </a:prstGeom>
        </p:spPr>
        <p:txBody>
          <a:bodyPr spcFirstLastPara="1" wrap="square" lIns="91425" tIns="91425" rIns="91425" bIns="91425" anchor="ctr" anchorCtr="0">
            <a:norm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000000-1234-1234-1234-123412341234}" type="slidenum">
              <a:rPr kumimoji="0" lang="en" sz="788" b="1" i="0" u="none" strike="noStrike" kern="1200" cap="none" spc="0" normalizeH="0" baseline="0" noProof="0">
                <a:ln>
                  <a:noFill/>
                </a:ln>
                <a:solidFill>
                  <a:prstClr val="black">
                    <a:tint val="75000"/>
                  </a:prstClr>
                </a:solidFill>
                <a:effectLst/>
                <a:uLnTx/>
                <a:uFillTx/>
                <a:latin typeface="Tw Cen MT" panose="020B06020201040206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sz="788" b="1" i="0" u="none" strike="noStrike" kern="1200" cap="none" spc="0" normalizeH="0" baseline="0" noProof="0" dirty="0">
              <a:ln>
                <a:noFill/>
              </a:ln>
              <a:solidFill>
                <a:prstClr val="black">
                  <a:tint val="75000"/>
                </a:prstClr>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376516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29000">
              <a:srgbClr val="FFFFFF"/>
            </a:gs>
            <a:gs pos="0">
              <a:schemeClr val="bg1">
                <a:alpha val="0"/>
              </a:schemeClr>
            </a:gs>
            <a:gs pos="48000">
              <a:schemeClr val="bg1">
                <a:alpha val="0"/>
              </a:schemeClr>
            </a:gs>
            <a:gs pos="48000">
              <a:schemeClr val="bg2">
                <a:shade val="92000"/>
                <a:hueMod val="104000"/>
                <a:satMod val="140000"/>
                <a:lumMod val="48000"/>
              </a:schemeClr>
            </a:gs>
          </a:gsLst>
          <a:lin ang="0" scaled="1"/>
          <a:tileRect/>
        </a:gradFill>
        <a:effectLst/>
      </p:bgPr>
    </p:bg>
    <p:spTree>
      <p:nvGrpSpPr>
        <p:cNvPr id="1" name="Shape 209"/>
        <p:cNvGrpSpPr/>
        <p:nvPr/>
      </p:nvGrpSpPr>
      <p:grpSpPr>
        <a:xfrm>
          <a:off x="0" y="0"/>
          <a:ext cx="0" cy="0"/>
          <a:chOff x="0" y="0"/>
          <a:chExt cx="0" cy="0"/>
        </a:xfrm>
      </p:grpSpPr>
      <p:sp>
        <p:nvSpPr>
          <p:cNvPr id="214" name="Google Shape;214;p20"/>
          <p:cNvSpPr txBox="1">
            <a:spLocks noGrp="1"/>
          </p:cNvSpPr>
          <p:nvPr>
            <p:ph type="sldNum" idx="12"/>
          </p:nvPr>
        </p:nvSpPr>
        <p:spPr>
          <a:xfrm>
            <a:off x="8356522" y="4743545"/>
            <a:ext cx="548700" cy="393600"/>
          </a:xfrm>
          <a:prstGeom prst="rect">
            <a:avLst/>
          </a:prstGeom>
        </p:spPr>
        <p:txBody>
          <a:bodyPr spcFirstLastPara="1" wrap="square" lIns="91425" tIns="91425" rIns="91425" bIns="91425" anchor="ctr" anchorCtr="0">
            <a:norm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000000-1234-1234-1234-123412341234}" type="slidenum">
              <a:rPr kumimoji="0" lang="en" sz="788" b="1" i="0" u="none" strike="noStrike" kern="1200" cap="none" spc="0" normalizeH="0" baseline="0" noProof="0">
                <a:ln>
                  <a:noFill/>
                </a:ln>
                <a:solidFill>
                  <a:prstClr val="black">
                    <a:tint val="75000"/>
                  </a:prstClr>
                </a:solidFill>
                <a:effectLst/>
                <a:uLnTx/>
                <a:uFillTx/>
                <a:latin typeface="Tw Cen MT" panose="020B06020201040206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sz="788" b="1" i="0" u="none" strike="noStrike" kern="1200" cap="none" spc="0" normalizeH="0" baseline="0" noProof="0" dirty="0">
              <a:ln>
                <a:noFill/>
              </a:ln>
              <a:solidFill>
                <a:prstClr val="black">
                  <a:tint val="75000"/>
                </a:prstClr>
              </a:solidFill>
              <a:effectLst/>
              <a:uLnTx/>
              <a:uFillTx/>
              <a:latin typeface="Tw Cen MT" panose="020B0602020104020603"/>
              <a:ea typeface="+mn-ea"/>
              <a:cs typeface="+mn-cs"/>
            </a:endParaRPr>
          </a:p>
        </p:txBody>
      </p:sp>
      <p:sp>
        <p:nvSpPr>
          <p:cNvPr id="15" name="TextBox 14">
            <a:extLst>
              <a:ext uri="{FF2B5EF4-FFF2-40B4-BE49-F238E27FC236}">
                <a16:creationId xmlns:a16="http://schemas.microsoft.com/office/drawing/2014/main" id="{2076F4A9-9EC9-4E97-B758-037419BDFD87}"/>
              </a:ext>
            </a:extLst>
          </p:cNvPr>
          <p:cNvSpPr txBox="1"/>
          <p:nvPr/>
        </p:nvSpPr>
        <p:spPr>
          <a:xfrm>
            <a:off x="4572000" y="477320"/>
            <a:ext cx="4255107" cy="4278094"/>
          </a:xfrm>
          <a:prstGeom prst="rect">
            <a:avLst/>
          </a:prstGeom>
          <a:noFill/>
        </p:spPr>
        <p:txBody>
          <a:bodyPr wrap="square">
            <a:spAutoFit/>
          </a:bodyPr>
          <a:lstStyle/>
          <a:p>
            <a:pPr rtl="0">
              <a:spcBef>
                <a:spcPts val="0"/>
              </a:spcBef>
              <a:spcAft>
                <a:spcPts val="1200"/>
              </a:spcAft>
            </a:pPr>
            <a:r>
              <a:rPr lang="en-US" sz="1600" b="1" i="0" u="none" strike="noStrike" dirty="0">
                <a:solidFill>
                  <a:srgbClr val="FFFFFF"/>
                </a:solidFill>
                <a:effectLst/>
                <a:latin typeface="Roboto" panose="02000000000000000000" pitchFamily="2" charset="0"/>
                <a:ea typeface="Roboto" panose="02000000000000000000" pitchFamily="2" charset="0"/>
              </a:rPr>
              <a:t>Partnership with Amazon Home Services</a:t>
            </a:r>
            <a:endParaRPr lang="en-US" sz="1600" b="1" dirty="0">
              <a:latin typeface="Roboto" panose="02000000000000000000" pitchFamily="2" charset="0"/>
              <a:ea typeface="Roboto" panose="02000000000000000000" pitchFamily="2" charset="0"/>
            </a:endParaRPr>
          </a:p>
          <a:p>
            <a:pPr marL="171450" indent="-171450" rtl="0">
              <a:spcBef>
                <a:spcPts val="0"/>
              </a:spcBef>
              <a:spcAft>
                <a:spcPts val="1200"/>
              </a:spcAft>
              <a:buFont typeface="Arial" panose="020B0604020202020204" pitchFamily="34" charset="0"/>
              <a:buChar char="•"/>
            </a:pPr>
            <a:r>
              <a:rPr lang="en-US" sz="1200" b="0" i="0" u="none" strike="noStrike" dirty="0">
                <a:solidFill>
                  <a:srgbClr val="FFFFFF"/>
                </a:solidFill>
                <a:effectLst/>
                <a:latin typeface="Roboto" panose="02000000000000000000" pitchFamily="2" charset="0"/>
                <a:ea typeface="Roboto" panose="02000000000000000000" pitchFamily="2" charset="0"/>
              </a:rPr>
              <a:t>Dell-certified independent contractors available on demand</a:t>
            </a:r>
          </a:p>
          <a:p>
            <a:pPr marL="171450" indent="-171450" rtl="0">
              <a:spcBef>
                <a:spcPts val="0"/>
              </a:spcBef>
              <a:spcAft>
                <a:spcPts val="1200"/>
              </a:spcAft>
              <a:buFont typeface="Arial" panose="020B0604020202020204" pitchFamily="34" charset="0"/>
              <a:buChar char="•"/>
            </a:pPr>
            <a:r>
              <a:rPr lang="en-US" sz="1200" b="0" i="0" u="none" strike="noStrike" dirty="0">
                <a:solidFill>
                  <a:srgbClr val="FFFFFF"/>
                </a:solidFill>
                <a:effectLst/>
                <a:latin typeface="Roboto" panose="02000000000000000000" pitchFamily="2" charset="0"/>
                <a:ea typeface="Roboto" panose="02000000000000000000" pitchFamily="2" charset="0"/>
              </a:rPr>
              <a:t>Proximity to clients, easily purchasable universal parts</a:t>
            </a:r>
          </a:p>
          <a:p>
            <a:pPr marL="171450" indent="-171450" rtl="0">
              <a:spcBef>
                <a:spcPts val="0"/>
              </a:spcBef>
              <a:spcAft>
                <a:spcPts val="1200"/>
              </a:spcAft>
              <a:buFont typeface="Arial" panose="020B0604020202020204" pitchFamily="34" charset="0"/>
              <a:buChar char="•"/>
            </a:pPr>
            <a:r>
              <a:rPr lang="en-US" sz="1200" b="0" i="0" u="none" strike="noStrike" dirty="0">
                <a:solidFill>
                  <a:srgbClr val="FFFFFF"/>
                </a:solidFill>
                <a:effectLst/>
                <a:latin typeface="Roboto" panose="02000000000000000000" pitchFamily="2" charset="0"/>
                <a:ea typeface="Roboto" panose="02000000000000000000" pitchFamily="2" charset="0"/>
              </a:rPr>
              <a:t>Meet increasing demand for speed and convenience</a:t>
            </a:r>
          </a:p>
          <a:p>
            <a:pPr marL="171450" indent="-171450" rtl="0">
              <a:spcBef>
                <a:spcPts val="0"/>
              </a:spcBef>
              <a:spcAft>
                <a:spcPts val="1200"/>
              </a:spcAft>
              <a:buFont typeface="Arial" panose="020B0604020202020204" pitchFamily="34" charset="0"/>
              <a:buChar char="•"/>
            </a:pPr>
            <a:r>
              <a:rPr lang="en-US" sz="1200" b="0" i="0" u="none" strike="noStrike" dirty="0">
                <a:solidFill>
                  <a:srgbClr val="FFFFFF"/>
                </a:solidFill>
                <a:effectLst/>
                <a:latin typeface="Roboto" panose="02000000000000000000" pitchFamily="2" charset="0"/>
                <a:ea typeface="Roboto" panose="02000000000000000000" pitchFamily="2" charset="0"/>
              </a:rPr>
              <a:t>Risk mitigation and preparedness with data sharing</a:t>
            </a:r>
          </a:p>
          <a:p>
            <a:pPr rtl="0">
              <a:spcBef>
                <a:spcPts val="0"/>
              </a:spcBef>
              <a:spcAft>
                <a:spcPts val="1200"/>
              </a:spcAft>
            </a:pPr>
            <a:r>
              <a:rPr lang="en-US" sz="1600" b="1" i="0" u="none" strike="noStrike" dirty="0">
                <a:solidFill>
                  <a:srgbClr val="FFFFFF"/>
                </a:solidFill>
                <a:effectLst/>
                <a:latin typeface="Roboto" panose="02000000000000000000" pitchFamily="2" charset="0"/>
                <a:ea typeface="Roboto" panose="02000000000000000000" pitchFamily="2" charset="0"/>
              </a:rPr>
              <a:t>Dell-owned hubs reduction</a:t>
            </a:r>
            <a:endParaRPr lang="en-US" sz="1600" b="1" dirty="0">
              <a:latin typeface="Roboto" panose="02000000000000000000" pitchFamily="2" charset="0"/>
              <a:ea typeface="Roboto" panose="02000000000000000000" pitchFamily="2" charset="0"/>
            </a:endParaRPr>
          </a:p>
          <a:p>
            <a:pPr marL="171450" indent="-171450" rtl="0">
              <a:spcBef>
                <a:spcPts val="0"/>
              </a:spcBef>
              <a:spcAft>
                <a:spcPts val="1200"/>
              </a:spcAft>
              <a:buFont typeface="Arial" panose="020B0604020202020204" pitchFamily="34" charset="0"/>
              <a:buChar char="•"/>
            </a:pPr>
            <a:r>
              <a:rPr lang="en-US" sz="1200" b="0" i="0" u="none" strike="noStrike" dirty="0">
                <a:solidFill>
                  <a:srgbClr val="FFFFFF"/>
                </a:solidFill>
                <a:effectLst/>
                <a:latin typeface="Roboto" panose="02000000000000000000" pitchFamily="2" charset="0"/>
                <a:ea typeface="Roboto" panose="02000000000000000000" pitchFamily="2" charset="0"/>
              </a:rPr>
              <a:t>Decentralization reduces need for Dell-operated hubs</a:t>
            </a:r>
          </a:p>
          <a:p>
            <a:pPr marL="171450" indent="-171450" rtl="0">
              <a:spcBef>
                <a:spcPts val="0"/>
              </a:spcBef>
              <a:spcAft>
                <a:spcPts val="1200"/>
              </a:spcAft>
              <a:buFont typeface="Arial" panose="020B0604020202020204" pitchFamily="34" charset="0"/>
              <a:buChar char="•"/>
            </a:pPr>
            <a:r>
              <a:rPr lang="en-US" sz="1200" b="0" i="0" u="none" strike="noStrike" dirty="0">
                <a:solidFill>
                  <a:srgbClr val="FFFFFF"/>
                </a:solidFill>
                <a:effectLst/>
                <a:latin typeface="Roboto" panose="02000000000000000000" pitchFamily="2" charset="0"/>
                <a:ea typeface="Roboto" panose="02000000000000000000" pitchFamily="2" charset="0"/>
              </a:rPr>
              <a:t>Reduction in power consumption and carbon footprint</a:t>
            </a:r>
          </a:p>
          <a:p>
            <a:pPr rtl="0">
              <a:spcBef>
                <a:spcPts val="0"/>
              </a:spcBef>
              <a:spcAft>
                <a:spcPts val="1200"/>
              </a:spcAft>
            </a:pPr>
            <a:r>
              <a:rPr lang="en-US" sz="1600" b="1" i="0" u="none" strike="noStrike" dirty="0">
                <a:solidFill>
                  <a:srgbClr val="FFFFFF"/>
                </a:solidFill>
                <a:effectLst/>
                <a:latin typeface="Roboto" panose="02000000000000000000" pitchFamily="2" charset="0"/>
                <a:ea typeface="Roboto" panose="02000000000000000000" pitchFamily="2" charset="0"/>
              </a:rPr>
              <a:t>Dell certifications in trade schools and community colleges</a:t>
            </a:r>
            <a:endParaRPr lang="en-US" sz="1600" b="1" dirty="0">
              <a:latin typeface="Roboto" panose="02000000000000000000" pitchFamily="2" charset="0"/>
              <a:ea typeface="Roboto" panose="02000000000000000000" pitchFamily="2" charset="0"/>
            </a:endParaRPr>
          </a:p>
          <a:p>
            <a:pPr marL="171450" indent="-171450" rtl="0">
              <a:spcBef>
                <a:spcPts val="0"/>
              </a:spcBef>
              <a:spcAft>
                <a:spcPts val="1200"/>
              </a:spcAft>
              <a:buFont typeface="Arial" panose="020B0604020202020204" pitchFamily="34" charset="0"/>
              <a:buChar char="•"/>
            </a:pPr>
            <a:r>
              <a:rPr lang="en-US" sz="1200" b="0" i="0" u="none" strike="noStrike" dirty="0">
                <a:solidFill>
                  <a:srgbClr val="FFFFFF"/>
                </a:solidFill>
                <a:effectLst/>
                <a:latin typeface="Roboto" panose="02000000000000000000" pitchFamily="2" charset="0"/>
                <a:ea typeface="Roboto" panose="02000000000000000000" pitchFamily="2" charset="0"/>
              </a:rPr>
              <a:t>Career-oriented skills available to all income learners</a:t>
            </a:r>
          </a:p>
          <a:p>
            <a:pPr marL="171450" indent="-171450" rtl="0">
              <a:spcBef>
                <a:spcPts val="0"/>
              </a:spcBef>
              <a:spcAft>
                <a:spcPts val="1200"/>
              </a:spcAft>
              <a:buFont typeface="Arial" panose="020B0604020202020204" pitchFamily="34" charset="0"/>
              <a:buChar char="•"/>
            </a:pPr>
            <a:r>
              <a:rPr lang="en-US" sz="1200" b="0" i="0" u="none" strike="noStrike" dirty="0">
                <a:solidFill>
                  <a:srgbClr val="FFFFFF"/>
                </a:solidFill>
                <a:effectLst/>
                <a:latin typeface="Roboto" panose="02000000000000000000" pitchFamily="2" charset="0"/>
                <a:ea typeface="Roboto" panose="02000000000000000000" pitchFamily="2" charset="0"/>
              </a:rPr>
              <a:t>Qualified labor, workforce empowerment </a:t>
            </a:r>
          </a:p>
        </p:txBody>
      </p:sp>
      <p:sp>
        <p:nvSpPr>
          <p:cNvPr id="6" name="TextBox 5">
            <a:extLst>
              <a:ext uri="{FF2B5EF4-FFF2-40B4-BE49-F238E27FC236}">
                <a16:creationId xmlns:a16="http://schemas.microsoft.com/office/drawing/2014/main" id="{6CD0F91A-FA83-46B5-BA58-855DBFEAABA7}"/>
              </a:ext>
            </a:extLst>
          </p:cNvPr>
          <p:cNvSpPr txBox="1"/>
          <p:nvPr/>
        </p:nvSpPr>
        <p:spPr>
          <a:xfrm>
            <a:off x="38391" y="580945"/>
            <a:ext cx="4578980" cy="1938992"/>
          </a:xfrm>
          <a:prstGeom prst="rect">
            <a:avLst/>
          </a:prstGeom>
          <a:noFill/>
        </p:spPr>
        <p:txBody>
          <a:bodyPr wrap="square">
            <a:spAutoFit/>
          </a:bodyPr>
          <a:lstStyle/>
          <a:p>
            <a:pPr algn="ctr" rtl="0">
              <a:spcBef>
                <a:spcPts val="0"/>
              </a:spcBef>
              <a:spcAft>
                <a:spcPts val="0"/>
              </a:spcAft>
            </a:pPr>
            <a:r>
              <a:rPr lang="en-US" sz="2800" b="1" i="0" u="none" strike="noStrike" dirty="0">
                <a:solidFill>
                  <a:schemeClr val="tx2"/>
                </a:solidFill>
                <a:effectLst/>
                <a:latin typeface="+mj-lt"/>
              </a:rPr>
              <a:t>CONSUMER REPAIR EXPERIENCE: </a:t>
            </a:r>
            <a:endParaRPr lang="en-US" sz="2800" b="0" dirty="0">
              <a:solidFill>
                <a:schemeClr val="tx2"/>
              </a:solidFill>
              <a:effectLst/>
              <a:latin typeface="+mj-lt"/>
            </a:endParaRPr>
          </a:p>
          <a:p>
            <a:pPr algn="ctr" rtl="0">
              <a:spcBef>
                <a:spcPts val="0"/>
              </a:spcBef>
              <a:spcAft>
                <a:spcPts val="0"/>
              </a:spcAft>
            </a:pPr>
            <a:r>
              <a:rPr lang="en-US" sz="2800" b="1" i="0" u="none" strike="noStrike" dirty="0">
                <a:solidFill>
                  <a:schemeClr val="tx2"/>
                </a:solidFill>
                <a:effectLst/>
                <a:latin typeface="+mj-lt"/>
              </a:rPr>
              <a:t>“THE FIRST MILE BACK”</a:t>
            </a:r>
            <a:endParaRPr lang="en-US" sz="2800" b="0" dirty="0">
              <a:solidFill>
                <a:schemeClr val="tx2"/>
              </a:solidFill>
              <a:effectLst/>
              <a:latin typeface="+mj-lt"/>
            </a:endParaRPr>
          </a:p>
          <a:p>
            <a:br>
              <a:rPr lang="en-US" dirty="0"/>
            </a:br>
            <a:endParaRPr lang="en-US" dirty="0"/>
          </a:p>
        </p:txBody>
      </p:sp>
      <p:pic>
        <p:nvPicPr>
          <p:cNvPr id="9" name="Picture 2">
            <a:extLst>
              <a:ext uri="{FF2B5EF4-FFF2-40B4-BE49-F238E27FC236}">
                <a16:creationId xmlns:a16="http://schemas.microsoft.com/office/drawing/2014/main" id="{4CAA6EE4-0A07-44E6-B61F-3855325ECC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518" y="2519937"/>
            <a:ext cx="2752725" cy="1533525"/>
          </a:xfrm>
          <a:prstGeom prst="rect">
            <a:avLst/>
          </a:prstGeom>
          <a:solidFill>
            <a:srgbClr val="08A8E1"/>
          </a:solidFill>
          <a:ln w="38100" cap="sq">
            <a:noFill/>
            <a:prstDash val="solid"/>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2390977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1596</TotalTime>
  <Words>990</Words>
  <Application>Microsoft Office PowerPoint</Application>
  <PresentationFormat>On-screen Show (16:9)</PresentationFormat>
  <Paragraphs>140</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Roboto</vt:lpstr>
      <vt:lpstr>Tw Cen MT</vt:lpstr>
      <vt:lpstr>Arial</vt:lpstr>
      <vt:lpstr>Roboto Medium</vt:lpstr>
      <vt:lpstr>Wingdings</vt:lpstr>
      <vt:lpstr>Circuit</vt:lpstr>
      <vt:lpstr>Revolutionizing Reverse Logistics </vt:lpstr>
      <vt:lpstr>The Team</vt:lpstr>
      <vt:lpstr>Bottom Line, Up Front</vt:lpstr>
      <vt:lpstr>Market Trends &amp; Conditions</vt:lpstr>
      <vt:lpstr>Technology and Industry Trends</vt:lpstr>
      <vt:lpstr>Sustainability &amp; Reverse Logistics Intersection</vt:lpstr>
      <vt:lpstr>Proposed  Solutions</vt:lpstr>
      <vt:lpstr>How Front-End Design Impacts Back-End Sustainability</vt:lpstr>
      <vt:lpstr>PowerPoint Presentation</vt:lpstr>
      <vt:lpstr>PowerPoint Presentation</vt:lpstr>
      <vt:lpstr>PowerPoint Presentation</vt:lpstr>
      <vt:lpstr>PowerPoint Presentation</vt:lpstr>
      <vt:lpstr>The Dell shell’s Impact on Sustainability</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Revolutionizing Reverse Logistics </dc:title>
  <cp:lastModifiedBy>Michael Cooper</cp:lastModifiedBy>
  <cp:revision>6</cp:revision>
  <dcterms:modified xsi:type="dcterms:W3CDTF">2021-11-07T17:01:39Z</dcterms:modified>
</cp:coreProperties>
</file>