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2" r:id="rId5"/>
    <p:sldId id="266" r:id="rId6"/>
    <p:sldId id="264" r:id="rId7"/>
    <p:sldId id="265" r:id="rId8"/>
    <p:sldId id="26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8686F-5E52-45C7-AD29-F3D2508ED1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FAE914-1CE7-4BB3-B1D7-8D9FAD930E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E0BA4-EF6D-4763-85F3-E05F47F72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A873E-7B52-4767-9A1E-744A65228740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55A048-7379-47F4-ADF8-18F1EF848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16C622-5101-4D74-8FEE-1A36C7744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09642-3C2A-4820-BF5A-2D6B29669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324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E40E5-B545-4D43-93CF-6E9F73207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87AFA2-A1DE-4FD4-9287-5F1204DF22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6F4E6-13C5-4AFD-8BDA-720293EBB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A873E-7B52-4767-9A1E-744A65228740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652F2F-281F-441F-84EB-ADDDCAF00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D19FD3-57EE-499F-9D25-BE8419CCA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09642-3C2A-4820-BF5A-2D6B29669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905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E4F9E6-FF66-4D33-B335-139CB35138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61CF4A-AB2C-4D65-B4ED-B40C5D69C6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68E369-8C51-41C6-8EFC-CCEFD139C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A873E-7B52-4767-9A1E-744A65228740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F4D2CB-CD5E-4C29-8B74-564576633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AF99CC-DA6D-45B8-AC03-5097E5789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09642-3C2A-4820-BF5A-2D6B29669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813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03782-D3D4-40C4-9A16-8A643BAF8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0C8D70-BDA5-4969-A156-C28F45431A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C9AEAE-E40D-4F27-AC4E-146C1343F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A873E-7B52-4767-9A1E-744A65228740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041C48-C49C-4F8E-BBB7-E414C033C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D32A99-F424-44EF-9D67-6AA26999D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09642-3C2A-4820-BF5A-2D6B29669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341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15097-71AC-49C2-951E-1E2D5FF41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4D5D54-7761-45B0-915F-C2127939FF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9B4D68-83CD-4889-A0B5-1F98D68F6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A873E-7B52-4767-9A1E-744A65228740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FFDCBB-8657-4BE8-93EC-ED6699B66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DB5248-E0C5-4BBB-A3E6-DF70E62C2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09642-3C2A-4820-BF5A-2D6B29669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620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8FF01-6368-4A15-B3EB-282881CDD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F4B955-E521-46FD-A330-532904AA5C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F156EE-303B-4BA1-9BDD-9A3F5D5A97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88EA19-29DB-4FBC-A75A-D98B43FC4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A873E-7B52-4767-9A1E-744A65228740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73A1E3-CF75-46D0-95A3-BE322C3A1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63D72D-C99F-444D-B97E-336937129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09642-3C2A-4820-BF5A-2D6B29669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9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8179C-862D-4956-8AA9-437C9B9ED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3622F1-9BEA-4AC1-9F82-34547C0B59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EF6AD2-DEEE-4859-89B6-91BF104CDC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3C6334-D6B6-4014-9A00-6E1C8F272B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BD271F-583A-4BBC-B432-77F0ABA5A6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FD3E10-CC60-4B42-9FC4-1EDFBB9A4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A873E-7B52-4767-9A1E-744A65228740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C72C72-3240-4AD2-8C16-E9745DD3C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6F0326-6409-4635-843A-8AC2EAB19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09642-3C2A-4820-BF5A-2D6B29669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325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173BD-0E6F-4309-B07C-0B2B03A10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E1CDE8-7D6B-4A1D-89B6-805AD6835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A873E-7B52-4767-9A1E-744A65228740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0D1E55-D126-456E-AE89-ACB54A5AD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6F7E92-F92D-4C26-809B-06441B518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09642-3C2A-4820-BF5A-2D6B29669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504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0C67F5-5668-4C3C-A31D-41B9315E6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A873E-7B52-4767-9A1E-744A65228740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69F821-2973-43A0-97ED-4BB0C20EF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2D4078-0BBD-4E01-A498-B676E866F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09642-3C2A-4820-BF5A-2D6B29669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464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55086-39FE-4476-BF6B-0899B5943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4ED567-920E-466A-8F79-E853974D56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FFA1AE-8E26-4880-AF6B-6C635F7EE3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B386D2-ACD7-407A-9327-D0CE3A71B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A873E-7B52-4767-9A1E-744A65228740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7F921C-4592-48A6-8A68-AD4B6DF9A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B36D3F-B586-4A86-82C5-139495814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09642-3C2A-4820-BF5A-2D6B29669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688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884CC-A878-4856-908C-A6E24B776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EE34E4-DAA9-41D9-8FCD-BE5411F6FA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544FDA-4B47-40BB-BF29-209C15F481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4F0489-BB43-41CA-B22F-B02E9105E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A873E-7B52-4767-9A1E-744A65228740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786DF6-2702-4320-9426-B5783A451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5D1FA4-381D-4136-99DA-2A13DFEA4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09642-3C2A-4820-BF5A-2D6B29669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296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F172D9-172E-492A-92F0-C6502C2C6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465228-C9A1-4AE5-8309-0956B4EC29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A63EEB-38F6-460F-9626-2A55380105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FA873E-7B52-4767-9A1E-744A65228740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7A012B-55B6-480E-B566-CDF1F17818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20EE33-CAF9-462C-A33B-5D9DA7E234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309642-3C2A-4820-BF5A-2D6B29669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795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AA1B2-CECA-4976-8BEC-9BD96438BA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Tic-Tac-Toe but in Prolog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3585F3-BFAF-40FA-95E4-9CE4D99E5C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Baskara 16/398499/PA/17460</a:t>
            </a:r>
          </a:p>
        </p:txBody>
      </p:sp>
    </p:spTree>
    <p:extLst>
      <p:ext uri="{BB962C8B-B14F-4D97-AF65-F5344CB8AC3E}">
        <p14:creationId xmlns:p14="http://schemas.microsoft.com/office/powerpoint/2010/main" val="2471463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16F74-C53D-40BA-9C8A-2A8B1DD0F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Tic Tac Toe ?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BEE375EE-628F-4AA3-9BE2-9954F020A7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74508" y="2498932"/>
            <a:ext cx="3922091" cy="2708275"/>
          </a:xfrm>
        </p:spPr>
        <p:txBody>
          <a:bodyPr>
            <a:normAutofit/>
          </a:bodyPr>
          <a:lstStyle/>
          <a:p>
            <a:r>
              <a:rPr lang="en-US" dirty="0"/>
              <a:t>“</a:t>
            </a:r>
            <a:r>
              <a:rPr lang="en-US" b="1" dirty="0"/>
              <a:t>X</a:t>
            </a:r>
            <a:r>
              <a:rPr lang="en-US" dirty="0"/>
              <a:t>” and “</a:t>
            </a:r>
            <a:r>
              <a:rPr lang="en-US" b="1" dirty="0"/>
              <a:t>O</a:t>
            </a:r>
            <a:r>
              <a:rPr lang="en-US" dirty="0"/>
              <a:t>”</a:t>
            </a:r>
          </a:p>
          <a:p>
            <a:r>
              <a:rPr lang="en-US" dirty="0"/>
              <a:t>3 X 3 Grid Board</a:t>
            </a:r>
          </a:p>
          <a:p>
            <a:r>
              <a:rPr lang="en-US" dirty="0"/>
              <a:t>3 Symbols in line = Win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A Very Simple Game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30832F-61AA-4696-81F7-CE68CD623DC4}"/>
              </a:ext>
            </a:extLst>
          </p:cNvPr>
          <p:cNvSpPr/>
          <p:nvPr/>
        </p:nvSpPr>
        <p:spPr>
          <a:xfrm>
            <a:off x="2215873" y="2580860"/>
            <a:ext cx="848140" cy="848140"/>
          </a:xfrm>
          <a:prstGeom prst="rect">
            <a:avLst/>
          </a:prstGeom>
          <a:noFill/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4800" b="1" dirty="0">
              <a:latin typeface="3ds" panose="02000503020000020004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FA208AA-52DD-4C21-A229-8296732FDA80}"/>
              </a:ext>
            </a:extLst>
          </p:cNvPr>
          <p:cNvSpPr/>
          <p:nvPr/>
        </p:nvSpPr>
        <p:spPr>
          <a:xfrm>
            <a:off x="3064013" y="2580860"/>
            <a:ext cx="848140" cy="848140"/>
          </a:xfrm>
          <a:prstGeom prst="rect">
            <a:avLst/>
          </a:prstGeom>
          <a:noFill/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4800" b="1" dirty="0">
              <a:latin typeface="3ds" panose="02000503020000020004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36FE4BF-BD2D-4B99-A9F3-85CA810ECA70}"/>
              </a:ext>
            </a:extLst>
          </p:cNvPr>
          <p:cNvSpPr/>
          <p:nvPr/>
        </p:nvSpPr>
        <p:spPr>
          <a:xfrm>
            <a:off x="3912153" y="2580860"/>
            <a:ext cx="848140" cy="848140"/>
          </a:xfrm>
          <a:prstGeom prst="rect">
            <a:avLst/>
          </a:prstGeom>
          <a:noFill/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latin typeface="3ds" panose="02000503020000020004" pitchFamily="2" charset="0"/>
              </a:rPr>
              <a:t>O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63F51F1-9E7E-4A13-995E-71A8499F5E55}"/>
              </a:ext>
            </a:extLst>
          </p:cNvPr>
          <p:cNvSpPr/>
          <p:nvPr/>
        </p:nvSpPr>
        <p:spPr>
          <a:xfrm>
            <a:off x="2215873" y="3429000"/>
            <a:ext cx="848140" cy="848140"/>
          </a:xfrm>
          <a:prstGeom prst="rect">
            <a:avLst/>
          </a:prstGeom>
          <a:noFill/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latin typeface="3ds" panose="02000503020000020004" pitchFamily="2" charset="0"/>
              </a:rPr>
              <a:t>X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FBC3507-45F9-4B8D-90BB-C0CA9BA269AA}"/>
              </a:ext>
            </a:extLst>
          </p:cNvPr>
          <p:cNvSpPr/>
          <p:nvPr/>
        </p:nvSpPr>
        <p:spPr>
          <a:xfrm>
            <a:off x="3064013" y="3429000"/>
            <a:ext cx="848140" cy="848140"/>
          </a:xfrm>
          <a:prstGeom prst="rect">
            <a:avLst/>
          </a:prstGeom>
          <a:noFill/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latin typeface="3ds" panose="02000503020000020004" pitchFamily="2" charset="0"/>
              </a:rPr>
              <a:t>O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B75107D-03E8-4C14-BAAF-34C956E8C119}"/>
              </a:ext>
            </a:extLst>
          </p:cNvPr>
          <p:cNvSpPr/>
          <p:nvPr/>
        </p:nvSpPr>
        <p:spPr>
          <a:xfrm>
            <a:off x="3912153" y="3429000"/>
            <a:ext cx="848140" cy="848140"/>
          </a:xfrm>
          <a:prstGeom prst="rect">
            <a:avLst/>
          </a:prstGeom>
          <a:noFill/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latin typeface="3ds" panose="02000503020000020004" pitchFamily="2" charset="0"/>
              </a:rPr>
              <a:t>O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03D0324-85D3-460A-8DBA-C8418AD18E5C}"/>
              </a:ext>
            </a:extLst>
          </p:cNvPr>
          <p:cNvSpPr/>
          <p:nvPr/>
        </p:nvSpPr>
        <p:spPr>
          <a:xfrm>
            <a:off x="2215873" y="4277140"/>
            <a:ext cx="848140" cy="848140"/>
          </a:xfrm>
          <a:prstGeom prst="rect">
            <a:avLst/>
          </a:prstGeom>
          <a:noFill/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latin typeface="3ds" panose="02000503020000020004" pitchFamily="2" charset="0"/>
              </a:rPr>
              <a:t>X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FE58B54-83D3-459F-9B20-30ADAF52FC59}"/>
              </a:ext>
            </a:extLst>
          </p:cNvPr>
          <p:cNvSpPr/>
          <p:nvPr/>
        </p:nvSpPr>
        <p:spPr>
          <a:xfrm>
            <a:off x="3064013" y="4277140"/>
            <a:ext cx="848140" cy="848140"/>
          </a:xfrm>
          <a:prstGeom prst="rect">
            <a:avLst/>
          </a:prstGeom>
          <a:noFill/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latin typeface="3ds" panose="02000503020000020004" pitchFamily="2" charset="0"/>
              </a:rPr>
              <a:t>X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4D699C1-E195-482E-8B10-5AEB8FD1E2CA}"/>
              </a:ext>
            </a:extLst>
          </p:cNvPr>
          <p:cNvSpPr/>
          <p:nvPr/>
        </p:nvSpPr>
        <p:spPr>
          <a:xfrm>
            <a:off x="3912153" y="4277140"/>
            <a:ext cx="848140" cy="848140"/>
          </a:xfrm>
          <a:prstGeom prst="rect">
            <a:avLst/>
          </a:prstGeom>
          <a:noFill/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latin typeface="3ds" panose="02000503020000020004" pitchFamily="2" charset="0"/>
              </a:rPr>
              <a:t>X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5030CAB7-2E48-4B3C-98E3-BC6ACC226A39}"/>
              </a:ext>
            </a:extLst>
          </p:cNvPr>
          <p:cNvSpPr/>
          <p:nvPr/>
        </p:nvSpPr>
        <p:spPr>
          <a:xfrm>
            <a:off x="2305878" y="4362694"/>
            <a:ext cx="2364410" cy="683626"/>
          </a:xfrm>
          <a:prstGeom prst="round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047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0D399-870E-4136-BFF6-B6B8738D4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 x 3 Grid (Defining The Board)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450E6-DFE2-45B0-B03A-3E31D6C511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661723"/>
            <a:ext cx="5257800" cy="1541463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/>
              <a:t>Terdapat</a:t>
            </a:r>
            <a:r>
              <a:rPr lang="en-US" dirty="0"/>
              <a:t> 9 </a:t>
            </a:r>
            <a:r>
              <a:rPr lang="en-US" dirty="0" err="1"/>
              <a:t>lokasi</a:t>
            </a:r>
            <a:r>
              <a:rPr lang="en-US" dirty="0"/>
              <a:t>.</a:t>
            </a:r>
          </a:p>
          <a:p>
            <a:r>
              <a:rPr lang="en-US" dirty="0" err="1"/>
              <a:t>Tiap</a:t>
            </a:r>
            <a:r>
              <a:rPr lang="en-US" dirty="0"/>
              <a:t> </a:t>
            </a:r>
            <a:r>
              <a:rPr lang="en-US" dirty="0" err="1"/>
              <a:t>lokasi</a:t>
            </a:r>
            <a:r>
              <a:rPr lang="en-US" dirty="0"/>
              <a:t> </a:t>
            </a:r>
            <a:r>
              <a:rPr lang="en-US" dirty="0" err="1"/>
              <a:t>didefinisikan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angka</a:t>
            </a:r>
            <a:r>
              <a:rPr lang="en-US" dirty="0"/>
              <a:t>.</a:t>
            </a:r>
          </a:p>
          <a:p>
            <a:r>
              <a:rPr lang="en-US" dirty="0" err="1"/>
              <a:t>Lokasi</a:t>
            </a:r>
            <a:r>
              <a:rPr lang="en-US" dirty="0"/>
              <a:t> pada </a:t>
            </a:r>
            <a:r>
              <a:rPr lang="en-US" dirty="0" err="1"/>
              <a:t>mulanya</a:t>
            </a:r>
            <a:r>
              <a:rPr lang="en-US" dirty="0"/>
              <a:t> </a:t>
            </a:r>
            <a:r>
              <a:rPr lang="en-US" dirty="0" err="1"/>
              <a:t>kosong</a:t>
            </a:r>
            <a:r>
              <a:rPr lang="en-US" dirty="0"/>
              <a:t>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4B62EF2-6092-4406-84F5-A187DCCE77D9}"/>
              </a:ext>
            </a:extLst>
          </p:cNvPr>
          <p:cNvSpPr/>
          <p:nvPr/>
        </p:nvSpPr>
        <p:spPr>
          <a:xfrm>
            <a:off x="2438120" y="1890883"/>
            <a:ext cx="848140" cy="848140"/>
          </a:xfrm>
          <a:prstGeom prst="rect">
            <a:avLst/>
          </a:prstGeom>
          <a:noFill/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latin typeface="3ds" panose="02000503020000020004" pitchFamily="2" charset="0"/>
              </a:rPr>
              <a:t>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E947186-F110-4660-B2B3-98B4CD8D0BB3}"/>
              </a:ext>
            </a:extLst>
          </p:cNvPr>
          <p:cNvSpPr/>
          <p:nvPr/>
        </p:nvSpPr>
        <p:spPr>
          <a:xfrm>
            <a:off x="3286260" y="1890883"/>
            <a:ext cx="848140" cy="848140"/>
          </a:xfrm>
          <a:prstGeom prst="rect">
            <a:avLst/>
          </a:prstGeom>
          <a:noFill/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latin typeface="3ds" panose="02000503020000020004" pitchFamily="2" charset="0"/>
              </a:rPr>
              <a:t>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1F14D7C-C8E0-40EE-B835-2C227D4C40C7}"/>
              </a:ext>
            </a:extLst>
          </p:cNvPr>
          <p:cNvSpPr/>
          <p:nvPr/>
        </p:nvSpPr>
        <p:spPr>
          <a:xfrm>
            <a:off x="4134400" y="1890883"/>
            <a:ext cx="848140" cy="848140"/>
          </a:xfrm>
          <a:prstGeom prst="rect">
            <a:avLst/>
          </a:prstGeom>
          <a:noFill/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latin typeface="3ds" panose="02000503020000020004" pitchFamily="2" charset="0"/>
              </a:rPr>
              <a:t>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B1D77DC-7785-46B6-B142-E8E871836B19}"/>
              </a:ext>
            </a:extLst>
          </p:cNvPr>
          <p:cNvSpPr/>
          <p:nvPr/>
        </p:nvSpPr>
        <p:spPr>
          <a:xfrm>
            <a:off x="2438120" y="2739023"/>
            <a:ext cx="848140" cy="848140"/>
          </a:xfrm>
          <a:prstGeom prst="rect">
            <a:avLst/>
          </a:prstGeom>
          <a:noFill/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latin typeface="3ds" panose="02000503020000020004" pitchFamily="2" charset="0"/>
              </a:rPr>
              <a:t>4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1B8C32-918F-4A31-84C3-83EFB47A64DB}"/>
              </a:ext>
            </a:extLst>
          </p:cNvPr>
          <p:cNvSpPr/>
          <p:nvPr/>
        </p:nvSpPr>
        <p:spPr>
          <a:xfrm>
            <a:off x="3286260" y="2739023"/>
            <a:ext cx="848140" cy="848140"/>
          </a:xfrm>
          <a:prstGeom prst="rect">
            <a:avLst/>
          </a:prstGeom>
          <a:noFill/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latin typeface="3ds" panose="02000503020000020004" pitchFamily="2" charset="0"/>
              </a:rPr>
              <a:t>5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222D2EE-53AD-45FF-94DA-80C85483571E}"/>
              </a:ext>
            </a:extLst>
          </p:cNvPr>
          <p:cNvSpPr/>
          <p:nvPr/>
        </p:nvSpPr>
        <p:spPr>
          <a:xfrm>
            <a:off x="4134400" y="2739023"/>
            <a:ext cx="848140" cy="848140"/>
          </a:xfrm>
          <a:prstGeom prst="rect">
            <a:avLst/>
          </a:prstGeom>
          <a:noFill/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latin typeface="3ds" panose="02000503020000020004" pitchFamily="2" charset="0"/>
              </a:rPr>
              <a:t>6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FF61222-DB9C-4DFF-8443-132D8DE9276C}"/>
              </a:ext>
            </a:extLst>
          </p:cNvPr>
          <p:cNvSpPr/>
          <p:nvPr/>
        </p:nvSpPr>
        <p:spPr>
          <a:xfrm>
            <a:off x="2438120" y="3587163"/>
            <a:ext cx="848140" cy="848140"/>
          </a:xfrm>
          <a:prstGeom prst="rect">
            <a:avLst/>
          </a:prstGeom>
          <a:noFill/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latin typeface="3ds" panose="02000503020000020004" pitchFamily="2" charset="0"/>
              </a:rPr>
              <a:t>7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FA6BD91-2E90-4F12-994C-134AF1242C5C}"/>
              </a:ext>
            </a:extLst>
          </p:cNvPr>
          <p:cNvSpPr/>
          <p:nvPr/>
        </p:nvSpPr>
        <p:spPr>
          <a:xfrm>
            <a:off x="3286260" y="3587163"/>
            <a:ext cx="848140" cy="848140"/>
          </a:xfrm>
          <a:prstGeom prst="rect">
            <a:avLst/>
          </a:prstGeom>
          <a:noFill/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latin typeface="3ds" panose="02000503020000020004" pitchFamily="2" charset="0"/>
              </a:rPr>
              <a:t>8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A9438FF-EE50-4E9B-A0A3-A4AA1EFD0C78}"/>
              </a:ext>
            </a:extLst>
          </p:cNvPr>
          <p:cNvSpPr/>
          <p:nvPr/>
        </p:nvSpPr>
        <p:spPr>
          <a:xfrm>
            <a:off x="4134400" y="3587163"/>
            <a:ext cx="848140" cy="848140"/>
          </a:xfrm>
          <a:prstGeom prst="rect">
            <a:avLst/>
          </a:prstGeom>
          <a:noFill/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latin typeface="3ds" panose="02000503020000020004" pitchFamily="2" charset="0"/>
              </a:rPr>
              <a:t>9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C17F4E1-2A40-4BDC-A299-F2C99C1755CA}"/>
              </a:ext>
            </a:extLst>
          </p:cNvPr>
          <p:cNvSpPr/>
          <p:nvPr/>
        </p:nvSpPr>
        <p:spPr>
          <a:xfrm>
            <a:off x="6413500" y="1511300"/>
            <a:ext cx="4940300" cy="498157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600" dirty="0">
                <a:latin typeface="Lucida Console" panose="020B0609040504020204" pitchFamily="49" charset="0"/>
              </a:rPr>
              <a:t>loc(1).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loc(2).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loc(3).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loc(4).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loc(5).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loc(6).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loc(7).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loc(8).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loc(9).</a:t>
            </a:r>
          </a:p>
          <a:p>
            <a:endParaRPr lang="en-US" sz="1600" dirty="0">
              <a:latin typeface="Lucida Console" panose="020B0609040504020204" pitchFamily="49" charset="0"/>
            </a:endParaRPr>
          </a:p>
          <a:p>
            <a:r>
              <a:rPr lang="en-US" sz="1600" dirty="0">
                <a:latin typeface="Lucida Console" panose="020B0609040504020204" pitchFamily="49" charset="0"/>
              </a:rPr>
              <a:t>:-dynamic(at/2).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at(" ", 1).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at(" ", 2).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at(" ", 3).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at(" ", 4).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at(" ", 5).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at(" ", 6).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at(" ", 7).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at(" ", 8).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at(" ", 9).</a:t>
            </a:r>
          </a:p>
        </p:txBody>
      </p:sp>
    </p:spTree>
    <p:extLst>
      <p:ext uri="{BB962C8B-B14F-4D97-AF65-F5344CB8AC3E}">
        <p14:creationId xmlns:p14="http://schemas.microsoft.com/office/powerpoint/2010/main" val="4119694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0D399-870E-4136-BFF6-B6B8738D4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</a:t>
            </a:r>
            <a:r>
              <a:rPr lang="en-US" b="1" dirty="0"/>
              <a:t>X</a:t>
            </a:r>
            <a:r>
              <a:rPr lang="en-US" dirty="0"/>
              <a:t>” and “</a:t>
            </a:r>
            <a:r>
              <a:rPr lang="en-US" b="1" dirty="0"/>
              <a:t>O</a:t>
            </a:r>
            <a:r>
              <a:rPr lang="en-US" dirty="0"/>
              <a:t>” (Defining The Player)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450E6-DFE2-45B0-B03A-3E31D6C511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661723"/>
            <a:ext cx="5257800" cy="1541463"/>
          </a:xfrm>
        </p:spPr>
        <p:txBody>
          <a:bodyPr>
            <a:normAutofit/>
          </a:bodyPr>
          <a:lstStyle/>
          <a:p>
            <a:r>
              <a:rPr lang="en-US" dirty="0" err="1"/>
              <a:t>Terdapat</a:t>
            </a:r>
            <a:r>
              <a:rPr lang="en-US" dirty="0"/>
              <a:t> 3 State “</a:t>
            </a:r>
            <a:r>
              <a:rPr lang="en-US" b="1" dirty="0"/>
              <a:t>X</a:t>
            </a:r>
            <a:r>
              <a:rPr lang="en-US" dirty="0"/>
              <a:t>”, “</a:t>
            </a:r>
            <a:r>
              <a:rPr lang="en-US" b="1" dirty="0"/>
              <a:t>O</a:t>
            </a:r>
            <a:r>
              <a:rPr lang="en-US" dirty="0"/>
              <a:t>”, dan “ “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4B62EF2-6092-4406-84F5-A187DCCE77D9}"/>
              </a:ext>
            </a:extLst>
          </p:cNvPr>
          <p:cNvSpPr/>
          <p:nvPr/>
        </p:nvSpPr>
        <p:spPr>
          <a:xfrm>
            <a:off x="2438120" y="1890883"/>
            <a:ext cx="848140" cy="848140"/>
          </a:xfrm>
          <a:prstGeom prst="rect">
            <a:avLst/>
          </a:prstGeom>
          <a:noFill/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latin typeface="3ds" panose="02000503020000020004" pitchFamily="2" charset="0"/>
              </a:rPr>
              <a:t>X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E947186-F110-4660-B2B3-98B4CD8D0BB3}"/>
              </a:ext>
            </a:extLst>
          </p:cNvPr>
          <p:cNvSpPr/>
          <p:nvPr/>
        </p:nvSpPr>
        <p:spPr>
          <a:xfrm>
            <a:off x="3286260" y="1890883"/>
            <a:ext cx="848140" cy="848140"/>
          </a:xfrm>
          <a:prstGeom prst="rect">
            <a:avLst/>
          </a:prstGeom>
          <a:noFill/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4800" b="1" dirty="0">
              <a:latin typeface="3ds" panose="02000503020000020004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1F14D7C-C8E0-40EE-B835-2C227D4C40C7}"/>
              </a:ext>
            </a:extLst>
          </p:cNvPr>
          <p:cNvSpPr/>
          <p:nvPr/>
        </p:nvSpPr>
        <p:spPr>
          <a:xfrm>
            <a:off x="4134400" y="1890883"/>
            <a:ext cx="848140" cy="848140"/>
          </a:xfrm>
          <a:prstGeom prst="rect">
            <a:avLst/>
          </a:prstGeom>
          <a:noFill/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4800" b="1" dirty="0">
              <a:latin typeface="3ds" panose="02000503020000020004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B1D77DC-7785-46B6-B142-E8E871836B19}"/>
              </a:ext>
            </a:extLst>
          </p:cNvPr>
          <p:cNvSpPr/>
          <p:nvPr/>
        </p:nvSpPr>
        <p:spPr>
          <a:xfrm>
            <a:off x="2438120" y="2739023"/>
            <a:ext cx="848140" cy="848140"/>
          </a:xfrm>
          <a:prstGeom prst="rect">
            <a:avLst/>
          </a:prstGeom>
          <a:noFill/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4800" b="1" dirty="0">
              <a:latin typeface="3ds" panose="02000503020000020004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1B8C32-918F-4A31-84C3-83EFB47A64DB}"/>
              </a:ext>
            </a:extLst>
          </p:cNvPr>
          <p:cNvSpPr/>
          <p:nvPr/>
        </p:nvSpPr>
        <p:spPr>
          <a:xfrm>
            <a:off x="3286260" y="2739023"/>
            <a:ext cx="848140" cy="848140"/>
          </a:xfrm>
          <a:prstGeom prst="rect">
            <a:avLst/>
          </a:prstGeom>
          <a:noFill/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latin typeface="3ds" panose="02000503020000020004" pitchFamily="2" charset="0"/>
              </a:rPr>
              <a:t>O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222D2EE-53AD-45FF-94DA-80C85483571E}"/>
              </a:ext>
            </a:extLst>
          </p:cNvPr>
          <p:cNvSpPr/>
          <p:nvPr/>
        </p:nvSpPr>
        <p:spPr>
          <a:xfrm>
            <a:off x="4134400" y="2739023"/>
            <a:ext cx="848140" cy="848140"/>
          </a:xfrm>
          <a:prstGeom prst="rect">
            <a:avLst/>
          </a:prstGeom>
          <a:noFill/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4800" b="1" dirty="0">
              <a:latin typeface="3ds" panose="02000503020000020004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FF61222-DB9C-4DFF-8443-132D8DE9276C}"/>
              </a:ext>
            </a:extLst>
          </p:cNvPr>
          <p:cNvSpPr/>
          <p:nvPr/>
        </p:nvSpPr>
        <p:spPr>
          <a:xfrm>
            <a:off x="2438120" y="3587163"/>
            <a:ext cx="848140" cy="848140"/>
          </a:xfrm>
          <a:prstGeom prst="rect">
            <a:avLst/>
          </a:prstGeom>
          <a:noFill/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4800" b="1" dirty="0">
              <a:latin typeface="3ds" panose="02000503020000020004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FA6BD91-2E90-4F12-994C-134AF1242C5C}"/>
              </a:ext>
            </a:extLst>
          </p:cNvPr>
          <p:cNvSpPr/>
          <p:nvPr/>
        </p:nvSpPr>
        <p:spPr>
          <a:xfrm>
            <a:off x="3286260" y="3587163"/>
            <a:ext cx="848140" cy="848140"/>
          </a:xfrm>
          <a:prstGeom prst="rect">
            <a:avLst/>
          </a:prstGeom>
          <a:noFill/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4800" b="1" dirty="0">
              <a:latin typeface="3ds" panose="02000503020000020004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A9438FF-EE50-4E9B-A0A3-A4AA1EFD0C78}"/>
              </a:ext>
            </a:extLst>
          </p:cNvPr>
          <p:cNvSpPr/>
          <p:nvPr/>
        </p:nvSpPr>
        <p:spPr>
          <a:xfrm>
            <a:off x="4134400" y="3587163"/>
            <a:ext cx="848140" cy="848140"/>
          </a:xfrm>
          <a:prstGeom prst="rect">
            <a:avLst/>
          </a:prstGeom>
          <a:noFill/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4800" b="1" dirty="0">
              <a:latin typeface="3ds" panose="02000503020000020004" pitchFamily="2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C17F4E1-2A40-4BDC-A299-F2C99C1755CA}"/>
              </a:ext>
            </a:extLst>
          </p:cNvPr>
          <p:cNvSpPr/>
          <p:nvPr/>
        </p:nvSpPr>
        <p:spPr>
          <a:xfrm>
            <a:off x="6413500" y="2298700"/>
            <a:ext cx="4940300" cy="3556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>
                <a:latin typeface="Lucida Console" panose="020B0609040504020204" pitchFamily="49" charset="0"/>
              </a:rPr>
              <a:t>state(x).</a:t>
            </a:r>
          </a:p>
          <a:p>
            <a:r>
              <a:rPr lang="en-US" dirty="0">
                <a:latin typeface="Lucida Console" panose="020B0609040504020204" pitchFamily="49" charset="0"/>
              </a:rPr>
              <a:t>state(o).</a:t>
            </a:r>
          </a:p>
          <a:p>
            <a:r>
              <a:rPr lang="en-US" dirty="0">
                <a:latin typeface="Lucida Console" panose="020B0609040504020204" pitchFamily="49" charset="0"/>
              </a:rPr>
              <a:t>state(" ").</a:t>
            </a:r>
          </a:p>
        </p:txBody>
      </p:sp>
    </p:spTree>
    <p:extLst>
      <p:ext uri="{BB962C8B-B14F-4D97-AF65-F5344CB8AC3E}">
        <p14:creationId xmlns:p14="http://schemas.microsoft.com/office/powerpoint/2010/main" val="1662325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0D399-870E-4136-BFF6-B6B8738D4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</a:t>
            </a:r>
            <a:r>
              <a:rPr lang="en-US" b="1" dirty="0"/>
              <a:t>X</a:t>
            </a:r>
            <a:r>
              <a:rPr lang="en-US" dirty="0"/>
              <a:t>” and “</a:t>
            </a:r>
            <a:r>
              <a:rPr lang="en-US" b="1" dirty="0"/>
              <a:t>O</a:t>
            </a:r>
            <a:r>
              <a:rPr lang="en-US" dirty="0"/>
              <a:t>” (Defining The Move)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450E6-DFE2-45B0-B03A-3E31D6C511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98701"/>
            <a:ext cx="5257800" cy="3904486"/>
          </a:xfrm>
        </p:spPr>
        <p:txBody>
          <a:bodyPr>
            <a:normAutofit/>
          </a:bodyPr>
          <a:lstStyle/>
          <a:p>
            <a:r>
              <a:rPr lang="en-US" dirty="0"/>
              <a:t>Player </a:t>
            </a:r>
            <a:r>
              <a:rPr lang="en-US" dirty="0" err="1"/>
              <a:t>bermain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bergantian</a:t>
            </a:r>
            <a:endParaRPr lang="en-US" dirty="0"/>
          </a:p>
          <a:p>
            <a:r>
              <a:rPr lang="en-US" dirty="0"/>
              <a:t>Player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menberi</a:t>
            </a:r>
            <a:r>
              <a:rPr lang="en-US" dirty="0"/>
              <a:t> </a:t>
            </a:r>
            <a:r>
              <a:rPr lang="en-US" dirty="0" err="1"/>
              <a:t>tanda</a:t>
            </a:r>
            <a:r>
              <a:rPr lang="en-US" dirty="0"/>
              <a:t> “</a:t>
            </a:r>
            <a:r>
              <a:rPr lang="en-US" b="1" dirty="0"/>
              <a:t>X</a:t>
            </a:r>
            <a:r>
              <a:rPr lang="en-US" dirty="0"/>
              <a:t>” </a:t>
            </a:r>
            <a:r>
              <a:rPr lang="en-US" dirty="0" err="1"/>
              <a:t>atau</a:t>
            </a:r>
            <a:r>
              <a:rPr lang="en-US" dirty="0"/>
              <a:t> “</a:t>
            </a:r>
            <a:r>
              <a:rPr lang="en-US" b="1" dirty="0"/>
              <a:t>O</a:t>
            </a:r>
            <a:r>
              <a:rPr lang="en-US" dirty="0"/>
              <a:t>” pada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lokasi</a:t>
            </a:r>
            <a:r>
              <a:rPr lang="en-US" dirty="0"/>
              <a:t> yang </a:t>
            </a:r>
            <a:r>
              <a:rPr lang="en-US" dirty="0" err="1"/>
              <a:t>kosong</a:t>
            </a:r>
            <a:r>
              <a:rPr lang="en-US" dirty="0"/>
              <a:t>.</a:t>
            </a:r>
          </a:p>
          <a:p>
            <a:r>
              <a:rPr lang="en-US" dirty="0" err="1"/>
              <a:t>Setiap</a:t>
            </a:r>
            <a:r>
              <a:rPr lang="en-US" dirty="0"/>
              <a:t> kali player </a:t>
            </a:r>
            <a:r>
              <a:rPr lang="en-US" dirty="0" err="1"/>
              <a:t>memberi</a:t>
            </a:r>
            <a:r>
              <a:rPr lang="en-US" dirty="0"/>
              <a:t> </a:t>
            </a:r>
            <a:r>
              <a:rPr lang="en-US" dirty="0" err="1"/>
              <a:t>tanda</a:t>
            </a:r>
            <a:r>
              <a:rPr lang="en-US" dirty="0"/>
              <a:t> pada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lokasi</a:t>
            </a:r>
            <a:r>
              <a:rPr lang="en-US" dirty="0"/>
              <a:t> board di print dan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pengecekan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</a:t>
            </a:r>
            <a:r>
              <a:rPr lang="en-US" dirty="0" err="1"/>
              <a:t>menang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C17F4E1-2A40-4BDC-A299-F2C99C1755CA}"/>
              </a:ext>
            </a:extLst>
          </p:cNvPr>
          <p:cNvSpPr/>
          <p:nvPr/>
        </p:nvSpPr>
        <p:spPr>
          <a:xfrm>
            <a:off x="6413500" y="2298700"/>
            <a:ext cx="4940300" cy="39044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>
                <a:latin typeface="Lucida Console" panose="020B0609040504020204" pitchFamily="49" charset="0"/>
              </a:rPr>
              <a:t>mark(A,B):-</a:t>
            </a:r>
          </a:p>
          <a:p>
            <a:pPr lvl="1"/>
            <a:r>
              <a:rPr lang="en-US" dirty="0">
                <a:latin typeface="Lucida Console" panose="020B0609040504020204" pitchFamily="49" charset="0"/>
              </a:rPr>
              <a:t>A \== state,</a:t>
            </a:r>
          </a:p>
          <a:p>
            <a:pPr lvl="1"/>
            <a:r>
              <a:rPr lang="en-US" dirty="0">
                <a:latin typeface="Lucida Console" panose="020B0609040504020204" pitchFamily="49" charset="0"/>
              </a:rPr>
              <a:t>B \== loc,</a:t>
            </a:r>
          </a:p>
          <a:p>
            <a:pPr lvl="1"/>
            <a:r>
              <a:rPr lang="en-US" dirty="0">
                <a:latin typeface="Lucida Console" panose="020B0609040504020204" pitchFamily="49" charset="0"/>
              </a:rPr>
              <a:t>retract(at(" ", B)),</a:t>
            </a:r>
          </a:p>
          <a:p>
            <a:pPr lvl="1"/>
            <a:r>
              <a:rPr lang="en-US" dirty="0">
                <a:latin typeface="Lucida Console" panose="020B0609040504020204" pitchFamily="49" charset="0"/>
              </a:rPr>
              <a:t>assert(at(A,B)),</a:t>
            </a:r>
          </a:p>
          <a:p>
            <a:pPr lvl="1"/>
            <a:r>
              <a:rPr lang="en-US" dirty="0" err="1">
                <a:latin typeface="Lucida Console" panose="020B0609040504020204" pitchFamily="49" charset="0"/>
              </a:rPr>
              <a:t>print_board</a:t>
            </a:r>
            <a:r>
              <a:rPr lang="en-US" dirty="0">
                <a:latin typeface="Lucida Console" panose="020B0609040504020204" pitchFamily="49" charset="0"/>
              </a:rPr>
              <a:t>(),</a:t>
            </a:r>
          </a:p>
          <a:p>
            <a:pPr lvl="1"/>
            <a:r>
              <a:rPr lang="en-US" dirty="0" err="1">
                <a:latin typeface="Lucida Console" panose="020B0609040504020204" pitchFamily="49" charset="0"/>
              </a:rPr>
              <a:t>check_winner</a:t>
            </a:r>
            <a:r>
              <a:rPr lang="en-US" dirty="0">
                <a:latin typeface="Lucida Console" panose="020B0609040504020204" pitchFamily="49" charset="0"/>
              </a:rPr>
              <a:t>(A).</a:t>
            </a:r>
          </a:p>
        </p:txBody>
      </p:sp>
    </p:spTree>
    <p:extLst>
      <p:ext uri="{BB962C8B-B14F-4D97-AF65-F5344CB8AC3E}">
        <p14:creationId xmlns:p14="http://schemas.microsoft.com/office/powerpoint/2010/main" val="27876811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0D399-870E-4136-BFF6-B6B8738D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3 Symbols in line = Win (Defining The Win)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450E6-DFE2-45B0-B03A-3E31D6C511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391541"/>
            <a:ext cx="5257800" cy="3171824"/>
          </a:xfrm>
        </p:spPr>
        <p:txBody>
          <a:bodyPr>
            <a:normAutofit/>
          </a:bodyPr>
          <a:lstStyle/>
          <a:p>
            <a:r>
              <a:rPr lang="en-US" dirty="0" err="1"/>
              <a:t>Terdapat</a:t>
            </a:r>
            <a:r>
              <a:rPr lang="en-US" dirty="0"/>
              <a:t> 8 </a:t>
            </a:r>
            <a:r>
              <a:rPr lang="en-US" dirty="0" err="1"/>
              <a:t>kemungkinan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</a:t>
            </a:r>
            <a:r>
              <a:rPr lang="en-US" dirty="0" err="1"/>
              <a:t>menang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3 Vertical</a:t>
            </a:r>
          </a:p>
          <a:p>
            <a:pPr lvl="1"/>
            <a:r>
              <a:rPr lang="en-US" dirty="0"/>
              <a:t>3 Horizontal</a:t>
            </a:r>
          </a:p>
          <a:p>
            <a:pPr lvl="1"/>
            <a:r>
              <a:rPr lang="en-US" dirty="0"/>
              <a:t>2 Diagonal</a:t>
            </a:r>
          </a:p>
          <a:p>
            <a:r>
              <a:rPr lang="en-US" dirty="0" err="1"/>
              <a:t>Kondisi</a:t>
            </a:r>
            <a:r>
              <a:rPr lang="en-US" dirty="0"/>
              <a:t> </a:t>
            </a:r>
            <a:r>
              <a:rPr lang="en-US" dirty="0" err="1"/>
              <a:t>menang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dicapai</a:t>
            </a:r>
            <a:r>
              <a:rPr lang="en-US" dirty="0"/>
              <a:t> oleh “</a:t>
            </a:r>
            <a:r>
              <a:rPr lang="en-US" b="1" dirty="0"/>
              <a:t>X</a:t>
            </a:r>
            <a:r>
              <a:rPr lang="en-US" dirty="0"/>
              <a:t>” </a:t>
            </a:r>
            <a:r>
              <a:rPr lang="en-US" dirty="0" err="1"/>
              <a:t>atau</a:t>
            </a:r>
            <a:r>
              <a:rPr lang="en-US" dirty="0"/>
              <a:t> “</a:t>
            </a:r>
            <a:r>
              <a:rPr lang="en-US" b="1" dirty="0"/>
              <a:t>O</a:t>
            </a:r>
            <a:r>
              <a:rPr lang="en-US" dirty="0"/>
              <a:t>”.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D2F1D33-08D4-4096-A16F-D8BAE85B3ACF}"/>
              </a:ext>
            </a:extLst>
          </p:cNvPr>
          <p:cNvGrpSpPr/>
          <p:nvPr/>
        </p:nvGrpSpPr>
        <p:grpSpPr>
          <a:xfrm>
            <a:off x="3309995" y="2135188"/>
            <a:ext cx="1538117" cy="1538117"/>
            <a:chOff x="2438120" y="1890883"/>
            <a:chExt cx="2544420" cy="254442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4B62EF2-6092-4406-84F5-A187DCCE77D9}"/>
                </a:ext>
              </a:extLst>
            </p:cNvPr>
            <p:cNvSpPr/>
            <p:nvPr/>
          </p:nvSpPr>
          <p:spPr>
            <a:xfrm>
              <a:off x="2438120" y="1890883"/>
              <a:ext cx="848140" cy="848140"/>
            </a:xfrm>
            <a:prstGeom prst="rect">
              <a:avLst/>
            </a:prstGeom>
            <a:noFill/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600" b="1" dirty="0">
                  <a:latin typeface="3ds" panose="02000503020000020004" pitchFamily="2" charset="0"/>
                </a:rPr>
                <a:t>X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E947186-F110-4660-B2B3-98B4CD8D0BB3}"/>
                </a:ext>
              </a:extLst>
            </p:cNvPr>
            <p:cNvSpPr/>
            <p:nvPr/>
          </p:nvSpPr>
          <p:spPr>
            <a:xfrm>
              <a:off x="3286260" y="1890883"/>
              <a:ext cx="848140" cy="848140"/>
            </a:xfrm>
            <a:prstGeom prst="rect">
              <a:avLst/>
            </a:prstGeom>
            <a:noFill/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3600" b="1" dirty="0">
                <a:latin typeface="3ds" panose="02000503020000020004" pitchFamily="2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1F14D7C-C8E0-40EE-B835-2C227D4C40C7}"/>
                </a:ext>
              </a:extLst>
            </p:cNvPr>
            <p:cNvSpPr/>
            <p:nvPr/>
          </p:nvSpPr>
          <p:spPr>
            <a:xfrm>
              <a:off x="4134400" y="1890883"/>
              <a:ext cx="848140" cy="848140"/>
            </a:xfrm>
            <a:prstGeom prst="rect">
              <a:avLst/>
            </a:prstGeom>
            <a:noFill/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3600" b="1" dirty="0">
                <a:latin typeface="3ds" panose="02000503020000020004" pitchFamily="2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B1D77DC-7785-46B6-B142-E8E871836B19}"/>
                </a:ext>
              </a:extLst>
            </p:cNvPr>
            <p:cNvSpPr/>
            <p:nvPr/>
          </p:nvSpPr>
          <p:spPr>
            <a:xfrm>
              <a:off x="2438120" y="2739023"/>
              <a:ext cx="848140" cy="848140"/>
            </a:xfrm>
            <a:prstGeom prst="rect">
              <a:avLst/>
            </a:prstGeom>
            <a:noFill/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3600" b="1" dirty="0">
                <a:latin typeface="3ds" panose="02000503020000020004" pitchFamily="2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D1B8C32-918F-4A31-84C3-83EFB47A64DB}"/>
                </a:ext>
              </a:extLst>
            </p:cNvPr>
            <p:cNvSpPr/>
            <p:nvPr/>
          </p:nvSpPr>
          <p:spPr>
            <a:xfrm>
              <a:off x="3286260" y="2739023"/>
              <a:ext cx="848140" cy="848140"/>
            </a:xfrm>
            <a:prstGeom prst="rect">
              <a:avLst/>
            </a:prstGeom>
            <a:noFill/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600" b="1" dirty="0">
                  <a:latin typeface="3ds" panose="02000503020000020004" pitchFamily="2" charset="0"/>
                </a:rPr>
                <a:t>X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222D2EE-53AD-45FF-94DA-80C85483571E}"/>
                </a:ext>
              </a:extLst>
            </p:cNvPr>
            <p:cNvSpPr/>
            <p:nvPr/>
          </p:nvSpPr>
          <p:spPr>
            <a:xfrm>
              <a:off x="4134400" y="2739023"/>
              <a:ext cx="848140" cy="848140"/>
            </a:xfrm>
            <a:prstGeom prst="rect">
              <a:avLst/>
            </a:prstGeom>
            <a:noFill/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3600" b="1" dirty="0">
                <a:latin typeface="3ds" panose="02000503020000020004" pitchFamily="2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FF61222-DB9C-4DFF-8443-132D8DE9276C}"/>
                </a:ext>
              </a:extLst>
            </p:cNvPr>
            <p:cNvSpPr/>
            <p:nvPr/>
          </p:nvSpPr>
          <p:spPr>
            <a:xfrm>
              <a:off x="2438120" y="3587163"/>
              <a:ext cx="848140" cy="848140"/>
            </a:xfrm>
            <a:prstGeom prst="rect">
              <a:avLst/>
            </a:prstGeom>
            <a:noFill/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3600" b="1" dirty="0">
                <a:latin typeface="3ds" panose="02000503020000020004" pitchFamily="2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FA6BD91-2E90-4F12-994C-134AF1242C5C}"/>
                </a:ext>
              </a:extLst>
            </p:cNvPr>
            <p:cNvSpPr/>
            <p:nvPr/>
          </p:nvSpPr>
          <p:spPr>
            <a:xfrm>
              <a:off x="3286260" y="3587163"/>
              <a:ext cx="848140" cy="848140"/>
            </a:xfrm>
            <a:prstGeom prst="rect">
              <a:avLst/>
            </a:prstGeom>
            <a:noFill/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3600" b="1" dirty="0">
                <a:latin typeface="3ds" panose="02000503020000020004" pitchFamily="2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A9438FF-EE50-4E9B-A0A3-A4AA1EFD0C78}"/>
                </a:ext>
              </a:extLst>
            </p:cNvPr>
            <p:cNvSpPr/>
            <p:nvPr/>
          </p:nvSpPr>
          <p:spPr>
            <a:xfrm>
              <a:off x="4134400" y="3587163"/>
              <a:ext cx="848140" cy="848140"/>
            </a:xfrm>
            <a:prstGeom prst="rect">
              <a:avLst/>
            </a:prstGeom>
            <a:noFill/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600" b="1" dirty="0">
                  <a:latin typeface="3ds" panose="02000503020000020004" pitchFamily="2" charset="0"/>
                </a:rPr>
                <a:t>X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1A69796-36EB-417E-9822-D52B9E7E7DA3}"/>
              </a:ext>
            </a:extLst>
          </p:cNvPr>
          <p:cNvGrpSpPr/>
          <p:nvPr/>
        </p:nvGrpSpPr>
        <p:grpSpPr>
          <a:xfrm>
            <a:off x="1270000" y="2135188"/>
            <a:ext cx="1538117" cy="1538117"/>
            <a:chOff x="2438120" y="1890883"/>
            <a:chExt cx="2544420" cy="254442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110C29C-50E4-49D1-9838-65A222D03C64}"/>
                </a:ext>
              </a:extLst>
            </p:cNvPr>
            <p:cNvSpPr/>
            <p:nvPr/>
          </p:nvSpPr>
          <p:spPr>
            <a:xfrm>
              <a:off x="2438120" y="1890883"/>
              <a:ext cx="848140" cy="848140"/>
            </a:xfrm>
            <a:prstGeom prst="rect">
              <a:avLst/>
            </a:prstGeom>
            <a:noFill/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600" b="1" dirty="0">
                  <a:latin typeface="3ds" panose="02000503020000020004" pitchFamily="2" charset="0"/>
                </a:rPr>
                <a:t>X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AC07E14-2388-413E-8E7B-577B2224F5BE}"/>
                </a:ext>
              </a:extLst>
            </p:cNvPr>
            <p:cNvSpPr/>
            <p:nvPr/>
          </p:nvSpPr>
          <p:spPr>
            <a:xfrm>
              <a:off x="3286260" y="1890883"/>
              <a:ext cx="848140" cy="848140"/>
            </a:xfrm>
            <a:prstGeom prst="rect">
              <a:avLst/>
            </a:prstGeom>
            <a:noFill/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600" b="1" dirty="0">
                  <a:latin typeface="3ds" panose="02000503020000020004" pitchFamily="2" charset="0"/>
                </a:rPr>
                <a:t>X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3DD446A-BBA5-4578-A454-C728214F9754}"/>
                </a:ext>
              </a:extLst>
            </p:cNvPr>
            <p:cNvSpPr/>
            <p:nvPr/>
          </p:nvSpPr>
          <p:spPr>
            <a:xfrm>
              <a:off x="4134400" y="1890883"/>
              <a:ext cx="848140" cy="848140"/>
            </a:xfrm>
            <a:prstGeom prst="rect">
              <a:avLst/>
            </a:prstGeom>
            <a:noFill/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600" b="1" dirty="0">
                  <a:latin typeface="3ds" panose="02000503020000020004" pitchFamily="2" charset="0"/>
                </a:rPr>
                <a:t>X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0A242F3-F488-4089-8398-2A733966308C}"/>
                </a:ext>
              </a:extLst>
            </p:cNvPr>
            <p:cNvSpPr/>
            <p:nvPr/>
          </p:nvSpPr>
          <p:spPr>
            <a:xfrm>
              <a:off x="2438120" y="2739023"/>
              <a:ext cx="848140" cy="848140"/>
            </a:xfrm>
            <a:prstGeom prst="rect">
              <a:avLst/>
            </a:prstGeom>
            <a:noFill/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3600" b="1" dirty="0">
                <a:latin typeface="3ds" panose="02000503020000020004" pitchFamily="2" charset="0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DCBD1FA-534C-45A4-BCFA-9CBACA2B1E48}"/>
                </a:ext>
              </a:extLst>
            </p:cNvPr>
            <p:cNvSpPr/>
            <p:nvPr/>
          </p:nvSpPr>
          <p:spPr>
            <a:xfrm>
              <a:off x="3286260" y="2739023"/>
              <a:ext cx="848140" cy="848140"/>
            </a:xfrm>
            <a:prstGeom prst="rect">
              <a:avLst/>
            </a:prstGeom>
            <a:noFill/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3600" b="1" dirty="0">
                <a:latin typeface="3ds" panose="02000503020000020004" pitchFamily="2" charset="0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4F96BF7-862F-44D6-8FF6-5772AC93748D}"/>
                </a:ext>
              </a:extLst>
            </p:cNvPr>
            <p:cNvSpPr/>
            <p:nvPr/>
          </p:nvSpPr>
          <p:spPr>
            <a:xfrm>
              <a:off x="4134400" y="2739023"/>
              <a:ext cx="848140" cy="848140"/>
            </a:xfrm>
            <a:prstGeom prst="rect">
              <a:avLst/>
            </a:prstGeom>
            <a:noFill/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3600" b="1" dirty="0">
                <a:latin typeface="3ds" panose="02000503020000020004" pitchFamily="2" charset="0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0C31089-BE1C-4FA7-A16C-6AB112374811}"/>
                </a:ext>
              </a:extLst>
            </p:cNvPr>
            <p:cNvSpPr/>
            <p:nvPr/>
          </p:nvSpPr>
          <p:spPr>
            <a:xfrm>
              <a:off x="2438120" y="3587163"/>
              <a:ext cx="848140" cy="848140"/>
            </a:xfrm>
            <a:prstGeom prst="rect">
              <a:avLst/>
            </a:prstGeom>
            <a:noFill/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3600" b="1" dirty="0">
                <a:latin typeface="3ds" panose="02000503020000020004" pitchFamily="2" charset="0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EBF110F-85B7-4832-97A2-03878B93D150}"/>
                </a:ext>
              </a:extLst>
            </p:cNvPr>
            <p:cNvSpPr/>
            <p:nvPr/>
          </p:nvSpPr>
          <p:spPr>
            <a:xfrm>
              <a:off x="3286260" y="3587163"/>
              <a:ext cx="848140" cy="848140"/>
            </a:xfrm>
            <a:prstGeom prst="rect">
              <a:avLst/>
            </a:prstGeom>
            <a:noFill/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3600" b="1" dirty="0">
                <a:latin typeface="3ds" panose="02000503020000020004" pitchFamily="2" charset="0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2427CAD6-0396-42EA-A01D-B14042F4D6F1}"/>
                </a:ext>
              </a:extLst>
            </p:cNvPr>
            <p:cNvSpPr/>
            <p:nvPr/>
          </p:nvSpPr>
          <p:spPr>
            <a:xfrm>
              <a:off x="4134400" y="3587163"/>
              <a:ext cx="848140" cy="848140"/>
            </a:xfrm>
            <a:prstGeom prst="rect">
              <a:avLst/>
            </a:prstGeom>
            <a:noFill/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3600" b="1" dirty="0">
                <a:latin typeface="3ds" panose="02000503020000020004" pitchFamily="2" charset="0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6A66D61-0365-47D8-B301-1CEE1D3242D1}"/>
              </a:ext>
            </a:extLst>
          </p:cNvPr>
          <p:cNvGrpSpPr/>
          <p:nvPr/>
        </p:nvGrpSpPr>
        <p:grpSpPr>
          <a:xfrm>
            <a:off x="2284584" y="4281601"/>
            <a:ext cx="1538117" cy="1538117"/>
            <a:chOff x="2438120" y="1890883"/>
            <a:chExt cx="2544420" cy="2544420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C073587D-E05C-41C3-B029-1C8A6DC31672}"/>
                </a:ext>
              </a:extLst>
            </p:cNvPr>
            <p:cNvSpPr/>
            <p:nvPr/>
          </p:nvSpPr>
          <p:spPr>
            <a:xfrm>
              <a:off x="2438120" y="1890883"/>
              <a:ext cx="848140" cy="848140"/>
            </a:xfrm>
            <a:prstGeom prst="rect">
              <a:avLst/>
            </a:prstGeom>
            <a:noFill/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3600" b="1" dirty="0">
                <a:latin typeface="3ds" panose="02000503020000020004" pitchFamily="2" charset="0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1C3CCA42-526C-4DAB-993E-DA8365752FEE}"/>
                </a:ext>
              </a:extLst>
            </p:cNvPr>
            <p:cNvSpPr/>
            <p:nvPr/>
          </p:nvSpPr>
          <p:spPr>
            <a:xfrm>
              <a:off x="3286260" y="1890883"/>
              <a:ext cx="848140" cy="848140"/>
            </a:xfrm>
            <a:prstGeom prst="rect">
              <a:avLst/>
            </a:prstGeom>
            <a:noFill/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600" b="1" dirty="0">
                  <a:latin typeface="3ds" panose="02000503020000020004" pitchFamily="2" charset="0"/>
                </a:rPr>
                <a:t>X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5797FEE2-C98A-4EE5-9F8D-96992A1E0FAE}"/>
                </a:ext>
              </a:extLst>
            </p:cNvPr>
            <p:cNvSpPr/>
            <p:nvPr/>
          </p:nvSpPr>
          <p:spPr>
            <a:xfrm>
              <a:off x="4134400" y="1890883"/>
              <a:ext cx="848140" cy="848140"/>
            </a:xfrm>
            <a:prstGeom prst="rect">
              <a:avLst/>
            </a:prstGeom>
            <a:noFill/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3600" b="1" dirty="0">
                <a:latin typeface="3ds" panose="02000503020000020004" pitchFamily="2" charset="0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766933B1-6A53-4161-A759-56492E3D2FC3}"/>
                </a:ext>
              </a:extLst>
            </p:cNvPr>
            <p:cNvSpPr/>
            <p:nvPr/>
          </p:nvSpPr>
          <p:spPr>
            <a:xfrm>
              <a:off x="2438120" y="2739023"/>
              <a:ext cx="848140" cy="848140"/>
            </a:xfrm>
            <a:prstGeom prst="rect">
              <a:avLst/>
            </a:prstGeom>
            <a:noFill/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3600" b="1" dirty="0">
                <a:latin typeface="3ds" panose="02000503020000020004" pitchFamily="2" charset="0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F40AFD89-77AF-4C40-BF92-24B078B3CDD1}"/>
                </a:ext>
              </a:extLst>
            </p:cNvPr>
            <p:cNvSpPr/>
            <p:nvPr/>
          </p:nvSpPr>
          <p:spPr>
            <a:xfrm>
              <a:off x="3286260" y="2739023"/>
              <a:ext cx="848140" cy="848140"/>
            </a:xfrm>
            <a:prstGeom prst="rect">
              <a:avLst/>
            </a:prstGeom>
            <a:noFill/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600" b="1" dirty="0">
                  <a:latin typeface="3ds" panose="02000503020000020004" pitchFamily="2" charset="0"/>
                </a:rPr>
                <a:t>X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E6B05D3-3914-4753-84C9-F9587FAB0971}"/>
                </a:ext>
              </a:extLst>
            </p:cNvPr>
            <p:cNvSpPr/>
            <p:nvPr/>
          </p:nvSpPr>
          <p:spPr>
            <a:xfrm>
              <a:off x="4134400" y="2739023"/>
              <a:ext cx="848140" cy="848140"/>
            </a:xfrm>
            <a:prstGeom prst="rect">
              <a:avLst/>
            </a:prstGeom>
            <a:noFill/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3600" b="1" dirty="0">
                <a:latin typeface="3ds" panose="02000503020000020004" pitchFamily="2" charset="0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1D36B352-4B4F-4AFB-AC1D-A76FFED2EA66}"/>
                </a:ext>
              </a:extLst>
            </p:cNvPr>
            <p:cNvSpPr/>
            <p:nvPr/>
          </p:nvSpPr>
          <p:spPr>
            <a:xfrm>
              <a:off x="2438120" y="3587163"/>
              <a:ext cx="848140" cy="848140"/>
            </a:xfrm>
            <a:prstGeom prst="rect">
              <a:avLst/>
            </a:prstGeom>
            <a:noFill/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3600" b="1" dirty="0">
                <a:latin typeface="3ds" panose="02000503020000020004" pitchFamily="2" charset="0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37B8F5A-667E-49C4-91DE-4D29F74CB0A1}"/>
                </a:ext>
              </a:extLst>
            </p:cNvPr>
            <p:cNvSpPr/>
            <p:nvPr/>
          </p:nvSpPr>
          <p:spPr>
            <a:xfrm>
              <a:off x="3286260" y="3587163"/>
              <a:ext cx="848140" cy="848140"/>
            </a:xfrm>
            <a:prstGeom prst="rect">
              <a:avLst/>
            </a:prstGeom>
            <a:noFill/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600" b="1" dirty="0">
                  <a:latin typeface="3ds" panose="02000503020000020004" pitchFamily="2" charset="0"/>
                </a:rPr>
                <a:t>X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72565AF2-C9A3-45EB-91A4-EB1F98BAD2E2}"/>
                </a:ext>
              </a:extLst>
            </p:cNvPr>
            <p:cNvSpPr/>
            <p:nvPr/>
          </p:nvSpPr>
          <p:spPr>
            <a:xfrm>
              <a:off x="4134400" y="3587163"/>
              <a:ext cx="848140" cy="848140"/>
            </a:xfrm>
            <a:prstGeom prst="rect">
              <a:avLst/>
            </a:prstGeom>
            <a:noFill/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3600" b="1" dirty="0">
                <a:latin typeface="3ds" panose="02000503020000020004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110721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0D399-870E-4136-BFF6-B6B8738D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3 Symbols in line = Win (Defining The Win)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18F3DC3-B509-4B4D-95AF-E9ECAD6D0AD0}"/>
              </a:ext>
            </a:extLst>
          </p:cNvPr>
          <p:cNvSpPr/>
          <p:nvPr/>
        </p:nvSpPr>
        <p:spPr>
          <a:xfrm>
            <a:off x="2927350" y="1690689"/>
            <a:ext cx="5175250" cy="460851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 err="1">
                <a:latin typeface="Lucida Console" panose="020B0609040504020204" pitchFamily="49" charset="0"/>
              </a:rPr>
              <a:t>check_winner</a:t>
            </a:r>
            <a:r>
              <a:rPr lang="en-US" dirty="0">
                <a:latin typeface="Lucida Console" panose="020B0609040504020204" pitchFamily="49" charset="0"/>
              </a:rPr>
              <a:t>(A):-</a:t>
            </a:r>
          </a:p>
          <a:p>
            <a:pPr lvl="1"/>
            <a:r>
              <a:rPr lang="en-US" dirty="0" err="1">
                <a:latin typeface="Lucida Console" panose="020B0609040504020204" pitchFamily="49" charset="0"/>
              </a:rPr>
              <a:t>get_winner</a:t>
            </a:r>
            <a:r>
              <a:rPr lang="en-US" dirty="0">
                <a:latin typeface="Lucida Console" panose="020B0609040504020204" pitchFamily="49" charset="0"/>
              </a:rPr>
              <a:t>(A),</a:t>
            </a:r>
          </a:p>
          <a:p>
            <a:pPr lvl="1"/>
            <a:r>
              <a:rPr lang="en-US" dirty="0" err="1">
                <a:latin typeface="Lucida Console" panose="020B0609040504020204" pitchFamily="49" charset="0"/>
              </a:rPr>
              <a:t>writeln</a:t>
            </a:r>
            <a:r>
              <a:rPr lang="en-US" dirty="0">
                <a:latin typeface="Lucida Console" panose="020B0609040504020204" pitchFamily="49" charset="0"/>
              </a:rPr>
              <a:t>(""),</a:t>
            </a:r>
          </a:p>
          <a:p>
            <a:pPr lvl="1"/>
            <a:r>
              <a:rPr lang="en-US" dirty="0">
                <a:latin typeface="Lucida Console" panose="020B0609040504020204" pitchFamily="49" charset="0"/>
              </a:rPr>
              <a:t>write("Player "),</a:t>
            </a:r>
          </a:p>
          <a:p>
            <a:pPr lvl="1"/>
            <a:r>
              <a:rPr lang="en-US" dirty="0">
                <a:latin typeface="Lucida Console" panose="020B0609040504020204" pitchFamily="49" charset="0"/>
              </a:rPr>
              <a:t>write(A),</a:t>
            </a:r>
          </a:p>
          <a:p>
            <a:pPr lvl="1"/>
            <a:r>
              <a:rPr lang="en-US" dirty="0">
                <a:latin typeface="Lucida Console" panose="020B0609040504020204" pitchFamily="49" charset="0"/>
              </a:rPr>
              <a:t>write(" is winning the game !").</a:t>
            </a:r>
          </a:p>
          <a:p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 err="1">
                <a:latin typeface="Lucida Console" panose="020B0609040504020204" pitchFamily="49" charset="0"/>
              </a:rPr>
              <a:t>get_winner</a:t>
            </a:r>
            <a:r>
              <a:rPr lang="en-US" dirty="0">
                <a:latin typeface="Lucida Console" panose="020B0609040504020204" pitchFamily="49" charset="0"/>
              </a:rPr>
              <a:t>(A):-</a:t>
            </a:r>
          </a:p>
          <a:p>
            <a:pPr lvl="1"/>
            <a:r>
              <a:rPr lang="en-US" dirty="0">
                <a:latin typeface="Lucida Console" panose="020B0609040504020204" pitchFamily="49" charset="0"/>
              </a:rPr>
              <a:t>at(A, 1), at(A, 2), at(A, 3);</a:t>
            </a:r>
          </a:p>
          <a:p>
            <a:pPr lvl="1"/>
            <a:r>
              <a:rPr lang="en-US" dirty="0">
                <a:latin typeface="Lucida Console" panose="020B0609040504020204" pitchFamily="49" charset="0"/>
              </a:rPr>
              <a:t>at(A, 4), at(A, 5), at(A, 6);</a:t>
            </a:r>
          </a:p>
          <a:p>
            <a:pPr lvl="1"/>
            <a:r>
              <a:rPr lang="en-US" dirty="0">
                <a:latin typeface="Lucida Console" panose="020B0609040504020204" pitchFamily="49" charset="0"/>
              </a:rPr>
              <a:t>at(A, 7), at(A, 8), at(A, 9);</a:t>
            </a:r>
          </a:p>
          <a:p>
            <a:pPr lvl="1"/>
            <a:r>
              <a:rPr lang="en-US" dirty="0">
                <a:latin typeface="Lucida Console" panose="020B0609040504020204" pitchFamily="49" charset="0"/>
              </a:rPr>
              <a:t>at(A, 1), at(A, 4), at(A, 7);</a:t>
            </a:r>
          </a:p>
          <a:p>
            <a:pPr lvl="1"/>
            <a:r>
              <a:rPr lang="en-US" dirty="0">
                <a:latin typeface="Lucida Console" panose="020B0609040504020204" pitchFamily="49" charset="0"/>
              </a:rPr>
              <a:t>at(A, 2), at(A, 5), at(A, 8);</a:t>
            </a:r>
          </a:p>
          <a:p>
            <a:pPr lvl="1"/>
            <a:r>
              <a:rPr lang="en-US" dirty="0">
                <a:latin typeface="Lucida Console" panose="020B0609040504020204" pitchFamily="49" charset="0"/>
              </a:rPr>
              <a:t>at(A, 3), at(A, 6), at(A, 9);</a:t>
            </a:r>
          </a:p>
          <a:p>
            <a:pPr lvl="1"/>
            <a:r>
              <a:rPr lang="en-US" dirty="0">
                <a:latin typeface="Lucida Console" panose="020B0609040504020204" pitchFamily="49" charset="0"/>
              </a:rPr>
              <a:t>at(A, 1), at(A, 5), at(A, 9);</a:t>
            </a:r>
          </a:p>
          <a:p>
            <a:pPr lvl="1"/>
            <a:r>
              <a:rPr lang="en-US" dirty="0">
                <a:latin typeface="Lucida Console" panose="020B0609040504020204" pitchFamily="49" charset="0"/>
              </a:rPr>
              <a:t>at(A, 3), at(A, 5), at(A, 7).</a:t>
            </a:r>
          </a:p>
          <a:p>
            <a:endParaRPr lang="en-US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14845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33B27-7955-44B6-A364-A8F801B89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EA040F-30BF-4294-87A2-447DAAF6AD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Procedure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memulai</a:t>
            </a:r>
            <a:r>
              <a:rPr lang="en-US" dirty="0"/>
              <a:t> game (start).</a:t>
            </a:r>
          </a:p>
          <a:p>
            <a:r>
              <a:rPr lang="en-US" dirty="0"/>
              <a:t>Procedure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mencetak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board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(</a:t>
            </a:r>
            <a:r>
              <a:rPr lang="en-US" dirty="0" err="1"/>
              <a:t>print_board</a:t>
            </a:r>
            <a:r>
              <a:rPr lang="en-US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41885938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547</Words>
  <Application>Microsoft Office PowerPoint</Application>
  <PresentationFormat>Widescreen</PresentationFormat>
  <Paragraphs>101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3ds</vt:lpstr>
      <vt:lpstr>Arial</vt:lpstr>
      <vt:lpstr>Calibri</vt:lpstr>
      <vt:lpstr>Calibri Light</vt:lpstr>
      <vt:lpstr>Lucida Console</vt:lpstr>
      <vt:lpstr>Office Theme</vt:lpstr>
      <vt:lpstr>Tic-Tac-Toe but in Prolog</vt:lpstr>
      <vt:lpstr>What is Tic Tac Toe ?</vt:lpstr>
      <vt:lpstr>3 x 3 Grid (Defining The Board)</vt:lpstr>
      <vt:lpstr>“X” and “O” (Defining The Player)</vt:lpstr>
      <vt:lpstr>“X” and “O” (Defining The Move)</vt:lpstr>
      <vt:lpstr>3 Symbols in line = Win (Defining The Win)</vt:lpstr>
      <vt:lpstr>3 Symbols in line = Win (Defining The Win)</vt:lpstr>
      <vt:lpstr>Additional Code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Tic-Tac-Toe but in Prolog</dc:title>
  <dc:creator>Agustinus Baskara</dc:creator>
  <cp:lastModifiedBy>Agustinus Baskara</cp:lastModifiedBy>
  <cp:revision>7</cp:revision>
  <dcterms:created xsi:type="dcterms:W3CDTF">2019-05-20T12:00:02Z</dcterms:created>
  <dcterms:modified xsi:type="dcterms:W3CDTF">2019-05-20T15:34:04Z</dcterms:modified>
</cp:coreProperties>
</file>